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6"/>
  </p:notesMasterIdLst>
  <p:handoutMasterIdLst>
    <p:handoutMasterId r:id="rId7"/>
  </p:handoutMasterIdLst>
  <p:sldIdLst>
    <p:sldId id="420" r:id="rId2"/>
    <p:sldId id="480" r:id="rId3"/>
    <p:sldId id="481" r:id="rId4"/>
    <p:sldId id="482" r:id="rId5"/>
  </p:sldIdLst>
  <p:sldSz cx="9144000" cy="6858000" type="screen4x3"/>
  <p:notesSz cx="6991350" cy="9282113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2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9191"/>
    <a:srgbClr val="FF3300"/>
    <a:srgbClr val="868686"/>
    <a:srgbClr val="777777"/>
    <a:srgbClr val="DDDDDD"/>
    <a:srgbClr val="CBCBCB"/>
    <a:srgbClr val="001454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61" autoAdjust="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932" y="-84"/>
      </p:cViewPr>
      <p:guideLst>
        <p:guide orient="horz" pos="2922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66725" y="8466138"/>
            <a:ext cx="6135688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4653" tIns="47327" rIns="94653" bIns="47327">
            <a:spAutoFit/>
          </a:bodyPr>
          <a:lstStyle/>
          <a:p>
            <a:pPr algn="ctr" defTabSz="939800" eaLnBrk="0" hangingPunct="0">
              <a:defRPr/>
            </a:pPr>
            <a:endParaRPr lang="en-US" sz="11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623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-1588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A18B7429-D64D-41C4-B7DA-5B48ACDF22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6900"/>
            <a:ext cx="5127625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259" tIns="38630" rIns="77259" bIns="386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8500"/>
            <a:ext cx="4640263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556375" y="8904288"/>
            <a:ext cx="3492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7259" tIns="38630" rIns="77259" bIns="38630" anchor="ctr">
            <a:spAutoFit/>
          </a:bodyPr>
          <a:lstStyle/>
          <a:p>
            <a:pPr algn="r" defTabSz="765175" eaLnBrk="0" hangingPunct="0">
              <a:defRPr/>
            </a:pPr>
            <a:fld id="{CFED52EF-2E55-489E-AD91-0A5225B2D725}" type="slidenum">
              <a:rPr lang="en-US" sz="1200">
                <a:latin typeface="Book Antiqua" pitchFamily="18" charset="0"/>
              </a:rPr>
              <a:pPr algn="r" defTabSz="765175" eaLnBrk="0" hangingPunct="0">
                <a:defRPr/>
              </a:pPr>
              <a:t>‹#›</a:t>
            </a:fld>
            <a:endParaRPr lang="en-US" sz="12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25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76238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754063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130300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508125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D9016E-14DF-4FDF-A7E3-F5030B969C4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8500"/>
            <a:ext cx="4641850" cy="3481388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8488"/>
            <a:ext cx="5126037" cy="41798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3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7" descr="jasth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8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88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7696200" cy="228600"/>
          </a:xfrm>
        </p:spPr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7200" y="6477000"/>
            <a:ext cx="381000" cy="2286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FD71C3B-D472-47AC-ACDE-B7CC2C8273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custDataLst>
      <p:tags r:id="rId1"/>
    </p:custData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5C774-81C5-4559-9640-0BB54B0EC9E7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07887-EE06-4E3F-9515-1ED64E674293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200" b="1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GB" dirty="0"/>
              <a:t>Siva R Jasthi                                                                                                Internet Application </a:t>
            </a:r>
            <a:r>
              <a:rPr lang="en-GB" dirty="0" err="1"/>
              <a:t>Developmentres</a:t>
            </a:r>
            <a:endParaRPr lang="en-GB" sz="1400" dirty="0">
              <a:solidFill>
                <a:srgbClr val="FFFFFF"/>
              </a:solidFill>
            </a:endParaRPr>
          </a:p>
        </p:txBody>
      </p:sp>
      <p:sp>
        <p:nvSpPr>
          <p:cNvPr id="387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6294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AEF9650-5F08-4653-AB6F-BF812F309B77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43000"/>
            <a:ext cx="8991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		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387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pic>
        <p:nvPicPr>
          <p:cNvPr id="8199" name="Picture 7" descr="jasthi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5"/>
    </p:custDataLst>
  </p:cSld>
  <p:clrMap bg1="dk2" tx1="lt1" bg2="dk1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4" r:id="rId3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SzPct val="200000"/>
        <a:buChar char="•"/>
        <a:defRPr kumimoji="1"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•"/>
        <a:defRPr kumimoji="1"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–"/>
        <a:defRPr kumimoji="1"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45000"/>
        </a:spcBef>
        <a:spcAft>
          <a:spcPct val="0"/>
        </a:spcAft>
        <a:buClr>
          <a:srgbClr val="99CCCC"/>
        </a:buClr>
        <a:buChar char="–"/>
        <a:defRPr kumimoji="1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1828800"/>
            <a:ext cx="9144000" cy="2133600"/>
          </a:xfrm>
          <a:prstGeom prst="rect">
            <a:avLst/>
          </a:prstGeom>
          <a:solidFill>
            <a:srgbClr val="89A5C7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Alex Rader Assignment 7</a:t>
            </a:r>
            <a:endParaRPr lang="en-US" sz="1600" b="1" dirty="0">
              <a:solidFill>
                <a:schemeClr val="bg2"/>
              </a:solidFill>
              <a:latin typeface="Times New Roman" pitchFamily="18" charset="0"/>
            </a:endParaRPr>
          </a:p>
          <a:p>
            <a:pPr algn="ctr" eaLnBrk="0" hangingPunct="0"/>
            <a:r>
              <a:rPr lang="en-US" sz="1600" b="1" dirty="0">
                <a:solidFill>
                  <a:schemeClr val="bg2"/>
                </a:solidFill>
                <a:latin typeface="Times New Roman" pitchFamily="18" charset="0"/>
              </a:rPr>
              <a:t>Assignment 7: Updating a database</a:t>
            </a:r>
          </a:p>
        </p:txBody>
      </p:sp>
      <p:pic>
        <p:nvPicPr>
          <p:cNvPr id="21507" name="Picture 3" descr="jasth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1336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895600" y="4114800"/>
            <a:ext cx="6019800" cy="2514600"/>
          </a:xfrm>
          <a:prstGeom prst="rect">
            <a:avLst/>
          </a:prstGeom>
          <a:solidFill>
            <a:srgbClr val="00FFFF">
              <a:alpha val="50195"/>
            </a:srgb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45000"/>
              </a:spcBef>
            </a:pPr>
            <a:r>
              <a:rPr kumimoji="1" lang="en-US" sz="2000" b="1" dirty="0">
                <a:solidFill>
                  <a:schemeClr val="bg2"/>
                </a:solidFill>
              </a:rPr>
              <a:t>Siva R </a:t>
            </a:r>
            <a:r>
              <a:rPr kumimoji="1" lang="en-US" sz="2000" b="1" dirty="0" err="1">
                <a:solidFill>
                  <a:schemeClr val="bg2"/>
                </a:solidFill>
              </a:rPr>
              <a:t>Jasthi</a:t>
            </a:r>
            <a:endParaRPr kumimoji="1" lang="en-US" sz="1600" dirty="0">
              <a:solidFill>
                <a:schemeClr val="bg2"/>
              </a:solidFill>
            </a:endParaRPr>
          </a:p>
          <a:p>
            <a:pPr eaLnBrk="0" hangingPunct="0">
              <a:spcBef>
                <a:spcPct val="45000"/>
              </a:spcBef>
            </a:pPr>
            <a:r>
              <a:rPr kumimoji="1" lang="en-US" sz="1600" dirty="0">
                <a:solidFill>
                  <a:schemeClr val="bg2"/>
                </a:solidFill>
              </a:rPr>
              <a:t>ICS325 Internet Application Development</a:t>
            </a:r>
          </a:p>
          <a:p>
            <a:pPr eaLnBrk="0" hangingPunct="0">
              <a:spcBef>
                <a:spcPct val="45000"/>
              </a:spcBef>
            </a:pPr>
            <a:r>
              <a:rPr kumimoji="1" lang="en-US" sz="1600" dirty="0">
                <a:solidFill>
                  <a:schemeClr val="bg2"/>
                </a:solidFill>
              </a:rPr>
              <a:t>Summer  2019</a:t>
            </a:r>
          </a:p>
        </p:txBody>
      </p:sp>
    </p:spTree>
    <p:custDataLst>
      <p:tags r:id="rId1"/>
    </p:custData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90600" y="218808"/>
            <a:ext cx="800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Test Cases and Evaluation for Assignment 7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784F0F-077C-4ECB-8DC4-6089678B8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682764"/>
              </p:ext>
            </p:extLst>
          </p:nvPr>
        </p:nvGraphicFramePr>
        <p:xfrm>
          <a:off x="85341" y="1295400"/>
          <a:ext cx="8887598" cy="4684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175">
                  <a:extLst>
                    <a:ext uri="{9D8B030D-6E8A-4147-A177-3AD203B41FA5}">
                      <a16:colId xmlns:a16="http://schemas.microsoft.com/office/drawing/2014/main" val="2756758232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82268827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00672940"/>
                    </a:ext>
                  </a:extLst>
                </a:gridCol>
                <a:gridCol w="2066223">
                  <a:extLst>
                    <a:ext uri="{9D8B030D-6E8A-4147-A177-3AD203B41FA5}">
                      <a16:colId xmlns:a16="http://schemas.microsoft.com/office/drawing/2014/main" val="4192500890"/>
                    </a:ext>
                  </a:extLst>
                </a:gridCol>
              </a:tblGrid>
              <a:tr h="38686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Test Case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235678"/>
                  </a:ext>
                </a:extLst>
              </a:tr>
              <a:tr h="232117">
                <a:tc>
                  <a:txBody>
                    <a:bodyPr/>
                    <a:lstStyle/>
                    <a:p>
                      <a:r>
                        <a:rPr lang="en-US" sz="1200" dirty="0"/>
                        <a:t>A6.1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Assignment 6 is done / Solution published is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[✓] Pass   [  ] 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17785"/>
                  </a:ext>
                </a:extLst>
              </a:tr>
              <a:tr h="232117">
                <a:tc>
                  <a:txBody>
                    <a:bodyPr/>
                    <a:lstStyle/>
                    <a:p>
                      <a:r>
                        <a:rPr lang="en-US" sz="1200" dirty="0"/>
                        <a:t>A6.2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“Update Roster” button is showing up above the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[✓] Pass   [  ] 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45074"/>
                  </a:ext>
                </a:extLst>
              </a:tr>
              <a:tr h="232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Clicking “Update Roster” button shows the “Update Roster” form/page (</a:t>
                      </a:r>
                      <a:r>
                        <a:rPr lang="en-US" sz="1200" dirty="0" err="1"/>
                        <a:t>update_roster.php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[✓] Pass   [  ] 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722591"/>
                  </a:ext>
                </a:extLst>
              </a:tr>
              <a:tr h="232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 the required fields (admin password, </a:t>
                      </a:r>
                      <a:r>
                        <a:rPr lang="en-US" sz="1200" dirty="0" err="1"/>
                        <a:t>training_id</a:t>
                      </a:r>
                      <a:r>
                        <a:rPr lang="en-US" sz="1200" dirty="0"/>
                        <a:t> and email list) are shows on the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[✓] Pass   [  ] 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72196"/>
                  </a:ext>
                </a:extLst>
              </a:tr>
              <a:tr h="232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Clicking on the Submit button updates the database. Errors / success / failure messages are left to the default behavior of the system.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[✓] Pass   [  ] 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959361"/>
                  </a:ext>
                </a:extLst>
              </a:tr>
              <a:tr h="232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Demo is given in the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[✓] Pass   [  ] 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500943"/>
                  </a:ext>
                </a:extLst>
              </a:tr>
              <a:tr h="232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 Zip of the sources is submitted to D2L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[✓] Pass   [  ] 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036566"/>
                  </a:ext>
                </a:extLst>
              </a:tr>
              <a:tr h="232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Training ID list is shown as a DROP DOWN list of “scheduled” courses</a:t>
                      </a:r>
                    </a:p>
                    <a:p>
                      <a:r>
                        <a:rPr lang="en-US" sz="1200" dirty="0"/>
                        <a:t>(extra credit)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[✓] Pass   [  ] 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07962"/>
                  </a:ext>
                </a:extLst>
              </a:tr>
              <a:tr h="232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Errors / failures messages are elegantly handled and are shown on the same “</a:t>
                      </a:r>
                      <a:r>
                        <a:rPr lang="en-US" sz="1200" dirty="0" err="1"/>
                        <a:t>update_roster.php</a:t>
                      </a:r>
                      <a:r>
                        <a:rPr lang="en-US" sz="1200" dirty="0"/>
                        <a:t>” page. </a:t>
                      </a:r>
                    </a:p>
                    <a:p>
                      <a:r>
                        <a:rPr lang="en-US" sz="1200" dirty="0"/>
                        <a:t>(extra credit)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[✓] Pass   [  ] 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894156"/>
                  </a:ext>
                </a:extLst>
              </a:tr>
              <a:tr h="232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A6.10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control goes back to </a:t>
                      </a:r>
                      <a:r>
                        <a:rPr lang="en-US" sz="1200" dirty="0" err="1"/>
                        <a:t>index.php</a:t>
                      </a:r>
                      <a:r>
                        <a:rPr lang="en-US" sz="1200" dirty="0"/>
                        <a:t> upon successful insertion of the data</a:t>
                      </a:r>
                    </a:p>
                    <a:p>
                      <a:r>
                        <a:rPr lang="en-US" sz="1200" dirty="0"/>
                        <a:t>(extra credit)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[✓] Pass   [  ] 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924576"/>
                  </a:ext>
                </a:extLst>
              </a:tr>
              <a:tr h="232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04097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50814259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746E31-8D2B-4399-A3D8-C07F85752C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707887-EE06-4E3F-9515-1ED64E674293}" type="slidenum">
              <a:rPr lang="en-GB" smtClean="0"/>
              <a:pPr>
                <a:defRPr/>
              </a:pPr>
              <a:t>3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D04DF9-070E-4983-B903-2660379A3C9F}"/>
              </a:ext>
            </a:extLst>
          </p:cNvPr>
          <p:cNvSpPr txBox="1"/>
          <p:nvPr/>
        </p:nvSpPr>
        <p:spPr>
          <a:xfrm>
            <a:off x="2235254" y="220508"/>
            <a:ext cx="4673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Button and Form</a:t>
            </a:r>
            <a:br>
              <a:rPr lang="en-US" dirty="0"/>
            </a:br>
            <a:r>
              <a:rPr lang="en-US" dirty="0"/>
              <a:t>Extra Credit: Drop Down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833A5-B33C-42C8-A76B-73BB7F8EC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11972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2ABB53-8DC9-4553-A538-0CEC8F696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640593"/>
            <a:ext cx="5255061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44629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FADD27-2880-4CC5-A452-04AD598245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707887-EE06-4E3F-9515-1ED64E674293}" type="slidenum">
              <a:rPr lang="en-GB" smtClean="0"/>
              <a:pPr>
                <a:defRPr/>
              </a:pPr>
              <a:t>4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9DDF5C-318E-4CD5-B48D-308C4376C322}"/>
              </a:ext>
            </a:extLst>
          </p:cNvPr>
          <p:cNvSpPr txBox="1"/>
          <p:nvPr/>
        </p:nvSpPr>
        <p:spPr>
          <a:xfrm>
            <a:off x="2119453" y="191350"/>
            <a:ext cx="4591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 Credit:</a:t>
            </a:r>
            <a:br>
              <a:rPr lang="en-US" dirty="0"/>
            </a:br>
            <a:r>
              <a:rPr lang="en-US" dirty="0"/>
              <a:t>Error Handling and Successes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8C051-D1C7-4EE1-BF89-F612CD341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3890963" cy="700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998ED-AB87-4B1D-8248-5C90B6333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098" y="1219200"/>
            <a:ext cx="3051331" cy="14915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44A254-BA74-4C24-A957-790C867DC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780847"/>
            <a:ext cx="6477000" cy="1102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6B498A-84E9-4201-8268-F8F6ABF24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3883433"/>
            <a:ext cx="6134100" cy="1763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9678BE-C28D-4E48-BB8F-8ACDA21816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5493" y="5764910"/>
            <a:ext cx="4672013" cy="97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56820"/>
      </p:ext>
    </p:extLst>
  </p:cSld>
  <p:clrMapOvr>
    <a:masterClrMapping/>
  </p:clrMapOvr>
  <p:transition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PROJECT_OPEN" val="0"/>
  <p:tag name="ARTICULATE_SLIDE_COUNT" val="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jasthi">
  <a:themeElements>
    <a:clrScheme name="jasthi.pot 9">
      <a:dk1>
        <a:srgbClr val="220011"/>
      </a:dk1>
      <a:lt1>
        <a:srgbClr val="FFFFFF"/>
      </a:lt1>
      <a:dk2>
        <a:srgbClr val="0F3A68"/>
      </a:dk2>
      <a:lt2>
        <a:srgbClr val="FFFFFF"/>
      </a:lt2>
      <a:accent1>
        <a:srgbClr val="CAD704"/>
      </a:accent1>
      <a:accent2>
        <a:srgbClr val="204658"/>
      </a:accent2>
      <a:accent3>
        <a:srgbClr val="AAAEB9"/>
      </a:accent3>
      <a:accent4>
        <a:srgbClr val="DADADA"/>
      </a:accent4>
      <a:accent5>
        <a:srgbClr val="E1E8AA"/>
      </a:accent5>
      <a:accent6>
        <a:srgbClr val="1C3F4F"/>
      </a:accent6>
      <a:hlink>
        <a:srgbClr val="000066"/>
      </a:hlink>
      <a:folHlink>
        <a:srgbClr val="F07600"/>
      </a:folHlink>
    </a:clrScheme>
    <a:fontScheme name="jasthi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>
            <a:alpha val="50000"/>
          </a:srgbClr>
        </a:solidFill>
        <a:ln w="28575" cap="flat" cmpd="sng" algn="ctr">
          <a:solidFill>
            <a:schemeClr val="bg1"/>
          </a:solidFill>
          <a:prstDash val="solid"/>
          <a:round/>
          <a:headEnd type="none" w="sm" len="sm"/>
          <a:tailEnd type="stealth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>
            <a:alpha val="50000"/>
          </a:srgbClr>
        </a:solidFill>
        <a:ln w="28575" cap="flat" cmpd="sng" algn="ctr">
          <a:solidFill>
            <a:schemeClr val="bg1"/>
          </a:solidFill>
          <a:prstDash val="solid"/>
          <a:round/>
          <a:headEnd type="none" w="sm" len="sm"/>
          <a:tailEnd type="stealth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sthi.pot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sthi.pot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sthi.pot 7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8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FFC94C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9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000066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Office\Templates\jasthi.pot</Template>
  <TotalTime>1090</TotalTime>
  <Pages>25</Pages>
  <Words>298</Words>
  <Application>Microsoft Office PowerPoint</Application>
  <PresentationFormat>On-screen Show (4:3)</PresentationFormat>
  <Paragraphs>58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Book Antiqua</vt:lpstr>
      <vt:lpstr>Times New Roman</vt:lpstr>
      <vt:lpstr>jasthi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Fundamentals with C++</dc:title>
  <dc:subject>Lecture notes for CmpSc 101, 201, 203</dc:subject>
  <dc:creator>Rick Mercer - Instructor of Engineering and Computer Science</dc:creator>
  <cp:keywords>Chapter 6;C_Unrestricted</cp:keywords>
  <cp:lastModifiedBy>Alex Rader</cp:lastModifiedBy>
  <cp:revision>571</cp:revision>
  <cp:lastPrinted>2001-01-24T14:10:52Z</cp:lastPrinted>
  <dcterms:created xsi:type="dcterms:W3CDTF">1996-11-12T16:26:02Z</dcterms:created>
  <dcterms:modified xsi:type="dcterms:W3CDTF">2019-06-24T02:23:04Z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2F7729D9-822F-490E-B637-6C89EB1AAAC2</vt:lpwstr>
  </property>
  <property fmtid="{D5CDD505-2E9C-101B-9397-08002B2CF9AE}" pid="3" name="ArticulatePath">
    <vt:lpwstr>ics370_itertive evolutionary and agile_ch3_4_5_6</vt:lpwstr>
  </property>
  <property fmtid="{D5CDD505-2E9C-101B-9397-08002B2CF9AE}" pid="4" name="Document Confidentiality">
    <vt:lpwstr>Unrestricted</vt:lpwstr>
  </property>
</Properties>
</file>