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6"/>
  </p:notesMasterIdLst>
  <p:sldIdLst>
    <p:sldId id="256" r:id="rId2"/>
    <p:sldId id="257" r:id="rId3"/>
    <p:sldId id="278" r:id="rId4"/>
    <p:sldId id="279" r:id="rId5"/>
    <p:sldId id="258" r:id="rId6"/>
    <p:sldId id="259" r:id="rId7"/>
    <p:sldId id="280" r:id="rId8"/>
    <p:sldId id="260" r:id="rId9"/>
    <p:sldId id="281" r:id="rId10"/>
    <p:sldId id="261" r:id="rId11"/>
    <p:sldId id="262" r:id="rId12"/>
    <p:sldId id="263" r:id="rId13"/>
    <p:sldId id="282" r:id="rId14"/>
    <p:sldId id="283" r:id="rId15"/>
    <p:sldId id="264" r:id="rId16"/>
    <p:sldId id="295" r:id="rId17"/>
    <p:sldId id="265" r:id="rId18"/>
    <p:sldId id="296" r:id="rId19"/>
    <p:sldId id="266" r:id="rId20"/>
    <p:sldId id="297" r:id="rId21"/>
    <p:sldId id="267" r:id="rId22"/>
    <p:sldId id="284" r:id="rId23"/>
    <p:sldId id="285" r:id="rId24"/>
    <p:sldId id="287" r:id="rId25"/>
    <p:sldId id="288" r:id="rId26"/>
    <p:sldId id="289" r:id="rId27"/>
    <p:sldId id="290" r:id="rId28"/>
    <p:sldId id="292" r:id="rId29"/>
    <p:sldId id="273" r:id="rId30"/>
    <p:sldId id="293" r:id="rId31"/>
    <p:sldId id="294" r:id="rId32"/>
    <p:sldId id="274" r:id="rId33"/>
    <p:sldId id="275" r:id="rId34"/>
    <p:sldId id="276" r:id="rId35"/>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9500" autoAdjust="0"/>
  </p:normalViewPr>
  <p:slideViewPr>
    <p:cSldViewPr snapToGrid="0">
      <p:cViewPr varScale="1">
        <p:scale>
          <a:sx n="70" d="100"/>
          <a:sy n="70" d="100"/>
        </p:scale>
        <p:origin x="60" y="4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7"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8"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5/9/2025</a:t>
            </a:fld>
            <a:endParaRPr lang="zh-CN" altLang="en-US" sz="1200">
              <a:latin typeface="Calibri" charset="0"/>
              <a:ea typeface="等线" charset="0"/>
              <a:cs typeface="Calibri" charset="0"/>
            </a:endParaRPr>
          </a:p>
        </p:txBody>
      </p:sp>
      <p:sp>
        <p:nvSpPr>
          <p:cNvPr id="9"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4461507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3702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7100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340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16665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7199B1-AE14-5A6C-A175-B1A83E0A2AB2}"/>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CE0134B1-6771-A3DE-60B7-EDCA0E224213}"/>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A6612848-9278-7333-78CC-F46800C511FD}"/>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1B3F8C55-6B97-650F-B2D4-217A4130CF58}"/>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1819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A8974BC-0E6E-4A79-FA93-A6FBDA7687CE}"/>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EFDC75ED-5504-07F5-9D48-144286E220ED}"/>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56FEA253-BCB4-06AD-A99B-77EA51D84891}"/>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5E3325B3-1156-2FEB-0A21-2BA7366A0067}"/>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83066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3203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51712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0679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6308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747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69043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053181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76058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989874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26621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9929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704244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26203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269272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45890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754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2A5C12B-0C76-F91E-CCD8-E19E8CD5E0B9}"/>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53157342-AF26-1FA7-544F-EC88ED16DAF7}"/>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000EC7E7-B923-0E41-3F56-618225EF2F9C}"/>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C5B3FE19-314D-2FD8-D452-E49A88D67258}"/>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9148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93139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447863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3697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85076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1851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1A3A895-A80D-7962-69F8-63AB72C223CA}"/>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6A569805-4905-8142-D05B-EA36BDD69E1B}"/>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49A79194-A79D-B12A-2206-5533B0244292}"/>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97DD5FA5-D9B8-72ED-CDA8-8275AC9186DD}"/>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39434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8065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283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7DD3749-E2FB-F8A6-5522-03A5D1648051}"/>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4C7238B9-CCF7-EFD5-CB42-C590E16F7F02}"/>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04E8084B-8226-722F-9C1F-F3BA54EE11D8}"/>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E207EC64-2CC1-BCF0-9611-8C80B12E9912}"/>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2698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434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9620372-38BD-140E-7549-FB1DDA531019}"/>
            </a:ext>
          </a:extLst>
        </p:cNvPr>
        <p:cNvGrpSpPr/>
        <p:nvPr/>
      </p:nvGrpSpPr>
      <p:grpSpPr>
        <a:xfrm>
          <a:off x="0" y="0"/>
          <a:ext cx="0" cy="0"/>
          <a:chOff x="0" y="0"/>
          <a:chExt cx="0" cy="0"/>
        </a:xfrm>
      </p:grpSpPr>
      <p:sp>
        <p:nvSpPr>
          <p:cNvPr id="2" name="文本框">
            <a:extLst>
              <a:ext uri="{FF2B5EF4-FFF2-40B4-BE49-F238E27FC236}">
                <a16:creationId xmlns="" xmlns:a16="http://schemas.microsoft.com/office/drawing/2014/main" id="{90465F2C-4DFC-366B-6D98-28967F276651}"/>
              </a:ext>
            </a:extLst>
          </p:cNvPr>
          <p:cNvSpPr>
            <a:spLocks noGrp="1" noRot="1" noChangeAspect="1"/>
          </p:cNvSpPr>
          <p:nvPr>
            <p:ph type="sldImg"/>
          </p:nvPr>
        </p:nvSpPr>
        <p:spPr/>
      </p:sp>
      <p:sp>
        <p:nvSpPr>
          <p:cNvPr id="3" name="文本框">
            <a:extLst>
              <a:ext uri="{FF2B5EF4-FFF2-40B4-BE49-F238E27FC236}">
                <a16:creationId xmlns="" xmlns:a16="http://schemas.microsoft.com/office/drawing/2014/main" id="{0BBB5E35-B217-72B4-DA46-55E5B2FB099C}"/>
              </a:ext>
            </a:extLst>
          </p:cNvPr>
          <p:cNvSpPr>
            <a:spLocks noGrp="1"/>
          </p:cNvSpPr>
          <p:nvPr>
            <p:ph type="body" idx="1"/>
          </p:nvPr>
        </p:nvSpPr>
        <p:spPr/>
        <p:txBody>
          <a:bodyPr/>
          <a:lstStyle/>
          <a:p>
            <a:endParaRPr lang="zh-CN" altLang="en-US"/>
          </a:p>
        </p:txBody>
      </p:sp>
      <p:sp>
        <p:nvSpPr>
          <p:cNvPr id="12" name="文本框">
            <a:extLst>
              <a:ext uri="{FF2B5EF4-FFF2-40B4-BE49-F238E27FC236}">
                <a16:creationId xmlns="" xmlns:a16="http://schemas.microsoft.com/office/drawing/2014/main" id="{F9D631DB-C469-F802-F834-53A6E89B2E87}"/>
              </a:ext>
            </a:extLst>
          </p:cNvPr>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5297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charset="0"/>
                <a:ea typeface="等线 Light" charset="0"/>
                <a:cs typeface="Lucida Sans"/>
              </a:rPr>
              <a:t>Click to edit Master title style</a:t>
            </a:r>
            <a:endParaRPr lang="zh-CN" altLang="en-US" sz="6000" b="0" i="0" u="none" strike="noStrike" kern="1200" cap="none" spc="0" baseline="0">
              <a:solidFill>
                <a:schemeClr val="tx1"/>
              </a:solidFill>
              <a:latin typeface="Calibri Light" charset="0"/>
              <a:ea typeface="等线 Light" charset="0"/>
              <a:cs typeface="Lucida Sans"/>
            </a:endParaRPr>
          </a:p>
        </p:txBody>
      </p:sp>
      <p:sp>
        <p:nvSpPr>
          <p:cNvPr id="14"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Click to edit Master subtitle style</a:t>
            </a:r>
            <a:endParaRPr lang="zh-CN" altLang="en-US" sz="2400" b="0" i="0" u="none" strike="noStrike" kern="1200" cap="none" spc="0" baseline="0">
              <a:solidFill>
                <a:schemeClr val="tx1"/>
              </a:solidFill>
              <a:latin typeface="Calibri" charset="0"/>
              <a:ea typeface="等线" charset="0"/>
              <a:cs typeface="Lucida Sans"/>
            </a:endParaRPr>
          </a:p>
        </p:txBody>
      </p:sp>
      <p:sp>
        <p:nvSpPr>
          <p:cNvPr id="15"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6"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7"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b="0" i="0" u="none" strike="noStrike" kern="1200" cap="none" spc="0" baseline="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25272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64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9455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8"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69"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70"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85654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3086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934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846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5671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1941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6187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2597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5/9/2025</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5709738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5400" b="1" i="0" u="none" strike="noStrike" kern="1200" cap="none" spc="0" baseline="0" dirty="0" err="1" smtClean="0">
                <a:solidFill>
                  <a:srgbClr val="002060"/>
                </a:solidFill>
                <a:latin typeface="Lora" pitchFamily="2" charset="0"/>
                <a:ea typeface="等线 Light" charset="0"/>
                <a:cs typeface="Lucida Sans"/>
              </a:rPr>
              <a:t>MindGuard</a:t>
            </a:r>
            <a:r>
              <a:rPr lang="en-US" altLang="zh-CN" sz="5400" b="1" i="0" u="none" strike="noStrike" kern="1200" cap="none" spc="0" baseline="0" smtClean="0">
                <a:solidFill>
                  <a:srgbClr val="002060"/>
                </a:solidFill>
                <a:latin typeface="Lora" pitchFamily="2" charset="0"/>
                <a:ea typeface="等线 Light" charset="0"/>
                <a:cs typeface="Lucida Sans"/>
              </a:rPr>
              <a:t> AI</a:t>
            </a:r>
            <a:r>
              <a:rPr lang="en-US" altLang="zh-CN" sz="5400" b="1" i="0" u="none" strike="noStrike" kern="1200" cap="none" spc="0" baseline="0" dirty="0">
                <a:solidFill>
                  <a:srgbClr val="002060"/>
                </a:solidFill>
                <a:latin typeface="Lora" pitchFamily="2" charset="0"/>
                <a:ea typeface="等线 Light" charset="0"/>
                <a:cs typeface="Lucida Sans"/>
              </a:rPr>
              <a:t>: Automated Mental Well-being Classifier</a:t>
            </a:r>
            <a:endParaRPr lang="zh-CN" altLang="en-US" sz="5400" b="1" i="0" u="none" strike="noStrike" kern="1200" cap="none" spc="0" baseline="0" dirty="0">
              <a:solidFill>
                <a:srgbClr val="002060"/>
              </a:solidFill>
              <a:latin typeface="Lora" pitchFamily="2" charset="0"/>
              <a:ea typeface="等线 Light" charset="0"/>
              <a:cs typeface="Lucida Sans"/>
            </a:endParaRPr>
          </a:p>
        </p:txBody>
      </p:sp>
      <p:pic>
        <p:nvPicPr>
          <p:cNvPr id="1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2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21" name="矩形"/>
          <p:cNvSpPr>
            <a:spLocks/>
          </p:cNvSpPr>
          <p:nvPr/>
        </p:nvSpPr>
        <p:spPr>
          <a:xfrm>
            <a:off x="1524000" y="4180113"/>
            <a:ext cx="8914726"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Diwakar P                411721104012</a:t>
            </a:r>
          </a:p>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Hariprasath T          411721104016</a:t>
            </a:r>
          </a:p>
          <a:p>
            <a:pPr marL="0" indent="0" algn="r">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Guided By,</a:t>
            </a:r>
          </a:p>
          <a:p>
            <a:pPr marL="0" indent="0" algn="r">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等线" charset="0"/>
                <a:cs typeface="Calibri" charset="0"/>
              </a:rPr>
              <a:t>Dr.Dhanalakshmi</a:t>
            </a:r>
          </a:p>
          <a:p>
            <a:pPr marL="0" indent="0" algn="r">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等线" charset="0"/>
              <a:cs typeface="Calibri" charset="0"/>
            </a:endParaRPr>
          </a:p>
          <a:p>
            <a:pPr marL="0" indent="0" algn="r">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等线" charset="0"/>
              <a:cs typeface="Calibri" charset="0"/>
            </a:endParaRPr>
          </a:p>
        </p:txBody>
      </p:sp>
    </p:spTree>
    <p:extLst>
      <p:ext uri="{BB962C8B-B14F-4D97-AF65-F5344CB8AC3E}">
        <p14:creationId xmlns:p14="http://schemas.microsoft.com/office/powerpoint/2010/main" val="587839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BLOCK DIAGRAM</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3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4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pic>
        <p:nvPicPr>
          <p:cNvPr id="3" name="Picture 2" descr="A flowchart of a psychological help">
            <a:extLst>
              <a:ext uri="{FF2B5EF4-FFF2-40B4-BE49-F238E27FC236}">
                <a16:creationId xmlns="" xmlns:a16="http://schemas.microsoft.com/office/drawing/2014/main" id="{B8D48749-D92B-59A9-9048-B377E218B8C9}"/>
              </a:ext>
              <a:ext uri="{C183D7F6-B498-43B3-948B-1728B52AA6E4}">
                <adec:decorative xmlns=""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7912" y="1019597"/>
            <a:ext cx="7496175" cy="5838404"/>
          </a:xfrm>
          <a:prstGeom prst="rect">
            <a:avLst/>
          </a:prstGeom>
        </p:spPr>
      </p:pic>
    </p:spTree>
    <p:extLst>
      <p:ext uri="{BB962C8B-B14F-4D97-AF65-F5344CB8AC3E}">
        <p14:creationId xmlns:p14="http://schemas.microsoft.com/office/powerpoint/2010/main" val="130158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EXISTING SYSTEM</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43"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44"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45" name="矩形"/>
          <p:cNvSpPr>
            <a:spLocks/>
          </p:cNvSpPr>
          <p:nvPr/>
        </p:nvSpPr>
        <p:spPr>
          <a:xfrm>
            <a:off x="376335" y="1440381"/>
            <a:ext cx="11439330" cy="637706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buNone/>
            </a:pPr>
            <a:r>
              <a:rPr lang="en-US" dirty="0">
                <a:latin typeface="+mn-lt"/>
              </a:rPr>
              <a:t>Several mental health platforms and applications currently exist that provide support through AI-driven chatbots, mood tracking, CBT frameworks, and digital coaching. Some notable systems include:</a:t>
            </a:r>
          </a:p>
          <a:p>
            <a:pPr>
              <a:buNone/>
            </a:pPr>
            <a:r>
              <a:rPr lang="en-US" b="1" dirty="0">
                <a:latin typeface="+mn-lt"/>
              </a:rPr>
              <a:t>1. </a:t>
            </a:r>
            <a:r>
              <a:rPr lang="en-US" b="1" dirty="0" err="1">
                <a:latin typeface="+mn-lt"/>
              </a:rPr>
              <a:t>Woebot</a:t>
            </a:r>
            <a:r>
              <a:rPr lang="en-US" b="1" dirty="0">
                <a:latin typeface="+mn-lt"/>
              </a:rPr>
              <a:t> (2017)</a:t>
            </a:r>
          </a:p>
          <a:p>
            <a:pPr>
              <a:buNone/>
            </a:pPr>
            <a:r>
              <a:rPr lang="en-US" dirty="0">
                <a:latin typeface="+mn-lt"/>
              </a:rPr>
              <a:t>A conversational AI designed for delivering CBT-based mental health support via daily check-ins and mood tracking. It uses simple dialogue-based interaction and is backed by clinical research.</a:t>
            </a:r>
          </a:p>
          <a:p>
            <a:pPr>
              <a:buFont typeface="Arial" panose="020B0604020202020204" pitchFamily="34" charset="0"/>
              <a:buChar char="•"/>
            </a:pPr>
            <a:r>
              <a:rPr lang="en-US" dirty="0">
                <a:latin typeface="+mn-lt"/>
              </a:rPr>
              <a:t>✅ Strengths: Evidence-based CBT delivery, lightweight design.</a:t>
            </a:r>
          </a:p>
          <a:p>
            <a:pPr>
              <a:buFont typeface="Arial" panose="020B0604020202020204" pitchFamily="34" charset="0"/>
              <a:buChar char="•"/>
            </a:pPr>
            <a:r>
              <a:rPr lang="en-US" dirty="0">
                <a:latin typeface="+mn-lt"/>
              </a:rPr>
              <a:t>❌ Limitations: Limited personalization, no adaptive coaching or emotion analytics.</a:t>
            </a:r>
          </a:p>
          <a:p>
            <a:endParaRPr lang="en-US" dirty="0">
              <a:latin typeface="+mn-lt"/>
            </a:endParaRPr>
          </a:p>
          <a:p>
            <a:pPr>
              <a:buNone/>
            </a:pPr>
            <a:r>
              <a:rPr lang="en-GB" b="1" dirty="0"/>
              <a:t>2. </a:t>
            </a:r>
            <a:r>
              <a:rPr lang="en-GB" b="1" dirty="0" err="1"/>
              <a:t>Wysa</a:t>
            </a:r>
            <a:endParaRPr lang="en-GB" b="1" dirty="0"/>
          </a:p>
          <a:p>
            <a:pPr>
              <a:buNone/>
            </a:pPr>
            <a:r>
              <a:rPr lang="en-GB" dirty="0"/>
              <a:t>An AI-based emotional support chatbot that leverages CBT and mindfulness techniques. Offers journaling, breathing exercises, and </a:t>
            </a:r>
            <a:r>
              <a:rPr lang="en-GB" dirty="0" err="1"/>
              <a:t>behavioral</a:t>
            </a:r>
            <a:r>
              <a:rPr lang="en-GB" dirty="0"/>
              <a:t> self-help content.</a:t>
            </a:r>
          </a:p>
          <a:p>
            <a:pPr>
              <a:buFont typeface="Arial" panose="020B0604020202020204" pitchFamily="34" charset="0"/>
              <a:buChar char="•"/>
            </a:pPr>
            <a:r>
              <a:rPr lang="en-GB" dirty="0"/>
              <a:t>✅ Strengths: Anonymous access, varied coping tools.</a:t>
            </a:r>
          </a:p>
          <a:p>
            <a:pPr>
              <a:buFont typeface="Arial" panose="020B0604020202020204" pitchFamily="34" charset="0"/>
              <a:buChar char="•"/>
            </a:pPr>
            <a:r>
              <a:rPr lang="en-GB" dirty="0"/>
              <a:t>❌ Limitations: No real-time risk escalation or deep emotion trend analysis.</a:t>
            </a:r>
          </a:p>
          <a:p>
            <a:pPr>
              <a:buFont typeface="Arial" panose="020B0604020202020204" pitchFamily="34" charset="0"/>
              <a:buChar char="•"/>
            </a:pPr>
            <a:endParaRPr lang="en-GB" dirty="0"/>
          </a:p>
          <a:p>
            <a:pPr>
              <a:buNone/>
            </a:pPr>
            <a:r>
              <a:rPr lang="en-GB" b="1" dirty="0"/>
              <a:t>3. </a:t>
            </a:r>
            <a:r>
              <a:rPr lang="en-GB" b="1" dirty="0" err="1"/>
              <a:t>Replika</a:t>
            </a:r>
            <a:endParaRPr lang="en-GB" b="1" dirty="0"/>
          </a:p>
          <a:p>
            <a:pPr>
              <a:buNone/>
            </a:pPr>
            <a:r>
              <a:rPr lang="en-GB" dirty="0"/>
              <a:t>An AI chatbot that mimics friendly conversation for mental companionship. Focuses on emotional engagement more than therapy.</a:t>
            </a:r>
          </a:p>
          <a:p>
            <a:pPr>
              <a:buFont typeface="Arial" panose="020B0604020202020204" pitchFamily="34" charset="0"/>
              <a:buChar char="•"/>
            </a:pPr>
            <a:r>
              <a:rPr lang="en-GB" dirty="0"/>
              <a:t>✅ Strengths: Personalized, human-like conversations.</a:t>
            </a:r>
          </a:p>
          <a:p>
            <a:pPr>
              <a:buFont typeface="Arial" panose="020B0604020202020204" pitchFamily="34" charset="0"/>
              <a:buChar char="•"/>
            </a:pPr>
            <a:r>
              <a:rPr lang="en-GB" dirty="0"/>
              <a:t>❌ Limitations: Not clinically validated for CBT or mental health interventions.</a:t>
            </a:r>
          </a:p>
          <a:p>
            <a:endParaRPr lang="en-GB" dirty="0"/>
          </a:p>
          <a:p>
            <a:endParaRPr lang="en-US" dirty="0">
              <a:latin typeface="+mn-lt"/>
            </a:endParaRPr>
          </a:p>
          <a:p>
            <a:pPr marL="0" indent="0" algn="just">
              <a:lnSpc>
                <a:spcPct val="200000"/>
              </a:lnSpc>
              <a:spcBef>
                <a:spcPts val="0"/>
              </a:spcBef>
              <a:spcAft>
                <a:spcPts val="0"/>
              </a:spcAft>
              <a:buNone/>
            </a:pPr>
            <a:endParaRPr lang="zh-CN" altLang="en-US" b="0" i="0" u="none" strike="noStrike" kern="1200" cap="none" spc="0" baseline="0" dirty="0">
              <a:solidFill>
                <a:schemeClr val="tx1"/>
              </a:solidFill>
              <a:latin typeface="+mn-lt"/>
              <a:ea typeface="等线" charset="0"/>
              <a:cs typeface="Times New Roman" pitchFamily="18" charset="0"/>
            </a:endParaRPr>
          </a:p>
        </p:txBody>
      </p:sp>
    </p:spTree>
    <p:extLst>
      <p:ext uri="{BB962C8B-B14F-4D97-AF65-F5344CB8AC3E}">
        <p14:creationId xmlns:p14="http://schemas.microsoft.com/office/powerpoint/2010/main" val="197467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PROPOSED SYSTEM</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48"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49"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10" name="TextBox 9">
            <a:extLst>
              <a:ext uri="{FF2B5EF4-FFF2-40B4-BE49-F238E27FC236}">
                <a16:creationId xmlns="" xmlns:a16="http://schemas.microsoft.com/office/drawing/2014/main" id="{2DC8D0C8-7975-F3D2-4315-3287307F0057}"/>
              </a:ext>
            </a:extLst>
          </p:cNvPr>
          <p:cNvSpPr txBox="1"/>
          <p:nvPr/>
        </p:nvSpPr>
        <p:spPr>
          <a:xfrm>
            <a:off x="436983" y="1497027"/>
            <a:ext cx="11318033" cy="5078313"/>
          </a:xfrm>
          <a:prstGeom prst="rect">
            <a:avLst/>
          </a:prstGeom>
          <a:noFill/>
        </p:spPr>
        <p:txBody>
          <a:bodyPr wrap="square">
            <a:spAutoFit/>
          </a:bodyPr>
          <a:lstStyle/>
          <a:p>
            <a:r>
              <a:rPr lang="en-US" dirty="0">
                <a:latin typeface="+mn-lt"/>
              </a:rPr>
              <a:t>Mind Guard AI is an advanced emotional wellness platform that integrates artificial intelligence, psychology, and human-centered design to offer real-time mental health monitoring, CBT micro-coaching, and adaptive emotional support.</a:t>
            </a:r>
          </a:p>
          <a:p>
            <a:r>
              <a:rPr lang="en-US" dirty="0">
                <a:latin typeface="+mn-lt"/>
              </a:rPr>
              <a:t>It aims to overcome the limitations of existing systems by combining the power of conversational AI, emotion/sentiment modeling, psychometric testing, and risk prediction—all within a secure, accessible, and privacy-first architecture.</a:t>
            </a:r>
          </a:p>
          <a:p>
            <a:endParaRPr lang="en-US" dirty="0">
              <a:latin typeface="+mn-lt"/>
            </a:endParaRPr>
          </a:p>
          <a:p>
            <a:r>
              <a:rPr lang="en-US" b="1" dirty="0">
                <a:latin typeface="+mn-lt"/>
              </a:rPr>
              <a:t> Key Features of the Proposed System:</a:t>
            </a:r>
          </a:p>
          <a:p>
            <a:endParaRPr lang="en-US" dirty="0">
              <a:latin typeface="+mn-lt"/>
            </a:endParaRPr>
          </a:p>
          <a:p>
            <a:r>
              <a:rPr lang="en-US" b="1" dirty="0">
                <a:latin typeface="+mn-lt"/>
              </a:rPr>
              <a:t>1. Emotionally Intelligent AI Chatbot</a:t>
            </a:r>
          </a:p>
          <a:p>
            <a:r>
              <a:rPr lang="en-US" dirty="0">
                <a:latin typeface="+mn-lt"/>
              </a:rPr>
              <a:t>	Powered by OpenAI’s GPT-3.5 and </a:t>
            </a:r>
            <a:r>
              <a:rPr lang="en-US" dirty="0" err="1">
                <a:latin typeface="+mn-lt"/>
              </a:rPr>
              <a:t>HuggingFace</a:t>
            </a:r>
            <a:r>
              <a:rPr lang="en-US" dirty="0">
                <a:latin typeface="+mn-lt"/>
              </a:rPr>
              <a:t> models.</a:t>
            </a:r>
          </a:p>
          <a:p>
            <a:r>
              <a:rPr lang="en-US" dirty="0">
                <a:latin typeface="+mn-lt"/>
              </a:rPr>
              <a:t>	Dynamic conversation with tone-adjustment, CBT prompts, and journaling.</a:t>
            </a:r>
          </a:p>
          <a:p>
            <a:r>
              <a:rPr lang="en-US" dirty="0">
                <a:latin typeface="+mn-lt"/>
              </a:rPr>
              <a:t>	Real-time CBT distortion detection (15 types) and reframing suggestions.</a:t>
            </a:r>
          </a:p>
          <a:p>
            <a:endParaRPr lang="en-US" dirty="0">
              <a:latin typeface="+mn-lt"/>
            </a:endParaRPr>
          </a:p>
          <a:p>
            <a:r>
              <a:rPr lang="en-US" b="1" dirty="0">
                <a:latin typeface="+mn-lt"/>
              </a:rPr>
              <a:t>2. Mood Tracking &amp; Emotion Analytics Dashboard</a:t>
            </a:r>
          </a:p>
          <a:p>
            <a:r>
              <a:rPr lang="en-US" dirty="0">
                <a:latin typeface="+mn-lt"/>
              </a:rPr>
              <a:t>	Emoji-based daily check-ins with visual summaries.</a:t>
            </a:r>
          </a:p>
          <a:p>
            <a:r>
              <a:rPr lang="en-US" dirty="0">
                <a:latin typeface="+mn-lt"/>
              </a:rPr>
              <a:t>	Graphs like Emotion Radar, Mood Trends, Resilience Timeline, etc.</a:t>
            </a:r>
          </a:p>
          <a:p>
            <a:r>
              <a:rPr lang="en-US" dirty="0">
                <a:latin typeface="+mn-lt"/>
              </a:rPr>
              <a:t>	Tracks weekly emotional changes, journaling patterns, and risk levels.</a:t>
            </a:r>
          </a:p>
        </p:txBody>
      </p:sp>
    </p:spTree>
    <p:extLst>
      <p:ext uri="{BB962C8B-B14F-4D97-AF65-F5344CB8AC3E}">
        <p14:creationId xmlns:p14="http://schemas.microsoft.com/office/powerpoint/2010/main" val="31071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479FF5C0-931F-59ED-8929-2493FD005512}"/>
            </a:ext>
          </a:extLst>
        </p:cNvPr>
        <p:cNvGrpSpPr/>
        <p:nvPr/>
      </p:nvGrpSpPr>
      <p:grpSpPr>
        <a:xfrm>
          <a:off x="0" y="0"/>
          <a:ext cx="0" cy="0"/>
          <a:chOff x="0" y="0"/>
          <a:chExt cx="0" cy="0"/>
        </a:xfrm>
      </p:grpSpPr>
      <p:sp>
        <p:nvSpPr>
          <p:cNvPr id="47" name="文本框">
            <a:extLst>
              <a:ext uri="{FF2B5EF4-FFF2-40B4-BE49-F238E27FC236}">
                <a16:creationId xmlns="" xmlns:a16="http://schemas.microsoft.com/office/drawing/2014/main" id="{E8963005-467A-DA1D-48A0-27D49F2FC9C7}"/>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PROPOSED SYSTEM</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48" name="图片" descr="Anna University - Wikipedia">
            <a:extLst>
              <a:ext uri="{FF2B5EF4-FFF2-40B4-BE49-F238E27FC236}">
                <a16:creationId xmlns="" xmlns:a16="http://schemas.microsoft.com/office/drawing/2014/main" id="{3350BAE8-64BF-7E69-1501-B4F21B5E3367}"/>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49" name="图片" descr="IIT">
            <a:extLst>
              <a:ext uri="{FF2B5EF4-FFF2-40B4-BE49-F238E27FC236}">
                <a16:creationId xmlns="" xmlns:a16="http://schemas.microsoft.com/office/drawing/2014/main" id="{3BC5D19C-F1C0-3FC3-FD57-D2337F0EEE50}"/>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3" name="TextBox 2">
            <a:extLst>
              <a:ext uri="{FF2B5EF4-FFF2-40B4-BE49-F238E27FC236}">
                <a16:creationId xmlns="" xmlns:a16="http://schemas.microsoft.com/office/drawing/2014/main" id="{589D1A26-FC6E-9F0D-AFFB-E14BF3EF738A}"/>
              </a:ext>
            </a:extLst>
          </p:cNvPr>
          <p:cNvSpPr txBox="1"/>
          <p:nvPr/>
        </p:nvSpPr>
        <p:spPr>
          <a:xfrm>
            <a:off x="455645" y="1559806"/>
            <a:ext cx="11280710" cy="5027723"/>
          </a:xfrm>
          <a:prstGeom prst="rect">
            <a:avLst/>
          </a:prstGeom>
          <a:noFill/>
        </p:spPr>
        <p:txBody>
          <a:bodyPr wrap="square">
            <a:spAutoFit/>
          </a:bodyPr>
          <a:lstStyle/>
          <a:p>
            <a:pPr>
              <a:lnSpc>
                <a:spcPct val="115000"/>
              </a:lnSpc>
              <a:spcAft>
                <a:spcPts val="800"/>
              </a:spcAft>
              <a:buNone/>
            </a:pPr>
            <a:r>
              <a:rPr lang="en-GB" b="1" kern="100" dirty="0">
                <a:effectLst/>
                <a:latin typeface="+mn-lt"/>
                <a:ea typeface="Aptos" panose="020B0004020202020204" pitchFamily="34" charset="0"/>
                <a:cs typeface="Times New Roman" panose="02020603050405020304" pitchFamily="18" charset="0"/>
              </a:rPr>
              <a:t>3. RAS (Risk Assessment Score) Engine</a:t>
            </a:r>
            <a:endParaRPr lang="en-GB" kern="100" dirty="0">
              <a:effectLst/>
              <a:latin typeface="+mn-l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Calculates emotional risk based on sentiment/emotion + historical data.</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If </a:t>
            </a:r>
            <a:r>
              <a:rPr lang="en-GB" b="1" kern="100" dirty="0">
                <a:effectLst/>
                <a:latin typeface="+mn-lt"/>
                <a:ea typeface="Aptos" panose="020B0004020202020204" pitchFamily="34" charset="0"/>
                <a:cs typeface="Times New Roman" panose="02020603050405020304" pitchFamily="18" charset="0"/>
              </a:rPr>
              <a:t>RAS ≥ 90</a:t>
            </a:r>
            <a:r>
              <a:rPr lang="en-GB" kern="100" dirty="0">
                <a:effectLst/>
                <a:latin typeface="+mn-lt"/>
                <a:ea typeface="Aptos" panose="020B0004020202020204" pitchFamily="34" charset="0"/>
                <a:cs typeface="Times New Roman" panose="02020603050405020304" pitchFamily="18" charset="0"/>
              </a:rPr>
              <a:t>, activates </a:t>
            </a:r>
            <a:r>
              <a:rPr lang="en-GB" b="1" kern="100" dirty="0">
                <a:effectLst/>
                <a:latin typeface="+mn-lt"/>
                <a:ea typeface="Aptos" panose="020B0004020202020204" pitchFamily="34" charset="0"/>
                <a:cs typeface="Times New Roman" panose="02020603050405020304" pitchFamily="18" charset="0"/>
              </a:rPr>
              <a:t>Safe Mode</a:t>
            </a:r>
            <a:r>
              <a:rPr lang="en-GB" kern="100" dirty="0">
                <a:effectLst/>
                <a:latin typeface="+mn-lt"/>
                <a:ea typeface="Aptos" panose="020B0004020202020204" pitchFamily="34" charset="0"/>
                <a:cs typeface="Times New Roman" panose="02020603050405020304" pitchFamily="18" charset="0"/>
              </a:rPr>
              <a:t>, shows crisis resources, and logs alerts.</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Admin panel monitors alerts without accessing full user chats (privacy-focused).</a:t>
            </a:r>
          </a:p>
          <a:p>
            <a:pPr>
              <a:lnSpc>
                <a:spcPct val="115000"/>
              </a:lnSpc>
              <a:spcAft>
                <a:spcPts val="800"/>
              </a:spcAft>
              <a:buNone/>
            </a:pPr>
            <a:r>
              <a:rPr lang="en-GB" b="1" kern="100" dirty="0">
                <a:effectLst/>
                <a:latin typeface="+mn-lt"/>
                <a:ea typeface="Aptos" panose="020B0004020202020204" pitchFamily="34" charset="0"/>
                <a:cs typeface="Times New Roman" panose="02020603050405020304" pitchFamily="18" charset="0"/>
              </a:rPr>
              <a:t>4. Psychometric Test Integration</a:t>
            </a:r>
            <a:endParaRPr lang="en-GB" kern="100" dirty="0">
              <a:effectLst/>
              <a:latin typeface="+mn-l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Chat-triggered tests: PHQ-9, GAD-7, PSS, PTSD, ASRM, UCLA.</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Stores test scores, auto-generates severity-based feedback.</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Enables escalation or recommendations based on critical scores.</a:t>
            </a:r>
          </a:p>
          <a:p>
            <a:pPr>
              <a:lnSpc>
                <a:spcPct val="115000"/>
              </a:lnSpc>
              <a:spcAft>
                <a:spcPts val="800"/>
              </a:spcAft>
              <a:buNone/>
            </a:pPr>
            <a:r>
              <a:rPr lang="en-GB" b="1" kern="100" dirty="0">
                <a:effectLst/>
                <a:latin typeface="+mn-lt"/>
                <a:ea typeface="Aptos" panose="020B0004020202020204" pitchFamily="34" charset="0"/>
                <a:cs typeface="Times New Roman" panose="02020603050405020304" pitchFamily="18" charset="0"/>
              </a:rPr>
              <a:t>5. CBT Micro-Coaching Engine</a:t>
            </a:r>
            <a:endParaRPr lang="en-GB" kern="100" dirty="0">
              <a:effectLst/>
              <a:latin typeface="+mn-l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3-Step CBT cycle: Identify → Challenge → Reframe.</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Stored and visualized on dashboard.</a:t>
            </a:r>
          </a:p>
          <a:p>
            <a:pPr marL="342900" lvl="0" indent="-342900">
              <a:lnSpc>
                <a:spcPct val="115000"/>
              </a:lnSpc>
              <a:spcAft>
                <a:spcPts val="800"/>
              </a:spcAft>
              <a:buSzPts val="1000"/>
              <a:buFont typeface="Symbol" panose="05050102010706020507" pitchFamily="18" charset="2"/>
              <a:buChar char=""/>
              <a:tabLst>
                <a:tab pos="457200" algn="l"/>
              </a:tabLst>
            </a:pPr>
            <a:r>
              <a:rPr lang="en-GB" kern="100" dirty="0">
                <a:effectLst/>
                <a:latin typeface="+mn-lt"/>
                <a:ea typeface="Aptos" panose="020B0004020202020204" pitchFamily="34" charset="0"/>
                <a:cs typeface="Times New Roman" panose="02020603050405020304" pitchFamily="18" charset="0"/>
              </a:rPr>
              <a:t>Suggests personalized journaling prompts and wellness content.</a:t>
            </a:r>
          </a:p>
        </p:txBody>
      </p:sp>
    </p:spTree>
    <p:extLst>
      <p:ext uri="{BB962C8B-B14F-4D97-AF65-F5344CB8AC3E}">
        <p14:creationId xmlns:p14="http://schemas.microsoft.com/office/powerpoint/2010/main" val="284310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D74F911F-DE85-CFDF-9E57-B4A11A8D66BE}"/>
            </a:ext>
          </a:extLst>
        </p:cNvPr>
        <p:cNvGrpSpPr/>
        <p:nvPr/>
      </p:nvGrpSpPr>
      <p:grpSpPr>
        <a:xfrm>
          <a:off x="0" y="0"/>
          <a:ext cx="0" cy="0"/>
          <a:chOff x="0" y="0"/>
          <a:chExt cx="0" cy="0"/>
        </a:xfrm>
      </p:grpSpPr>
      <p:sp>
        <p:nvSpPr>
          <p:cNvPr id="47" name="文本框">
            <a:extLst>
              <a:ext uri="{FF2B5EF4-FFF2-40B4-BE49-F238E27FC236}">
                <a16:creationId xmlns="" xmlns:a16="http://schemas.microsoft.com/office/drawing/2014/main" id="{32CADB57-4AC2-42C5-1AFA-72155F4CAF32}"/>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PROPOSED SYSTEM</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48" name="图片" descr="Anna University - Wikipedia">
            <a:extLst>
              <a:ext uri="{FF2B5EF4-FFF2-40B4-BE49-F238E27FC236}">
                <a16:creationId xmlns="" xmlns:a16="http://schemas.microsoft.com/office/drawing/2014/main" id="{22A02550-A253-2F2C-6A8C-4790CEE7A421}"/>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49" name="图片" descr="IIT">
            <a:extLst>
              <a:ext uri="{FF2B5EF4-FFF2-40B4-BE49-F238E27FC236}">
                <a16:creationId xmlns="" xmlns:a16="http://schemas.microsoft.com/office/drawing/2014/main" id="{C263F8FB-13AA-2DD5-E714-131FD58EF63F}"/>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3" name="TextBox 2">
            <a:extLst>
              <a:ext uri="{FF2B5EF4-FFF2-40B4-BE49-F238E27FC236}">
                <a16:creationId xmlns="" xmlns:a16="http://schemas.microsoft.com/office/drawing/2014/main" id="{3F2991C9-D43C-92F2-85FC-38AE5B2AD31E}"/>
              </a:ext>
            </a:extLst>
          </p:cNvPr>
          <p:cNvSpPr txBox="1"/>
          <p:nvPr/>
        </p:nvSpPr>
        <p:spPr>
          <a:xfrm>
            <a:off x="455645" y="1559806"/>
            <a:ext cx="11280710" cy="4185441"/>
          </a:xfrm>
          <a:prstGeom prst="rect">
            <a:avLst/>
          </a:prstGeom>
          <a:noFill/>
        </p:spPr>
        <p:txBody>
          <a:bodyPr wrap="square">
            <a:spAutoFit/>
          </a:bodyPr>
          <a:lstStyle/>
          <a:p>
            <a:pPr>
              <a:lnSpc>
                <a:spcPct val="115000"/>
              </a:lnSpc>
              <a:spcAft>
                <a:spcPts val="800"/>
              </a:spcAft>
              <a:buNone/>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6</a:t>
            </a:r>
            <a:r>
              <a:rPr lang="en-GB" sz="1800" b="1" kern="100" dirty="0">
                <a:effectLst/>
                <a:latin typeface="Arial" panose="020B0604020202020204" pitchFamily="34" charset="0"/>
                <a:ea typeface="Aptos" panose="020B0004020202020204" pitchFamily="34" charset="0"/>
                <a:cs typeface="Arial" panose="020B0604020202020204" pitchFamily="34" charset="0"/>
              </a:rPr>
              <a:t>. Voice Input/Output</a:t>
            </a:r>
            <a:endParaRPr lang="en-GB" sz="1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Web Speech API for voice-based chat input.</a:t>
            </a: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Planned integration of </a:t>
            </a:r>
            <a:r>
              <a:rPr lang="en-GB" sz="1800" b="1" kern="100" dirty="0">
                <a:effectLst/>
                <a:latin typeface="Arial" panose="020B0604020202020204" pitchFamily="34" charset="0"/>
                <a:ea typeface="Aptos" panose="020B0004020202020204" pitchFamily="34" charset="0"/>
                <a:cs typeface="Arial" panose="020B0604020202020204" pitchFamily="34" charset="0"/>
              </a:rPr>
              <a:t>Whisper AI</a:t>
            </a:r>
            <a:r>
              <a:rPr lang="en-GB" sz="1800" kern="100" dirty="0">
                <a:effectLst/>
                <a:latin typeface="Arial" panose="020B0604020202020204" pitchFamily="34" charset="0"/>
                <a:ea typeface="Aptos" panose="020B0004020202020204" pitchFamily="34" charset="0"/>
                <a:cs typeface="Arial" panose="020B0604020202020204" pitchFamily="34" charset="0"/>
              </a:rPr>
              <a:t> for robust, multilingual transcription.</a:t>
            </a:r>
          </a:p>
          <a:p>
            <a:pPr>
              <a:lnSpc>
                <a:spcPct val="115000"/>
              </a:lnSpc>
              <a:spcAft>
                <a:spcPts val="800"/>
              </a:spcAft>
              <a:buNone/>
            </a:pPr>
            <a:r>
              <a:rPr lang="en-GB" sz="1800" b="1" kern="100" dirty="0">
                <a:effectLst/>
                <a:latin typeface="Arial" panose="020B0604020202020204" pitchFamily="34" charset="0"/>
                <a:ea typeface="Aptos" panose="020B0004020202020204" pitchFamily="34" charset="0"/>
                <a:cs typeface="Arial" panose="020B0604020202020204" pitchFamily="34" charset="0"/>
              </a:rPr>
              <a:t>7. Session Summary Generator</a:t>
            </a:r>
            <a:endParaRPr lang="en-GB" sz="1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GPT-written summaries including mood, risk, journaling, CBT insight.</a:t>
            </a: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Auto-saves each session summary (not the full chat).</a:t>
            </a: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Weekly PDF reports downloadable by users.</a:t>
            </a:r>
          </a:p>
          <a:p>
            <a:pPr>
              <a:lnSpc>
                <a:spcPct val="115000"/>
              </a:lnSpc>
              <a:spcAft>
                <a:spcPts val="800"/>
              </a:spcAft>
              <a:buNone/>
            </a:pPr>
            <a:r>
              <a:rPr lang="en-GB" sz="1800" b="1" kern="100" dirty="0">
                <a:effectLst/>
                <a:latin typeface="Arial" panose="020B0604020202020204" pitchFamily="34" charset="0"/>
                <a:ea typeface="Aptos" panose="020B0004020202020204" pitchFamily="34" charset="0"/>
                <a:cs typeface="Arial" panose="020B0604020202020204" pitchFamily="34" charset="0"/>
              </a:rPr>
              <a:t>8. Admin Panel (Minimal)</a:t>
            </a:r>
            <a:endParaRPr lang="en-GB" sz="1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View flagged users, RAS logs, and risk summaries.</a:t>
            </a:r>
          </a:p>
          <a:p>
            <a:pPr marL="342900" lvl="0" indent="-342900">
              <a:lnSpc>
                <a:spcPct val="115000"/>
              </a:lnSpc>
              <a:spcAft>
                <a:spcPts val="800"/>
              </a:spcAft>
              <a:buSzPts val="1000"/>
              <a:buFont typeface="Symbol" panose="05050102010706020507" pitchFamily="18" charset="2"/>
              <a:buChar char=""/>
              <a:tabLst>
                <a:tab pos="4572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No access to personal data or raw chat—complies with privacy principles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56799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53"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54"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55" name="矩形"/>
          <p:cNvSpPr>
            <a:spLocks/>
          </p:cNvSpPr>
          <p:nvPr/>
        </p:nvSpPr>
        <p:spPr>
          <a:xfrm>
            <a:off x="1140358" y="876377"/>
            <a:ext cx="8945829" cy="63248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nSpc>
                <a:spcPct val="150000"/>
              </a:lnSpc>
              <a:buFont typeface="Arial" panose="020B0604020202020204" pitchFamily="34" charset="0"/>
              <a:buChar char="•"/>
            </a:pPr>
            <a:r>
              <a:rPr lang="en-US" b="1" dirty="0">
                <a:latin typeface="+mn-lt"/>
              </a:rPr>
              <a:t>MODULE 1: Intelligent Conversational Agent &amp; Session Engine</a:t>
            </a:r>
          </a:p>
          <a:p>
            <a:pPr marL="285750" indent="-285750">
              <a:lnSpc>
                <a:spcPct val="150000"/>
              </a:lnSpc>
              <a:buFont typeface="Arial" panose="020B0604020202020204" pitchFamily="34" charset="0"/>
              <a:buChar char="•"/>
            </a:pPr>
            <a:r>
              <a:rPr lang="en-US" dirty="0">
                <a:latin typeface="+mn-lt"/>
              </a:rPr>
              <a:t>Purpose:</a:t>
            </a:r>
            <a:br>
              <a:rPr lang="en-US" dirty="0">
                <a:latin typeface="+mn-lt"/>
              </a:rPr>
            </a:br>
            <a:r>
              <a:rPr lang="en-US" dirty="0">
                <a:latin typeface="+mn-lt"/>
              </a:rPr>
              <a:t>Deliver emotionally intelligent, context-aware, memory-persistent chat experiences.</a:t>
            </a:r>
          </a:p>
          <a:p>
            <a:pPr marL="285750" indent="-285750">
              <a:lnSpc>
                <a:spcPct val="150000"/>
              </a:lnSpc>
              <a:buFont typeface="Arial" panose="020B0604020202020204" pitchFamily="34" charset="0"/>
              <a:buChar char="•"/>
            </a:pPr>
            <a:r>
              <a:rPr lang="en-US" dirty="0">
                <a:latin typeface="+mn-lt"/>
              </a:rPr>
              <a:t>Features &amp; Methodology:</a:t>
            </a:r>
          </a:p>
          <a:p>
            <a:pPr marL="285750" indent="-285750">
              <a:lnSpc>
                <a:spcPct val="150000"/>
              </a:lnSpc>
              <a:buFont typeface="Arial" panose="020B0604020202020204" pitchFamily="34" charset="0"/>
              <a:buChar char="•"/>
            </a:pPr>
            <a:r>
              <a:rPr lang="en-US" dirty="0" err="1">
                <a:latin typeface="+mn-lt"/>
              </a:rPr>
              <a:t>OpenAI</a:t>
            </a:r>
            <a:r>
              <a:rPr lang="en-US" dirty="0">
                <a:latin typeface="+mn-lt"/>
              </a:rPr>
              <a:t> GPT-3.5-Turbo API:</a:t>
            </a:r>
            <a:br>
              <a:rPr lang="en-US" dirty="0">
                <a:latin typeface="+mn-lt"/>
              </a:rPr>
            </a:br>
            <a:r>
              <a:rPr lang="en-US" dirty="0">
                <a:latin typeface="+mn-lt"/>
              </a:rPr>
              <a:t>Used as the core LLM model with controlled prompt orchestration and session-specific context.</a:t>
            </a:r>
          </a:p>
          <a:p>
            <a:pPr marL="285750" indent="-285750">
              <a:lnSpc>
                <a:spcPct val="150000"/>
              </a:lnSpc>
              <a:buFont typeface="Arial" panose="020B0604020202020204" pitchFamily="34" charset="0"/>
              <a:buChar char="•"/>
            </a:pPr>
            <a:r>
              <a:rPr lang="en-US" dirty="0">
                <a:latin typeface="+mn-lt"/>
              </a:rPr>
              <a:t>Mood Check-in:</a:t>
            </a:r>
            <a:br>
              <a:rPr lang="en-US" dirty="0">
                <a:latin typeface="+mn-lt"/>
              </a:rPr>
            </a:br>
            <a:r>
              <a:rPr lang="en-US" dirty="0">
                <a:latin typeface="+mn-lt"/>
              </a:rPr>
              <a:t>Triggered at the start of every session via pop-up.</a:t>
            </a:r>
            <a:br>
              <a:rPr lang="en-US" dirty="0">
                <a:latin typeface="+mn-lt"/>
              </a:rPr>
            </a:br>
            <a:r>
              <a:rPr lang="en-US" dirty="0">
                <a:latin typeface="+mn-lt"/>
              </a:rPr>
              <a:t>Captures user mood → fed into emotional tracking &amp; mood calendar.</a:t>
            </a:r>
          </a:p>
          <a:p>
            <a:pPr marL="285750" indent="-285750">
              <a:lnSpc>
                <a:spcPct val="150000"/>
              </a:lnSpc>
              <a:buFont typeface="Arial" panose="020B0604020202020204" pitchFamily="34" charset="0"/>
              <a:buChar char="•"/>
            </a:pPr>
            <a:r>
              <a:rPr lang="en-US" dirty="0">
                <a:latin typeface="+mn-lt"/>
              </a:rPr>
              <a:t>Persistent Memory Across Sessions:</a:t>
            </a:r>
            <a:br>
              <a:rPr lang="en-US" dirty="0">
                <a:latin typeface="+mn-lt"/>
              </a:rPr>
            </a:br>
            <a:r>
              <a:rPr lang="en-US" dirty="0">
                <a:latin typeface="+mn-lt"/>
              </a:rPr>
              <a:t>Conversations are summarized (not full logs), with mood/emotion/risk snapshots stored.</a:t>
            </a:r>
          </a:p>
          <a:p>
            <a:pPr marL="285750" indent="-285750">
              <a:lnSpc>
                <a:spcPct val="150000"/>
              </a:lnSpc>
              <a:buFont typeface="Arial" panose="020B0604020202020204" pitchFamily="34" charset="0"/>
              <a:buChar char="•"/>
            </a:pPr>
            <a:r>
              <a:rPr lang="en-US" dirty="0">
                <a:latin typeface="+mn-lt"/>
              </a:rPr>
              <a:t>Auto Summarization:</a:t>
            </a:r>
            <a:br>
              <a:rPr lang="en-US" dirty="0">
                <a:latin typeface="+mn-lt"/>
              </a:rPr>
            </a:br>
            <a:endParaRPr lang="en-US" dirty="0" smtClean="0">
              <a:latin typeface="+mn-lt"/>
            </a:endParaRPr>
          </a:p>
        </p:txBody>
      </p:sp>
    </p:spTree>
    <p:extLst>
      <p:ext uri="{BB962C8B-B14F-4D97-AF65-F5344CB8AC3E}">
        <p14:creationId xmlns:p14="http://schemas.microsoft.com/office/powerpoint/2010/main" val="195790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53"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54"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55" name="矩形"/>
          <p:cNvSpPr>
            <a:spLocks/>
          </p:cNvSpPr>
          <p:nvPr/>
        </p:nvSpPr>
        <p:spPr>
          <a:xfrm>
            <a:off x="1140358" y="876377"/>
            <a:ext cx="8945829" cy="41960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nSpc>
                <a:spcPct val="150000"/>
              </a:lnSpc>
              <a:buFont typeface="Arial" panose="020B0604020202020204" pitchFamily="34" charset="0"/>
              <a:buChar char="•"/>
            </a:pPr>
            <a:r>
              <a:rPr lang="en-US" dirty="0"/>
              <a:t>GPT-based session summarizer that logs:</a:t>
            </a:r>
          </a:p>
          <a:p>
            <a:pPr marL="742950" lvl="1" indent="-285750">
              <a:lnSpc>
                <a:spcPct val="150000"/>
              </a:lnSpc>
              <a:buFont typeface="Arial" panose="020B0604020202020204" pitchFamily="34" charset="0"/>
              <a:buChar char="•"/>
            </a:pPr>
            <a:r>
              <a:rPr lang="en-US" dirty="0"/>
              <a:t>Emotional state</a:t>
            </a:r>
          </a:p>
          <a:p>
            <a:pPr marL="742950" lvl="1" indent="-285750">
              <a:lnSpc>
                <a:spcPct val="150000"/>
              </a:lnSpc>
              <a:buFont typeface="Arial" panose="020B0604020202020204" pitchFamily="34" charset="0"/>
              <a:buChar char="•"/>
            </a:pPr>
            <a:r>
              <a:rPr lang="en-US" dirty="0"/>
              <a:t>Risk level</a:t>
            </a:r>
          </a:p>
          <a:p>
            <a:pPr marL="742950" lvl="1" indent="-285750">
              <a:lnSpc>
                <a:spcPct val="150000"/>
              </a:lnSpc>
              <a:buFont typeface="Arial" panose="020B0604020202020204" pitchFamily="34" charset="0"/>
              <a:buChar char="•"/>
            </a:pPr>
            <a:r>
              <a:rPr lang="en-US" dirty="0"/>
              <a:t>Key CBT events</a:t>
            </a:r>
          </a:p>
          <a:p>
            <a:pPr marL="742950" lvl="1" indent="-285750">
              <a:lnSpc>
                <a:spcPct val="150000"/>
              </a:lnSpc>
              <a:buFont typeface="Arial" panose="020B0604020202020204" pitchFamily="34" charset="0"/>
              <a:buChar char="•"/>
            </a:pPr>
            <a:r>
              <a:rPr lang="en-US" dirty="0"/>
              <a:t>Test recommendations</a:t>
            </a:r>
          </a:p>
          <a:p>
            <a:pPr marL="285750" indent="-285750">
              <a:lnSpc>
                <a:spcPct val="150000"/>
              </a:lnSpc>
              <a:buFont typeface="Arial" panose="020B0604020202020204" pitchFamily="34" charset="0"/>
              <a:buChar char="•"/>
            </a:pPr>
            <a:r>
              <a:rPr lang="en-US" dirty="0" err="1"/>
              <a:t>Microchannel</a:t>
            </a:r>
            <a:r>
              <a:rPr lang="en-US" dirty="0"/>
              <a:t> Support:</a:t>
            </a:r>
            <a:br>
              <a:rPr lang="en-US" dirty="0"/>
            </a:br>
            <a:r>
              <a:rPr lang="en-US" dirty="0"/>
              <a:t>Prompts user mid-session for short reflections.</a:t>
            </a:r>
            <a:br>
              <a:rPr lang="en-US" dirty="0"/>
            </a:br>
            <a:r>
              <a:rPr lang="en-US" dirty="0"/>
              <a:t>If accepted, logged in dashboard.</a:t>
            </a:r>
            <a:br>
              <a:rPr lang="en-US" dirty="0"/>
            </a:br>
            <a:r>
              <a:rPr lang="en-US" dirty="0"/>
              <a:t>Output visualized as a widget.</a:t>
            </a:r>
          </a:p>
          <a:p>
            <a:pPr marL="285750" indent="-285750">
              <a:lnSpc>
                <a:spcPct val="150000"/>
              </a:lnSpc>
              <a:buFont typeface="Arial" panose="020B0604020202020204" pitchFamily="34" charset="0"/>
              <a:buChar char="•"/>
            </a:pPr>
            <a:endParaRPr lang="en-US" dirty="0" smtClean="0">
              <a:latin typeface="+mn-lt"/>
            </a:endParaRPr>
          </a:p>
        </p:txBody>
      </p:sp>
    </p:spTree>
    <p:extLst>
      <p:ext uri="{BB962C8B-B14F-4D97-AF65-F5344CB8AC3E}">
        <p14:creationId xmlns:p14="http://schemas.microsoft.com/office/powerpoint/2010/main" val="386559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57"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58"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59" name="矩形"/>
          <p:cNvSpPr>
            <a:spLocks/>
          </p:cNvSpPr>
          <p:nvPr/>
        </p:nvSpPr>
        <p:spPr>
          <a:xfrm>
            <a:off x="1404146" y="1019596"/>
            <a:ext cx="8945829" cy="59093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171450" indent="-171450">
              <a:lnSpc>
                <a:spcPct val="150000"/>
              </a:lnSpc>
              <a:buFont typeface="Arial" panose="020B0604020202020204" pitchFamily="34" charset="0"/>
              <a:buChar char="•"/>
            </a:pPr>
            <a:r>
              <a:rPr lang="en-US" b="1" dirty="0">
                <a:latin typeface="+mn-lt"/>
              </a:rPr>
              <a:t>MODULE 2: Mood, Emotion, Risk &amp; Escalation Engine</a:t>
            </a:r>
          </a:p>
          <a:p>
            <a:pPr marL="171450" indent="-171450">
              <a:lnSpc>
                <a:spcPct val="150000"/>
              </a:lnSpc>
              <a:buFont typeface="Arial" panose="020B0604020202020204" pitchFamily="34" charset="0"/>
              <a:buChar char="•"/>
            </a:pPr>
            <a:r>
              <a:rPr lang="en-US" dirty="0">
                <a:latin typeface="+mn-lt"/>
              </a:rPr>
              <a:t>Purpose:</a:t>
            </a:r>
            <a:br>
              <a:rPr lang="en-US" dirty="0">
                <a:latin typeface="+mn-lt"/>
              </a:rPr>
            </a:br>
            <a:r>
              <a:rPr lang="en-US" dirty="0">
                <a:latin typeface="+mn-lt"/>
              </a:rPr>
              <a:t>Track psychological state in real-time and escalate when needed.</a:t>
            </a:r>
          </a:p>
          <a:p>
            <a:pPr marL="171450" indent="-171450">
              <a:lnSpc>
                <a:spcPct val="150000"/>
              </a:lnSpc>
              <a:buFont typeface="Arial" panose="020B0604020202020204" pitchFamily="34" charset="0"/>
              <a:buChar char="•"/>
            </a:pPr>
            <a:r>
              <a:rPr lang="en-US" dirty="0">
                <a:latin typeface="+mn-lt"/>
              </a:rPr>
              <a:t>Features &amp; Methodology:</a:t>
            </a:r>
          </a:p>
          <a:p>
            <a:pPr marL="171450" indent="-171450">
              <a:lnSpc>
                <a:spcPct val="150000"/>
              </a:lnSpc>
              <a:buFont typeface="Arial" panose="020B0604020202020204" pitchFamily="34" charset="0"/>
              <a:buChar char="•"/>
            </a:pPr>
            <a:r>
              <a:rPr lang="en-US" dirty="0">
                <a:latin typeface="+mn-lt"/>
              </a:rPr>
              <a:t>Multi-Model Inference:</a:t>
            </a:r>
            <a:br>
              <a:rPr lang="en-US" dirty="0">
                <a:latin typeface="+mn-lt"/>
              </a:rPr>
            </a:br>
            <a:r>
              <a:rPr lang="en-US" dirty="0" err="1">
                <a:latin typeface="+mn-lt"/>
              </a:rPr>
              <a:t>HuggingFace</a:t>
            </a:r>
            <a:r>
              <a:rPr lang="en-US" dirty="0">
                <a:latin typeface="+mn-lt"/>
              </a:rPr>
              <a:t>-based emotion detection</a:t>
            </a:r>
            <a:br>
              <a:rPr lang="en-US" dirty="0">
                <a:latin typeface="+mn-lt"/>
              </a:rPr>
            </a:br>
            <a:r>
              <a:rPr lang="en-US" dirty="0">
                <a:latin typeface="+mn-lt"/>
              </a:rPr>
              <a:t>Sentiment scoring</a:t>
            </a:r>
            <a:br>
              <a:rPr lang="en-US" dirty="0">
                <a:latin typeface="+mn-lt"/>
              </a:rPr>
            </a:br>
            <a:r>
              <a:rPr lang="en-US" dirty="0">
                <a:latin typeface="+mn-lt"/>
              </a:rPr>
              <a:t>GPT prompt-based custom risk assessment</a:t>
            </a:r>
          </a:p>
          <a:p>
            <a:pPr marL="171450" indent="-171450">
              <a:lnSpc>
                <a:spcPct val="150000"/>
              </a:lnSpc>
              <a:buFont typeface="Arial" panose="020B0604020202020204" pitchFamily="34" charset="0"/>
              <a:buChar char="•"/>
            </a:pPr>
            <a:r>
              <a:rPr lang="en-US" dirty="0">
                <a:latin typeface="+mn-lt"/>
              </a:rPr>
              <a:t>Escalation Engine:</a:t>
            </a:r>
            <a:br>
              <a:rPr lang="en-US" dirty="0">
                <a:latin typeface="+mn-lt"/>
              </a:rPr>
            </a:br>
            <a:r>
              <a:rPr lang="en-US" dirty="0">
                <a:latin typeface="+mn-lt"/>
              </a:rPr>
              <a:t>Composite scoring from emotion/sentiment/risk modules</a:t>
            </a:r>
            <a:br>
              <a:rPr lang="en-US" dirty="0">
                <a:latin typeface="+mn-lt"/>
              </a:rPr>
            </a:br>
            <a:r>
              <a:rPr lang="en-US" dirty="0">
                <a:latin typeface="+mn-lt"/>
              </a:rPr>
              <a:t>Escalation logic triggers:</a:t>
            </a:r>
          </a:p>
          <a:p>
            <a:pPr marL="628650" lvl="1" indent="-171450">
              <a:lnSpc>
                <a:spcPct val="150000"/>
              </a:lnSpc>
              <a:buFont typeface="Arial" panose="020B0604020202020204" pitchFamily="34" charset="0"/>
              <a:buChar char="•"/>
            </a:pPr>
            <a:r>
              <a:rPr lang="en-US" dirty="0">
                <a:latin typeface="+mn-lt"/>
              </a:rPr>
              <a:t>Emergency contact alert</a:t>
            </a:r>
          </a:p>
          <a:p>
            <a:pPr marL="628650" lvl="1" indent="-171450">
              <a:lnSpc>
                <a:spcPct val="150000"/>
              </a:lnSpc>
              <a:buFont typeface="Arial" panose="020B0604020202020204" pitchFamily="34" charset="0"/>
              <a:buChar char="•"/>
            </a:pPr>
            <a:r>
              <a:rPr lang="en-US" dirty="0">
                <a:latin typeface="+mn-lt"/>
              </a:rPr>
              <a:t>Therapist referral card</a:t>
            </a:r>
          </a:p>
          <a:p>
            <a:pPr marL="628650" lvl="1" indent="-171450">
              <a:lnSpc>
                <a:spcPct val="150000"/>
              </a:lnSpc>
              <a:buFont typeface="Arial" panose="020B0604020202020204" pitchFamily="34" charset="0"/>
              <a:buChar char="•"/>
            </a:pPr>
            <a:r>
              <a:rPr lang="en-US" dirty="0">
                <a:latin typeface="+mn-lt"/>
              </a:rPr>
              <a:t>Follow-up test </a:t>
            </a:r>
            <a:r>
              <a:rPr lang="en-US" dirty="0" smtClean="0">
                <a:latin typeface="+mn-lt"/>
              </a:rPr>
              <a:t>suggestion</a:t>
            </a:r>
            <a:endParaRPr lang="en-US" dirty="0">
              <a:latin typeface="+mn-lt"/>
            </a:endParaRPr>
          </a:p>
        </p:txBody>
      </p:sp>
    </p:spTree>
    <p:extLst>
      <p:ext uri="{BB962C8B-B14F-4D97-AF65-F5344CB8AC3E}">
        <p14:creationId xmlns:p14="http://schemas.microsoft.com/office/powerpoint/2010/main" val="92997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57"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58"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59" name="矩形"/>
          <p:cNvSpPr>
            <a:spLocks/>
          </p:cNvSpPr>
          <p:nvPr/>
        </p:nvSpPr>
        <p:spPr>
          <a:xfrm>
            <a:off x="1404146" y="1019596"/>
            <a:ext cx="8945829" cy="378052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628650" lvl="1" indent="-171450">
              <a:lnSpc>
                <a:spcPct val="150000"/>
              </a:lnSpc>
              <a:buFont typeface="Arial" panose="020B0604020202020204" pitchFamily="34" charset="0"/>
              <a:buChar char="•"/>
            </a:pPr>
            <a:r>
              <a:rPr lang="en-US" dirty="0"/>
              <a:t>AI-generated self-help recommendations</a:t>
            </a:r>
          </a:p>
          <a:p>
            <a:pPr marL="171450" indent="-171450">
              <a:lnSpc>
                <a:spcPct val="150000"/>
              </a:lnSpc>
              <a:buFont typeface="Arial" panose="020B0604020202020204" pitchFamily="34" charset="0"/>
              <a:buChar char="•"/>
            </a:pPr>
            <a:r>
              <a:rPr lang="en-US" dirty="0"/>
              <a:t>Emergency Contact System:</a:t>
            </a:r>
            <a:br>
              <a:rPr lang="en-US" dirty="0"/>
            </a:br>
            <a:r>
              <a:rPr lang="en-US" dirty="0"/>
              <a:t>Collected during signup</a:t>
            </a:r>
            <a:br>
              <a:rPr lang="en-US" dirty="0"/>
            </a:br>
            <a:r>
              <a:rPr lang="en-US" dirty="0"/>
              <a:t>Flagged for use during critical escalation</a:t>
            </a:r>
          </a:p>
          <a:p>
            <a:pPr marL="171450" indent="-171450">
              <a:lnSpc>
                <a:spcPct val="150000"/>
              </a:lnSpc>
              <a:buFont typeface="Arial" panose="020B0604020202020204" pitchFamily="34" charset="0"/>
              <a:buChar char="•"/>
            </a:pPr>
            <a:r>
              <a:rPr lang="en-US" dirty="0"/>
              <a:t>Therapist Referral Card:</a:t>
            </a:r>
            <a:br>
              <a:rPr lang="en-US" dirty="0"/>
            </a:br>
            <a:r>
              <a:rPr lang="en-US" dirty="0"/>
              <a:t>Automatically appears on dashboard post-risk event</a:t>
            </a:r>
          </a:p>
          <a:p>
            <a:pPr marL="171450" indent="-171450">
              <a:lnSpc>
                <a:spcPct val="150000"/>
              </a:lnSpc>
              <a:buFont typeface="Arial" panose="020B0604020202020204" pitchFamily="34" charset="0"/>
              <a:buChar char="•"/>
            </a:pPr>
            <a:r>
              <a:rPr lang="en-US" dirty="0"/>
              <a:t>Feedback Learning Loop:  </a:t>
            </a:r>
            <a:r>
              <a:rPr lang="en-US" dirty="0"/>
              <a:t>User interactions (accept/dismiss) are logged to improve future suggestions</a:t>
            </a:r>
            <a:endParaRPr lang="zh-CN" altLang="en-US" kern="100" dirty="0">
              <a:ea typeface="Calibri" charset="0"/>
              <a:cs typeface="Times New Roman" pitchFamily="18" charset="0"/>
            </a:endParaRPr>
          </a:p>
          <a:p>
            <a:pPr marL="171450" indent="-171450">
              <a:lnSpc>
                <a:spcPct val="150000"/>
              </a:lnSpc>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1884095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61"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2"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3" name="矩形"/>
          <p:cNvSpPr>
            <a:spLocks/>
          </p:cNvSpPr>
          <p:nvPr/>
        </p:nvSpPr>
        <p:spPr>
          <a:xfrm>
            <a:off x="1492898" y="1019596"/>
            <a:ext cx="8945829" cy="612475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b="1" dirty="0">
                <a:latin typeface="+mn-lt"/>
              </a:rPr>
              <a:t>MODULE 3: Psychological Support System (CBT/CAT + Tests)</a:t>
            </a:r>
          </a:p>
          <a:p>
            <a:pPr marL="285750" indent="-285750">
              <a:buFont typeface="Arial" panose="020B0604020202020204" pitchFamily="34" charset="0"/>
              <a:buChar char="•"/>
            </a:pPr>
            <a:r>
              <a:rPr lang="en-US" dirty="0">
                <a:latin typeface="+mn-lt"/>
              </a:rPr>
              <a:t>Purpose:</a:t>
            </a:r>
            <a:br>
              <a:rPr lang="en-US" dirty="0">
                <a:latin typeface="+mn-lt"/>
              </a:rPr>
            </a:br>
            <a:r>
              <a:rPr lang="en-US" dirty="0">
                <a:latin typeface="+mn-lt"/>
              </a:rPr>
              <a:t>Provide integrated tools to detect, assess, and correct cognitive and emotional patterns.</a:t>
            </a:r>
          </a:p>
          <a:p>
            <a:pPr marL="285750" indent="-285750">
              <a:buFont typeface="Arial" panose="020B0604020202020204" pitchFamily="34" charset="0"/>
              <a:buChar char="•"/>
            </a:pPr>
            <a:r>
              <a:rPr lang="en-US" dirty="0">
                <a:latin typeface="+mn-lt"/>
              </a:rPr>
              <a:t>Features &amp; Methodology:</a:t>
            </a:r>
          </a:p>
          <a:p>
            <a:pPr marL="285750" indent="-285750">
              <a:buFont typeface="Arial" panose="020B0604020202020204" pitchFamily="34" charset="0"/>
              <a:buChar char="•"/>
            </a:pPr>
            <a:r>
              <a:rPr lang="en-US" dirty="0">
                <a:latin typeface="+mn-lt"/>
              </a:rPr>
              <a:t>CBT/CAT Distortion Engine:</a:t>
            </a:r>
            <a:br>
              <a:rPr lang="en-US" dirty="0">
                <a:latin typeface="+mn-lt"/>
              </a:rPr>
            </a:br>
            <a:r>
              <a:rPr lang="en-US" dirty="0">
                <a:latin typeface="+mn-lt"/>
              </a:rPr>
              <a:t>Detects and classifies:</a:t>
            </a:r>
          </a:p>
          <a:p>
            <a:pPr marL="742950" lvl="1" indent="-285750">
              <a:buFont typeface="Arial" panose="020B0604020202020204" pitchFamily="34" charset="0"/>
              <a:buChar char="•"/>
            </a:pPr>
            <a:r>
              <a:rPr lang="en-US" dirty="0">
                <a:latin typeface="+mn-lt"/>
              </a:rPr>
              <a:t>Catastrophizing</a:t>
            </a:r>
          </a:p>
          <a:p>
            <a:pPr marL="742950" lvl="1" indent="-285750">
              <a:buFont typeface="Arial" panose="020B0604020202020204" pitchFamily="34" charset="0"/>
              <a:buChar char="•"/>
            </a:pPr>
            <a:r>
              <a:rPr lang="en-US" dirty="0">
                <a:latin typeface="+mn-lt"/>
              </a:rPr>
              <a:t>Overgeneralization</a:t>
            </a:r>
          </a:p>
          <a:p>
            <a:pPr marL="742950" lvl="1" indent="-285750">
              <a:buFont typeface="Arial" panose="020B0604020202020204" pitchFamily="34" charset="0"/>
              <a:buChar char="•"/>
            </a:pPr>
            <a:r>
              <a:rPr lang="en-US" dirty="0">
                <a:latin typeface="+mn-lt"/>
              </a:rPr>
              <a:t>Emotional Reasoning</a:t>
            </a:r>
          </a:p>
          <a:p>
            <a:pPr marL="742950" lvl="1" indent="-285750">
              <a:buFont typeface="Arial" panose="020B0604020202020204" pitchFamily="34" charset="0"/>
              <a:buChar char="•"/>
            </a:pPr>
            <a:r>
              <a:rPr lang="en-US" dirty="0">
                <a:latin typeface="+mn-lt"/>
              </a:rPr>
              <a:t>Mind Reading</a:t>
            </a:r>
          </a:p>
          <a:p>
            <a:pPr marL="742950" lvl="1" indent="-285750">
              <a:buFont typeface="Arial" panose="020B0604020202020204" pitchFamily="34" charset="0"/>
              <a:buChar char="•"/>
            </a:pPr>
            <a:r>
              <a:rPr lang="en-US" dirty="0">
                <a:latin typeface="+mn-lt"/>
              </a:rPr>
              <a:t>Black-and-White Thinking</a:t>
            </a:r>
          </a:p>
          <a:p>
            <a:pPr marL="742950" lvl="1" indent="-285750">
              <a:buFont typeface="Arial" panose="020B0604020202020204" pitchFamily="34" charset="0"/>
              <a:buChar char="•"/>
            </a:pPr>
            <a:r>
              <a:rPr lang="en-US" dirty="0">
                <a:latin typeface="+mn-lt"/>
              </a:rPr>
              <a:t>15+ total patterns</a:t>
            </a:r>
            <a:br>
              <a:rPr lang="en-US" dirty="0">
                <a:latin typeface="+mn-lt"/>
              </a:rPr>
            </a:br>
            <a:r>
              <a:rPr lang="en-US" dirty="0">
                <a:latin typeface="+mn-lt"/>
              </a:rPr>
              <a:t>GPT-3.5 suggests reframes or challenges.</a:t>
            </a:r>
            <a:br>
              <a:rPr lang="en-US" dirty="0">
                <a:latin typeface="+mn-lt"/>
              </a:rPr>
            </a:br>
            <a:r>
              <a:rPr lang="en-US" dirty="0">
                <a:latin typeface="+mn-lt"/>
              </a:rPr>
              <a:t>Tracked per session.</a:t>
            </a:r>
          </a:p>
          <a:p>
            <a:pPr marL="285750" indent="-285750">
              <a:buFont typeface="Arial" panose="020B0604020202020204" pitchFamily="34" charset="0"/>
              <a:buChar char="•"/>
            </a:pPr>
            <a:r>
              <a:rPr lang="en-US" dirty="0">
                <a:latin typeface="+mn-lt"/>
              </a:rPr>
              <a:t>Integrated Tests (via chat):</a:t>
            </a:r>
            <a:br>
              <a:rPr lang="en-US" dirty="0">
                <a:latin typeface="+mn-lt"/>
              </a:rPr>
            </a:br>
            <a:r>
              <a:rPr lang="en-US" dirty="0">
                <a:latin typeface="+mn-lt"/>
              </a:rPr>
              <a:t>Embedded conversational delivery of:</a:t>
            </a:r>
          </a:p>
          <a:p>
            <a:pPr marL="742950" lvl="1" indent="-285750">
              <a:buFont typeface="Arial" panose="020B0604020202020204" pitchFamily="34" charset="0"/>
              <a:buChar char="•"/>
            </a:pPr>
            <a:r>
              <a:rPr lang="en-US" dirty="0">
                <a:latin typeface="+mn-lt"/>
              </a:rPr>
              <a:t>PHQ-9 (Depression)</a:t>
            </a:r>
          </a:p>
          <a:p>
            <a:pPr marL="742950" lvl="1" indent="-285750">
              <a:buFont typeface="Arial" panose="020B0604020202020204" pitchFamily="34" charset="0"/>
              <a:buChar char="•"/>
            </a:pPr>
            <a:r>
              <a:rPr lang="en-US" dirty="0">
                <a:latin typeface="+mn-lt"/>
              </a:rPr>
              <a:t>GAD-7 (Anxiety)</a:t>
            </a:r>
          </a:p>
          <a:p>
            <a:pPr marL="742950" lvl="1" indent="-285750">
              <a:buFont typeface="Arial" panose="020B0604020202020204" pitchFamily="34" charset="0"/>
              <a:buChar char="•"/>
            </a:pPr>
            <a:r>
              <a:rPr lang="en-US" dirty="0">
                <a:latin typeface="+mn-lt"/>
              </a:rPr>
              <a:t>Emotional Self-Awareness Test</a:t>
            </a:r>
          </a:p>
          <a:p>
            <a:pPr marL="742950" lvl="1" indent="-285750">
              <a:buFont typeface="Arial" panose="020B0604020202020204" pitchFamily="34" charset="0"/>
              <a:buChar char="•"/>
            </a:pPr>
            <a:r>
              <a:rPr lang="en-US" dirty="0">
                <a:latin typeface="+mn-lt"/>
              </a:rPr>
              <a:t>Distortion Quiz</a:t>
            </a:r>
            <a:br>
              <a:rPr lang="en-US" dirty="0">
                <a:latin typeface="+mn-lt"/>
              </a:rPr>
            </a:b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67420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ABSTRACT</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24"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25"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3" name="Subtitle 2">
            <a:extLst>
              <a:ext uri="{FF2B5EF4-FFF2-40B4-BE49-F238E27FC236}">
                <a16:creationId xmlns="" xmlns:a16="http://schemas.microsoft.com/office/drawing/2014/main" id="{FBC6B474-97EA-FE79-FD70-0F9622CAA2F4}"/>
              </a:ext>
            </a:extLst>
          </p:cNvPr>
          <p:cNvSpPr>
            <a:spLocks noGrp="1"/>
          </p:cNvSpPr>
          <p:nvPr>
            <p:ph type="subTitle" idx="1"/>
          </p:nvPr>
        </p:nvSpPr>
        <p:spPr>
          <a:xfrm>
            <a:off x="1236297" y="1210234"/>
            <a:ext cx="9457764" cy="5320405"/>
          </a:xfrm>
        </p:spPr>
        <p:txBody>
          <a:bodyPr/>
          <a:lstStyle/>
          <a:p>
            <a:pPr>
              <a:lnSpc>
                <a:spcPct val="100000"/>
              </a:lnSpc>
            </a:pPr>
            <a:r>
              <a:rPr lang="en-US" sz="2200" dirty="0"/>
              <a:t>The growing global mental health crisis calls for scalable, intelligent, and personalized solutions. </a:t>
            </a:r>
            <a:r>
              <a:rPr lang="en-US" sz="2200" b="1" dirty="0" err="1"/>
              <a:t>MindGuard</a:t>
            </a:r>
            <a:r>
              <a:rPr lang="en-US" sz="2200" b="1" dirty="0"/>
              <a:t> AI</a:t>
            </a:r>
            <a:r>
              <a:rPr lang="en-US" sz="2200" dirty="0"/>
              <a:t> is a next-generation AI-powered mental wellness companion that offers emotionally-aware chat-based interaction, psychometric evaluation, cognitive modeling, and adaptive coaching — designed to simulate and extend the role of a human psychologist. This project reimagines how mental health care can be democratized through intelligent software capable of continuous support, dynamic risk evaluation, and therapeutic intervention.</a:t>
            </a:r>
          </a:p>
          <a:p>
            <a:pPr>
              <a:lnSpc>
                <a:spcPct val="100000"/>
              </a:lnSpc>
            </a:pPr>
            <a:r>
              <a:rPr lang="en-US" sz="2200" dirty="0" err="1"/>
              <a:t>MindGuard</a:t>
            </a:r>
            <a:r>
              <a:rPr lang="en-US" sz="2200" dirty="0"/>
              <a:t> AI incorporates multiple layers of intelligence:</a:t>
            </a:r>
          </a:p>
          <a:p>
            <a:pPr marL="0" indent="0">
              <a:lnSpc>
                <a:spcPct val="100000"/>
              </a:lnSpc>
              <a:buNone/>
            </a:pPr>
            <a:r>
              <a:rPr lang="en-US" sz="2200" dirty="0"/>
              <a:t>1.</a:t>
            </a:r>
            <a:r>
              <a:rPr lang="en-US" sz="2200" b="1" dirty="0"/>
              <a:t> Conversational AI Engine</a:t>
            </a:r>
            <a:r>
              <a:rPr lang="en-US" sz="2200" dirty="0"/>
              <a:t>: At the heart lies an advanced natural language understanding system powered by </a:t>
            </a:r>
            <a:r>
              <a:rPr lang="en-US" sz="2200" b="1" dirty="0"/>
              <a:t>OpenAI GPT-3.5</a:t>
            </a:r>
            <a:r>
              <a:rPr lang="en-US" sz="2200" dirty="0"/>
              <a:t>. It enables emotionally responsive, context-aware conversations. Each user message is analyzed in real-time using </a:t>
            </a:r>
            <a:r>
              <a:rPr lang="en-US" sz="2200" b="1" dirty="0" err="1"/>
              <a:t>HuggingFace</a:t>
            </a:r>
            <a:r>
              <a:rPr lang="en-US" sz="2200" b="1" dirty="0"/>
              <a:t> emotion and sentiment models</a:t>
            </a:r>
            <a:r>
              <a:rPr lang="en-US" sz="2200" dirty="0"/>
              <a:t>, layered with a custom-built </a:t>
            </a:r>
            <a:r>
              <a:rPr lang="en-US" sz="2200" b="1" dirty="0"/>
              <a:t>Risk Assessment Score (RAS)</a:t>
            </a:r>
            <a:r>
              <a:rPr lang="en-US" sz="2200" dirty="0"/>
              <a:t> engine to detect distress, emotional dysregulation, or crisis scenarios.</a:t>
            </a:r>
            <a:endParaRPr lang="en-IN" sz="2200" dirty="0"/>
          </a:p>
          <a:p>
            <a:pPr marL="0" indent="0">
              <a:lnSpc>
                <a:spcPct val="100000"/>
              </a:lnSpc>
              <a:buNone/>
            </a:pPr>
            <a:endParaRPr lang="en-US" dirty="0"/>
          </a:p>
          <a:p>
            <a:pPr>
              <a:lnSpc>
                <a:spcPct val="100000"/>
              </a:lnSpc>
            </a:pPr>
            <a:endParaRPr lang="en-IN" dirty="0"/>
          </a:p>
        </p:txBody>
      </p:sp>
    </p:spTree>
    <p:extLst>
      <p:ext uri="{BB962C8B-B14F-4D97-AF65-F5344CB8AC3E}">
        <p14:creationId xmlns:p14="http://schemas.microsoft.com/office/powerpoint/2010/main" val="1345670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61"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2"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3" name="矩形"/>
          <p:cNvSpPr>
            <a:spLocks/>
          </p:cNvSpPr>
          <p:nvPr/>
        </p:nvSpPr>
        <p:spPr>
          <a:xfrm>
            <a:off x="1492898" y="1019596"/>
            <a:ext cx="8945829" cy="232012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742950" lvl="1" indent="-285750">
              <a:buFont typeface="Arial" panose="020B0604020202020204" pitchFamily="34" charset="0"/>
              <a:buChar char="•"/>
            </a:pPr>
            <a:r>
              <a:rPr lang="en-US" dirty="0"/>
              <a:t>Scores analyzed on backend and added to dashboard.</a:t>
            </a:r>
          </a:p>
          <a:p>
            <a:pPr marL="285750" indent="-285750">
              <a:buFont typeface="Arial" panose="020B0604020202020204" pitchFamily="34" charset="0"/>
              <a:buChar char="•"/>
            </a:pPr>
            <a:r>
              <a:rPr lang="en-US" dirty="0"/>
              <a:t>Auto-Test Trigger:</a:t>
            </a:r>
            <a:br>
              <a:rPr lang="en-US" dirty="0"/>
            </a:br>
            <a:r>
              <a:rPr lang="en-US" dirty="0"/>
              <a:t>Based on risk/emotion pattern</a:t>
            </a:r>
            <a:br>
              <a:rPr lang="en-US" dirty="0"/>
            </a:br>
            <a:r>
              <a:rPr lang="en-US" dirty="0"/>
              <a:t>Suggests user take test during chat</a:t>
            </a:r>
          </a:p>
          <a:p>
            <a:pPr marL="285750" indent="-285750">
              <a:buFont typeface="Arial" panose="020B0604020202020204" pitchFamily="34" charset="0"/>
              <a:buChar char="•"/>
            </a:pPr>
            <a:r>
              <a:rPr lang="en-US" dirty="0"/>
              <a:t>Session-Based Correction Tracker:</a:t>
            </a:r>
            <a:br>
              <a:rPr lang="en-US" dirty="0"/>
            </a:br>
            <a:r>
              <a:rPr lang="en-US" dirty="0"/>
              <a:t>Logs CBT progress over time</a:t>
            </a:r>
          </a:p>
          <a:p>
            <a:pPr marL="285750" indent="-285750">
              <a:lnSpc>
                <a:spcPct val="115000"/>
              </a:lnSpc>
              <a:spcAft>
                <a:spcPts val="800"/>
              </a:spcAft>
              <a:buFont typeface="Arial" panose="020B0604020202020204" pitchFamily="34" charset="0"/>
              <a:buChar char="•"/>
            </a:pPr>
            <a:endParaRPr lang="zh-CN" altLang="en-US" sz="1400" kern="100" dirty="0">
              <a:ea typeface="Calibri" charset="0"/>
              <a:cs typeface="Times New Roman" pitchFamily="18" charset="0"/>
            </a:endParaRPr>
          </a:p>
          <a:p>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388732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615707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buFont typeface="Arial" panose="020B0604020202020204" pitchFamily="34" charset="0"/>
              <a:buChar char="•"/>
            </a:pPr>
            <a:r>
              <a:rPr lang="en-US" b="1" dirty="0">
                <a:latin typeface="+mn-lt"/>
              </a:rPr>
              <a:t>MODULE 4: Dashboard Intelligence Hub</a:t>
            </a:r>
          </a:p>
          <a:p>
            <a:pPr marL="285750" indent="-285750">
              <a:buFont typeface="Arial" panose="020B0604020202020204" pitchFamily="34" charset="0"/>
              <a:buChar char="•"/>
            </a:pPr>
            <a:r>
              <a:rPr lang="en-US" dirty="0">
                <a:latin typeface="+mn-lt"/>
              </a:rPr>
              <a:t>Purpose:</a:t>
            </a:r>
            <a:br>
              <a:rPr lang="en-US" dirty="0">
                <a:latin typeface="+mn-lt"/>
              </a:rPr>
            </a:br>
            <a:r>
              <a:rPr lang="en-US" dirty="0">
                <a:latin typeface="+mn-lt"/>
              </a:rPr>
              <a:t>Centralize all mood, risk, achievement, and recommendation data in a visually rich UX.</a:t>
            </a:r>
          </a:p>
          <a:p>
            <a:pPr marL="285750" indent="-285750">
              <a:buFont typeface="Arial" panose="020B0604020202020204" pitchFamily="34" charset="0"/>
              <a:buChar char="•"/>
            </a:pPr>
            <a:r>
              <a:rPr lang="en-US" dirty="0">
                <a:latin typeface="+mn-lt"/>
              </a:rPr>
              <a:t>Features &amp; Methodology:</a:t>
            </a:r>
          </a:p>
          <a:p>
            <a:pPr marL="285750" indent="-285750">
              <a:buFont typeface="Arial" panose="020B0604020202020204" pitchFamily="34" charset="0"/>
              <a:buChar char="•"/>
            </a:pPr>
            <a:r>
              <a:rPr lang="en-US" dirty="0">
                <a:latin typeface="+mn-lt"/>
              </a:rPr>
              <a:t>Mood Calendar:</a:t>
            </a:r>
            <a:br>
              <a:rPr lang="en-US" dirty="0">
                <a:latin typeface="+mn-lt"/>
              </a:rPr>
            </a:br>
            <a:r>
              <a:rPr lang="en-US" dirty="0">
                <a:latin typeface="+mn-lt"/>
              </a:rPr>
              <a:t>Tracks daily mood averages</a:t>
            </a:r>
            <a:br>
              <a:rPr lang="en-US" dirty="0">
                <a:latin typeface="+mn-lt"/>
              </a:rPr>
            </a:br>
            <a:r>
              <a:rPr lang="en-US" dirty="0">
                <a:latin typeface="+mn-lt"/>
              </a:rPr>
              <a:t>Shows weekly trends + monthly view</a:t>
            </a:r>
          </a:p>
          <a:p>
            <a:pPr marL="285750" indent="-285750">
              <a:buFont typeface="Arial" panose="020B0604020202020204" pitchFamily="34" charset="0"/>
              <a:buChar char="•"/>
            </a:pPr>
            <a:r>
              <a:rPr lang="en-US" dirty="0">
                <a:latin typeface="+mn-lt"/>
              </a:rPr>
              <a:t>Risk Timeline Widget:</a:t>
            </a:r>
            <a:br>
              <a:rPr lang="en-US" dirty="0">
                <a:latin typeface="+mn-lt"/>
              </a:rPr>
            </a:br>
            <a:r>
              <a:rPr lang="en-US" dirty="0">
                <a:latin typeface="+mn-lt"/>
              </a:rPr>
              <a:t>Plots risk spikes </a:t>
            </a:r>
            <a:r>
              <a:rPr lang="en-US" dirty="0" err="1">
                <a:latin typeface="+mn-lt"/>
              </a:rPr>
              <a:t>vs</a:t>
            </a:r>
            <a:r>
              <a:rPr lang="en-US" dirty="0">
                <a:latin typeface="+mn-lt"/>
              </a:rPr>
              <a:t> mood history</a:t>
            </a:r>
          </a:p>
          <a:p>
            <a:pPr marL="285750" indent="-285750">
              <a:buFont typeface="Arial" panose="020B0604020202020204" pitchFamily="34" charset="0"/>
              <a:buChar char="•"/>
            </a:pPr>
            <a:r>
              <a:rPr lang="en-US" dirty="0">
                <a:latin typeface="+mn-lt"/>
              </a:rPr>
              <a:t>Emotional Graph:</a:t>
            </a:r>
            <a:br>
              <a:rPr lang="en-US" dirty="0">
                <a:latin typeface="+mn-lt"/>
              </a:rPr>
            </a:br>
            <a:r>
              <a:rPr lang="en-US" dirty="0">
                <a:latin typeface="+mn-lt"/>
              </a:rPr>
              <a:t>Shows emotion frequency distribution</a:t>
            </a:r>
          </a:p>
          <a:p>
            <a:pPr marL="285750" indent="-285750">
              <a:buFont typeface="Arial" panose="020B0604020202020204" pitchFamily="34" charset="0"/>
              <a:buChar char="•"/>
            </a:pPr>
            <a:r>
              <a:rPr lang="en-US" dirty="0" err="1">
                <a:latin typeface="+mn-lt"/>
              </a:rPr>
              <a:t>Microchannel</a:t>
            </a:r>
            <a:r>
              <a:rPr lang="en-US" dirty="0">
                <a:latin typeface="+mn-lt"/>
              </a:rPr>
              <a:t> Widget:</a:t>
            </a:r>
            <a:br>
              <a:rPr lang="en-US" dirty="0">
                <a:latin typeface="+mn-lt"/>
              </a:rPr>
            </a:br>
            <a:r>
              <a:rPr lang="en-US" dirty="0">
                <a:latin typeface="+mn-lt"/>
              </a:rPr>
              <a:t>Displays past journal summaries</a:t>
            </a:r>
          </a:p>
          <a:p>
            <a:pPr marL="285750" indent="-285750">
              <a:buFont typeface="Arial" panose="020B0604020202020204" pitchFamily="34" charset="0"/>
              <a:buChar char="•"/>
            </a:pPr>
            <a:r>
              <a:rPr lang="en-US" dirty="0">
                <a:latin typeface="+mn-lt"/>
              </a:rPr>
              <a:t>Test History Widget:</a:t>
            </a:r>
            <a:br>
              <a:rPr lang="en-US" dirty="0">
                <a:latin typeface="+mn-lt"/>
              </a:rPr>
            </a:br>
            <a:r>
              <a:rPr lang="en-US" dirty="0">
                <a:latin typeface="+mn-lt"/>
              </a:rPr>
              <a:t>View test scores &amp; changes over time</a:t>
            </a:r>
          </a:p>
          <a:p>
            <a:pPr marL="285750" indent="-285750">
              <a:buFont typeface="Arial" panose="020B0604020202020204" pitchFamily="34" charset="0"/>
              <a:buChar char="•"/>
            </a:pPr>
            <a:r>
              <a:rPr lang="en-US" dirty="0">
                <a:latin typeface="+mn-lt"/>
              </a:rPr>
              <a:t>Badges &amp; </a:t>
            </a:r>
            <a:r>
              <a:rPr lang="en-US" dirty="0" err="1">
                <a:latin typeface="+mn-lt"/>
              </a:rPr>
              <a:t>Gamified</a:t>
            </a:r>
            <a:r>
              <a:rPr lang="en-US" dirty="0">
                <a:latin typeface="+mn-lt"/>
              </a:rPr>
              <a:t> Rewards:</a:t>
            </a:r>
            <a:br>
              <a:rPr lang="en-US" dirty="0">
                <a:latin typeface="+mn-lt"/>
              </a:rPr>
            </a:br>
            <a:r>
              <a:rPr lang="en-US" dirty="0">
                <a:latin typeface="+mn-lt"/>
              </a:rPr>
              <a:t>Based on:</a:t>
            </a:r>
          </a:p>
          <a:p>
            <a:pPr marL="742950" lvl="1" indent="-285750">
              <a:buFont typeface="Arial" panose="020B0604020202020204" pitchFamily="34" charset="0"/>
              <a:buChar char="•"/>
            </a:pPr>
            <a:r>
              <a:rPr lang="en-US" dirty="0">
                <a:latin typeface="+mn-lt"/>
              </a:rPr>
              <a:t>Stability streaks</a:t>
            </a:r>
          </a:p>
          <a:p>
            <a:pPr marL="742950" lvl="1" indent="-285750">
              <a:buFont typeface="Arial" panose="020B0604020202020204" pitchFamily="34" charset="0"/>
              <a:buChar char="•"/>
            </a:pPr>
            <a:r>
              <a:rPr lang="en-US" dirty="0">
                <a:latin typeface="+mn-lt"/>
              </a:rPr>
              <a:t>Test completion</a:t>
            </a:r>
          </a:p>
          <a:p>
            <a:pPr marL="742950" lvl="1" indent="-285750">
              <a:buFont typeface="Arial" panose="020B0604020202020204" pitchFamily="34" charset="0"/>
              <a:buChar char="•"/>
            </a:pPr>
            <a:r>
              <a:rPr lang="en-US" dirty="0">
                <a:latin typeface="+mn-lt"/>
              </a:rPr>
              <a:t>Emotional improvement</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147976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58589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MODULE 5: Core Platform, </a:t>
            </a:r>
            <a:r>
              <a:rPr lang="en-IN" b="1" dirty="0" err="1">
                <a:latin typeface="+mn-lt"/>
              </a:rPr>
              <a:t>Auth</a:t>
            </a:r>
            <a:r>
              <a:rPr lang="en-IN" b="1" dirty="0">
                <a:latin typeface="+mn-lt"/>
              </a:rPr>
              <a:t> &amp; Profile</a:t>
            </a:r>
          </a:p>
          <a:p>
            <a:pPr marL="285750" indent="-285750">
              <a:buFont typeface="Arial" panose="020B0604020202020204" pitchFamily="34" charset="0"/>
              <a:buChar char="•"/>
            </a:pPr>
            <a:r>
              <a:rPr lang="en-IN" dirty="0">
                <a:latin typeface="+mn-lt"/>
              </a:rPr>
              <a:t>Purpose:</a:t>
            </a:r>
            <a:br>
              <a:rPr lang="en-IN" dirty="0">
                <a:latin typeface="+mn-lt"/>
              </a:rPr>
            </a:br>
            <a:r>
              <a:rPr lang="en-IN" dirty="0">
                <a:latin typeface="+mn-lt"/>
              </a:rPr>
              <a:t>Support secure login, user data, and profile preferences.</a:t>
            </a:r>
          </a:p>
          <a:p>
            <a:pPr marL="285750" indent="-285750">
              <a:buFont typeface="Arial" panose="020B0604020202020204" pitchFamily="34" charset="0"/>
              <a:buChar char="•"/>
            </a:pPr>
            <a:r>
              <a:rPr lang="en-IN" dirty="0">
                <a:latin typeface="+mn-lt"/>
              </a:rPr>
              <a:t>Features &amp; Methodology:</a:t>
            </a:r>
          </a:p>
          <a:p>
            <a:pPr marL="285750" indent="-285750">
              <a:buFont typeface="Arial" panose="020B0604020202020204" pitchFamily="34" charset="0"/>
              <a:buChar char="•"/>
            </a:pPr>
            <a:r>
              <a:rPr lang="en-IN" dirty="0">
                <a:latin typeface="+mn-lt"/>
              </a:rPr>
              <a:t>JWT </a:t>
            </a:r>
            <a:r>
              <a:rPr lang="en-IN" dirty="0" err="1">
                <a:latin typeface="+mn-lt"/>
              </a:rPr>
              <a:t>Auth</a:t>
            </a:r>
            <a:r>
              <a:rPr lang="en-IN" dirty="0">
                <a:latin typeface="+mn-lt"/>
              </a:rPr>
              <a:t> Flow:</a:t>
            </a:r>
            <a:br>
              <a:rPr lang="en-IN" dirty="0">
                <a:latin typeface="+mn-lt"/>
              </a:rPr>
            </a:br>
            <a:r>
              <a:rPr lang="en-IN" dirty="0" err="1">
                <a:latin typeface="+mn-lt"/>
              </a:rPr>
              <a:t>FastAPI</a:t>
            </a:r>
            <a:r>
              <a:rPr lang="en-IN" dirty="0">
                <a:latin typeface="+mn-lt"/>
              </a:rPr>
              <a:t> + hashed password + refresh token rotation</a:t>
            </a:r>
            <a:br>
              <a:rPr lang="en-IN" dirty="0">
                <a:latin typeface="+mn-lt"/>
              </a:rPr>
            </a:br>
            <a:r>
              <a:rPr lang="en-IN" dirty="0">
                <a:latin typeface="+mn-lt"/>
              </a:rPr>
              <a:t>Secure routes for protected data</a:t>
            </a:r>
          </a:p>
          <a:p>
            <a:pPr marL="285750" indent="-285750">
              <a:buFont typeface="Arial" panose="020B0604020202020204" pitchFamily="34" charset="0"/>
              <a:buChar char="•"/>
            </a:pPr>
            <a:r>
              <a:rPr lang="en-IN" dirty="0">
                <a:latin typeface="+mn-lt"/>
              </a:rPr>
              <a:t>Unified Login/Signup Page:</a:t>
            </a:r>
            <a:br>
              <a:rPr lang="en-IN" dirty="0">
                <a:latin typeface="+mn-lt"/>
              </a:rPr>
            </a:br>
            <a:r>
              <a:rPr lang="en-IN" dirty="0">
                <a:latin typeface="+mn-lt"/>
              </a:rPr>
              <a:t>Minimalist welcome screen</a:t>
            </a:r>
            <a:br>
              <a:rPr lang="en-IN" dirty="0">
                <a:latin typeface="+mn-lt"/>
              </a:rPr>
            </a:br>
            <a:r>
              <a:rPr lang="en-IN" dirty="0">
                <a:latin typeface="+mn-lt"/>
              </a:rPr>
              <a:t>Emergency contact field mandatory</a:t>
            </a:r>
            <a:br>
              <a:rPr lang="en-IN" dirty="0">
                <a:latin typeface="+mn-lt"/>
              </a:rPr>
            </a:br>
            <a:r>
              <a:rPr lang="en-IN" dirty="0">
                <a:latin typeface="+mn-lt"/>
              </a:rPr>
              <a:t>Option to edit emergency contact in profile</a:t>
            </a:r>
          </a:p>
          <a:p>
            <a:pPr marL="285750" indent="-285750">
              <a:buFont typeface="Arial" panose="020B0604020202020204" pitchFamily="34" charset="0"/>
              <a:buChar char="•"/>
            </a:pPr>
            <a:r>
              <a:rPr lang="en-IN" dirty="0">
                <a:latin typeface="+mn-lt"/>
              </a:rPr>
              <a:t>Profile Page:</a:t>
            </a:r>
            <a:br>
              <a:rPr lang="en-IN" dirty="0">
                <a:latin typeface="+mn-lt"/>
              </a:rPr>
            </a:br>
            <a:r>
              <a:rPr lang="en-IN" dirty="0">
                <a:latin typeface="+mn-lt"/>
              </a:rPr>
              <a:t>Edit:</a:t>
            </a:r>
          </a:p>
          <a:p>
            <a:pPr marL="742950" lvl="1" indent="-285750">
              <a:buFont typeface="Arial" panose="020B0604020202020204" pitchFamily="34" charset="0"/>
              <a:buChar char="•"/>
            </a:pPr>
            <a:r>
              <a:rPr lang="en-IN" dirty="0">
                <a:latin typeface="+mn-lt"/>
              </a:rPr>
              <a:t>Name</a:t>
            </a:r>
          </a:p>
          <a:p>
            <a:pPr marL="742950" lvl="1" indent="-285750">
              <a:buFont typeface="Arial" panose="020B0604020202020204" pitchFamily="34" charset="0"/>
              <a:buChar char="•"/>
            </a:pPr>
            <a:r>
              <a:rPr lang="en-IN" dirty="0">
                <a:latin typeface="+mn-lt"/>
              </a:rPr>
              <a:t>Email</a:t>
            </a:r>
          </a:p>
          <a:p>
            <a:pPr marL="742950" lvl="1" indent="-285750">
              <a:buFont typeface="Arial" panose="020B0604020202020204" pitchFamily="34" charset="0"/>
              <a:buChar char="•"/>
            </a:pPr>
            <a:r>
              <a:rPr lang="en-IN" dirty="0">
                <a:latin typeface="+mn-lt"/>
              </a:rPr>
              <a:t>Password</a:t>
            </a:r>
          </a:p>
          <a:p>
            <a:pPr marL="742950" lvl="1" indent="-285750">
              <a:buFont typeface="Arial" panose="020B0604020202020204" pitchFamily="34" charset="0"/>
              <a:buChar char="•"/>
            </a:pPr>
            <a:r>
              <a:rPr lang="en-IN" dirty="0">
                <a:latin typeface="+mn-lt"/>
              </a:rPr>
              <a:t>Emergency contact</a:t>
            </a:r>
            <a:br>
              <a:rPr lang="en-IN" dirty="0">
                <a:latin typeface="+mn-lt"/>
              </a:rPr>
            </a:br>
            <a:r>
              <a:rPr lang="en-IN" dirty="0">
                <a:latin typeface="+mn-lt"/>
              </a:rPr>
              <a:t>No dark/light mode toggle — calming unified theme enforced</a:t>
            </a:r>
          </a:p>
          <a:p>
            <a:pPr marL="285750" indent="-285750">
              <a:buFont typeface="Arial" panose="020B0604020202020204" pitchFamily="34" charset="0"/>
              <a:buChar char="•"/>
            </a:pPr>
            <a:r>
              <a:rPr lang="en-IN" dirty="0">
                <a:latin typeface="+mn-lt"/>
              </a:rPr>
              <a:t>Role-ready backend:</a:t>
            </a:r>
            <a:br>
              <a:rPr lang="en-IN" dirty="0">
                <a:latin typeface="+mn-lt"/>
              </a:rPr>
            </a:br>
            <a:r>
              <a:rPr lang="en-IN" dirty="0">
                <a:latin typeface="+mn-lt"/>
              </a:rPr>
              <a:t>Allows admin features to be turned on when needed</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3147129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METHODOLOGY</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558197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b="1" dirty="0">
                <a:latin typeface="+mn-lt"/>
              </a:rPr>
              <a:t>MODULE 6: Infrastructure, Testing, Feedback &amp; CI/CD</a:t>
            </a:r>
          </a:p>
          <a:p>
            <a:pPr marL="285750" indent="-285750">
              <a:buFont typeface="Arial" panose="020B0604020202020204" pitchFamily="34" charset="0"/>
              <a:buChar char="•"/>
            </a:pPr>
            <a:r>
              <a:rPr lang="en-US" dirty="0">
                <a:latin typeface="+mn-lt"/>
              </a:rPr>
              <a:t>Purpose:</a:t>
            </a:r>
            <a:br>
              <a:rPr lang="en-US" dirty="0">
                <a:latin typeface="+mn-lt"/>
              </a:rPr>
            </a:br>
            <a:r>
              <a:rPr lang="en-US" dirty="0">
                <a:latin typeface="+mn-lt"/>
              </a:rPr>
              <a:t>Ensure maintainability, test coverage, and project scalability.</a:t>
            </a:r>
          </a:p>
          <a:p>
            <a:pPr marL="285750" indent="-285750">
              <a:buFont typeface="Arial" panose="020B0604020202020204" pitchFamily="34" charset="0"/>
              <a:buChar char="•"/>
            </a:pPr>
            <a:r>
              <a:rPr lang="en-US" dirty="0">
                <a:latin typeface="+mn-lt"/>
              </a:rPr>
              <a:t>Features &amp; Methodology:</a:t>
            </a:r>
          </a:p>
          <a:p>
            <a:pPr marL="285750" indent="-285750">
              <a:buFont typeface="Arial" panose="020B0604020202020204" pitchFamily="34" charset="0"/>
              <a:buChar char="•"/>
            </a:pPr>
            <a:r>
              <a:rPr lang="en-US" dirty="0">
                <a:latin typeface="+mn-lt"/>
              </a:rPr>
              <a:t>Automated Testing Suite:</a:t>
            </a:r>
            <a:br>
              <a:rPr lang="en-US" dirty="0">
                <a:latin typeface="+mn-lt"/>
              </a:rPr>
            </a:br>
            <a:r>
              <a:rPr lang="en-US" dirty="0">
                <a:latin typeface="+mn-lt"/>
              </a:rPr>
              <a:t>Unit tests (</a:t>
            </a:r>
            <a:r>
              <a:rPr lang="en-US" dirty="0" err="1">
                <a:latin typeface="+mn-lt"/>
              </a:rPr>
              <a:t>Pytest</a:t>
            </a:r>
            <a:r>
              <a:rPr lang="en-US" dirty="0">
                <a:latin typeface="+mn-lt"/>
              </a:rPr>
              <a:t>)</a:t>
            </a:r>
            <a:br>
              <a:rPr lang="en-US" dirty="0">
                <a:latin typeface="+mn-lt"/>
              </a:rPr>
            </a:br>
            <a:r>
              <a:rPr lang="en-US" dirty="0">
                <a:latin typeface="+mn-lt"/>
              </a:rPr>
              <a:t>Integration tests for endpoints</a:t>
            </a:r>
            <a:br>
              <a:rPr lang="en-US" dirty="0">
                <a:latin typeface="+mn-lt"/>
              </a:rPr>
            </a:br>
            <a:r>
              <a:rPr lang="en-US" dirty="0">
                <a:latin typeface="+mn-lt"/>
              </a:rPr>
              <a:t>UI tests (Playwright or Cypress optional)</a:t>
            </a:r>
            <a:br>
              <a:rPr lang="en-US" dirty="0">
                <a:latin typeface="+mn-lt"/>
              </a:rPr>
            </a:br>
            <a:r>
              <a:rPr lang="en-US" dirty="0">
                <a:latin typeface="+mn-lt"/>
              </a:rPr>
              <a:t>Session simulation with test coverage tracking</a:t>
            </a:r>
          </a:p>
          <a:p>
            <a:pPr marL="285750" indent="-285750">
              <a:buFont typeface="Arial" panose="020B0604020202020204" pitchFamily="34" charset="0"/>
              <a:buChar char="•"/>
            </a:pPr>
            <a:r>
              <a:rPr lang="en-US" dirty="0" err="1">
                <a:latin typeface="+mn-lt"/>
              </a:rPr>
              <a:t>Dev</a:t>
            </a:r>
            <a:r>
              <a:rPr lang="en-US" dirty="0">
                <a:latin typeface="+mn-lt"/>
              </a:rPr>
              <a:t> &amp; Deployment Strategy:</a:t>
            </a:r>
            <a:br>
              <a:rPr lang="en-US" dirty="0">
                <a:latin typeface="+mn-lt"/>
              </a:rPr>
            </a:br>
            <a:r>
              <a:rPr lang="en-US" dirty="0" err="1">
                <a:latin typeface="+mn-lt"/>
              </a:rPr>
              <a:t>Dockerized</a:t>
            </a:r>
            <a:r>
              <a:rPr lang="en-US" dirty="0">
                <a:latin typeface="+mn-lt"/>
              </a:rPr>
              <a:t> backend &amp; frontend</a:t>
            </a:r>
            <a:br>
              <a:rPr lang="en-US" dirty="0">
                <a:latin typeface="+mn-lt"/>
              </a:rPr>
            </a:br>
            <a:r>
              <a:rPr lang="en-US" dirty="0" err="1">
                <a:latin typeface="+mn-lt"/>
              </a:rPr>
              <a:t>GitHub</a:t>
            </a:r>
            <a:r>
              <a:rPr lang="en-US" dirty="0">
                <a:latin typeface="+mn-lt"/>
              </a:rPr>
              <a:t> Actions for CI pipeline (</a:t>
            </a:r>
            <a:r>
              <a:rPr lang="en-US" dirty="0" err="1">
                <a:latin typeface="+mn-lt"/>
              </a:rPr>
              <a:t>Linting</a:t>
            </a:r>
            <a:r>
              <a:rPr lang="en-US" dirty="0">
                <a:latin typeface="+mn-lt"/>
              </a:rPr>
              <a:t>, Test, Build)</a:t>
            </a:r>
            <a:br>
              <a:rPr lang="en-US" dirty="0">
                <a:latin typeface="+mn-lt"/>
              </a:rPr>
            </a:br>
            <a:r>
              <a:rPr lang="en-US" dirty="0">
                <a:latin typeface="+mn-lt"/>
              </a:rPr>
              <a:t>Future deployment via </a:t>
            </a:r>
            <a:r>
              <a:rPr lang="en-US" dirty="0" err="1">
                <a:latin typeface="+mn-lt"/>
              </a:rPr>
              <a:t>Vercel</a:t>
            </a:r>
            <a:r>
              <a:rPr lang="en-US" dirty="0">
                <a:latin typeface="+mn-lt"/>
              </a:rPr>
              <a:t> or Render</a:t>
            </a:r>
            <a:br>
              <a:rPr lang="en-US" dirty="0">
                <a:latin typeface="+mn-lt"/>
              </a:rPr>
            </a:br>
            <a:r>
              <a:rPr lang="en-US" dirty="0">
                <a:latin typeface="+mn-lt"/>
              </a:rPr>
              <a:t>Modular </a:t>
            </a:r>
            <a:r>
              <a:rPr lang="en-US" dirty="0" err="1">
                <a:latin typeface="+mn-lt"/>
              </a:rPr>
              <a:t>FastAPI</a:t>
            </a:r>
            <a:r>
              <a:rPr lang="en-US" dirty="0">
                <a:latin typeface="+mn-lt"/>
              </a:rPr>
              <a:t> routers + decoupled React components</a:t>
            </a:r>
          </a:p>
          <a:p>
            <a:pPr marL="285750" indent="-285750">
              <a:buFont typeface="Arial" panose="020B0604020202020204" pitchFamily="34" charset="0"/>
              <a:buChar char="•"/>
            </a:pPr>
            <a:r>
              <a:rPr lang="en-US" dirty="0">
                <a:latin typeface="+mn-lt"/>
              </a:rPr>
              <a:t>Feedback Loop System:</a:t>
            </a:r>
            <a:br>
              <a:rPr lang="en-US" dirty="0">
                <a:latin typeface="+mn-lt"/>
              </a:rPr>
            </a:br>
            <a:r>
              <a:rPr lang="en-US" dirty="0">
                <a:latin typeface="+mn-lt"/>
              </a:rPr>
              <a:t>Every dismissed suggestion, skipped test, or accepted recommendation is logged</a:t>
            </a:r>
            <a:br>
              <a:rPr lang="en-US" dirty="0">
                <a:latin typeface="+mn-lt"/>
              </a:rPr>
            </a:br>
            <a:r>
              <a:rPr lang="en-US" dirty="0">
                <a:latin typeface="+mn-lt"/>
              </a:rPr>
              <a:t>Used to train future AI recommendations</a:t>
            </a:r>
          </a:p>
          <a:p>
            <a:pPr marL="285750" indent="-285750">
              <a:buFont typeface="Arial" panose="020B0604020202020204" pitchFamily="34" charset="0"/>
              <a:buChar char="•"/>
            </a:pPr>
            <a:r>
              <a:rPr lang="en-US" dirty="0">
                <a:latin typeface="+mn-lt"/>
              </a:rPr>
              <a:t>Admin View (Minimal):</a:t>
            </a:r>
            <a:br>
              <a:rPr lang="en-US" dirty="0">
                <a:latin typeface="+mn-lt"/>
              </a:rPr>
            </a:br>
            <a:r>
              <a:rPr lang="en-US" dirty="0">
                <a:latin typeface="+mn-lt"/>
              </a:rPr>
              <a:t>Not focused now, only backend logging for escalation events</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3952035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dirty="0" smtClean="0">
                <a:latin typeface="Arial Rounded MT Bold" pitchFamily="34" charset="0"/>
                <a:cs typeface="Lucida Sans"/>
              </a:rPr>
              <a:t>ALGORITHMS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530497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Module 1: Conversational AI Engine</a:t>
            </a:r>
          </a:p>
          <a:p>
            <a:pPr marL="285750" indent="-285750">
              <a:buFont typeface="Arial" panose="020B0604020202020204" pitchFamily="34" charset="0"/>
              <a:buChar char="•"/>
            </a:pPr>
            <a:r>
              <a:rPr lang="en-IN" dirty="0">
                <a:latin typeface="+mn-lt"/>
              </a:rPr>
              <a:t>GPT-3.5-Turbo Prompt Engineering Algorithm</a:t>
            </a:r>
          </a:p>
          <a:p>
            <a:pPr marL="742950" lvl="1" indent="-285750">
              <a:buFont typeface="Arial" panose="020B0604020202020204" pitchFamily="34" charset="0"/>
              <a:buChar char="•"/>
            </a:pPr>
            <a:r>
              <a:rPr lang="en-IN" dirty="0">
                <a:latin typeface="+mn-lt"/>
              </a:rPr>
              <a:t>Technique: Structured Prompt → System Instruction + Context Window + Live User Input</a:t>
            </a:r>
          </a:p>
          <a:p>
            <a:pPr marL="742950" lvl="1" indent="-285750">
              <a:buFont typeface="Arial" panose="020B0604020202020204" pitchFamily="34" charset="0"/>
              <a:buChar char="•"/>
            </a:pPr>
            <a:r>
              <a:rPr lang="en-IN" dirty="0">
                <a:latin typeface="+mn-lt"/>
              </a:rPr>
              <a:t>Goal: Achieve emotion-aware, contextually grounded responses.</a:t>
            </a:r>
          </a:p>
          <a:p>
            <a:pPr marL="285750" indent="-285750">
              <a:buFont typeface="Arial" panose="020B0604020202020204" pitchFamily="34" charset="0"/>
              <a:buChar char="•"/>
            </a:pPr>
            <a:r>
              <a:rPr lang="en-IN" dirty="0">
                <a:latin typeface="+mn-lt"/>
              </a:rPr>
              <a:t>Session Summarization Algorithm</a:t>
            </a:r>
          </a:p>
          <a:p>
            <a:pPr marL="742950" lvl="1" indent="-285750">
              <a:buFont typeface="Arial" panose="020B0604020202020204" pitchFamily="34" charset="0"/>
              <a:buChar char="•"/>
            </a:pPr>
            <a:r>
              <a:rPr lang="en-IN" dirty="0">
                <a:latin typeface="+mn-lt"/>
              </a:rPr>
              <a:t>Steps:</a:t>
            </a:r>
            <a:br>
              <a:rPr lang="en-IN" dirty="0">
                <a:latin typeface="+mn-lt"/>
              </a:rPr>
            </a:br>
            <a:r>
              <a:rPr lang="en-IN" dirty="0">
                <a:latin typeface="+mn-lt"/>
              </a:rPr>
              <a:t>a. Extract chat history of current session.</a:t>
            </a:r>
            <a:br>
              <a:rPr lang="en-IN" dirty="0">
                <a:latin typeface="+mn-lt"/>
              </a:rPr>
            </a:br>
            <a:r>
              <a:rPr lang="en-IN" dirty="0">
                <a:latin typeface="+mn-lt"/>
              </a:rPr>
              <a:t>b. Use GPT to summarize into:</a:t>
            </a:r>
            <a:br>
              <a:rPr lang="en-IN" dirty="0">
                <a:latin typeface="+mn-lt"/>
              </a:rPr>
            </a:br>
            <a:r>
              <a:rPr lang="en-IN" dirty="0">
                <a:latin typeface="+mn-lt"/>
              </a:rPr>
              <a:t>• Key emotional insights</a:t>
            </a:r>
            <a:br>
              <a:rPr lang="en-IN" dirty="0">
                <a:latin typeface="+mn-lt"/>
              </a:rPr>
            </a:br>
            <a:r>
              <a:rPr lang="en-IN" dirty="0">
                <a:latin typeface="+mn-lt"/>
              </a:rPr>
              <a:t>• Risk score</a:t>
            </a:r>
            <a:br>
              <a:rPr lang="en-IN" dirty="0">
                <a:latin typeface="+mn-lt"/>
              </a:rPr>
            </a:br>
            <a:r>
              <a:rPr lang="en-IN" dirty="0">
                <a:latin typeface="+mn-lt"/>
              </a:rPr>
              <a:t>• Cognitive patterns</a:t>
            </a:r>
            <a:br>
              <a:rPr lang="en-IN" dirty="0">
                <a:latin typeface="+mn-lt"/>
              </a:rPr>
            </a:br>
            <a:r>
              <a:rPr lang="en-IN" dirty="0">
                <a:latin typeface="+mn-lt"/>
              </a:rPr>
              <a:t>• Suggestions made</a:t>
            </a:r>
          </a:p>
          <a:p>
            <a:pPr marL="285750" indent="-285750">
              <a:buFont typeface="Arial" panose="020B0604020202020204" pitchFamily="34" charset="0"/>
              <a:buChar char="•"/>
            </a:pPr>
            <a:r>
              <a:rPr lang="en-IN" dirty="0" err="1">
                <a:latin typeface="+mn-lt"/>
              </a:rPr>
              <a:t>Microchannel</a:t>
            </a:r>
            <a:r>
              <a:rPr lang="en-IN" dirty="0">
                <a:latin typeface="+mn-lt"/>
              </a:rPr>
              <a:t> Trigger &amp; Logging</a:t>
            </a:r>
          </a:p>
          <a:p>
            <a:pPr marL="742950" lvl="1" indent="-285750">
              <a:buFont typeface="Arial" panose="020B0604020202020204" pitchFamily="34" charset="0"/>
              <a:buChar char="•"/>
            </a:pPr>
            <a:r>
              <a:rPr lang="en-IN" dirty="0">
                <a:latin typeface="+mn-lt"/>
              </a:rPr>
              <a:t>Algorithm:</a:t>
            </a:r>
            <a:br>
              <a:rPr lang="en-IN" dirty="0">
                <a:latin typeface="+mn-lt"/>
              </a:rPr>
            </a:br>
            <a:r>
              <a:rPr lang="en-IN" dirty="0">
                <a:latin typeface="+mn-lt"/>
              </a:rPr>
              <a:t>IF user gives a deep/emotional answer OR triggers keyword set THEN prompt </a:t>
            </a:r>
            <a:r>
              <a:rPr lang="en-IN" dirty="0" err="1">
                <a:latin typeface="+mn-lt"/>
              </a:rPr>
              <a:t>microchannel</a:t>
            </a:r>
            <a:r>
              <a:rPr lang="en-IN" dirty="0">
                <a:latin typeface="+mn-lt"/>
              </a:rPr>
              <a:t> entry.</a:t>
            </a:r>
            <a:br>
              <a:rPr lang="en-IN" dirty="0">
                <a:latin typeface="+mn-lt"/>
              </a:rPr>
            </a:br>
            <a:r>
              <a:rPr lang="en-IN" dirty="0">
                <a:latin typeface="+mn-lt"/>
              </a:rPr>
              <a:t>→ Append to journal memory and feed to dashboard summary.</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2345788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dirty="0" smtClean="0">
                <a:latin typeface="Arial Rounded MT Bold" pitchFamily="34" charset="0"/>
                <a:cs typeface="Lucida Sans"/>
              </a:rPr>
              <a:t>ALGORITHMS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5027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Module 2: Mood, Emotion, Risk &amp; Escalation Engine</a:t>
            </a:r>
          </a:p>
          <a:p>
            <a:pPr marL="285750" indent="-285750">
              <a:buFont typeface="Arial" panose="020B0604020202020204" pitchFamily="34" charset="0"/>
              <a:buChar char="•"/>
            </a:pPr>
            <a:r>
              <a:rPr lang="en-IN" dirty="0">
                <a:latin typeface="+mn-lt"/>
              </a:rPr>
              <a:t>Multi-Model Emotion-Sentiment-Risk Fusion Algorithm</a:t>
            </a:r>
          </a:p>
          <a:p>
            <a:pPr marL="742950" lvl="1" indent="-285750">
              <a:buFont typeface="Arial" panose="020B0604020202020204" pitchFamily="34" charset="0"/>
              <a:buChar char="•"/>
            </a:pPr>
            <a:r>
              <a:rPr lang="en-IN" dirty="0">
                <a:latin typeface="+mn-lt"/>
              </a:rPr>
              <a:t>Inputs: Live chat text</a:t>
            </a:r>
          </a:p>
          <a:p>
            <a:pPr marL="742950" lvl="1" indent="-285750">
              <a:buFont typeface="Arial" panose="020B0604020202020204" pitchFamily="34" charset="0"/>
              <a:buChar char="•"/>
            </a:pPr>
            <a:r>
              <a:rPr lang="en-IN" dirty="0">
                <a:latin typeface="+mn-lt"/>
              </a:rPr>
              <a:t>Outputs:</a:t>
            </a:r>
            <a:br>
              <a:rPr lang="en-IN" dirty="0">
                <a:latin typeface="+mn-lt"/>
              </a:rPr>
            </a:br>
            <a:r>
              <a:rPr lang="en-IN" dirty="0">
                <a:latin typeface="+mn-lt"/>
              </a:rPr>
              <a:t>• Emotion: </a:t>
            </a:r>
            <a:r>
              <a:rPr lang="en-IN" dirty="0" err="1">
                <a:latin typeface="+mn-lt"/>
              </a:rPr>
              <a:t>HuggingFace</a:t>
            </a:r>
            <a:r>
              <a:rPr lang="en-IN" dirty="0">
                <a:latin typeface="+mn-lt"/>
              </a:rPr>
              <a:t> model (e.g., BERT-based)</a:t>
            </a:r>
            <a:br>
              <a:rPr lang="en-IN" dirty="0">
                <a:latin typeface="+mn-lt"/>
              </a:rPr>
            </a:br>
            <a:r>
              <a:rPr lang="en-IN" dirty="0">
                <a:latin typeface="+mn-lt"/>
              </a:rPr>
              <a:t>• Sentiment: Transformer polarity model</a:t>
            </a:r>
            <a:br>
              <a:rPr lang="en-IN" dirty="0">
                <a:latin typeface="+mn-lt"/>
              </a:rPr>
            </a:br>
            <a:r>
              <a:rPr lang="en-IN" dirty="0">
                <a:latin typeface="+mn-lt"/>
              </a:rPr>
              <a:t>• Risk: Custom GPT classifier with 3-tier output (Low, Medium, High)</a:t>
            </a:r>
          </a:p>
          <a:p>
            <a:pPr marL="742950" lvl="1" indent="-285750">
              <a:buFont typeface="Arial" panose="020B0604020202020204" pitchFamily="34" charset="0"/>
              <a:buChar char="•"/>
            </a:pPr>
            <a:r>
              <a:rPr lang="en-IN" dirty="0">
                <a:latin typeface="+mn-lt"/>
              </a:rPr>
              <a:t>Fusion: Weighted average + rule-based fusion (priority to Risk triggers)</a:t>
            </a:r>
          </a:p>
          <a:p>
            <a:pPr marL="285750" indent="-285750">
              <a:buFont typeface="Arial" panose="020B0604020202020204" pitchFamily="34" charset="0"/>
              <a:buChar char="•"/>
            </a:pPr>
            <a:r>
              <a:rPr lang="en-IN" dirty="0">
                <a:latin typeface="+mn-lt"/>
              </a:rPr>
              <a:t>Escalation Logic Tree</a:t>
            </a:r>
          </a:p>
          <a:p>
            <a:pPr marL="742950" lvl="1" indent="-285750">
              <a:buFont typeface="Arial" panose="020B0604020202020204" pitchFamily="34" charset="0"/>
              <a:buChar char="•"/>
            </a:pPr>
            <a:r>
              <a:rPr lang="en-IN" dirty="0">
                <a:latin typeface="+mn-lt"/>
              </a:rPr>
              <a:t>IF Risk = High OR Mood = Very Low (for 3 sessions) THEN:</a:t>
            </a:r>
            <a:br>
              <a:rPr lang="en-IN" dirty="0">
                <a:latin typeface="+mn-lt"/>
              </a:rPr>
            </a:br>
            <a:r>
              <a:rPr lang="en-IN" dirty="0">
                <a:latin typeface="+mn-lt"/>
              </a:rPr>
              <a:t>→ Trigger Emergency Contact OR</a:t>
            </a:r>
            <a:br>
              <a:rPr lang="en-IN" dirty="0">
                <a:latin typeface="+mn-lt"/>
              </a:rPr>
            </a:br>
            <a:r>
              <a:rPr lang="en-IN" dirty="0">
                <a:latin typeface="+mn-lt"/>
              </a:rPr>
              <a:t>→ Show Therapist Referral Card OR</a:t>
            </a:r>
            <a:br>
              <a:rPr lang="en-IN" dirty="0">
                <a:latin typeface="+mn-lt"/>
              </a:rPr>
            </a:br>
            <a:r>
              <a:rPr lang="en-IN" dirty="0">
                <a:latin typeface="+mn-lt"/>
              </a:rPr>
              <a:t>→ Display Test Suggestion Inline</a:t>
            </a:r>
          </a:p>
          <a:p>
            <a:pPr marL="285750" indent="-285750">
              <a:buFont typeface="Arial" panose="020B0604020202020204" pitchFamily="34" charset="0"/>
              <a:buChar char="•"/>
            </a:pPr>
            <a:r>
              <a:rPr lang="en-IN" dirty="0">
                <a:latin typeface="+mn-lt"/>
              </a:rPr>
              <a:t>Risk Scoring Algorithm (Daily Aggregator)</a:t>
            </a:r>
          </a:p>
          <a:p>
            <a:pPr marL="742950" lvl="1" indent="-285750">
              <a:buFont typeface="Arial" panose="020B0604020202020204" pitchFamily="34" charset="0"/>
              <a:buChar char="•"/>
            </a:pPr>
            <a:r>
              <a:rPr lang="en-IN" dirty="0">
                <a:latin typeface="+mn-lt"/>
              </a:rPr>
              <a:t>Formula:</a:t>
            </a:r>
            <a:br>
              <a:rPr lang="en-IN" dirty="0">
                <a:latin typeface="+mn-lt"/>
              </a:rPr>
            </a:br>
            <a:r>
              <a:rPr lang="en-IN" dirty="0">
                <a:latin typeface="+mn-lt"/>
              </a:rPr>
              <a:t>Risk Score = (3 × High Risk) + (2 × Medium Risk) + (1 × Low Risk)</a:t>
            </a:r>
            <a:br>
              <a:rPr lang="en-IN" dirty="0">
                <a:latin typeface="+mn-lt"/>
              </a:rPr>
            </a:br>
            <a:r>
              <a:rPr lang="en-IN" dirty="0">
                <a:latin typeface="+mn-lt"/>
              </a:rPr>
              <a:t>Normalize over daily sessions to visualize on dashboard</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Times New Roman" pitchFamily="18" charset="0"/>
            </a:endParaRPr>
          </a:p>
        </p:txBody>
      </p:sp>
    </p:spTree>
    <p:extLst>
      <p:ext uri="{BB962C8B-B14F-4D97-AF65-F5344CB8AC3E}">
        <p14:creationId xmlns:p14="http://schemas.microsoft.com/office/powerpoint/2010/main" val="1408913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dirty="0" smtClean="0">
                <a:latin typeface="Arial Rounded MT Bold" pitchFamily="34" charset="0"/>
                <a:cs typeface="Lucida Sans"/>
              </a:rPr>
              <a:t>ALGORITHMS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601857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Arial" panose="020B0604020202020204" pitchFamily="34" charset="0"/>
                <a:cs typeface="Arial" panose="020B0604020202020204" pitchFamily="34" charset="0"/>
              </a:rPr>
              <a:t>Module 3: CBT/CAT &amp; Psychological Pattern </a:t>
            </a:r>
            <a:r>
              <a:rPr lang="en-IN" b="1" dirty="0" err="1">
                <a:latin typeface="Arial" panose="020B0604020202020204" pitchFamily="34" charset="0"/>
                <a:cs typeface="Arial" panose="020B0604020202020204" pitchFamily="34" charset="0"/>
              </a:rPr>
              <a:t>Analyzer</a:t>
            </a:r>
            <a:endParaRPr lang="en-IN"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Cognitive Distortion Classifier (CBT Engine)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Input: User statements</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Method: GPT prompt → Classify distortion from 15+ types (e.g., All-or-Nothing, Catastrophizing)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Output: Detected distortion + GPT-generated reframe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Test Scoring Algorithms</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PHQ-9 / GAD-7 / Emotion Scale: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Score individual items (0–3)</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Sum and categorize into severity level</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Weekly average = (Total score per test per week) ÷ (number of tests)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Auto-Test Suggestion Algorithm</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Trigger: Based on change in Mood/Emotion/Risk &gt; threshold over 3 sessions.</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Suggest test inside chat or as a widget on dashboard.</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Arial" panose="020B0604020202020204" pitchFamily="34" charset="0"/>
              <a:ea typeface="Calibri" charset="0"/>
              <a:cs typeface="Arial" panose="020B0604020202020204" pitchFamily="34" charset="0"/>
            </a:endParaRPr>
          </a:p>
        </p:txBody>
      </p:sp>
    </p:spTree>
    <p:extLst>
      <p:ext uri="{BB962C8B-B14F-4D97-AF65-F5344CB8AC3E}">
        <p14:creationId xmlns:p14="http://schemas.microsoft.com/office/powerpoint/2010/main" val="2630564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dirty="0" smtClean="0">
                <a:latin typeface="Arial Rounded MT Bold" pitchFamily="34" charset="0"/>
                <a:cs typeface="Lucida Sans"/>
              </a:rPr>
              <a:t>ALGORITHMS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492898" y="1019596"/>
            <a:ext cx="8945829" cy="5027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Arial" panose="020B0604020202020204" pitchFamily="34" charset="0"/>
                <a:cs typeface="Arial" panose="020B0604020202020204" pitchFamily="34" charset="0"/>
              </a:rPr>
              <a:t>Module 4: Dashboard Analytics &amp; Visualization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Mood Aggregation &amp; Weekly Trend Algorithm</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Daily Mood = average(mood ratings across sessions)</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Weekly Mood = mean(Daily Moods in 7-day window)</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Visualized on calendar </a:t>
            </a:r>
            <a:r>
              <a:rPr lang="en-IN" dirty="0" err="1">
                <a:latin typeface="Arial" panose="020B0604020202020204" pitchFamily="34" charset="0"/>
                <a:cs typeface="Arial" panose="020B0604020202020204" pitchFamily="34" charset="0"/>
              </a:rPr>
              <a:t>heatmap</a:t>
            </a:r>
            <a:r>
              <a:rPr lang="en-IN" dirty="0">
                <a:latin typeface="Arial" panose="020B0604020202020204" pitchFamily="34" charset="0"/>
                <a:cs typeface="Arial" panose="020B0604020202020204" pitchFamily="34" charset="0"/>
              </a:rPr>
              <a:t> &amp; line graphs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Session Data Analytics Algorithm</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Pipeline: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Sentiment trend line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Risk spikes (overlay)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Emotion </a:t>
            </a:r>
            <a:r>
              <a:rPr lang="en-IN" dirty="0" err="1">
                <a:latin typeface="Arial" panose="020B0604020202020204" pitchFamily="34" charset="0"/>
                <a:cs typeface="Arial" panose="020B0604020202020204" pitchFamily="34" charset="0"/>
              </a:rPr>
              <a:t>heatmap</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Test performance history</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Used for dashboard visual summaries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Badge Allocation Algorithm (</a:t>
            </a:r>
            <a:r>
              <a:rPr lang="en-IN" dirty="0" err="1">
                <a:latin typeface="Arial" panose="020B0604020202020204" pitchFamily="34" charset="0"/>
                <a:cs typeface="Arial" panose="020B0604020202020204" pitchFamily="34" charset="0"/>
              </a:rPr>
              <a:t>Gamification</a:t>
            </a:r>
            <a:r>
              <a:rPr lang="en-IN"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Rules:</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Mood Stability Badge: 7+ days of same mood level</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Growth Badge: 2+ tests improved scores</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Journal Consistency Badge: 5+ </a:t>
            </a:r>
            <a:r>
              <a:rPr lang="en-IN" dirty="0" err="1">
                <a:latin typeface="Arial" panose="020B0604020202020204" pitchFamily="34" charset="0"/>
                <a:cs typeface="Arial" panose="020B0604020202020204" pitchFamily="34" charset="0"/>
              </a:rPr>
              <a:t>microchannel</a:t>
            </a:r>
            <a:r>
              <a:rPr lang="en-IN" dirty="0">
                <a:latin typeface="Arial" panose="020B0604020202020204" pitchFamily="34" charset="0"/>
                <a:cs typeface="Arial" panose="020B0604020202020204" pitchFamily="34" charset="0"/>
              </a:rPr>
              <a:t> entries/week</a:t>
            </a: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Arial" panose="020B0604020202020204" pitchFamily="34" charset="0"/>
              <a:ea typeface="Calibri" charset="0"/>
              <a:cs typeface="Arial" panose="020B0604020202020204" pitchFamily="34" charset="0"/>
            </a:endParaRPr>
          </a:p>
        </p:txBody>
      </p:sp>
    </p:spTree>
    <p:extLst>
      <p:ext uri="{BB962C8B-B14F-4D97-AF65-F5344CB8AC3E}">
        <p14:creationId xmlns:p14="http://schemas.microsoft.com/office/powerpoint/2010/main" val="284834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dirty="0" smtClean="0">
                <a:latin typeface="Arial Rounded MT Bold" pitchFamily="34" charset="0"/>
                <a:cs typeface="Lucida Sans"/>
              </a:rPr>
              <a:t>ALGORITHMS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6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6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67" name="矩形"/>
          <p:cNvSpPr>
            <a:spLocks/>
          </p:cNvSpPr>
          <p:nvPr/>
        </p:nvSpPr>
        <p:spPr>
          <a:xfrm>
            <a:off x="1581033" y="1206883"/>
            <a:ext cx="8945829" cy="588007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Module 5: Profile, </a:t>
            </a:r>
            <a:r>
              <a:rPr lang="en-IN" b="1" dirty="0" err="1">
                <a:latin typeface="+mn-lt"/>
              </a:rPr>
              <a:t>Auth</a:t>
            </a:r>
            <a:r>
              <a:rPr lang="en-IN" b="1" dirty="0">
                <a:latin typeface="+mn-lt"/>
              </a:rPr>
              <a:t>, and Access Control</a:t>
            </a:r>
          </a:p>
          <a:p>
            <a:pPr marL="285750" indent="-285750">
              <a:buFont typeface="Arial" panose="020B0604020202020204" pitchFamily="34" charset="0"/>
              <a:buChar char="•"/>
            </a:pPr>
            <a:r>
              <a:rPr lang="en-IN" dirty="0">
                <a:latin typeface="+mn-lt"/>
              </a:rPr>
              <a:t>Secure Password Hashing (</a:t>
            </a:r>
            <a:r>
              <a:rPr lang="en-IN" dirty="0" err="1">
                <a:latin typeface="+mn-lt"/>
              </a:rPr>
              <a:t>bcrypt</a:t>
            </a:r>
            <a:r>
              <a:rPr lang="en-IN" dirty="0">
                <a:latin typeface="+mn-lt"/>
              </a:rPr>
              <a:t>)</a:t>
            </a:r>
          </a:p>
          <a:p>
            <a:pPr marL="742950" lvl="1" indent="-285750">
              <a:buFont typeface="Arial" panose="020B0604020202020204" pitchFamily="34" charset="0"/>
              <a:buChar char="•"/>
            </a:pPr>
            <a:r>
              <a:rPr lang="en-IN" dirty="0">
                <a:latin typeface="+mn-lt"/>
              </a:rPr>
              <a:t>During signup and login</a:t>
            </a:r>
          </a:p>
          <a:p>
            <a:pPr marL="742950" lvl="1" indent="-285750">
              <a:buFont typeface="Arial" panose="020B0604020202020204" pitchFamily="34" charset="0"/>
              <a:buChar char="•"/>
            </a:pPr>
            <a:r>
              <a:rPr lang="en-IN" dirty="0">
                <a:latin typeface="+mn-lt"/>
              </a:rPr>
              <a:t>Salting enabled</a:t>
            </a:r>
          </a:p>
          <a:p>
            <a:pPr marL="285750" indent="-285750">
              <a:buFont typeface="Arial" panose="020B0604020202020204" pitchFamily="34" charset="0"/>
              <a:buChar char="•"/>
            </a:pPr>
            <a:r>
              <a:rPr lang="en-IN" dirty="0">
                <a:latin typeface="+mn-lt"/>
              </a:rPr>
              <a:t>JWT Token Lifecycle Management</a:t>
            </a:r>
          </a:p>
          <a:p>
            <a:pPr marL="742950" lvl="1" indent="-285750">
              <a:buFont typeface="Arial" panose="020B0604020202020204" pitchFamily="34" charset="0"/>
              <a:buChar char="•"/>
            </a:pPr>
            <a:r>
              <a:rPr lang="en-IN" dirty="0">
                <a:latin typeface="+mn-lt"/>
              </a:rPr>
              <a:t>Access token (short-lived)</a:t>
            </a:r>
          </a:p>
          <a:p>
            <a:pPr marL="742950" lvl="1" indent="-285750">
              <a:buFont typeface="Arial" panose="020B0604020202020204" pitchFamily="34" charset="0"/>
              <a:buChar char="•"/>
            </a:pPr>
            <a:r>
              <a:rPr lang="en-IN" dirty="0">
                <a:latin typeface="+mn-lt"/>
              </a:rPr>
              <a:t>Refresh token (long-lived)</a:t>
            </a:r>
          </a:p>
          <a:p>
            <a:pPr marL="742950" lvl="1" indent="-285750">
              <a:buFont typeface="Arial" panose="020B0604020202020204" pitchFamily="34" charset="0"/>
              <a:buChar char="•"/>
            </a:pPr>
            <a:r>
              <a:rPr lang="en-IN" dirty="0">
                <a:latin typeface="+mn-lt"/>
              </a:rPr>
              <a:t>Stored in </a:t>
            </a:r>
            <a:r>
              <a:rPr lang="en-IN" dirty="0" err="1">
                <a:latin typeface="+mn-lt"/>
              </a:rPr>
              <a:t>HttpOnly</a:t>
            </a:r>
            <a:r>
              <a:rPr lang="en-IN" dirty="0">
                <a:latin typeface="+mn-lt"/>
              </a:rPr>
              <a:t> cookies for </a:t>
            </a:r>
            <a:r>
              <a:rPr lang="en-IN" dirty="0" smtClean="0">
                <a:latin typeface="+mn-lt"/>
              </a:rPr>
              <a:t>security</a:t>
            </a:r>
          </a:p>
          <a:p>
            <a:pPr marL="285750" indent="-285750">
              <a:buFont typeface="Arial" panose="020B0604020202020204" pitchFamily="34" charset="0"/>
              <a:buChar char="•"/>
            </a:pPr>
            <a:r>
              <a:rPr lang="en-US" dirty="0">
                <a:latin typeface="+mn-lt"/>
              </a:rPr>
              <a:t>Module 6: Testing, Feedback Loop &amp; Learning</a:t>
            </a:r>
          </a:p>
          <a:p>
            <a:pPr marL="285750" indent="-285750">
              <a:buFont typeface="Arial" panose="020B0604020202020204" pitchFamily="34" charset="0"/>
              <a:buChar char="•"/>
            </a:pPr>
            <a:r>
              <a:rPr lang="en-US" dirty="0">
                <a:latin typeface="+mn-lt"/>
              </a:rPr>
              <a:t>Feedback Reinforcement Algorithm</a:t>
            </a:r>
          </a:p>
          <a:p>
            <a:pPr marL="742950" lvl="1" indent="-285750">
              <a:buFont typeface="Arial" panose="020B0604020202020204" pitchFamily="34" charset="0"/>
              <a:buChar char="•"/>
            </a:pPr>
            <a:r>
              <a:rPr lang="en-US" dirty="0">
                <a:latin typeface="+mn-lt"/>
              </a:rPr>
              <a:t>Each dismissed/accepted recommendation is logged</a:t>
            </a:r>
          </a:p>
          <a:p>
            <a:pPr marL="742950" lvl="1" indent="-285750">
              <a:buFont typeface="Arial" panose="020B0604020202020204" pitchFamily="34" charset="0"/>
              <a:buChar char="•"/>
            </a:pPr>
            <a:r>
              <a:rPr lang="en-US" dirty="0">
                <a:latin typeface="+mn-lt"/>
              </a:rPr>
              <a:t>User-specific model can be fine-tuned in future versions (not live now)</a:t>
            </a:r>
          </a:p>
          <a:p>
            <a:pPr marL="742950" lvl="1" indent="-285750">
              <a:buFont typeface="Arial" panose="020B0604020202020204" pitchFamily="34" charset="0"/>
              <a:buChar char="•"/>
            </a:pPr>
            <a:r>
              <a:rPr lang="en-US" dirty="0">
                <a:latin typeface="+mn-lt"/>
              </a:rPr>
              <a:t>Data used to rank future suggestions and reduce irrelevant prompts</a:t>
            </a:r>
          </a:p>
          <a:p>
            <a:pPr marL="285750" indent="-285750">
              <a:buFont typeface="Arial" panose="020B0604020202020204" pitchFamily="34" charset="0"/>
              <a:buChar char="•"/>
            </a:pPr>
            <a:r>
              <a:rPr lang="en-US" dirty="0">
                <a:latin typeface="+mn-lt"/>
              </a:rPr>
              <a:t>Auto-Suggestion Prioritization Algorithm</a:t>
            </a:r>
          </a:p>
          <a:p>
            <a:pPr marL="742950" lvl="1" indent="-285750">
              <a:buFont typeface="Arial" panose="020B0604020202020204" pitchFamily="34" charset="0"/>
              <a:buChar char="•"/>
            </a:pPr>
            <a:r>
              <a:rPr lang="en-US" dirty="0">
                <a:latin typeface="+mn-lt"/>
              </a:rPr>
              <a:t>Based on:</a:t>
            </a:r>
            <a:br>
              <a:rPr lang="en-US" dirty="0">
                <a:latin typeface="+mn-lt"/>
              </a:rPr>
            </a:br>
            <a:r>
              <a:rPr lang="en-US" dirty="0">
                <a:latin typeface="+mn-lt"/>
              </a:rPr>
              <a:t>• Mood trend</a:t>
            </a:r>
            <a:br>
              <a:rPr lang="en-US" dirty="0">
                <a:latin typeface="+mn-lt"/>
              </a:rPr>
            </a:br>
            <a:r>
              <a:rPr lang="en-US" dirty="0">
                <a:latin typeface="+mn-lt"/>
              </a:rPr>
              <a:t>• Past dismissals</a:t>
            </a:r>
            <a:br>
              <a:rPr lang="en-US" dirty="0">
                <a:latin typeface="+mn-lt"/>
              </a:rPr>
            </a:br>
            <a:r>
              <a:rPr lang="en-US" dirty="0">
                <a:latin typeface="+mn-lt"/>
              </a:rPr>
              <a:t>• Last session summary</a:t>
            </a:r>
          </a:p>
          <a:p>
            <a:pPr marL="742950" lvl="1" indent="-285750">
              <a:buFont typeface="Arial" panose="020B0604020202020204" pitchFamily="34" charset="0"/>
              <a:buChar char="•"/>
            </a:pPr>
            <a:r>
              <a:rPr lang="en-US" dirty="0">
                <a:latin typeface="+mn-lt"/>
              </a:rPr>
              <a:t>Suggestions weighted and reordered dynamically per user</a:t>
            </a:r>
          </a:p>
          <a:p>
            <a:pPr marL="742950" lvl="1" indent="-285750">
              <a:buFont typeface="Arial" panose="020B0604020202020204" pitchFamily="34" charset="0"/>
              <a:buChar char="•"/>
            </a:pPr>
            <a:endParaRPr lang="en-IN" dirty="0">
              <a:latin typeface="+mn-lt"/>
            </a:endParaRPr>
          </a:p>
          <a:p>
            <a:pPr marL="285750" indent="-285750" algn="l">
              <a:lnSpc>
                <a:spcPct val="115000"/>
              </a:lnSpc>
              <a:spcBef>
                <a:spcPts val="0"/>
              </a:spcBef>
              <a:spcAft>
                <a:spcPts val="800"/>
              </a:spcAft>
              <a:buFont typeface="Arial" panose="020B0604020202020204" pitchFamily="34" charset="0"/>
              <a:buChar char="•"/>
            </a:pPr>
            <a:endParaRPr lang="zh-CN" altLang="en-US" sz="1400" b="0" i="0" u="none" strike="noStrike" kern="100" cap="none" spc="0" baseline="0" dirty="0">
              <a:solidFill>
                <a:schemeClr val="tx1"/>
              </a:solidFill>
              <a:latin typeface="+mn-lt"/>
              <a:ea typeface="Calibri" charset="0"/>
              <a:cs typeface="Arial" panose="020B0604020202020204" pitchFamily="34" charset="0"/>
            </a:endParaRPr>
          </a:p>
        </p:txBody>
      </p:sp>
    </p:spTree>
    <p:extLst>
      <p:ext uri="{BB962C8B-B14F-4D97-AF65-F5344CB8AC3E}">
        <p14:creationId xmlns:p14="http://schemas.microsoft.com/office/powerpoint/2010/main" val="154108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文本框"/>
          <p:cNvSpPr>
            <a:spLocks noGrp="1"/>
          </p:cNvSpPr>
          <p:nvPr>
            <p:ph type="ctrTitle"/>
          </p:nvPr>
        </p:nvSpPr>
        <p:spPr>
          <a:xfrm>
            <a:off x="2516038" y="551119"/>
            <a:ext cx="6810796" cy="70766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smtClean="0">
                <a:solidFill>
                  <a:schemeClr val="tx1"/>
                </a:solidFill>
                <a:latin typeface="Arial Rounded MT Bold" pitchFamily="34" charset="0"/>
                <a:ea typeface="等线 Light" charset="0"/>
                <a:cs typeface="Lucida Sans"/>
              </a:rPr>
              <a:t> </a:t>
            </a:r>
            <a:r>
              <a:rPr lang="en-US" altLang="zh-CN" sz="3600" b="0" i="0" u="none" strike="noStrike" kern="1200" cap="none" spc="0" baseline="0" dirty="0">
                <a:solidFill>
                  <a:schemeClr val="tx1"/>
                </a:solidFill>
                <a:latin typeface="Arial Rounded MT Bold" pitchFamily="34" charset="0"/>
                <a:ea typeface="等线 Light" charset="0"/>
                <a:cs typeface="Lucida Sans"/>
              </a:rPr>
              <a:t>SOFTWARE REQUIREMENTS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8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9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91" name="矩形"/>
          <p:cNvSpPr>
            <a:spLocks/>
          </p:cNvSpPr>
          <p:nvPr/>
        </p:nvSpPr>
        <p:spPr>
          <a:xfrm>
            <a:off x="2166522" y="159545"/>
            <a:ext cx="8412076" cy="413632"/>
          </a:xfrm>
          <a:prstGeom prst="rect">
            <a:avLst/>
          </a:prstGeom>
          <a:noFill/>
          <a:ln w="12700" cap="flat" cmpd="sng">
            <a:noFill/>
            <a:prstDash val="solid"/>
            <a:miter/>
          </a:ln>
        </p:spPr>
        <p:txBody>
          <a:bodyPr/>
          <a:lstStyle/>
          <a:p>
            <a:endParaRPr lang="en-GB"/>
          </a:p>
        </p:txBody>
      </p:sp>
      <p:sp>
        <p:nvSpPr>
          <p:cNvPr id="92" name="矩形"/>
          <p:cNvSpPr>
            <a:spLocks/>
          </p:cNvSpPr>
          <p:nvPr/>
        </p:nvSpPr>
        <p:spPr>
          <a:xfrm>
            <a:off x="933061" y="1828800"/>
            <a:ext cx="9645537" cy="39703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Front-End Requirements</a:t>
            </a:r>
          </a:p>
          <a:p>
            <a:pPr marL="285750" indent="-285750">
              <a:buFont typeface="Arial" panose="020B0604020202020204" pitchFamily="34" charset="0"/>
              <a:buChar char="•"/>
            </a:pPr>
            <a:r>
              <a:rPr lang="en-IN" dirty="0">
                <a:latin typeface="+mn-lt"/>
              </a:rPr>
              <a:t>Framework &amp; Libraries:</a:t>
            </a:r>
          </a:p>
          <a:p>
            <a:pPr marL="285750" indent="-285750">
              <a:buFont typeface="Arial" panose="020B0604020202020204" pitchFamily="34" charset="0"/>
              <a:buChar char="•"/>
            </a:pPr>
            <a:r>
              <a:rPr lang="en-IN" dirty="0">
                <a:latin typeface="+mn-lt"/>
              </a:rPr>
              <a:t>React.js – Core frontend library for UI development</a:t>
            </a:r>
          </a:p>
          <a:p>
            <a:pPr marL="285750" indent="-285750">
              <a:buFont typeface="Arial" panose="020B0604020202020204" pitchFamily="34" charset="0"/>
              <a:buChar char="•"/>
            </a:pPr>
            <a:r>
              <a:rPr lang="en-IN" dirty="0">
                <a:latin typeface="+mn-lt"/>
              </a:rPr>
              <a:t>Tailwind CSS – For custom styling and utility-first CSS</a:t>
            </a:r>
          </a:p>
          <a:p>
            <a:pPr marL="285750" indent="-285750">
              <a:buFont typeface="Arial" panose="020B0604020202020204" pitchFamily="34" charset="0"/>
              <a:buChar char="•"/>
            </a:pPr>
            <a:r>
              <a:rPr lang="en-IN" dirty="0" err="1">
                <a:latin typeface="+mn-lt"/>
              </a:rPr>
              <a:t>ShadCN</a:t>
            </a:r>
            <a:r>
              <a:rPr lang="en-IN" dirty="0">
                <a:latin typeface="+mn-lt"/>
              </a:rPr>
              <a:t>/UI – Advanced UI components for design consistency</a:t>
            </a:r>
          </a:p>
          <a:p>
            <a:pPr marL="285750" indent="-285750">
              <a:buFont typeface="Arial" panose="020B0604020202020204" pitchFamily="34" charset="0"/>
              <a:buChar char="•"/>
            </a:pPr>
            <a:r>
              <a:rPr lang="en-IN" dirty="0" err="1">
                <a:latin typeface="+mn-lt"/>
              </a:rPr>
              <a:t>Recharts</a:t>
            </a:r>
            <a:r>
              <a:rPr lang="en-IN" dirty="0">
                <a:latin typeface="+mn-lt"/>
              </a:rPr>
              <a:t> – For charting mood, emotion, risk trends</a:t>
            </a:r>
          </a:p>
          <a:p>
            <a:pPr marL="285750" indent="-285750">
              <a:buFont typeface="Arial" panose="020B0604020202020204" pitchFamily="34" charset="0"/>
              <a:buChar char="•"/>
            </a:pPr>
            <a:r>
              <a:rPr lang="en-IN" dirty="0">
                <a:latin typeface="+mn-lt"/>
              </a:rPr>
              <a:t>Framer Motion – For smooth animations and transitions</a:t>
            </a:r>
          </a:p>
          <a:p>
            <a:pPr marL="285750" indent="-285750">
              <a:buFont typeface="Arial" panose="020B0604020202020204" pitchFamily="34" charset="0"/>
              <a:buChar char="•"/>
            </a:pPr>
            <a:r>
              <a:rPr lang="en-IN" dirty="0">
                <a:latin typeface="+mn-lt"/>
              </a:rPr>
              <a:t>Other:</a:t>
            </a:r>
          </a:p>
          <a:p>
            <a:pPr marL="285750" indent="-285750">
              <a:buFont typeface="Arial" panose="020B0604020202020204" pitchFamily="34" charset="0"/>
              <a:buChar char="•"/>
            </a:pPr>
            <a:r>
              <a:rPr lang="en-IN" dirty="0" err="1">
                <a:latin typeface="+mn-lt"/>
              </a:rPr>
              <a:t>Axios</a:t>
            </a:r>
            <a:r>
              <a:rPr lang="en-IN" dirty="0">
                <a:latin typeface="+mn-lt"/>
              </a:rPr>
              <a:t> – HTTP client for API communication</a:t>
            </a:r>
          </a:p>
          <a:p>
            <a:pPr marL="285750" indent="-285750">
              <a:buFont typeface="Arial" panose="020B0604020202020204" pitchFamily="34" charset="0"/>
              <a:buChar char="•"/>
            </a:pPr>
            <a:r>
              <a:rPr lang="en-IN" dirty="0">
                <a:latin typeface="+mn-lt"/>
              </a:rPr>
              <a:t>React Router – For page navigation (Dashboard, Chat, Login, etc.)</a:t>
            </a:r>
          </a:p>
          <a:p>
            <a:pPr marL="285750" indent="-285750">
              <a:buFont typeface="Arial" panose="020B0604020202020204" pitchFamily="34" charset="0"/>
              <a:buChar char="•"/>
            </a:pPr>
            <a:r>
              <a:rPr lang="en-IN" dirty="0" err="1">
                <a:latin typeface="+mn-lt"/>
              </a:rPr>
              <a:t>Formik</a:t>
            </a:r>
            <a:r>
              <a:rPr lang="en-IN" dirty="0">
                <a:latin typeface="+mn-lt"/>
              </a:rPr>
              <a:t> &amp; Yup – For form validation (Signup, Mood Check-in)</a:t>
            </a:r>
          </a:p>
          <a:p>
            <a:pPr marL="285750" indent="-285750">
              <a:buFont typeface="Arial" panose="020B0604020202020204" pitchFamily="34" charset="0"/>
              <a:buChar char="•"/>
            </a:pPr>
            <a:r>
              <a:rPr lang="en-IN" dirty="0">
                <a:latin typeface="+mn-lt"/>
              </a:rPr>
              <a:t>Browser Compatibility:</a:t>
            </a:r>
          </a:p>
          <a:p>
            <a:pPr marL="285750" indent="-285750">
              <a:buFont typeface="Arial" panose="020B0604020202020204" pitchFamily="34" charset="0"/>
              <a:buChar char="•"/>
            </a:pPr>
            <a:r>
              <a:rPr lang="en-IN" dirty="0">
                <a:latin typeface="+mn-lt"/>
              </a:rPr>
              <a:t>Chrome (v90+), Firefox (v85+), Edge (v91+), Safari (v14+)</a:t>
            </a:r>
          </a:p>
          <a:p>
            <a:pPr marL="285750" indent="-285750">
              <a:buFont typeface="Arial" panose="020B0604020202020204" pitchFamily="34" charset="0"/>
              <a:buChar char="•"/>
            </a:pPr>
            <a:endParaRPr lang="zh-CN" altLang="en-US" sz="1800" b="0" i="0" u="none" strike="noStrike" kern="1200" cap="none" spc="0" baseline="0" dirty="0">
              <a:solidFill>
                <a:schemeClr val="tx1"/>
              </a:solidFill>
              <a:latin typeface="+mn-lt"/>
              <a:ea typeface="等线" charset="0"/>
              <a:cs typeface="Calibri" charset="0"/>
            </a:endParaRPr>
          </a:p>
        </p:txBody>
      </p:sp>
    </p:spTree>
    <p:extLst>
      <p:ext uri="{BB962C8B-B14F-4D97-AF65-F5344CB8AC3E}">
        <p14:creationId xmlns:p14="http://schemas.microsoft.com/office/powerpoint/2010/main" val="8963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55CD563A-235E-A8AB-2C49-0AC19D67E10D}"/>
            </a:ext>
          </a:extLst>
        </p:cNvPr>
        <p:cNvGrpSpPr/>
        <p:nvPr/>
      </p:nvGrpSpPr>
      <p:grpSpPr>
        <a:xfrm>
          <a:off x="0" y="0"/>
          <a:ext cx="0" cy="0"/>
          <a:chOff x="0" y="0"/>
          <a:chExt cx="0" cy="0"/>
        </a:xfrm>
      </p:grpSpPr>
      <p:sp>
        <p:nvSpPr>
          <p:cNvPr id="22" name="文本框">
            <a:extLst>
              <a:ext uri="{FF2B5EF4-FFF2-40B4-BE49-F238E27FC236}">
                <a16:creationId xmlns="" xmlns:a16="http://schemas.microsoft.com/office/drawing/2014/main" id="{65D79F39-16E4-42BE-DF06-31B55C497FCD}"/>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ABSTRACT</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24" name="图片" descr="Anna University - Wikipedia">
            <a:extLst>
              <a:ext uri="{FF2B5EF4-FFF2-40B4-BE49-F238E27FC236}">
                <a16:creationId xmlns="" xmlns:a16="http://schemas.microsoft.com/office/drawing/2014/main" id="{C3A70535-466D-106C-2052-99EC55658CED}"/>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25" name="图片" descr="IIT">
            <a:extLst>
              <a:ext uri="{FF2B5EF4-FFF2-40B4-BE49-F238E27FC236}">
                <a16:creationId xmlns="" xmlns:a16="http://schemas.microsoft.com/office/drawing/2014/main" id="{75F387D4-029A-C15F-227C-EFC2EA676F83}"/>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3" name="Subtitle 2">
            <a:extLst>
              <a:ext uri="{FF2B5EF4-FFF2-40B4-BE49-F238E27FC236}">
                <a16:creationId xmlns="" xmlns:a16="http://schemas.microsoft.com/office/drawing/2014/main" id="{B1062030-5354-43A6-0727-6CB04269C7F3}"/>
              </a:ext>
            </a:extLst>
          </p:cNvPr>
          <p:cNvSpPr>
            <a:spLocks noGrp="1"/>
          </p:cNvSpPr>
          <p:nvPr>
            <p:ph type="subTitle" idx="1"/>
          </p:nvPr>
        </p:nvSpPr>
        <p:spPr>
          <a:xfrm>
            <a:off x="1497106" y="869577"/>
            <a:ext cx="9457764" cy="5880848"/>
          </a:xfrm>
        </p:spPr>
        <p:txBody>
          <a:bodyPr/>
          <a:lstStyle/>
          <a:p>
            <a:pPr marL="0" indent="0">
              <a:lnSpc>
                <a:spcPct val="100000"/>
              </a:lnSpc>
              <a:buNone/>
            </a:pPr>
            <a:r>
              <a:rPr lang="en-US" dirty="0"/>
              <a:t>2.</a:t>
            </a:r>
            <a:r>
              <a:rPr lang="en-US" b="1" dirty="0"/>
              <a:t> </a:t>
            </a:r>
            <a:r>
              <a:rPr lang="en-US" sz="2200" b="1" dirty="0"/>
              <a:t>Session Memory and Contextual Analysis</a:t>
            </a:r>
            <a:r>
              <a:rPr lang="en-US" sz="2200" dirty="0"/>
              <a:t>: The AI maintains both </a:t>
            </a:r>
            <a:r>
              <a:rPr lang="en-US" sz="2200" b="1" dirty="0"/>
              <a:t>short-term session memory</a:t>
            </a:r>
            <a:r>
              <a:rPr lang="en-US" sz="2200" dirty="0"/>
              <a:t> and </a:t>
            </a:r>
            <a:r>
              <a:rPr lang="en-US" sz="2200" b="1" dirty="0"/>
              <a:t>long-term memory across sessions</a:t>
            </a:r>
            <a:r>
              <a:rPr lang="en-US" sz="2200" dirty="0"/>
              <a:t>, allowing it to personalize responses, track progress, and adapt coaching flows accordingly. It uses structured prompt engineering and retrieval mechanisms to summarize prior emotional states and chat content, forming the basis of </a:t>
            </a:r>
            <a:r>
              <a:rPr lang="en-US" sz="2200" b="1" dirty="0"/>
              <a:t>adaptive behavioral interventions</a:t>
            </a:r>
            <a:r>
              <a:rPr lang="en-US" dirty="0"/>
              <a:t>.</a:t>
            </a:r>
          </a:p>
          <a:p>
            <a:pPr marL="0" indent="0">
              <a:lnSpc>
                <a:spcPct val="100000"/>
              </a:lnSpc>
              <a:buNone/>
            </a:pPr>
            <a:r>
              <a:rPr lang="en-US" dirty="0"/>
              <a:t>3.</a:t>
            </a:r>
            <a:r>
              <a:rPr lang="en-US" b="1" dirty="0"/>
              <a:t> </a:t>
            </a:r>
            <a:r>
              <a:rPr lang="en-US" sz="2200" b="1" dirty="0"/>
              <a:t>Mood Tracking and Psychometric Diagnostics</a:t>
            </a:r>
            <a:r>
              <a:rPr lang="en-US" sz="2200" dirty="0"/>
              <a:t>: Users begin each session with a </a:t>
            </a:r>
            <a:r>
              <a:rPr lang="en-US" sz="2200" b="1" dirty="0"/>
              <a:t>mood check-in</a:t>
            </a:r>
            <a:r>
              <a:rPr lang="en-US" sz="2200" dirty="0"/>
              <a:t>, which contributes to a </a:t>
            </a:r>
            <a:r>
              <a:rPr lang="en-US" sz="2200" b="1" dirty="0"/>
              <a:t>daily mood index</a:t>
            </a:r>
            <a:r>
              <a:rPr lang="en-US" sz="2200" dirty="0"/>
              <a:t>. Over time, the platform builds mood trajectories, visualized in a </a:t>
            </a:r>
            <a:r>
              <a:rPr lang="en-US" sz="2200" b="1" dirty="0"/>
              <a:t>calendar heatmap</a:t>
            </a:r>
            <a:r>
              <a:rPr lang="en-US" sz="2200" dirty="0"/>
              <a:t> and </a:t>
            </a:r>
            <a:r>
              <a:rPr lang="en-US" sz="2200" b="1" dirty="0"/>
              <a:t>weekly trend graph</a:t>
            </a:r>
            <a:r>
              <a:rPr lang="en-US" sz="2200" dirty="0"/>
              <a:t>. Integrated psychometric tests (e.g., </a:t>
            </a:r>
            <a:r>
              <a:rPr lang="en-US" sz="2200" b="1" dirty="0"/>
              <a:t>PHQ-9</a:t>
            </a:r>
            <a:r>
              <a:rPr lang="en-US" sz="2200" dirty="0"/>
              <a:t>, </a:t>
            </a:r>
            <a:r>
              <a:rPr lang="en-US" sz="2200" b="1" dirty="0"/>
              <a:t>GAD-7</a:t>
            </a:r>
            <a:r>
              <a:rPr lang="en-US" sz="2200" dirty="0"/>
              <a:t>) are triggered contextually and analyzed by the system to provide validated assessments with user-friendly interpretations and improvement goals.</a:t>
            </a:r>
          </a:p>
          <a:p>
            <a:pPr marL="0" indent="0">
              <a:lnSpc>
                <a:spcPct val="100000"/>
              </a:lnSpc>
              <a:buNone/>
            </a:pPr>
            <a:r>
              <a:rPr lang="en-US" sz="2200" dirty="0"/>
              <a:t>4.</a:t>
            </a:r>
            <a:r>
              <a:rPr lang="en-US" sz="1600" b="1" dirty="0"/>
              <a:t> </a:t>
            </a:r>
            <a:r>
              <a:rPr lang="en-US" sz="2200" b="1" dirty="0"/>
              <a:t>Coaching Engine and Self-Care Tracker</a:t>
            </a:r>
            <a:r>
              <a:rPr lang="en-US" sz="2200" dirty="0"/>
              <a:t>: A modular </a:t>
            </a:r>
            <a:r>
              <a:rPr lang="en-US" sz="2200" b="1" dirty="0"/>
              <a:t>AI Coaching Engine</a:t>
            </a:r>
            <a:r>
              <a:rPr lang="en-US" sz="2200" dirty="0"/>
              <a:t> maps emotions to micro-recommendations — breathing exercises, affirmations, coping techniques, or journal prompts. These are tracked, evaluated, and fed into a reinforcement loop that enhances recommendation precision over time. </a:t>
            </a:r>
            <a:endParaRPr lang="en-IN" sz="2200" dirty="0"/>
          </a:p>
        </p:txBody>
      </p:sp>
    </p:spTree>
    <p:extLst>
      <p:ext uri="{BB962C8B-B14F-4D97-AF65-F5344CB8AC3E}">
        <p14:creationId xmlns:p14="http://schemas.microsoft.com/office/powerpoint/2010/main" val="10359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文本框"/>
          <p:cNvSpPr>
            <a:spLocks noGrp="1"/>
          </p:cNvSpPr>
          <p:nvPr>
            <p:ph type="ctrTitle"/>
          </p:nvPr>
        </p:nvSpPr>
        <p:spPr>
          <a:xfrm>
            <a:off x="2516038" y="551119"/>
            <a:ext cx="6810796" cy="70766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smtClean="0">
                <a:solidFill>
                  <a:schemeClr val="tx1"/>
                </a:solidFill>
                <a:latin typeface="Arial Rounded MT Bold" pitchFamily="34" charset="0"/>
                <a:ea typeface="等线 Light" charset="0"/>
                <a:cs typeface="Lucida Sans"/>
              </a:rPr>
              <a:t> </a:t>
            </a:r>
            <a:r>
              <a:rPr lang="en-US" altLang="zh-CN" sz="3600" b="0" i="0" u="none" strike="noStrike" kern="1200" cap="none" spc="0" baseline="0" dirty="0">
                <a:solidFill>
                  <a:schemeClr val="tx1"/>
                </a:solidFill>
                <a:latin typeface="Arial Rounded MT Bold" pitchFamily="34" charset="0"/>
                <a:ea typeface="等线 Light" charset="0"/>
                <a:cs typeface="Lucida Sans"/>
              </a:rPr>
              <a:t>SOFTWARE REQUIREMENTS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8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9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91" name="矩形"/>
          <p:cNvSpPr>
            <a:spLocks/>
          </p:cNvSpPr>
          <p:nvPr/>
        </p:nvSpPr>
        <p:spPr>
          <a:xfrm>
            <a:off x="2166522" y="159545"/>
            <a:ext cx="8412076" cy="413632"/>
          </a:xfrm>
          <a:prstGeom prst="rect">
            <a:avLst/>
          </a:prstGeom>
          <a:noFill/>
          <a:ln w="12700" cap="flat" cmpd="sng">
            <a:noFill/>
            <a:prstDash val="solid"/>
            <a:miter/>
          </a:ln>
        </p:spPr>
        <p:txBody>
          <a:bodyPr/>
          <a:lstStyle/>
          <a:p>
            <a:endParaRPr lang="en-GB"/>
          </a:p>
        </p:txBody>
      </p:sp>
      <p:sp>
        <p:nvSpPr>
          <p:cNvPr id="92" name="矩形"/>
          <p:cNvSpPr>
            <a:spLocks/>
          </p:cNvSpPr>
          <p:nvPr/>
        </p:nvSpPr>
        <p:spPr>
          <a:xfrm>
            <a:off x="933061" y="1828800"/>
            <a:ext cx="9645537"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Back-End Requirements</a:t>
            </a:r>
          </a:p>
          <a:p>
            <a:pPr marL="285750" indent="-285750">
              <a:buFont typeface="Arial" panose="020B0604020202020204" pitchFamily="34" charset="0"/>
              <a:buChar char="•"/>
            </a:pPr>
            <a:r>
              <a:rPr lang="en-IN" dirty="0">
                <a:latin typeface="+mn-lt"/>
              </a:rPr>
              <a:t>Framework &amp; Environment:</a:t>
            </a:r>
          </a:p>
          <a:p>
            <a:pPr marL="285750" indent="-285750">
              <a:buFont typeface="Arial" panose="020B0604020202020204" pitchFamily="34" charset="0"/>
              <a:buChar char="•"/>
            </a:pPr>
            <a:r>
              <a:rPr lang="en-IN" dirty="0" err="1">
                <a:latin typeface="+mn-lt"/>
              </a:rPr>
              <a:t>FastAPI</a:t>
            </a:r>
            <a:r>
              <a:rPr lang="en-IN" dirty="0">
                <a:latin typeface="+mn-lt"/>
              </a:rPr>
              <a:t> (Python) – High-performance backend for APIs</a:t>
            </a:r>
          </a:p>
          <a:p>
            <a:pPr marL="285750" indent="-285750">
              <a:buFont typeface="Arial" panose="020B0604020202020204" pitchFamily="34" charset="0"/>
              <a:buChar char="•"/>
            </a:pPr>
            <a:r>
              <a:rPr lang="en-IN" dirty="0" err="1">
                <a:latin typeface="+mn-lt"/>
              </a:rPr>
              <a:t>Uvicorn</a:t>
            </a:r>
            <a:r>
              <a:rPr lang="en-IN" dirty="0">
                <a:latin typeface="+mn-lt"/>
              </a:rPr>
              <a:t> – ASGI server to serve </a:t>
            </a:r>
            <a:r>
              <a:rPr lang="en-IN" dirty="0" err="1">
                <a:latin typeface="+mn-lt"/>
              </a:rPr>
              <a:t>FastAPI</a:t>
            </a:r>
            <a:endParaRPr lang="en-IN" dirty="0">
              <a:latin typeface="+mn-lt"/>
            </a:endParaRPr>
          </a:p>
          <a:p>
            <a:pPr marL="285750" indent="-285750">
              <a:buFont typeface="Arial" panose="020B0604020202020204" pitchFamily="34" charset="0"/>
              <a:buChar char="•"/>
            </a:pPr>
            <a:r>
              <a:rPr lang="en-IN" dirty="0" err="1">
                <a:latin typeface="+mn-lt"/>
              </a:rPr>
              <a:t>Pydantic</a:t>
            </a:r>
            <a:r>
              <a:rPr lang="en-IN" dirty="0">
                <a:latin typeface="+mn-lt"/>
              </a:rPr>
              <a:t> – For data validation and serialization</a:t>
            </a:r>
          </a:p>
          <a:p>
            <a:pPr marL="285750" indent="-285750">
              <a:buFont typeface="Arial" panose="020B0604020202020204" pitchFamily="34" charset="0"/>
              <a:buChar char="•"/>
            </a:pPr>
            <a:r>
              <a:rPr lang="en-IN" dirty="0" err="1">
                <a:latin typeface="+mn-lt"/>
              </a:rPr>
              <a:t>PostgreSQL</a:t>
            </a:r>
            <a:r>
              <a:rPr lang="en-IN" dirty="0">
                <a:latin typeface="+mn-lt"/>
              </a:rPr>
              <a:t> – Primary database (user data, session logs, risk analysis)</a:t>
            </a:r>
          </a:p>
          <a:p>
            <a:pPr marL="285750" indent="-285750">
              <a:buFont typeface="Arial" panose="020B0604020202020204" pitchFamily="34" charset="0"/>
              <a:buChar char="•"/>
            </a:pPr>
            <a:r>
              <a:rPr lang="en-IN" dirty="0" err="1">
                <a:latin typeface="+mn-lt"/>
              </a:rPr>
              <a:t>Redis</a:t>
            </a:r>
            <a:r>
              <a:rPr lang="en-IN" dirty="0">
                <a:latin typeface="+mn-lt"/>
              </a:rPr>
              <a:t> (optional) – For in-memory caching (session summaries, tokens)</a:t>
            </a:r>
          </a:p>
          <a:p>
            <a:pPr marL="285750" indent="-285750">
              <a:buFont typeface="Arial" panose="020B0604020202020204" pitchFamily="34" charset="0"/>
              <a:buChar char="•"/>
            </a:pPr>
            <a:r>
              <a:rPr lang="en-IN" dirty="0">
                <a:latin typeface="+mn-lt"/>
              </a:rPr>
              <a:t>Authentication &amp; Security:</a:t>
            </a:r>
          </a:p>
          <a:p>
            <a:pPr marL="285750" indent="-285750">
              <a:buFont typeface="Arial" panose="020B0604020202020204" pitchFamily="34" charset="0"/>
              <a:buChar char="•"/>
            </a:pPr>
            <a:r>
              <a:rPr lang="en-IN" dirty="0">
                <a:latin typeface="+mn-lt"/>
              </a:rPr>
              <a:t>JWT (</a:t>
            </a:r>
            <a:r>
              <a:rPr lang="en-IN" dirty="0" err="1">
                <a:latin typeface="+mn-lt"/>
              </a:rPr>
              <a:t>PyJWT</a:t>
            </a:r>
            <a:r>
              <a:rPr lang="en-IN" dirty="0">
                <a:latin typeface="+mn-lt"/>
              </a:rPr>
              <a:t>) – Token-based </a:t>
            </a:r>
            <a:r>
              <a:rPr lang="en-IN" dirty="0" err="1">
                <a:latin typeface="+mn-lt"/>
              </a:rPr>
              <a:t>auth</a:t>
            </a:r>
            <a:r>
              <a:rPr lang="en-IN" dirty="0">
                <a:latin typeface="+mn-lt"/>
              </a:rPr>
              <a:t> (access and refresh tokens)</a:t>
            </a:r>
          </a:p>
          <a:p>
            <a:pPr marL="285750" indent="-285750">
              <a:buFont typeface="Arial" panose="020B0604020202020204" pitchFamily="34" charset="0"/>
              <a:buChar char="•"/>
            </a:pPr>
            <a:r>
              <a:rPr lang="en-IN" dirty="0" err="1">
                <a:latin typeface="+mn-lt"/>
              </a:rPr>
              <a:t>Bcrypt</a:t>
            </a:r>
            <a:r>
              <a:rPr lang="en-IN" dirty="0">
                <a:latin typeface="+mn-lt"/>
              </a:rPr>
              <a:t> – Password hashing</a:t>
            </a:r>
          </a:p>
          <a:p>
            <a:pPr marL="285750" indent="-285750">
              <a:buFont typeface="Arial" panose="020B0604020202020204" pitchFamily="34" charset="0"/>
              <a:buChar char="•"/>
            </a:pPr>
            <a:r>
              <a:rPr lang="en-IN" dirty="0">
                <a:latin typeface="+mn-lt"/>
              </a:rPr>
              <a:t>CORS Middleware – For cross-origin requests between frontend and backend</a:t>
            </a:r>
          </a:p>
          <a:p>
            <a:pPr marL="285750" indent="-285750">
              <a:buFont typeface="Arial" panose="020B0604020202020204" pitchFamily="34" charset="0"/>
              <a:buChar char="•"/>
            </a:pPr>
            <a:r>
              <a:rPr lang="en-IN" dirty="0">
                <a:latin typeface="+mn-lt"/>
              </a:rPr>
              <a:t>API Integrations:</a:t>
            </a:r>
          </a:p>
          <a:p>
            <a:pPr marL="285750" indent="-285750">
              <a:buFont typeface="Arial" panose="020B0604020202020204" pitchFamily="34" charset="0"/>
              <a:buChar char="•"/>
            </a:pPr>
            <a:r>
              <a:rPr lang="en-IN" dirty="0" err="1">
                <a:latin typeface="+mn-lt"/>
              </a:rPr>
              <a:t>OpenAI</a:t>
            </a:r>
            <a:r>
              <a:rPr lang="en-IN" dirty="0">
                <a:latin typeface="+mn-lt"/>
              </a:rPr>
              <a:t> API – GPT-3.5-Turbo via secured API key</a:t>
            </a:r>
          </a:p>
          <a:p>
            <a:pPr marL="285750" indent="-285750">
              <a:buFont typeface="Arial" panose="020B0604020202020204" pitchFamily="34" charset="0"/>
              <a:buChar char="•"/>
            </a:pPr>
            <a:r>
              <a:rPr lang="en-IN" dirty="0" err="1">
                <a:latin typeface="+mn-lt"/>
              </a:rPr>
              <a:t>HuggingFace</a:t>
            </a:r>
            <a:r>
              <a:rPr lang="en-IN" dirty="0">
                <a:latin typeface="+mn-lt"/>
              </a:rPr>
              <a:t> Transformers – For emotion, sentiment, and risk detection models</a:t>
            </a:r>
          </a:p>
          <a:p>
            <a:pPr marL="285750" indent="-285750">
              <a:buFont typeface="Arial" panose="020B0604020202020204" pitchFamily="34" charset="0"/>
              <a:buChar char="•"/>
            </a:pPr>
            <a:endParaRPr lang="zh-CN" altLang="en-US" sz="1800" b="0" i="0" u="none" strike="noStrike" kern="1200" cap="none" spc="0" baseline="0" dirty="0">
              <a:solidFill>
                <a:schemeClr val="tx1"/>
              </a:solidFill>
              <a:latin typeface="+mn-lt"/>
              <a:ea typeface="等线" charset="0"/>
              <a:cs typeface="Calibri" charset="0"/>
            </a:endParaRPr>
          </a:p>
        </p:txBody>
      </p:sp>
    </p:spTree>
    <p:extLst>
      <p:ext uri="{BB962C8B-B14F-4D97-AF65-F5344CB8AC3E}">
        <p14:creationId xmlns:p14="http://schemas.microsoft.com/office/powerpoint/2010/main" val="2317750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文本框"/>
          <p:cNvSpPr>
            <a:spLocks noGrp="1"/>
          </p:cNvSpPr>
          <p:nvPr>
            <p:ph type="ctrTitle"/>
          </p:nvPr>
        </p:nvSpPr>
        <p:spPr>
          <a:xfrm>
            <a:off x="2516038" y="551119"/>
            <a:ext cx="6810796" cy="70766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smtClean="0">
                <a:solidFill>
                  <a:schemeClr val="tx1"/>
                </a:solidFill>
                <a:latin typeface="Arial Rounded MT Bold" pitchFamily="34" charset="0"/>
                <a:ea typeface="等线 Light" charset="0"/>
                <a:cs typeface="Lucida Sans"/>
              </a:rPr>
              <a:t> </a:t>
            </a:r>
            <a:r>
              <a:rPr lang="en-US" altLang="zh-CN" sz="3600" b="0" i="0" u="none" strike="noStrike" kern="1200" cap="none" spc="0" baseline="0" dirty="0">
                <a:solidFill>
                  <a:schemeClr val="tx1"/>
                </a:solidFill>
                <a:latin typeface="Arial Rounded MT Bold" pitchFamily="34" charset="0"/>
                <a:ea typeface="等线 Light" charset="0"/>
                <a:cs typeface="Lucida Sans"/>
              </a:rPr>
              <a:t>SOFTWARE REQUIREMENTS</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8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9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91" name="矩形"/>
          <p:cNvSpPr>
            <a:spLocks/>
          </p:cNvSpPr>
          <p:nvPr/>
        </p:nvSpPr>
        <p:spPr>
          <a:xfrm>
            <a:off x="2166522" y="159545"/>
            <a:ext cx="8412076" cy="413632"/>
          </a:xfrm>
          <a:prstGeom prst="rect">
            <a:avLst/>
          </a:prstGeom>
          <a:noFill/>
          <a:ln w="12700" cap="flat" cmpd="sng">
            <a:noFill/>
            <a:prstDash val="solid"/>
            <a:miter/>
          </a:ln>
        </p:spPr>
        <p:txBody>
          <a:bodyPr/>
          <a:lstStyle/>
          <a:p>
            <a:endParaRPr lang="en-GB"/>
          </a:p>
        </p:txBody>
      </p:sp>
      <p:sp>
        <p:nvSpPr>
          <p:cNvPr id="92" name="矩形"/>
          <p:cNvSpPr>
            <a:spLocks/>
          </p:cNvSpPr>
          <p:nvPr/>
        </p:nvSpPr>
        <p:spPr>
          <a:xfrm>
            <a:off x="933061" y="1828800"/>
            <a:ext cx="9645537" cy="5078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IN" b="1" dirty="0">
                <a:latin typeface="+mn-lt"/>
              </a:rPr>
              <a:t>AI &amp; ML Requirements</a:t>
            </a:r>
          </a:p>
          <a:p>
            <a:pPr marL="285750" indent="-285750">
              <a:buFont typeface="Arial" panose="020B0604020202020204" pitchFamily="34" charset="0"/>
              <a:buChar char="•"/>
            </a:pPr>
            <a:r>
              <a:rPr lang="en-IN" dirty="0">
                <a:latin typeface="+mn-lt"/>
              </a:rPr>
              <a:t>Models:</a:t>
            </a:r>
          </a:p>
          <a:p>
            <a:pPr marL="285750" indent="-285750">
              <a:buFont typeface="Arial" panose="020B0604020202020204" pitchFamily="34" charset="0"/>
              <a:buChar char="•"/>
            </a:pPr>
            <a:r>
              <a:rPr lang="en-IN" dirty="0">
                <a:latin typeface="+mn-lt"/>
              </a:rPr>
              <a:t>GPT-3.5-Turbo (via </a:t>
            </a:r>
            <a:r>
              <a:rPr lang="en-IN" dirty="0" err="1">
                <a:latin typeface="+mn-lt"/>
              </a:rPr>
              <a:t>OpenAI</a:t>
            </a:r>
            <a:r>
              <a:rPr lang="en-IN" dirty="0">
                <a:latin typeface="+mn-lt"/>
              </a:rPr>
              <a:t> API)</a:t>
            </a:r>
          </a:p>
          <a:p>
            <a:pPr marL="285750" indent="-285750">
              <a:buFont typeface="Arial" panose="020B0604020202020204" pitchFamily="34" charset="0"/>
              <a:buChar char="•"/>
            </a:pPr>
            <a:r>
              <a:rPr lang="en-IN" dirty="0" err="1">
                <a:latin typeface="+mn-lt"/>
              </a:rPr>
              <a:t>HuggingFace</a:t>
            </a:r>
            <a:r>
              <a:rPr lang="en-IN" dirty="0">
                <a:latin typeface="+mn-lt"/>
              </a:rPr>
              <a:t> Emotion Detection Model (e.g., BERT-based)</a:t>
            </a:r>
          </a:p>
          <a:p>
            <a:pPr marL="285750" indent="-285750">
              <a:buFont typeface="Arial" panose="020B0604020202020204" pitchFamily="34" charset="0"/>
              <a:buChar char="•"/>
            </a:pPr>
            <a:r>
              <a:rPr lang="en-IN" dirty="0">
                <a:latin typeface="+mn-lt"/>
              </a:rPr>
              <a:t>Custom Prompt Chains – For session summary, test scoring, mood interpretation</a:t>
            </a:r>
          </a:p>
          <a:p>
            <a:pPr marL="285750" indent="-285750">
              <a:buFont typeface="Arial" panose="020B0604020202020204" pitchFamily="34" charset="0"/>
              <a:buChar char="•"/>
            </a:pPr>
            <a:r>
              <a:rPr lang="en-IN" dirty="0">
                <a:latin typeface="+mn-lt"/>
              </a:rPr>
              <a:t>Psychometric Test Evaluators – Logic for GAD-7, PHQ-9, etc.</a:t>
            </a:r>
          </a:p>
          <a:p>
            <a:r>
              <a:rPr lang="en-IN" dirty="0" err="1">
                <a:latin typeface="+mn-lt"/>
              </a:rPr>
              <a:t>DevOps</a:t>
            </a:r>
            <a:r>
              <a:rPr lang="en-IN" dirty="0">
                <a:latin typeface="+mn-lt"/>
              </a:rPr>
              <a:t> &amp; Deployment (post-MVP)</a:t>
            </a:r>
          </a:p>
          <a:p>
            <a:pPr marL="285750" indent="-285750">
              <a:buFont typeface="Arial" panose="020B0604020202020204" pitchFamily="34" charset="0"/>
              <a:buChar char="•"/>
            </a:pPr>
            <a:r>
              <a:rPr lang="en-IN" dirty="0">
                <a:latin typeface="+mn-lt"/>
              </a:rPr>
              <a:t>Note: These will be finalized post-feature completion, but for PPT, you can include:</a:t>
            </a:r>
          </a:p>
          <a:p>
            <a:pPr marL="285750" indent="-285750">
              <a:buFont typeface="Arial" panose="020B0604020202020204" pitchFamily="34" charset="0"/>
              <a:buChar char="•"/>
            </a:pPr>
            <a:r>
              <a:rPr lang="en-IN" dirty="0" err="1">
                <a:latin typeface="+mn-lt"/>
              </a:rPr>
              <a:t>GitHub</a:t>
            </a:r>
            <a:r>
              <a:rPr lang="en-IN" dirty="0">
                <a:latin typeface="+mn-lt"/>
              </a:rPr>
              <a:t> – Source code management</a:t>
            </a:r>
          </a:p>
          <a:p>
            <a:pPr marL="285750" indent="-285750">
              <a:buFont typeface="Arial" panose="020B0604020202020204" pitchFamily="34" charset="0"/>
              <a:buChar char="•"/>
            </a:pPr>
            <a:r>
              <a:rPr lang="en-IN" dirty="0" err="1">
                <a:latin typeface="+mn-lt"/>
              </a:rPr>
              <a:t>Docker</a:t>
            </a:r>
            <a:r>
              <a:rPr lang="en-IN" dirty="0">
                <a:latin typeface="+mn-lt"/>
              </a:rPr>
              <a:t> – For containerization (optional)</a:t>
            </a:r>
          </a:p>
          <a:p>
            <a:pPr marL="285750" indent="-285750">
              <a:buFont typeface="Arial" panose="020B0604020202020204" pitchFamily="34" charset="0"/>
              <a:buChar char="•"/>
            </a:pPr>
            <a:r>
              <a:rPr lang="en-IN" dirty="0">
                <a:latin typeface="+mn-lt"/>
              </a:rPr>
              <a:t>Railway / Render / </a:t>
            </a:r>
            <a:r>
              <a:rPr lang="en-IN" dirty="0" err="1">
                <a:latin typeface="+mn-lt"/>
              </a:rPr>
              <a:t>Vercel</a:t>
            </a:r>
            <a:r>
              <a:rPr lang="en-IN" dirty="0">
                <a:latin typeface="+mn-lt"/>
              </a:rPr>
              <a:t> – For hosting frontend/backend</a:t>
            </a:r>
          </a:p>
          <a:p>
            <a:pPr marL="285750" indent="-285750">
              <a:buFont typeface="Arial" panose="020B0604020202020204" pitchFamily="34" charset="0"/>
              <a:buChar char="•"/>
            </a:pPr>
            <a:r>
              <a:rPr lang="en-IN" dirty="0" err="1">
                <a:latin typeface="+mn-lt"/>
              </a:rPr>
              <a:t>PostgreSQL</a:t>
            </a:r>
            <a:r>
              <a:rPr lang="en-IN" dirty="0">
                <a:latin typeface="+mn-lt"/>
              </a:rPr>
              <a:t> Remote Hosting – </a:t>
            </a:r>
            <a:r>
              <a:rPr lang="en-IN" dirty="0" err="1">
                <a:latin typeface="+mn-lt"/>
              </a:rPr>
              <a:t>Supabase</a:t>
            </a:r>
            <a:r>
              <a:rPr lang="en-IN" dirty="0">
                <a:latin typeface="+mn-lt"/>
              </a:rPr>
              <a:t> or Railway (cloud DB)</a:t>
            </a:r>
          </a:p>
          <a:p>
            <a:r>
              <a:rPr lang="en-IN" dirty="0">
                <a:latin typeface="+mn-lt"/>
              </a:rPr>
              <a:t>Testing &amp; QA Tools</a:t>
            </a:r>
          </a:p>
          <a:p>
            <a:pPr marL="285750" indent="-285750">
              <a:buFont typeface="Arial" panose="020B0604020202020204" pitchFamily="34" charset="0"/>
              <a:buChar char="•"/>
            </a:pPr>
            <a:r>
              <a:rPr lang="en-IN" dirty="0" err="1">
                <a:latin typeface="+mn-lt"/>
              </a:rPr>
              <a:t>Pytest</a:t>
            </a:r>
            <a:r>
              <a:rPr lang="en-IN" dirty="0">
                <a:latin typeface="+mn-lt"/>
              </a:rPr>
              <a:t> – Backend API unit tests</a:t>
            </a:r>
          </a:p>
          <a:p>
            <a:pPr marL="285750" indent="-285750">
              <a:buFont typeface="Arial" panose="020B0604020202020204" pitchFamily="34" charset="0"/>
              <a:buChar char="•"/>
            </a:pPr>
            <a:r>
              <a:rPr lang="en-IN" dirty="0">
                <a:latin typeface="+mn-lt"/>
              </a:rPr>
              <a:t>React Testing Library – Component/unit testing frontend</a:t>
            </a:r>
          </a:p>
          <a:p>
            <a:pPr marL="285750" indent="-285750">
              <a:buFont typeface="Arial" panose="020B0604020202020204" pitchFamily="34" charset="0"/>
              <a:buChar char="•"/>
            </a:pPr>
            <a:r>
              <a:rPr lang="en-IN" dirty="0">
                <a:latin typeface="+mn-lt"/>
              </a:rPr>
              <a:t>Postman – For backend API testing</a:t>
            </a:r>
          </a:p>
          <a:p>
            <a:pPr marL="285750" indent="-285750">
              <a:buFont typeface="Arial" panose="020B0604020202020204" pitchFamily="34" charset="0"/>
              <a:buChar char="•"/>
            </a:pPr>
            <a:r>
              <a:rPr lang="en-IN" dirty="0" err="1">
                <a:latin typeface="+mn-lt"/>
              </a:rPr>
              <a:t>ESLint</a:t>
            </a:r>
            <a:r>
              <a:rPr lang="en-IN" dirty="0">
                <a:latin typeface="+mn-lt"/>
              </a:rPr>
              <a:t> + Prettier – For code quality and formatting</a:t>
            </a:r>
          </a:p>
          <a:p>
            <a:pPr marL="285750" indent="-285750">
              <a:buFont typeface="Arial" panose="020B0604020202020204" pitchFamily="34" charset="0"/>
              <a:buChar char="•"/>
            </a:pPr>
            <a:r>
              <a:rPr lang="en-IN" dirty="0">
                <a:latin typeface="+mn-lt"/>
              </a:rPr>
              <a:t>Optional Analytics &amp; Monitoring </a:t>
            </a:r>
            <a:r>
              <a:rPr lang="en-IN" dirty="0" smtClean="0">
                <a:latin typeface="+mn-lt"/>
              </a:rPr>
              <a:t>Tools</a:t>
            </a:r>
            <a:endParaRPr lang="en-IN" dirty="0">
              <a:latin typeface="+mn-lt"/>
            </a:endParaRPr>
          </a:p>
        </p:txBody>
      </p:sp>
    </p:spTree>
    <p:extLst>
      <p:ext uri="{BB962C8B-B14F-4D97-AF65-F5344CB8AC3E}">
        <p14:creationId xmlns:p14="http://schemas.microsoft.com/office/powerpoint/2010/main" val="94684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文本框"/>
          <p:cNvSpPr>
            <a:spLocks noGrp="1"/>
          </p:cNvSpPr>
          <p:nvPr>
            <p:ph type="ctrTitle"/>
          </p:nvPr>
        </p:nvSpPr>
        <p:spPr>
          <a:xfrm>
            <a:off x="2559781" y="264607"/>
            <a:ext cx="6810796" cy="77926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CONCLUSION</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sp>
        <p:nvSpPr>
          <p:cNvPr id="94" name="文本框"/>
          <p:cNvSpPr>
            <a:spLocks noGrp="1"/>
          </p:cNvSpPr>
          <p:nvPr>
            <p:ph type="subTitle" idx="1"/>
          </p:nvPr>
        </p:nvSpPr>
        <p:spPr>
          <a:xfrm>
            <a:off x="1294726" y="1440381"/>
            <a:ext cx="9144000" cy="541761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nSpc>
                <a:spcPct val="150000"/>
              </a:lnSpc>
              <a:buNone/>
            </a:pPr>
            <a:r>
              <a:rPr lang="en-US" sz="1800" dirty="0" err="1">
                <a:latin typeface="+mn-lt"/>
              </a:rPr>
              <a:t>MindGuard</a:t>
            </a:r>
            <a:r>
              <a:rPr lang="en-US" sz="1800" dirty="0">
                <a:latin typeface="+mn-lt"/>
              </a:rPr>
              <a:t> AI is a comprehensive, intelligent mental health companion designed to offer empathetic, real-time emotional support and self-awareness tools. By combining cutting-edge AI models like GPT-3.5-turbo and </a:t>
            </a:r>
            <a:r>
              <a:rPr lang="en-US" sz="1800" dirty="0" err="1">
                <a:latin typeface="+mn-lt"/>
              </a:rPr>
              <a:t>HuggingFace’s</a:t>
            </a:r>
            <a:r>
              <a:rPr lang="en-US" sz="1800" dirty="0">
                <a:latin typeface="+mn-lt"/>
              </a:rPr>
              <a:t> sentiment/emotion/risk detection pipelines with behavioral science methodologies such as CBT (Cognitive Behavioral Therapy), the platform creates a personalized and proactive support environment for each user. With features like in-chat psychometric testing, daily mood tracking, micro-coaching, emotion-aware conversations, crisis detection, and a richly interactive dashboard, </a:t>
            </a:r>
            <a:r>
              <a:rPr lang="en-US" sz="1800" dirty="0" err="1">
                <a:latin typeface="+mn-lt"/>
              </a:rPr>
              <a:t>MindGuard</a:t>
            </a:r>
            <a:r>
              <a:rPr lang="en-US" sz="1800" dirty="0">
                <a:latin typeface="+mn-lt"/>
              </a:rPr>
              <a:t> AI transforms how individuals engage with their mental health. It doesn’t just provide support—it learns, adapts, and evolves with the user. The system promotes early intervention, informed decision-making, and emotional resilience, making it a trusted ally in modern well-being management. </a:t>
            </a:r>
            <a:r>
              <a:rPr lang="en-US" sz="1800" dirty="0" err="1">
                <a:latin typeface="+mn-lt"/>
              </a:rPr>
              <a:t>MindGuard</a:t>
            </a:r>
            <a:r>
              <a:rPr lang="en-US" sz="1800" dirty="0">
                <a:latin typeface="+mn-lt"/>
              </a:rPr>
              <a:t> AI is more than just software; it’s a step forward in human-centered AI for psychological safety and empowerment.</a:t>
            </a:r>
            <a:endParaRPr lang="zh-CN" altLang="en-US" sz="1800" b="0" i="0" u="none" strike="noStrike" kern="1200" cap="none" spc="0" baseline="0" dirty="0">
              <a:solidFill>
                <a:schemeClr val="tx1"/>
              </a:solidFill>
              <a:latin typeface="+mn-lt"/>
              <a:cs typeface="Lucida Sans"/>
            </a:endParaRPr>
          </a:p>
        </p:txBody>
      </p:sp>
      <p:pic>
        <p:nvPicPr>
          <p:cNvPr id="9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9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Tree>
    <p:extLst>
      <p:ext uri="{BB962C8B-B14F-4D97-AF65-F5344CB8AC3E}">
        <p14:creationId xmlns:p14="http://schemas.microsoft.com/office/powerpoint/2010/main" val="38654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文本框"/>
          <p:cNvSpPr>
            <a:spLocks noGrp="1"/>
          </p:cNvSpPr>
          <p:nvPr>
            <p:ph type="ctrTitle"/>
          </p:nvPr>
        </p:nvSpPr>
        <p:spPr>
          <a:xfrm>
            <a:off x="2559781" y="264607"/>
            <a:ext cx="6810796" cy="117577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REFERENCES</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sp>
        <p:nvSpPr>
          <p:cNvPr id="98" name="文本框"/>
          <p:cNvSpPr>
            <a:spLocks noGrp="1"/>
          </p:cNvSpPr>
          <p:nvPr>
            <p:ph type="subTitle" idx="1"/>
          </p:nvPr>
        </p:nvSpPr>
        <p:spPr>
          <a:xfrm>
            <a:off x="1393178" y="1926986"/>
            <a:ext cx="9144000" cy="22808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 </a:t>
            </a:r>
            <a:endParaRPr lang="zh-CN" altLang="en-US" sz="2400" b="0" i="0" u="none" strike="noStrike" kern="1200" cap="none" spc="0" baseline="0">
              <a:solidFill>
                <a:schemeClr val="tx1"/>
              </a:solidFill>
              <a:latin typeface="Calibri" charset="0"/>
              <a:ea typeface="等线" charset="0"/>
              <a:cs typeface="Lucida Sans"/>
            </a:endParaRPr>
          </a:p>
        </p:txBody>
      </p:sp>
      <p:pic>
        <p:nvPicPr>
          <p:cNvPr id="99"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100"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101" name="矩形"/>
          <p:cNvSpPr>
            <a:spLocks/>
          </p:cNvSpPr>
          <p:nvPr/>
        </p:nvSpPr>
        <p:spPr>
          <a:xfrm>
            <a:off x="1654820" y="1497027"/>
            <a:ext cx="8692828" cy="4396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50000"/>
              </a:lnSpc>
              <a:spcBef>
                <a:spcPts val="0"/>
              </a:spcBef>
              <a:spcAft>
                <a:spcPts val="800"/>
              </a:spcAft>
              <a:buNone/>
            </a:pP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[1] P. S.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Sreeja</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and G. S.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Mahalakshmi</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‘‘Emotion recognition from poems by maximum posterior probability,’’ Int. J.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Comput</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Sci. Inf.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Secur</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vol. 14, pp. 36–43, 2016. </a:t>
            </a:r>
          </a:p>
          <a:p>
            <a:pPr marL="0" indent="0" algn="just">
              <a:lnSpc>
                <a:spcPct val="150000"/>
              </a:lnSpc>
              <a:spcBef>
                <a:spcPts val="0"/>
              </a:spcBef>
              <a:spcAft>
                <a:spcPts val="800"/>
              </a:spcAft>
              <a:buNone/>
            </a:pP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[2] J. Kaur and J. R. Saini, ‘‘Punjabi poetry classification: The test of 10 machine learning algorithms,’’ in Proc. 9th Int. Conf. Mach. Learn.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Comput</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(ICMLC), 2017, pp. 1–5. </a:t>
            </a:r>
          </a:p>
          <a:p>
            <a:pPr marL="0" indent="0" algn="just">
              <a:lnSpc>
                <a:spcPct val="150000"/>
              </a:lnSpc>
              <a:spcBef>
                <a:spcPts val="0"/>
              </a:spcBef>
              <a:spcAft>
                <a:spcPts val="800"/>
              </a:spcAft>
              <a:buNone/>
            </a:pP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[3] G.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Mohanty</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and P. Mishra, ‘‘Sad or glad? Corpus creation for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Odia</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poetry with sentiment polarity information,’’ in Proc. 19th Int. Conf.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Comput</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Linguistics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Intell</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Text Process.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CICLing</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Hanoi, Vietnam, 2018. </a:t>
            </a:r>
          </a:p>
          <a:p>
            <a:pPr marL="0" indent="0" algn="just">
              <a:lnSpc>
                <a:spcPct val="150000"/>
              </a:lnSpc>
              <a:spcBef>
                <a:spcPts val="0"/>
              </a:spcBef>
              <a:spcAft>
                <a:spcPts val="800"/>
              </a:spcAft>
              <a:buNone/>
            </a:pP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[4] Y.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Hou</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and A. Frank,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Analysing</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sentiment in classical Chinese poetry,’’ in Proc. 9th SIGHUM Workshop Lang. Technol. Cultural Heritage, Social Sci., Hum. (</a:t>
            </a:r>
            <a:r>
              <a:rPr lang="en-US" altLang="zh-CN" sz="1800" b="0" i="0" u="none" strike="noStrike" kern="1200" cap="none" spc="0" baseline="0" dirty="0" err="1">
                <a:solidFill>
                  <a:schemeClr val="tx1"/>
                </a:solidFill>
                <a:latin typeface="Times New Roman" pitchFamily="18" charset="0"/>
                <a:ea typeface="Calibri" charset="0"/>
                <a:cs typeface="Times New Roman" pitchFamily="18" charset="0"/>
              </a:rPr>
              <a:t>LaTeCH</a:t>
            </a:r>
            <a:r>
              <a:rPr lang="en-US" altLang="zh-CN" sz="1800" b="0" i="0" u="none" strike="noStrike" kern="1200" cap="none" spc="0" baseline="0" dirty="0">
                <a:solidFill>
                  <a:schemeClr val="tx1"/>
                </a:solidFill>
                <a:latin typeface="Times New Roman" pitchFamily="18" charset="0"/>
                <a:ea typeface="Calibri" charset="0"/>
                <a:cs typeface="Times New Roman" pitchFamily="18" charset="0"/>
              </a:rPr>
              <a:t>), 2015, pp. 15–24.  </a:t>
            </a:r>
            <a:endParaRPr lang="zh-CN" altLang="en-US" sz="1800" b="0" i="0" u="none" strike="noStrike" kern="1200" cap="none" spc="0" baseline="0" dirty="0">
              <a:solidFill>
                <a:schemeClr val="tx1"/>
              </a:solidFill>
              <a:latin typeface="Times New Roman" pitchFamily="18" charset="0"/>
              <a:ea typeface="Calibri" charset="0"/>
              <a:cs typeface="Times New Roman" pitchFamily="18" charset="0"/>
            </a:endParaRPr>
          </a:p>
        </p:txBody>
      </p:sp>
    </p:spTree>
    <p:extLst>
      <p:ext uri="{BB962C8B-B14F-4D97-AF65-F5344CB8AC3E}">
        <p14:creationId xmlns:p14="http://schemas.microsoft.com/office/powerpoint/2010/main" val="459625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文本框"/>
          <p:cNvSpPr>
            <a:spLocks noGrp="1"/>
          </p:cNvSpPr>
          <p:nvPr>
            <p:ph type="ctrTitle"/>
          </p:nvPr>
        </p:nvSpPr>
        <p:spPr>
          <a:xfrm>
            <a:off x="1928601" y="1866830"/>
            <a:ext cx="7571446" cy="19364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rial Rounded MT Bold" pitchFamily="34" charset="0"/>
                <a:ea typeface="等线 Light" charset="0"/>
                <a:cs typeface="Lucida Sans"/>
              </a:rPr>
              <a:t>THANK YOU</a:t>
            </a:r>
            <a:endParaRPr lang="zh-CN" altLang="en-US" sz="6000" b="0" i="0" u="none" strike="noStrike" kern="1200" cap="none" spc="0" baseline="0">
              <a:solidFill>
                <a:schemeClr val="tx1"/>
              </a:solidFill>
              <a:latin typeface="Arial Rounded MT Bold" pitchFamily="34" charset="0"/>
              <a:ea typeface="等线 Light" charset="0"/>
              <a:cs typeface="Lucida Sans"/>
            </a:endParaRPr>
          </a:p>
        </p:txBody>
      </p:sp>
      <p:sp>
        <p:nvSpPr>
          <p:cNvPr id="103" name="文本框"/>
          <p:cNvSpPr>
            <a:spLocks noGrp="1"/>
          </p:cNvSpPr>
          <p:nvPr>
            <p:ph type="subTitle" idx="1"/>
          </p:nvPr>
        </p:nvSpPr>
        <p:spPr>
          <a:xfrm>
            <a:off x="1393178" y="1926986"/>
            <a:ext cx="9144000" cy="22808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 </a:t>
            </a:r>
            <a:endParaRPr lang="zh-CN" altLang="en-US" sz="2400" b="0" i="0" u="none" strike="noStrike" kern="1200" cap="none" spc="0" baseline="0">
              <a:solidFill>
                <a:schemeClr val="tx1"/>
              </a:solidFill>
              <a:latin typeface="Calibri" charset="0"/>
              <a:ea typeface="等线" charset="0"/>
              <a:cs typeface="Lucida Sans"/>
            </a:endParaRPr>
          </a:p>
        </p:txBody>
      </p:sp>
      <p:pic>
        <p:nvPicPr>
          <p:cNvPr id="104"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105"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Tree>
    <p:extLst>
      <p:ext uri="{BB962C8B-B14F-4D97-AF65-F5344CB8AC3E}">
        <p14:creationId xmlns:p14="http://schemas.microsoft.com/office/powerpoint/2010/main" val="8367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712146D8-FDB6-87E7-9728-2CC5D7FE5132}"/>
            </a:ext>
          </a:extLst>
        </p:cNvPr>
        <p:cNvGrpSpPr/>
        <p:nvPr/>
      </p:nvGrpSpPr>
      <p:grpSpPr>
        <a:xfrm>
          <a:off x="0" y="0"/>
          <a:ext cx="0" cy="0"/>
          <a:chOff x="0" y="0"/>
          <a:chExt cx="0" cy="0"/>
        </a:xfrm>
      </p:grpSpPr>
      <p:sp>
        <p:nvSpPr>
          <p:cNvPr id="22" name="文本框">
            <a:extLst>
              <a:ext uri="{FF2B5EF4-FFF2-40B4-BE49-F238E27FC236}">
                <a16:creationId xmlns="" xmlns:a16="http://schemas.microsoft.com/office/drawing/2014/main" id="{48D18379-B8A7-1E71-B17A-7A43A5812EF1}"/>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ABSTRACT</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pic>
        <p:nvPicPr>
          <p:cNvPr id="24" name="图片" descr="Anna University - Wikipedia">
            <a:extLst>
              <a:ext uri="{FF2B5EF4-FFF2-40B4-BE49-F238E27FC236}">
                <a16:creationId xmlns="" xmlns:a16="http://schemas.microsoft.com/office/drawing/2014/main" id="{8028FCC5-8966-FCC8-D17B-FA7256200BB9}"/>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25" name="图片" descr="IIT">
            <a:extLst>
              <a:ext uri="{FF2B5EF4-FFF2-40B4-BE49-F238E27FC236}">
                <a16:creationId xmlns="" xmlns:a16="http://schemas.microsoft.com/office/drawing/2014/main" id="{D11531D0-053F-72C2-B224-60DDC9847546}"/>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
        <p:nvSpPr>
          <p:cNvPr id="3" name="Subtitle 2">
            <a:extLst>
              <a:ext uri="{FF2B5EF4-FFF2-40B4-BE49-F238E27FC236}">
                <a16:creationId xmlns="" xmlns:a16="http://schemas.microsoft.com/office/drawing/2014/main" id="{1C174C9B-B521-D1BA-FA39-828487C0A00F}"/>
              </a:ext>
            </a:extLst>
          </p:cNvPr>
          <p:cNvSpPr>
            <a:spLocks noGrp="1"/>
          </p:cNvSpPr>
          <p:nvPr>
            <p:ph type="subTitle" idx="1"/>
          </p:nvPr>
        </p:nvSpPr>
        <p:spPr>
          <a:xfrm>
            <a:off x="1537448" y="1101609"/>
            <a:ext cx="9457764" cy="5491784"/>
          </a:xfrm>
        </p:spPr>
        <p:txBody>
          <a:bodyPr/>
          <a:lstStyle/>
          <a:p>
            <a:pPr marL="0" indent="0">
              <a:buNone/>
            </a:pPr>
            <a:r>
              <a:rPr lang="en-US" sz="2200" dirty="0"/>
              <a:t>The platform also supports </a:t>
            </a:r>
            <a:r>
              <a:rPr lang="en-US" sz="2200" b="1" dirty="0"/>
              <a:t>micro-journaling</a:t>
            </a:r>
            <a:r>
              <a:rPr lang="en-US" sz="2200" dirty="0"/>
              <a:t>, </a:t>
            </a:r>
            <a:r>
              <a:rPr lang="en-US" sz="2200" b="1" dirty="0"/>
              <a:t>emotion spikes timeline</a:t>
            </a:r>
            <a:r>
              <a:rPr lang="en-US" sz="2200" dirty="0"/>
              <a:t>, and </a:t>
            </a:r>
            <a:r>
              <a:rPr lang="en-US" sz="2200" b="1" dirty="0"/>
              <a:t>self-care activity monitoring</a:t>
            </a:r>
            <a:r>
              <a:rPr lang="en-US" sz="2200" dirty="0"/>
              <a:t>.</a:t>
            </a:r>
          </a:p>
          <a:p>
            <a:pPr marL="0" indent="0">
              <a:buNone/>
            </a:pPr>
            <a:r>
              <a:rPr lang="en-US" sz="2200" dirty="0"/>
              <a:t>5.</a:t>
            </a:r>
            <a:r>
              <a:rPr lang="en-US" sz="2200" b="1" dirty="0"/>
              <a:t> Gamification and Engagement</a:t>
            </a:r>
            <a:r>
              <a:rPr lang="en-US" sz="2200" dirty="0"/>
              <a:t>: Emotional wellness is reinforced through </a:t>
            </a:r>
            <a:r>
              <a:rPr lang="en-US" sz="2200" b="1" dirty="0"/>
              <a:t>gamified rewards</a:t>
            </a:r>
            <a:r>
              <a:rPr lang="en-US" sz="2200" dirty="0"/>
              <a:t>, badge achievements, streak counters, and motivational nudges. The entire UX is designed with </a:t>
            </a:r>
            <a:r>
              <a:rPr lang="en-US" sz="2200" b="1" dirty="0"/>
              <a:t>emotion-aware UI shifts</a:t>
            </a:r>
            <a:r>
              <a:rPr lang="en-US" sz="2200" dirty="0"/>
              <a:t>, confetti effects on mood improvement, and risk-based theme adjustments for higher immersion.</a:t>
            </a:r>
          </a:p>
          <a:p>
            <a:pPr marL="0" indent="0">
              <a:buNone/>
            </a:pPr>
            <a:r>
              <a:rPr lang="en-US" sz="2200" dirty="0"/>
              <a:t>6.</a:t>
            </a:r>
            <a:r>
              <a:rPr lang="en-US" sz="2200" b="1" dirty="0"/>
              <a:t> Architecture and Tech Stack</a:t>
            </a:r>
            <a:r>
              <a:rPr lang="en-US" sz="2200" dirty="0"/>
              <a:t>: The system uses a scalable architecture comprising </a:t>
            </a:r>
            <a:r>
              <a:rPr lang="en-US" sz="2200" b="1" dirty="0" err="1"/>
              <a:t>FastAPI</a:t>
            </a:r>
            <a:r>
              <a:rPr lang="en-US" sz="2200" dirty="0"/>
              <a:t>, </a:t>
            </a:r>
            <a:r>
              <a:rPr lang="en-US" sz="2200" b="1" dirty="0" err="1"/>
              <a:t>SQLAlchemy</a:t>
            </a:r>
            <a:r>
              <a:rPr lang="en-US" sz="2200" b="1" dirty="0"/>
              <a:t> + PostgreSQL</a:t>
            </a:r>
            <a:r>
              <a:rPr lang="en-US" sz="2200" dirty="0"/>
              <a:t>, and secure </a:t>
            </a:r>
            <a:r>
              <a:rPr lang="en-US" sz="2200" b="1" dirty="0"/>
              <a:t>JWT authentication</a:t>
            </a:r>
            <a:r>
              <a:rPr lang="en-US" sz="2200" dirty="0"/>
              <a:t> for backend logic. The frontend is built using </a:t>
            </a:r>
            <a:r>
              <a:rPr lang="en-US" sz="2200" b="1" dirty="0"/>
              <a:t>Vite + React</a:t>
            </a:r>
            <a:r>
              <a:rPr lang="en-US" sz="2200" dirty="0"/>
              <a:t>, styled with </a:t>
            </a:r>
            <a:r>
              <a:rPr lang="en-US" sz="2200" b="1" dirty="0"/>
              <a:t>Tailwind CSS</a:t>
            </a:r>
            <a:r>
              <a:rPr lang="en-US" sz="2200" dirty="0"/>
              <a:t> and animated with </a:t>
            </a:r>
            <a:r>
              <a:rPr lang="en-US" sz="2200" b="1" dirty="0"/>
              <a:t>Framer Motion</a:t>
            </a:r>
            <a:r>
              <a:rPr lang="en-US" sz="2200" dirty="0"/>
              <a:t>, delivering a premium UI/UX. It also integrates </a:t>
            </a:r>
            <a:r>
              <a:rPr lang="en-US" sz="2200" b="1" dirty="0"/>
              <a:t>Web Speech API</a:t>
            </a:r>
            <a:r>
              <a:rPr lang="en-US" sz="2200" dirty="0"/>
              <a:t> for voice input and playback, along with robust error handling, accessibility support, and deployment-readiness.</a:t>
            </a:r>
          </a:p>
          <a:p>
            <a:pPr marL="0" indent="0">
              <a:buNone/>
            </a:pPr>
            <a:r>
              <a:rPr lang="en-US" sz="2200" b="1" dirty="0" err="1"/>
              <a:t>MindGuard</a:t>
            </a:r>
            <a:r>
              <a:rPr lang="en-US" sz="2200" b="1" dirty="0"/>
              <a:t> AI is not just a chatbot. It’s an emotionally intelligent, psychologically grounded, and technically sophisticated ecosystem designed to empower individuals with proactive mental health tools.</a:t>
            </a:r>
            <a:r>
              <a:rPr lang="en-US" sz="2200" dirty="0"/>
              <a:t> Whether helping users manage anxiety, reflect on emotions, or recognize cognitive distortions, the platform offers compassionate care, backed by data, and driven by AI.</a:t>
            </a:r>
            <a:endParaRPr lang="en-IN" sz="2200" dirty="0"/>
          </a:p>
        </p:txBody>
      </p:sp>
    </p:spTree>
    <p:extLst>
      <p:ext uri="{BB962C8B-B14F-4D97-AF65-F5344CB8AC3E}">
        <p14:creationId xmlns:p14="http://schemas.microsoft.com/office/powerpoint/2010/main" val="159807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INTRODUCTION</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sp>
        <p:nvSpPr>
          <p:cNvPr id="27" name="文本框"/>
          <p:cNvSpPr>
            <a:spLocks noGrp="1"/>
          </p:cNvSpPr>
          <p:nvPr>
            <p:ph type="subTitle" idx="1"/>
          </p:nvPr>
        </p:nvSpPr>
        <p:spPr>
          <a:xfrm>
            <a:off x="1404146" y="878542"/>
            <a:ext cx="9034580" cy="58683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nSpc>
                <a:spcPct val="100000"/>
              </a:lnSpc>
              <a:spcBef>
                <a:spcPts val="1000"/>
              </a:spcBef>
              <a:spcAft>
                <a:spcPts val="0"/>
              </a:spcAft>
              <a:buNone/>
            </a:pPr>
            <a:r>
              <a:rPr lang="en-US" sz="2200" dirty="0"/>
              <a:t>In an increasingly complex and fast-paced world, mental health challenges have emerged as one of the most pressing public health concerns of the 21st century. Depression, anxiety, emotional dysregulation, and burnout are no longer isolated conditions — they are part of a growing global epidemic that demands immediate, scalable, and innovative solutions. However, traditional mental health services are often inaccessible, costly, and stigmatized, leaving millions without the support they need. It is within this critical context that </a:t>
            </a:r>
            <a:r>
              <a:rPr lang="en-US" sz="2200" b="1" dirty="0" err="1"/>
              <a:t>MindGuard</a:t>
            </a:r>
            <a:r>
              <a:rPr lang="en-US" sz="2200" b="1" dirty="0"/>
              <a:t> AI</a:t>
            </a:r>
            <a:r>
              <a:rPr lang="en-US" sz="2200" dirty="0"/>
              <a:t> is conceived — not just as a digital tool, but as a </a:t>
            </a:r>
            <a:r>
              <a:rPr lang="en-US" sz="2200" b="1" dirty="0"/>
              <a:t>comprehensive AI-powered mental wellness ecosystem</a:t>
            </a:r>
            <a:r>
              <a:rPr lang="en-US" sz="2200" dirty="0"/>
              <a:t> that reimagines how individuals interact with psychological care</a:t>
            </a:r>
            <a:r>
              <a:rPr lang="en-US" sz="1200" dirty="0"/>
              <a:t>.</a:t>
            </a:r>
          </a:p>
          <a:p>
            <a:pPr marL="0" indent="0">
              <a:lnSpc>
                <a:spcPct val="100000"/>
              </a:lnSpc>
              <a:spcBef>
                <a:spcPts val="1000"/>
              </a:spcBef>
              <a:spcAft>
                <a:spcPts val="0"/>
              </a:spcAft>
              <a:buNone/>
            </a:pPr>
            <a:r>
              <a:rPr lang="en-US" sz="2200" b="1" dirty="0" err="1"/>
              <a:t>MindGuard</a:t>
            </a:r>
            <a:r>
              <a:rPr lang="en-US" sz="2200" b="1" dirty="0"/>
              <a:t> AI</a:t>
            </a:r>
            <a:r>
              <a:rPr lang="en-US" sz="2200" dirty="0"/>
              <a:t> is an intelligent, emotionally aware platform that combines the cognitive depth of psychological science with the real-time adaptability of artificial intelligence. Designed to function as a virtual psychologist, coach, and emotional wellness companion, the system provides 24/7 support through </a:t>
            </a:r>
            <a:r>
              <a:rPr lang="en-US" sz="2200" b="1" dirty="0"/>
              <a:t>natural language-based interaction, cognitive diagnostics, therapeutic coaching, and visual self-awareness tools</a:t>
            </a:r>
            <a:r>
              <a:rPr lang="en-US" sz="2200" dirty="0"/>
              <a:t>. Leveraging the power of </a:t>
            </a:r>
            <a:r>
              <a:rPr lang="en-US" sz="2200" b="1" dirty="0"/>
              <a:t>large language models (LLMs)</a:t>
            </a:r>
            <a:r>
              <a:rPr lang="en-US" sz="2200" dirty="0"/>
              <a:t> such as OpenAI’s GPT-3.5, alongside</a:t>
            </a:r>
            <a:endParaRPr lang="zh-CN" altLang="en-US" sz="2200" b="0" i="0" u="none" strike="noStrike" kern="1200" cap="none" spc="0" baseline="0" dirty="0">
              <a:solidFill>
                <a:schemeClr val="tx1"/>
              </a:solidFill>
              <a:latin typeface="Calibri" charset="0"/>
              <a:ea typeface="等线" charset="0"/>
              <a:cs typeface="Lucida Sans"/>
            </a:endParaRPr>
          </a:p>
        </p:txBody>
      </p:sp>
      <p:pic>
        <p:nvPicPr>
          <p:cNvPr id="28"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29"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Tree>
    <p:extLst>
      <p:ext uri="{BB962C8B-B14F-4D97-AF65-F5344CB8AC3E}">
        <p14:creationId xmlns:p14="http://schemas.microsoft.com/office/powerpoint/2010/main" val="112276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INTRODUCTION</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sp>
        <p:nvSpPr>
          <p:cNvPr id="31" name="文本框"/>
          <p:cNvSpPr>
            <a:spLocks noGrp="1"/>
          </p:cNvSpPr>
          <p:nvPr>
            <p:ph type="subTitle" idx="1"/>
          </p:nvPr>
        </p:nvSpPr>
        <p:spPr>
          <a:xfrm>
            <a:off x="1404146" y="1147665"/>
            <a:ext cx="903458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800"/>
              </a:spcAft>
              <a:buSzPts val="1000"/>
              <a:buNone/>
              <a:tabLst>
                <a:tab pos="342900" algn="l"/>
              </a:tabLst>
            </a:pPr>
            <a:r>
              <a:rPr lang="en-US" sz="2200" dirty="0"/>
              <a:t>advanced emotion and sentiment analysis models from </a:t>
            </a:r>
            <a:r>
              <a:rPr lang="en-US" sz="2200" dirty="0" err="1"/>
              <a:t>HuggingFace</a:t>
            </a:r>
            <a:r>
              <a:rPr lang="en-US" sz="2200" dirty="0"/>
              <a:t>, the platform interprets user expressions to detect </a:t>
            </a:r>
            <a:r>
              <a:rPr lang="en-US" sz="2200" b="1" dirty="0"/>
              <a:t>underlying emotional states, thought patterns, and potential psychological risks</a:t>
            </a:r>
            <a:r>
              <a:rPr lang="en-US" sz="2200" dirty="0"/>
              <a:t> with remarkable nuance. The platform initiates each session with a </a:t>
            </a:r>
            <a:r>
              <a:rPr lang="en-US" sz="2200" b="1" dirty="0"/>
              <a:t>mood check-in</a:t>
            </a:r>
            <a:r>
              <a:rPr lang="en-US" sz="2200" dirty="0"/>
              <a:t>, and from that point forward, every message is analyzed for </a:t>
            </a:r>
            <a:r>
              <a:rPr lang="en-US" sz="2200" b="1" dirty="0"/>
              <a:t>sentiment, emotion, and risk</a:t>
            </a:r>
            <a:r>
              <a:rPr lang="en-US" sz="2200" dirty="0"/>
              <a:t>. The AI engine adapts its responses in real time — offering empathy when needed, suggesting Cognitive Behavioral Therapy (CBT)-based interventions when irrational beliefs surface, and even escalating to </a:t>
            </a:r>
            <a:r>
              <a:rPr lang="en-US" sz="2200" b="1" dirty="0"/>
              <a:t>emergency safe modes or therapist referral pathways</a:t>
            </a:r>
            <a:r>
              <a:rPr lang="en-US" sz="2200" dirty="0"/>
              <a:t> if the Risk Assessment Score (RAS) crosses critical thresholds. All interactions are logged into a persistent memory system that allows the AI to </a:t>
            </a:r>
            <a:r>
              <a:rPr lang="en-US" sz="2200" b="1" dirty="0"/>
              <a:t>learn from the user's emotional trajectory over time</a:t>
            </a:r>
            <a:r>
              <a:rPr lang="en-US" sz="2200" dirty="0"/>
              <a:t>, making support progressively more personalized and effective.</a:t>
            </a:r>
          </a:p>
          <a:p>
            <a:pPr marL="0" indent="0" algn="just">
              <a:lnSpc>
                <a:spcPct val="100000"/>
              </a:lnSpc>
              <a:spcBef>
                <a:spcPts val="1000"/>
              </a:spcBef>
              <a:spcAft>
                <a:spcPts val="800"/>
              </a:spcAft>
              <a:buSzPts val="1000"/>
              <a:buNone/>
              <a:tabLst>
                <a:tab pos="342900" algn="l"/>
              </a:tabLst>
            </a:pPr>
            <a:r>
              <a:rPr lang="en-US" sz="2200" dirty="0" err="1"/>
              <a:t>MindGuard</a:t>
            </a:r>
            <a:r>
              <a:rPr lang="en-US" sz="2200" dirty="0"/>
              <a:t> AI is further enhanced through </a:t>
            </a:r>
            <a:r>
              <a:rPr lang="en-US" sz="2200" b="1" dirty="0"/>
              <a:t>visual dashboards</a:t>
            </a:r>
            <a:r>
              <a:rPr lang="en-US" sz="2200" dirty="0"/>
              <a:t>, </a:t>
            </a:r>
            <a:r>
              <a:rPr lang="en-US" sz="2200" b="1" dirty="0"/>
              <a:t>gamified engagement</a:t>
            </a:r>
            <a:r>
              <a:rPr lang="en-US" sz="2200" dirty="0"/>
              <a:t>, and </a:t>
            </a:r>
            <a:r>
              <a:rPr lang="en-US" sz="2200" b="1" dirty="0"/>
              <a:t>adaptive coaching modules</a:t>
            </a:r>
            <a:r>
              <a:rPr lang="en-US" sz="2200" dirty="0"/>
              <a:t>. Features such as </a:t>
            </a:r>
            <a:r>
              <a:rPr lang="en-US" sz="2200" b="1" dirty="0"/>
              <a:t>mood calendars</a:t>
            </a:r>
            <a:r>
              <a:rPr lang="en-US" sz="2200" dirty="0"/>
              <a:t>, </a:t>
            </a:r>
            <a:r>
              <a:rPr lang="en-US" sz="2200" b="1" dirty="0"/>
              <a:t>emotion frequency radar charts</a:t>
            </a:r>
            <a:r>
              <a:rPr lang="en-US" sz="2200" dirty="0"/>
              <a:t>, </a:t>
            </a:r>
            <a:r>
              <a:rPr lang="en-US" sz="2200" b="1" dirty="0"/>
              <a:t>micro-journals</a:t>
            </a:r>
            <a:r>
              <a:rPr lang="en-US" sz="2200" dirty="0"/>
              <a:t>, and </a:t>
            </a:r>
            <a:r>
              <a:rPr lang="en-US" sz="2200" b="1" dirty="0"/>
              <a:t>badge-based motivation boosters</a:t>
            </a:r>
            <a:r>
              <a:rPr lang="en-US" sz="2200" dirty="0"/>
              <a:t> empower users to become active participants in their</a:t>
            </a:r>
            <a:endParaRPr lang="zh-CN" altLang="en-US" sz="2200" b="0" i="0" u="none" strike="noStrike" kern="1200" cap="none" spc="0" baseline="0" dirty="0">
              <a:solidFill>
                <a:schemeClr val="tx1"/>
              </a:solidFill>
              <a:latin typeface="Times New Roman" pitchFamily="18" charset="0"/>
              <a:ea typeface="等线" charset="0"/>
              <a:cs typeface="Times New Roman" pitchFamily="18" charset="0"/>
            </a:endParaRPr>
          </a:p>
        </p:txBody>
      </p:sp>
      <p:pic>
        <p:nvPicPr>
          <p:cNvPr id="32"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33"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Tree>
    <p:extLst>
      <p:ext uri="{BB962C8B-B14F-4D97-AF65-F5344CB8AC3E}">
        <p14:creationId xmlns:p14="http://schemas.microsoft.com/office/powerpoint/2010/main" val="134327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69D7B97C-2F3F-8BD2-1D59-F6542D8DF67F}"/>
            </a:ext>
          </a:extLst>
        </p:cNvPr>
        <p:cNvGrpSpPr/>
        <p:nvPr/>
      </p:nvGrpSpPr>
      <p:grpSpPr>
        <a:xfrm>
          <a:off x="0" y="0"/>
          <a:ext cx="0" cy="0"/>
          <a:chOff x="0" y="0"/>
          <a:chExt cx="0" cy="0"/>
        </a:xfrm>
      </p:grpSpPr>
      <p:sp>
        <p:nvSpPr>
          <p:cNvPr id="30" name="文本框">
            <a:extLst>
              <a:ext uri="{FF2B5EF4-FFF2-40B4-BE49-F238E27FC236}">
                <a16:creationId xmlns="" xmlns:a16="http://schemas.microsoft.com/office/drawing/2014/main" id="{BB976281-9208-F7AA-D362-73BE315BAF9B}"/>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a:solidFill>
                  <a:schemeClr val="tx1"/>
                </a:solidFill>
                <a:latin typeface="Arial Rounded MT Bold" pitchFamily="34" charset="0"/>
                <a:ea typeface="等线 Light" charset="0"/>
                <a:cs typeface="Lucida Sans"/>
              </a:rPr>
              <a:t>INTRODUCTION</a:t>
            </a:r>
            <a:endParaRPr lang="zh-CN" altLang="en-US" sz="3600" b="0" i="0" u="none" strike="noStrike" kern="1200" cap="none" spc="0" baseline="0">
              <a:solidFill>
                <a:schemeClr val="tx1"/>
              </a:solidFill>
              <a:latin typeface="Arial Rounded MT Bold" pitchFamily="34" charset="0"/>
              <a:ea typeface="等线 Light" charset="0"/>
              <a:cs typeface="Lucida Sans"/>
            </a:endParaRPr>
          </a:p>
        </p:txBody>
      </p:sp>
      <p:sp>
        <p:nvSpPr>
          <p:cNvPr id="31" name="文本框">
            <a:extLst>
              <a:ext uri="{FF2B5EF4-FFF2-40B4-BE49-F238E27FC236}">
                <a16:creationId xmlns="" xmlns:a16="http://schemas.microsoft.com/office/drawing/2014/main" id="{1DA7EA32-B1EC-0555-1D76-860ADC6D0D9D}"/>
              </a:ext>
            </a:extLst>
          </p:cNvPr>
          <p:cNvSpPr>
            <a:spLocks noGrp="1"/>
          </p:cNvSpPr>
          <p:nvPr>
            <p:ph type="subTitle" idx="1"/>
          </p:nvPr>
        </p:nvSpPr>
        <p:spPr>
          <a:xfrm>
            <a:off x="1404146" y="1147664"/>
            <a:ext cx="9034580" cy="559917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800"/>
              </a:spcAft>
              <a:buSzPts val="1000"/>
              <a:buNone/>
              <a:tabLst>
                <a:tab pos="342900" algn="l"/>
              </a:tabLst>
            </a:pPr>
            <a:r>
              <a:rPr lang="en-US" sz="2200" dirty="0"/>
              <a:t>emotional well-being. Unlike generic wellness apps, </a:t>
            </a:r>
            <a:r>
              <a:rPr lang="en-US" sz="2200" dirty="0" err="1"/>
              <a:t>MindGuard</a:t>
            </a:r>
            <a:r>
              <a:rPr lang="en-US" sz="2200" dirty="0"/>
              <a:t> AI is built upon clinically inspired logic and </a:t>
            </a:r>
            <a:r>
              <a:rPr lang="en-US" sz="2200" b="1" dirty="0"/>
              <a:t>educational psychology frameworks</a:t>
            </a:r>
            <a:r>
              <a:rPr lang="en-US" sz="2200" dirty="0"/>
              <a:t> that inform its reasoning — ensuring that every intervention is both data-driven and emotionally intelligent.</a:t>
            </a:r>
          </a:p>
          <a:p>
            <a:pPr marL="0" indent="0" algn="just">
              <a:lnSpc>
                <a:spcPct val="100000"/>
              </a:lnSpc>
              <a:spcBef>
                <a:spcPts val="1000"/>
              </a:spcBef>
              <a:spcAft>
                <a:spcPts val="800"/>
              </a:spcAft>
              <a:buSzPts val="1000"/>
              <a:buNone/>
              <a:tabLst>
                <a:tab pos="342900" algn="l"/>
              </a:tabLst>
            </a:pPr>
            <a:r>
              <a:rPr lang="en-US" sz="2200" dirty="0"/>
              <a:t>The technical foundation of the system is built for both robustness and scalability. The </a:t>
            </a:r>
            <a:r>
              <a:rPr lang="en-US" sz="2200" b="1" dirty="0"/>
              <a:t>backend</a:t>
            </a:r>
            <a:r>
              <a:rPr lang="en-US" sz="2200" dirty="0"/>
              <a:t>, developed using </a:t>
            </a:r>
            <a:r>
              <a:rPr lang="en-US" sz="2200" b="1" dirty="0" err="1"/>
              <a:t>FastAPI</a:t>
            </a:r>
            <a:r>
              <a:rPr lang="en-US" sz="2200" dirty="0"/>
              <a:t> and </a:t>
            </a:r>
            <a:r>
              <a:rPr lang="en-US" sz="2200" b="1" dirty="0"/>
              <a:t>PostgreSQL</a:t>
            </a:r>
            <a:r>
              <a:rPr lang="en-US" sz="2200" dirty="0"/>
              <a:t>, supports secure, high-performance API interactions and user data management. The </a:t>
            </a:r>
            <a:r>
              <a:rPr lang="en-US" sz="2200" b="1" dirty="0"/>
              <a:t>frontend</a:t>
            </a:r>
            <a:r>
              <a:rPr lang="en-US" sz="2200" dirty="0"/>
              <a:t>, crafted with </a:t>
            </a:r>
            <a:r>
              <a:rPr lang="en-US" sz="2200" b="1" dirty="0"/>
              <a:t>Vite + React</a:t>
            </a:r>
            <a:r>
              <a:rPr lang="en-US" sz="2200" dirty="0"/>
              <a:t>, </a:t>
            </a:r>
            <a:r>
              <a:rPr lang="en-US" sz="2200" b="1" dirty="0"/>
              <a:t>Tailwind CSS</a:t>
            </a:r>
            <a:r>
              <a:rPr lang="en-US" sz="2200" dirty="0"/>
              <a:t>, and </a:t>
            </a:r>
            <a:r>
              <a:rPr lang="en-US" sz="2200" b="1" dirty="0"/>
              <a:t>Framer Motion</a:t>
            </a:r>
            <a:r>
              <a:rPr lang="en-US" sz="2200" dirty="0"/>
              <a:t>, offers a modern, calming, and intuitive user experience — complete with voice input/output capabilities, confetti effects for positive reinforcement, and responsive UI transitions based on emotional state.</a:t>
            </a:r>
          </a:p>
          <a:p>
            <a:pPr marL="0" indent="0" algn="ctr">
              <a:lnSpc>
                <a:spcPct val="100000"/>
              </a:lnSpc>
              <a:spcAft>
                <a:spcPts val="800"/>
              </a:spcAft>
              <a:buSzPts val="1000"/>
              <a:buNone/>
              <a:tabLst>
                <a:tab pos="342900" algn="l"/>
              </a:tabLst>
            </a:pPr>
            <a:r>
              <a:rPr lang="en-US" sz="2000" b="1" dirty="0"/>
              <a:t>Ultimately, </a:t>
            </a:r>
            <a:r>
              <a:rPr lang="en-US" sz="2000" b="1" dirty="0" err="1"/>
              <a:t>MindGuard</a:t>
            </a:r>
            <a:r>
              <a:rPr lang="en-US" sz="2000" b="1" dirty="0"/>
              <a:t> AI is more than a product —</a:t>
            </a:r>
            <a:br>
              <a:rPr lang="en-US" sz="2000" b="1" dirty="0"/>
            </a:br>
            <a:r>
              <a:rPr lang="en-US" sz="2000" b="1" dirty="0"/>
              <a:t>it's a visionary leap toward the future of mental wellness.</a:t>
            </a:r>
            <a:br>
              <a:rPr lang="en-US" sz="2000" b="1" dirty="0"/>
            </a:br>
            <a:r>
              <a:rPr lang="en-US" sz="2000" b="1" dirty="0"/>
              <a:t>It transforms AI from passive analyzer to active emotional guide,</a:t>
            </a:r>
            <a:br>
              <a:rPr lang="en-US" sz="2000" b="1" dirty="0"/>
            </a:br>
            <a:r>
              <a:rPr lang="en-US" sz="2000" b="1" dirty="0"/>
              <a:t>blending empathy, personalization, and clinical intelligence.</a:t>
            </a:r>
          </a:p>
          <a:p>
            <a:pPr marL="0" indent="0" algn="just">
              <a:lnSpc>
                <a:spcPct val="100000"/>
              </a:lnSpc>
              <a:spcBef>
                <a:spcPts val="1000"/>
              </a:spcBef>
              <a:spcAft>
                <a:spcPts val="800"/>
              </a:spcAft>
              <a:buSzPts val="1000"/>
              <a:buNone/>
              <a:tabLst>
                <a:tab pos="342900" algn="l"/>
              </a:tabLst>
            </a:pPr>
            <a:endParaRPr lang="en-US" sz="2200" dirty="0"/>
          </a:p>
        </p:txBody>
      </p:sp>
      <p:pic>
        <p:nvPicPr>
          <p:cNvPr id="32" name="图片" descr="Anna University - Wikipedia">
            <a:extLst>
              <a:ext uri="{FF2B5EF4-FFF2-40B4-BE49-F238E27FC236}">
                <a16:creationId xmlns="" xmlns:a16="http://schemas.microsoft.com/office/drawing/2014/main" id="{12C2A38D-D02F-725F-A165-4971F9B2939C}"/>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33" name="图片" descr="IIT">
            <a:extLst>
              <a:ext uri="{FF2B5EF4-FFF2-40B4-BE49-F238E27FC236}">
                <a16:creationId xmlns="" xmlns:a16="http://schemas.microsoft.com/office/drawing/2014/main" id="{5377A064-4972-9D92-5DD8-AD8D3D43DABD}"/>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spTree>
    <p:extLst>
      <p:ext uri="{BB962C8B-B14F-4D97-AF65-F5344CB8AC3E}">
        <p14:creationId xmlns:p14="http://schemas.microsoft.com/office/powerpoint/2010/main" val="156903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LITERATURE REVIEW</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35" name="图片" descr="Anna University - Wikipedia"/>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36" name="图片" descr="IIT"/>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graphicFrame>
        <p:nvGraphicFramePr>
          <p:cNvPr id="37" name="Table"/>
          <p:cNvGraphicFramePr>
            <a:graphicFrameLocks noGrp="1"/>
          </p:cNvGraphicFramePr>
          <p:nvPr>
            <p:ph type="tbl"/>
            <p:extLst>
              <p:ext uri="{D42A27DB-BD31-4B8C-83A1-F6EECF244321}">
                <p14:modId xmlns:p14="http://schemas.microsoft.com/office/powerpoint/2010/main" val="51284056"/>
              </p:ext>
            </p:extLst>
          </p:nvPr>
        </p:nvGraphicFramePr>
        <p:xfrm>
          <a:off x="139959" y="1534700"/>
          <a:ext cx="11952514" cy="5212143"/>
        </p:xfrm>
        <a:graphic>
          <a:graphicData uri="http://schemas.openxmlformats.org/drawingml/2006/table">
            <a:tbl>
              <a:tblPr bandRow="1">
                <a:noFill/>
              </a:tblPr>
              <a:tblGrid>
                <a:gridCol w="650784">
                  <a:extLst>
                    <a:ext uri="{9D8B030D-6E8A-4147-A177-3AD203B41FA5}">
                      <a16:colId xmlns="" xmlns:a16="http://schemas.microsoft.com/office/drawing/2014/main" val="20000"/>
                    </a:ext>
                  </a:extLst>
                </a:gridCol>
                <a:gridCol w="2928564">
                  <a:extLst>
                    <a:ext uri="{9D8B030D-6E8A-4147-A177-3AD203B41FA5}">
                      <a16:colId xmlns="" xmlns:a16="http://schemas.microsoft.com/office/drawing/2014/main" val="20001"/>
                    </a:ext>
                  </a:extLst>
                </a:gridCol>
                <a:gridCol w="2034872">
                  <a:extLst>
                    <a:ext uri="{9D8B030D-6E8A-4147-A177-3AD203B41FA5}">
                      <a16:colId xmlns="" xmlns:a16="http://schemas.microsoft.com/office/drawing/2014/main" val="20002"/>
                    </a:ext>
                  </a:extLst>
                </a:gridCol>
                <a:gridCol w="3578215">
                  <a:extLst>
                    <a:ext uri="{9D8B030D-6E8A-4147-A177-3AD203B41FA5}">
                      <a16:colId xmlns="" xmlns:a16="http://schemas.microsoft.com/office/drawing/2014/main" val="20003"/>
                    </a:ext>
                  </a:extLst>
                </a:gridCol>
                <a:gridCol w="2760079">
                  <a:extLst>
                    <a:ext uri="{9D8B030D-6E8A-4147-A177-3AD203B41FA5}">
                      <a16:colId xmlns="" xmlns:a16="http://schemas.microsoft.com/office/drawing/2014/main" val="20004"/>
                    </a:ext>
                  </a:extLst>
                </a:gridCol>
              </a:tblGrid>
              <a:tr h="500849">
                <a:tc>
                  <a:txBody>
                    <a:bodyPr/>
                    <a:lstStyle/>
                    <a:p>
                      <a:pPr marL="0" indent="0" algn="ctr" eaLnBrk="1" latinLnBrk="0" hangingPunct="1">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等线" charset="0"/>
                          <a:cs typeface="Times New Roman" pitchFamily="18" charset="0"/>
                        </a:rPr>
                        <a:t>S. No</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等线" charset="0"/>
                          <a:cs typeface="Times New Roman" pitchFamily="18" charset="0"/>
                        </a:rPr>
                        <a:t>Journal Type with year</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等线" charset="0"/>
                          <a:cs typeface="Times New Roman" pitchFamily="18" charset="0"/>
                        </a:rPr>
                        <a:t>Authors</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等线" charset="0"/>
                          <a:cs typeface="Times New Roman" pitchFamily="18" charset="0"/>
                        </a:rPr>
                        <a:t>Title</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等线" charset="0"/>
                          <a:cs typeface="Times New Roman" pitchFamily="18" charset="0"/>
                        </a:rPr>
                        <a:t>Outcomes</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extLst>
                  <a:ext uri="{0D108BD9-81ED-4DB2-BD59-A6C34878D82A}">
                    <a16:rowId xmlns="" xmlns:a16="http://schemas.microsoft.com/office/drawing/2014/main" val="10000"/>
                  </a:ext>
                </a:extLst>
              </a:tr>
              <a:tr h="1082365">
                <a:tc>
                  <a:txBody>
                    <a:bodyPr/>
                    <a:lstStyle/>
                    <a:p>
                      <a:pPr marL="0" indent="0" algn="ctr" eaLnBrk="1" latinLnBrk="0" hangingPunct="1">
                        <a:lnSpc>
                          <a:spcPct val="100000"/>
                        </a:lnSpc>
                        <a:spcBef>
                          <a:spcPts val="0"/>
                        </a:spcBef>
                        <a:spcAft>
                          <a:spcPts val="0"/>
                        </a:spcAft>
                        <a:buNone/>
                      </a:pPr>
                      <a:r>
                        <a:rPr lang="en-US" altLang="zh-CN" sz="1600" b="0" i="0" u="none" strike="noStrike" kern="1200" cap="none" spc="0" baseline="0" dirty="0">
                          <a:solidFill>
                            <a:schemeClr val="tx1"/>
                          </a:solidFill>
                          <a:latin typeface="Times New Roman" pitchFamily="18" charset="0"/>
                          <a:ea typeface="等线" charset="0"/>
                          <a:cs typeface="Times New Roman" pitchFamily="18" charset="0"/>
                        </a:rPr>
                        <a:t>1</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eaLnBrk="1" latinLnBrk="0" hangingPunct="1">
                        <a:lnSpc>
                          <a:spcPct val="100000"/>
                        </a:lnSpc>
                        <a:spcBef>
                          <a:spcPts val="0"/>
                        </a:spcBef>
                        <a:spcAft>
                          <a:spcPts val="0"/>
                        </a:spcAft>
                        <a:buNone/>
                      </a:pPr>
                      <a:r>
                        <a:rPr lang="en-US" sz="1600" b="1" dirty="0"/>
                        <a:t>Journal of Medical Internet Research</a:t>
                      </a:r>
                      <a:r>
                        <a:rPr lang="en-US" sz="1600" dirty="0"/>
                        <a:t>, 19(6), e206.</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Fitzpatrick, K. K., Darcy, A., &amp; </a:t>
                      </a:r>
                      <a:r>
                        <a:rPr lang="en-IN" sz="1600" dirty="0" err="1"/>
                        <a:t>Vierhile</a:t>
                      </a:r>
                      <a:r>
                        <a:rPr lang="en-IN" sz="1600" dirty="0"/>
                        <a:t>, M. (2017)</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ctr" eaLnBrk="1" latinLnBrk="0" hangingPunct="1">
                        <a:lnSpc>
                          <a:spcPct val="100000"/>
                        </a:lnSpc>
                        <a:spcBef>
                          <a:spcPts val="0"/>
                        </a:spcBef>
                        <a:spcAft>
                          <a:spcPts val="0"/>
                        </a:spcAft>
                        <a:buNone/>
                      </a:pP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sz="1600" dirty="0"/>
                        <a:t>Conversational AI for Mental Health Support</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a:t>Shows effectiveness of chatbot-based CBT therapy.</a:t>
                      </a:r>
                    </a:p>
                    <a:p>
                      <a:pPr marL="0" indent="0" algn="ctr" eaLnBrk="1" latinLnBrk="0" hangingPunct="1">
                        <a:lnSpc>
                          <a:spcPct val="100000"/>
                        </a:lnSpc>
                        <a:spcBef>
                          <a:spcPts val="0"/>
                        </a:spcBef>
                        <a:spcAft>
                          <a:spcPts val="0"/>
                        </a:spcAft>
                        <a:buNone/>
                      </a:pP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256183">
                <a:tc>
                  <a:txBody>
                    <a:bodyPr/>
                    <a:lstStyle/>
                    <a:p>
                      <a:pPr marL="0" indent="0" algn="ctr" eaLnBrk="1"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等线" charset="0"/>
                          <a:cs typeface="Times New Roman" pitchFamily="18" charset="0"/>
                        </a:rPr>
                        <a:t>2</a:t>
                      </a:r>
                      <a:endParaRPr lang="zh-CN" altLang="en-US" sz="1600" b="0"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defTabSz="457200" eaLnBrk="1" fontAlgn="auto" latinLnBrk="0" hangingPunct="1">
                        <a:lnSpc>
                          <a:spcPct val="100000"/>
                        </a:lnSpc>
                        <a:spcBef>
                          <a:spcPts val="0"/>
                        </a:spcBef>
                        <a:spcAft>
                          <a:spcPts val="0"/>
                        </a:spcAft>
                        <a:buNone/>
                      </a:pPr>
                      <a:r>
                        <a:rPr lang="en-IN" sz="1600" b="1" dirty="0"/>
                        <a:t>World Psychiatry</a:t>
                      </a:r>
                      <a:r>
                        <a:rPr lang="en-IN" sz="1600" dirty="0"/>
                        <a:t>, 13(3), 288–295.</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GB" sz="1600" dirty="0"/>
                        <a:t>Andersson, G., Cuijpers, P., </a:t>
                      </a:r>
                      <a:r>
                        <a:rPr lang="en-GB" sz="1600" dirty="0" err="1"/>
                        <a:t>Carlbring</a:t>
                      </a:r>
                      <a:r>
                        <a:rPr lang="en-GB" sz="1600" dirty="0"/>
                        <a:t>, P., Riper, H., &amp; Hedman, E. (2014)</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t>Guided Internet-based CBT vs Face-to-Face CBT</a:t>
                      </a:r>
                    </a:p>
                  </a:txBody>
                  <a:tcPr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en-US" sz="1600" i="1" dirty="0"/>
                        <a:t>Confirms digital CBT is effective for mental disorders.</a:t>
                      </a:r>
                      <a:endParaRPr lang="en-US" sz="1600" dirty="0"/>
                    </a:p>
                  </a:txBody>
                  <a:tcPr anchor="ctr">
                    <a:lnL w="12700" cap="flat" cmpd="sng" algn="ctr">
                      <a:solidFill>
                        <a:srgbClr val="000000"/>
                      </a:solidFill>
                      <a:prstDash val="solid"/>
                      <a:roun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119834">
                <a:tc>
                  <a:txBody>
                    <a:bodyPr/>
                    <a:lstStyle/>
                    <a:p>
                      <a:pPr marL="0" indent="0" algn="ctr" eaLnBrk="1"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等线" charset="0"/>
                          <a:cs typeface="Times New Roman" pitchFamily="18" charset="0"/>
                        </a:rPr>
                        <a:t>3</a:t>
                      </a:r>
                      <a:endParaRPr lang="zh-CN" altLang="en-US" sz="1600" b="0"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GB" sz="1600" b="1" i="0" dirty="0"/>
                        <a:t>Computational Intelligence</a:t>
                      </a:r>
                      <a:r>
                        <a:rPr lang="en-GB" sz="1600" dirty="0"/>
                        <a:t>, 29(3), 436–465.</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en-US" sz="1600" dirty="0"/>
                        <a:t>Mohammad, S. M., &amp; Turney, P. D. (2013)</a:t>
                      </a:r>
                    </a:p>
                  </a:txBody>
                  <a:tcPr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GB" sz="1600" dirty="0"/>
                        <a:t>Crowdsourcing Emotion Lexicons</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i="1" dirty="0"/>
                        <a:t>Foundation for NLP-based emotion detection models.</a:t>
                      </a:r>
                      <a:endParaRPr lang="en-US" sz="1600" dirty="0"/>
                    </a:p>
                  </a:txBody>
                  <a:tcPr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252912">
                <a:tc>
                  <a:txBody>
                    <a:bodyPr/>
                    <a:lstStyle/>
                    <a:p>
                      <a:pPr marL="0" indent="0" algn="ctr" eaLnBrk="1"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等线" charset="0"/>
                          <a:cs typeface="Times New Roman" pitchFamily="18" charset="0"/>
                        </a:rPr>
                        <a:t>4</a:t>
                      </a:r>
                      <a:endParaRPr lang="zh-CN" altLang="en-US" sz="1600" b="0"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GB" sz="1600" b="1" i="0" dirty="0" err="1"/>
                        <a:t>CLPsych</a:t>
                      </a:r>
                      <a:r>
                        <a:rPr lang="en-GB" sz="1600" b="1" i="0" dirty="0"/>
                        <a:t> Workshop, NAACL-HLT</a:t>
                      </a:r>
                      <a:r>
                        <a:rPr lang="en-GB" sz="1600" dirty="0"/>
                        <a:t>, 2015</a:t>
                      </a:r>
                      <a:endParaRPr lang="zh-CN" altLang="en-US" sz="16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it-IT" sz="1600" dirty="0"/>
                        <a:t>Resnik, P., Armstrong, W., Claudino, L., et al.</a:t>
                      </a:r>
                    </a:p>
                  </a:txBody>
                  <a:tcPr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headEnd type="none" w="med" len="med"/>
                      <a:tailEnd type="none" w="med" len="med"/>
                    </a:lnB>
                  </a:tcPr>
                </a:tc>
                <a:tc>
                  <a:txBody>
                    <a:bodyPr/>
                    <a:lstStyle/>
                    <a:p>
                      <a:r>
                        <a:rPr lang="en-US" sz="1600" dirty="0"/>
                        <a:t>Supervised Topic Modeling for Depression Detection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en-US" sz="1600" i="1" dirty="0"/>
                        <a:t>Supports risk prediction from language data.</a:t>
                      </a:r>
                      <a:endParaRPr lang="en-US" sz="1600" dirty="0"/>
                    </a:p>
                  </a:txBody>
                  <a:tcPr anchor="ctr">
                    <a:lnL w="12700" cap="flat" cmpd="sng" algn="ctr">
                      <a:solidFill>
                        <a:srgbClr val="000000"/>
                      </a:solidFill>
                      <a:prstDash val="solid"/>
                      <a:round/>
                      <a:headEnd type="none" w="med" len="med"/>
                      <a:tailEnd type="none" w="med" len="med"/>
                    </a:lnL>
                    <a:lnR w="12700">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04275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B938A5D4-EE4E-D126-B4C6-F97B7F86FBFE}"/>
            </a:ext>
          </a:extLst>
        </p:cNvPr>
        <p:cNvGrpSpPr/>
        <p:nvPr/>
      </p:nvGrpSpPr>
      <p:grpSpPr>
        <a:xfrm>
          <a:off x="0" y="0"/>
          <a:ext cx="0" cy="0"/>
          <a:chOff x="0" y="0"/>
          <a:chExt cx="0" cy="0"/>
        </a:xfrm>
      </p:grpSpPr>
      <p:sp>
        <p:nvSpPr>
          <p:cNvPr id="34" name="文本框">
            <a:extLst>
              <a:ext uri="{FF2B5EF4-FFF2-40B4-BE49-F238E27FC236}">
                <a16:creationId xmlns="" xmlns:a16="http://schemas.microsoft.com/office/drawing/2014/main" id="{F9683463-2AEF-4F0D-FFD7-ED9B0E18812A}"/>
              </a:ext>
            </a:extLst>
          </p:cNvPr>
          <p:cNvSpPr>
            <a:spLocks noGrp="1"/>
          </p:cNvSpPr>
          <p:nvPr>
            <p:ph type="ctrTitle"/>
          </p:nvPr>
        </p:nvSpPr>
        <p:spPr>
          <a:xfrm>
            <a:off x="2559781" y="264607"/>
            <a:ext cx="6810796" cy="7549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600" b="0" i="0" u="none" strike="noStrike" kern="1200" cap="none" spc="0" baseline="0" dirty="0">
                <a:solidFill>
                  <a:schemeClr val="tx1"/>
                </a:solidFill>
                <a:latin typeface="Arial Rounded MT Bold" pitchFamily="34" charset="0"/>
                <a:ea typeface="等线 Light" charset="0"/>
                <a:cs typeface="Lucida Sans"/>
              </a:rPr>
              <a:t>LITERATURE REVIEW</a:t>
            </a:r>
            <a:endParaRPr lang="zh-CN" altLang="en-US" sz="3600" b="0" i="0" u="none" strike="noStrike" kern="1200" cap="none" spc="0" baseline="0" dirty="0">
              <a:solidFill>
                <a:schemeClr val="tx1"/>
              </a:solidFill>
              <a:latin typeface="Arial Rounded MT Bold" pitchFamily="34" charset="0"/>
              <a:ea typeface="等线 Light" charset="0"/>
              <a:cs typeface="Lucida Sans"/>
            </a:endParaRPr>
          </a:p>
        </p:txBody>
      </p:sp>
      <p:pic>
        <p:nvPicPr>
          <p:cNvPr id="35" name="图片" descr="Anna University - Wikipedia">
            <a:extLst>
              <a:ext uri="{FF2B5EF4-FFF2-40B4-BE49-F238E27FC236}">
                <a16:creationId xmlns="" xmlns:a16="http://schemas.microsoft.com/office/drawing/2014/main" id="{AD6A6496-1381-7620-DAEE-9AAECA570D29}"/>
              </a:ext>
            </a:extLst>
          </p:cNvPr>
          <p:cNvPicPr>
            <a:picLocks noChangeAspect="1"/>
          </p:cNvPicPr>
          <p:nvPr/>
        </p:nvPicPr>
        <p:blipFill>
          <a:blip r:embed="rId3" cstate="print"/>
          <a:stretch>
            <a:fillRect/>
          </a:stretch>
        </p:blipFill>
        <p:spPr>
          <a:xfrm>
            <a:off x="66563" y="111158"/>
            <a:ext cx="1337583" cy="1329223"/>
          </a:xfrm>
          <a:prstGeom prst="rect">
            <a:avLst/>
          </a:prstGeom>
          <a:noFill/>
          <a:ln w="12700" cap="flat" cmpd="sng">
            <a:noFill/>
            <a:prstDash val="solid"/>
            <a:miter/>
          </a:ln>
        </p:spPr>
      </p:pic>
      <p:pic>
        <p:nvPicPr>
          <p:cNvPr id="36" name="图片" descr="IIT">
            <a:extLst>
              <a:ext uri="{FF2B5EF4-FFF2-40B4-BE49-F238E27FC236}">
                <a16:creationId xmlns="" xmlns:a16="http://schemas.microsoft.com/office/drawing/2014/main" id="{5D7BCF82-369C-A18A-6C7E-698CF5E440B8}"/>
              </a:ext>
            </a:extLst>
          </p:cNvPr>
          <p:cNvPicPr>
            <a:picLocks noChangeAspect="1"/>
          </p:cNvPicPr>
          <p:nvPr/>
        </p:nvPicPr>
        <p:blipFill>
          <a:blip r:embed="rId4" cstate="print"/>
          <a:stretch>
            <a:fillRect/>
          </a:stretch>
        </p:blipFill>
        <p:spPr>
          <a:xfrm>
            <a:off x="10438726" y="0"/>
            <a:ext cx="1871284" cy="1497027"/>
          </a:xfrm>
          <a:prstGeom prst="rect">
            <a:avLst/>
          </a:prstGeom>
          <a:noFill/>
          <a:ln w="12700" cap="flat" cmpd="sng">
            <a:noFill/>
            <a:prstDash val="solid"/>
            <a:miter/>
          </a:ln>
        </p:spPr>
      </p:pic>
      <p:graphicFrame>
        <p:nvGraphicFramePr>
          <p:cNvPr id="37" name="Table">
            <a:extLst>
              <a:ext uri="{FF2B5EF4-FFF2-40B4-BE49-F238E27FC236}">
                <a16:creationId xmlns="" xmlns:a16="http://schemas.microsoft.com/office/drawing/2014/main" id="{7249CF6F-0E4D-F39A-EF2F-9A5A22C6C1CC}"/>
              </a:ext>
            </a:extLst>
          </p:cNvPr>
          <p:cNvGraphicFramePr>
            <a:graphicFrameLocks noGrp="1"/>
          </p:cNvGraphicFramePr>
          <p:nvPr>
            <p:ph type="tbl"/>
            <p:extLst>
              <p:ext uri="{D42A27DB-BD31-4B8C-83A1-F6EECF244321}">
                <p14:modId xmlns:p14="http://schemas.microsoft.com/office/powerpoint/2010/main" val="3865080010"/>
              </p:ext>
            </p:extLst>
          </p:nvPr>
        </p:nvGraphicFramePr>
        <p:xfrm>
          <a:off x="66563" y="1497027"/>
          <a:ext cx="12044572" cy="5249816"/>
        </p:xfrm>
        <a:graphic>
          <a:graphicData uri="http://schemas.openxmlformats.org/drawingml/2006/table">
            <a:tbl>
              <a:tblPr bandRow="1">
                <a:noFill/>
              </a:tblPr>
              <a:tblGrid>
                <a:gridCol w="655796">
                  <a:extLst>
                    <a:ext uri="{9D8B030D-6E8A-4147-A177-3AD203B41FA5}">
                      <a16:colId xmlns="" xmlns:a16="http://schemas.microsoft.com/office/drawing/2014/main" val="20000"/>
                    </a:ext>
                  </a:extLst>
                </a:gridCol>
                <a:gridCol w="2951120">
                  <a:extLst>
                    <a:ext uri="{9D8B030D-6E8A-4147-A177-3AD203B41FA5}">
                      <a16:colId xmlns="" xmlns:a16="http://schemas.microsoft.com/office/drawing/2014/main" val="20001"/>
                    </a:ext>
                  </a:extLst>
                </a:gridCol>
                <a:gridCol w="2050545">
                  <a:extLst>
                    <a:ext uri="{9D8B030D-6E8A-4147-A177-3AD203B41FA5}">
                      <a16:colId xmlns="" xmlns:a16="http://schemas.microsoft.com/office/drawing/2014/main" val="20002"/>
                    </a:ext>
                  </a:extLst>
                </a:gridCol>
                <a:gridCol w="3605774">
                  <a:extLst>
                    <a:ext uri="{9D8B030D-6E8A-4147-A177-3AD203B41FA5}">
                      <a16:colId xmlns="" xmlns:a16="http://schemas.microsoft.com/office/drawing/2014/main" val="20003"/>
                    </a:ext>
                  </a:extLst>
                </a:gridCol>
                <a:gridCol w="2781337">
                  <a:extLst>
                    <a:ext uri="{9D8B030D-6E8A-4147-A177-3AD203B41FA5}">
                      <a16:colId xmlns="" xmlns:a16="http://schemas.microsoft.com/office/drawing/2014/main" val="20004"/>
                    </a:ext>
                  </a:extLst>
                </a:gridCol>
              </a:tblGrid>
              <a:tr h="609297">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S. No</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Journal Type with year</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等线" charset="0"/>
                          <a:cs typeface="Times New Roman" pitchFamily="18" charset="0"/>
                        </a:rPr>
                        <a:t>Authors</a:t>
                      </a:r>
                      <a:endParaRPr lang="zh-CN" altLang="en-US" sz="1800" b="1"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等线" charset="0"/>
                          <a:cs typeface="Times New Roman" pitchFamily="18" charset="0"/>
                        </a:rPr>
                        <a:t>Title</a:t>
                      </a:r>
                      <a:endParaRPr lang="zh-CN" altLang="en-US" sz="1800" b="1"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等线" charset="0"/>
                          <a:cs typeface="Times New Roman" pitchFamily="18" charset="0"/>
                        </a:rPr>
                        <a:t>Outcomes</a:t>
                      </a:r>
                      <a:endParaRPr lang="zh-CN" altLang="en-US" sz="1800" b="1" i="0" u="none" strike="noStrike" kern="1200" cap="none" spc="0" baseline="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489976">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5</a:t>
                      </a:r>
                      <a:endParaRPr lang="zh-CN" altLang="en-US" sz="18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pPr marL="0" indent="0" algn="l" eaLnBrk="1" latinLnBrk="0" hangingPunct="1">
                        <a:lnSpc>
                          <a:spcPct val="100000"/>
                        </a:lnSpc>
                        <a:spcBef>
                          <a:spcPts val="0"/>
                        </a:spcBef>
                        <a:spcAft>
                          <a:spcPts val="0"/>
                        </a:spcAft>
                        <a:buNone/>
                      </a:pPr>
                      <a:r>
                        <a:rPr lang="en-US" sz="1800" b="1" i="0" dirty="0"/>
                        <a:t>Journal of Biomedical Informatics, 71, 31–48.</a:t>
                      </a:r>
                      <a:endParaRPr lang="zh-CN" altLang="en-US" sz="1800" b="1"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800" dirty="0" err="1"/>
                        <a:t>Sardi</a:t>
                      </a:r>
                      <a:r>
                        <a:rPr lang="en-GB" sz="1800" dirty="0"/>
                        <a:t>, L., </a:t>
                      </a:r>
                      <a:r>
                        <a:rPr lang="en-GB" sz="1800" dirty="0" err="1"/>
                        <a:t>Idri</a:t>
                      </a:r>
                      <a:r>
                        <a:rPr lang="en-GB" sz="1800" dirty="0"/>
                        <a:t>, A., &amp; Fernández-Alemán, J. L. (2017)</a:t>
                      </a:r>
                    </a:p>
                  </a:txBody>
                  <a:tcPr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800" dirty="0"/>
                        <a:t>Gamification in eHealth Systems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i="1" dirty="0"/>
                        <a:t>Improves adherence and engagement in wellness apps.</a:t>
                      </a:r>
                      <a:endParaRPr lang="en-US" sz="1800" dirty="0"/>
                    </a:p>
                  </a:txBody>
                  <a:tcPr anchor="ctr">
                    <a:lnL w="12700" cap="flat" cmpd="sng" algn="ctr">
                      <a:solidFill>
                        <a:srgbClr val="000000"/>
                      </a:solidFill>
                      <a:prstDash val="solid"/>
                      <a:round/>
                      <a:headEnd type="none" w="med" len="med"/>
                      <a:tailEnd type="none" w="med" len="med"/>
                    </a:lnL>
                    <a:lnR w="12700">
                      <a:solidFill>
                        <a:srgbClr val="000000"/>
                      </a:solidFill>
                      <a:prstDash val="soli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316726">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6</a:t>
                      </a:r>
                      <a:endParaRPr lang="zh-CN" altLang="en-US" sz="18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en-GB" sz="1800" b="1" i="1" dirty="0"/>
                        <a:t>Nature Machine Intelligence</a:t>
                      </a:r>
                      <a:r>
                        <a:rPr lang="en-GB" sz="1800" b="1" dirty="0"/>
                        <a:t>, 1(9), 389–399.</a:t>
                      </a:r>
                    </a:p>
                  </a:txBody>
                  <a:tcPr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800" dirty="0" err="1"/>
                        <a:t>Jobin</a:t>
                      </a:r>
                      <a:r>
                        <a:rPr lang="es-ES" sz="1800" dirty="0"/>
                        <a:t>, A., </a:t>
                      </a:r>
                      <a:r>
                        <a:rPr lang="es-ES" sz="1800" dirty="0" err="1"/>
                        <a:t>Ienca</a:t>
                      </a:r>
                      <a:r>
                        <a:rPr lang="es-ES" sz="1800" dirty="0"/>
                        <a:t>, M., &amp; </a:t>
                      </a:r>
                      <a:r>
                        <a:rPr lang="es-ES" sz="1800" dirty="0" err="1"/>
                        <a:t>Vayena</a:t>
                      </a:r>
                      <a:r>
                        <a:rPr lang="es-ES" sz="1800" dirty="0"/>
                        <a:t>, E. (2019)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800" dirty="0"/>
                        <a:t>Global AI Ethics Guidelines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i="1" dirty="0"/>
                        <a:t>Emphasizes transparency, privacy, and trust in AI.</a:t>
                      </a:r>
                      <a:endParaRPr lang="en-US" sz="1800" dirty="0"/>
                    </a:p>
                  </a:txBody>
                  <a:tcPr anchor="ctr">
                    <a:lnL w="12700" cap="flat" cmpd="sng" algn="ctr">
                      <a:solidFill>
                        <a:srgbClr val="000000"/>
                      </a:solidFill>
                      <a:prstDash val="solid"/>
                      <a:round/>
                      <a:headEnd type="none" w="med" len="med"/>
                      <a:tailEnd type="none" w="med" len="med"/>
                    </a:lnL>
                    <a:lnR w="12700">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833817">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7</a:t>
                      </a:r>
                      <a:endParaRPr lang="zh-CN" altLang="en-US" sz="1800" b="0" i="0" u="none" strike="noStrike" kern="1200" cap="none" spc="0" baseline="0" dirty="0">
                        <a:solidFill>
                          <a:schemeClr val="tx1"/>
                        </a:solidFill>
                        <a:latin typeface="Times New Roman" pitchFamily="18" charset="0"/>
                        <a:ea typeface="等线" charset="0"/>
                        <a:cs typeface="Times New Roman" pitchFamily="18" charset="0"/>
                      </a:endParaRPr>
                    </a:p>
                  </a:txBody>
                  <a:tcPr marL="0" marR="0" marT="0" marB="0"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headEnd type="none" w="med" len="med"/>
                      <a:tailEnd type="none" w="med" len="med"/>
                    </a:lnT>
                    <a:lnB w="12700">
                      <a:solidFill>
                        <a:srgbClr val="000000"/>
                      </a:solidFill>
                      <a:prstDash val="solid"/>
                      <a:headEnd type="none" w="med" len="med"/>
                      <a:tailEnd type="none" w="med" len="med"/>
                    </a:lnB>
                  </a:tcPr>
                </a:tc>
                <a:tc>
                  <a:txBody>
                    <a:bodyPr/>
                    <a:lstStyle/>
                    <a:p>
                      <a:r>
                        <a:rPr lang="en-GB" sz="1800" b="1" i="0" dirty="0"/>
                        <a:t>JMIR Formative Research, 6(5), e35045.</a:t>
                      </a:r>
                    </a:p>
                  </a:txBody>
                  <a:tcPr anchor="ctr">
                    <a:lnL w="12700">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800" dirty="0"/>
                        <a:t>Fulmer, R., </a:t>
                      </a:r>
                      <a:r>
                        <a:rPr lang="en-GB" sz="1800" dirty="0" err="1"/>
                        <a:t>Joerin</a:t>
                      </a:r>
                      <a:r>
                        <a:rPr lang="en-GB" sz="1800" dirty="0"/>
                        <a:t>, A., Gentile, B., </a:t>
                      </a:r>
                      <a:r>
                        <a:rPr lang="en-GB" sz="1800" dirty="0" err="1"/>
                        <a:t>Lakerink</a:t>
                      </a:r>
                      <a:r>
                        <a:rPr lang="en-GB" sz="1800" dirty="0"/>
                        <a:t>, L., &amp; </a:t>
                      </a:r>
                      <a:r>
                        <a:rPr lang="en-GB" sz="1800" dirty="0" err="1"/>
                        <a:t>Rauws</a:t>
                      </a:r>
                      <a:r>
                        <a:rPr lang="en-GB" sz="1800" dirty="0"/>
                        <a:t>, M. (2018)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t>Using AI Coaches for Mental Health (</a:t>
                      </a:r>
                      <a:r>
                        <a:rPr lang="en-US" sz="1800" dirty="0" err="1"/>
                        <a:t>Wysa</a:t>
                      </a:r>
                      <a:r>
                        <a:rPr lang="en-US" sz="1800" dirty="0"/>
                        <a:t> Study)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i="1" dirty="0"/>
                        <a:t>Demonstrates user engagement and symptom reduction with AI coaches.</a:t>
                      </a:r>
                      <a:endParaRPr lang="en-US" sz="1800" dirty="0"/>
                    </a:p>
                  </a:txBody>
                  <a:tcPr anchor="ctr">
                    <a:lnL w="12700" cap="flat" cmpd="sng" algn="ctr">
                      <a:solidFill>
                        <a:srgbClr val="000000"/>
                      </a:solidFill>
                      <a:prstDash val="solid"/>
                      <a:round/>
                      <a:headEnd type="none" w="med" len="med"/>
                      <a:tailEnd type="none" w="med" len="med"/>
                    </a:lnL>
                    <a:lnR w="12700">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756129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4672</TotalTime>
  <Words>2823</Words>
  <Application>Microsoft Office PowerPoint</Application>
  <PresentationFormat>Widescreen</PresentationFormat>
  <Paragraphs>365</Paragraphs>
  <Slides>34</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宋体</vt:lpstr>
      <vt:lpstr>Aptos</vt:lpstr>
      <vt:lpstr>Arial</vt:lpstr>
      <vt:lpstr>Arial Rounded MT Bold</vt:lpstr>
      <vt:lpstr>Calibri</vt:lpstr>
      <vt:lpstr>Calibri Light</vt:lpstr>
      <vt:lpstr>Droid Sans</vt:lpstr>
      <vt:lpstr>Lora</vt:lpstr>
      <vt:lpstr>Lucida Sans</vt:lpstr>
      <vt:lpstr>Symbol</vt:lpstr>
      <vt:lpstr>Times New Roman</vt:lpstr>
      <vt:lpstr>等线</vt:lpstr>
      <vt:lpstr>等线 Light</vt:lpstr>
      <vt:lpstr>Office Theme</vt:lpstr>
      <vt:lpstr>MindGuard AI: Automated Mental Well-being Classifier</vt:lpstr>
      <vt:lpstr>ABSTRACT</vt:lpstr>
      <vt:lpstr>ABSTRACT</vt:lpstr>
      <vt:lpstr>ABSTRACT</vt:lpstr>
      <vt:lpstr>INTRODUCTION</vt:lpstr>
      <vt:lpstr>INTRODUCTION</vt:lpstr>
      <vt:lpstr>INTRODUCTION</vt:lpstr>
      <vt:lpstr>LITERATURE REVIEW</vt:lpstr>
      <vt:lpstr>LITERATURE REVIEW</vt:lpstr>
      <vt:lpstr>BLOCK DIAGRAM</vt:lpstr>
      <vt:lpstr>EXISTING SYSTEM</vt:lpstr>
      <vt:lpstr>PROPOSED SYSTEM</vt:lpstr>
      <vt:lpstr>PROPOSED SYSTEM</vt:lpstr>
      <vt:lpstr>PROPOSED SYSTEM</vt:lpstr>
      <vt:lpstr>METHODOLOGY</vt:lpstr>
      <vt:lpstr>METHODOLOGY</vt:lpstr>
      <vt:lpstr>METHODOLOGY</vt:lpstr>
      <vt:lpstr>METHODOLOGY</vt:lpstr>
      <vt:lpstr>METHODOLOGY</vt:lpstr>
      <vt:lpstr>METHODOLOGY</vt:lpstr>
      <vt:lpstr>METHODOLOGY</vt:lpstr>
      <vt:lpstr>METHODOLOGY</vt:lpstr>
      <vt:lpstr>METHODOLOGY</vt:lpstr>
      <vt:lpstr>ALGORITHMS</vt:lpstr>
      <vt:lpstr>ALGORITHMS</vt:lpstr>
      <vt:lpstr>ALGORITHMS</vt:lpstr>
      <vt:lpstr>ALGORITHMS</vt:lpstr>
      <vt:lpstr>ALGORITHMS</vt:lpstr>
      <vt:lpstr> SOFTWARE REQUIREMENTS</vt:lpstr>
      <vt:lpstr> SOFTWARE REQUIREMENTS</vt:lpstr>
      <vt:lpstr> SOFTWARE REQUIREMENTS</vt:lpstr>
      <vt:lpstr>CONCLUSION</vt:lpstr>
      <vt:lpstr>REFERENCES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smpre</dc:creator>
  <cp:lastModifiedBy>Admin</cp:lastModifiedBy>
  <cp:revision>18</cp:revision>
  <dcterms:created xsi:type="dcterms:W3CDTF">2025-01-22T17:56:48Z</dcterms:created>
  <dcterms:modified xsi:type="dcterms:W3CDTF">2025-05-12T03:35:24Z</dcterms:modified>
</cp:coreProperties>
</file>