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549E81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E971E-C496-61EF-5331-13CC01DEEFA0}" name="Rita Aleksanyan" initials="RA" userId="S::rita.aleksanyan@thetradedesk.com::1693ac88-3169-4d9e-a847-f7a4d44f1ee4" providerId="AD"/>
  <p188:author id="{7CF6BA38-19B2-ADCA-398E-AAEA40211DA1}" name="Gen Whitt" initials="GW" userId="S::gen.whitt@thetradedesk.com::db30c609-a160-40fc-8663-1d2eed761b7c" providerId="AD"/>
  <p188:author id="{8035EE43-C981-B273-210E-160A21BB1C76}" name="Ian Bird" initials="IB" userId="S::ian.bird@thetradedesk.com::56122729-f2b9-4f78-8bd4-d42deaee1571" providerId="AD"/>
  <p188:author id="{60053E6F-648C-B313-E5FC-68A90C662890}" name="Kristen Ruel" initials="KR" userId="S::kristen.ruel@thetradedesk.com::cf8d9084-4676-44b3-8491-2d2f321ae53e" providerId="AD"/>
  <p188:author id="{DCE742EE-89C5-151A-8DA9-FBC519FFEF36}" name="Sunny Wu" initials="SW" userId="S::sunny.wu@thetradedesk.com::f78c210d-0cec-4ee3-865b-fef61a8e2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D2DE"/>
    <a:srgbClr val="7085D4"/>
    <a:srgbClr val="0300A5"/>
    <a:srgbClr val="78CC00"/>
    <a:srgbClr val="002F87"/>
    <a:srgbClr val="0099FA"/>
    <a:srgbClr val="FFCE00"/>
    <a:srgbClr val="FF7B00"/>
    <a:srgbClr val="7FE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2" d="100"/>
          <a:sy n="152" d="100"/>
        </p:scale>
        <p:origin x="20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100_E549E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A6758C-4119-4BE2-BA60-6A6746858060}" authorId="{62DE971E-C496-61EF-5331-13CC01DEEFA0}" created="2024-03-09T15:46:07.889">
    <pc:sldMkLst xmlns:pc="http://schemas.microsoft.com/office/powerpoint/2013/main/command">
      <pc:docMk/>
      <pc:sldMk cId="3846826002" sldId="256"/>
    </pc:sldMkLst>
    <p188:txBody>
      <a:bodyPr/>
      <a:lstStyle/>
      <a:p>
        <a:r>
          <a:rPr lang="en-US"/>
          <a:t>Suggestion: I chose random TTD colors, but maybe I make the legends for let's say operations performed by server-side SDK, native app's SDK, client-side SDK, ad SDK?</a:t>
        </a:r>
      </a:p>
    </p188:txBody>
  </p188:cm>
  <p188:cm id="{EC6B739D-CFBA-48C2-8399-28C74A0F2A5C}" authorId="{8035EE43-C981-B273-210E-160A21BB1C76}" status="resolved" created="2024-03-11T10:04:46.52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9" creationId="{F5DFA644-FAF8-5B12-7A5C-FF3D2A3071ED}"/>
      <ac:txMk cp="17" len="7">
        <ac:context len="27" hash="3805190791"/>
      </ac:txMk>
    </ac:txMkLst>
    <p188:pos x="1179870" y="374854"/>
    <p188:replyLst>
      <p188:reply id="{26E4E10A-2460-4D68-BEEF-21A96799A690}" authorId="{62DE971E-C496-61EF-5331-13CC01DEEFA0}" created="2024-03-15T00:04:54.961">
        <p188:txBody>
          <a:bodyPr/>
          <a:lstStyle/>
          <a:p>
            <a:r>
              <a:rPr lang="en-US"/>
              <a:t>I changed it, thank you, Ian!</a:t>
            </a:r>
          </a:p>
        </p188:txBody>
      </p188:reply>
    </p188:replyLst>
    <p188:txBody>
      <a:bodyPr/>
      <a:lstStyle/>
      <a:p>
        <a:r>
          <a:rPr lang="en-US"/>
          <a:t>Technically, just `init(context)` now (to be simpler)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6.117" authorId="{62DE971E-C496-61EF-5331-13CC01DEEFA0}"/>
          </p223:rxn>
        </p223:reactions>
      </p:ext>
    </p188:extLst>
  </p188:cm>
  <p188:cm id="{AF217873-34C9-41D4-97BE-168B52F9503E}" authorId="{8035EE43-C981-B273-210E-160A21BB1C76}" created="2024-03-11T10:05:44.6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197" creationId="{320BCC24-6871-8237-5EEF-CFF467899ED6}"/>
      <ac:txMk cp="0" len="30">
        <ac:context len="32" hash="1546487813"/>
      </ac:txMk>
    </ac:txMkLst>
    <p188:pos x="632951" y="491612"/>
    <p188:replyLst>
      <p188:reply id="{06192A21-D7D1-4E2A-9A17-357D022311B4}" authorId="{62DE971E-C496-61EF-5331-13CC01DEEFA0}" created="2024-03-15T00:04:25.819">
        <p188:txBody>
          <a:bodyPr/>
          <a:lstStyle/>
          <a:p>
            <a:r>
              <a:rPr lang="en-US"/>
              <a:t>what I need to change here? </a:t>
            </a:r>
          </a:p>
        </p188:txBody>
      </p188:reply>
    </p188:replyLst>
    <p188:txBody>
      <a:bodyPr/>
      <a:lstStyle/>
      <a:p>
        <a:r>
          <a:rPr lang="en-US"/>
          <a:t>As mentioned in the other doc, the default behaviour is to refresh the identity (when one is provided). We added this as a way to really allow the consumer to disable this behaviour, rather than enable.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7.398" authorId="{62DE971E-C496-61EF-5331-13CC01DEEFA0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C09-4DCD-2111-2E92-1823F85F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060C-228A-9745-2008-CBF066834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44C4-EEFC-4A10-1AAE-345A65B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72B-F93F-9D6D-BA29-A3D67110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C54F-ABFA-B947-9FB4-4795F30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3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721-491D-BA83-36EC-FD2F380A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B8BF-6CE2-64AC-83F0-EC09B0AD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D66D-3237-8F81-2C9E-D3A2F3AE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7E2-25C0-CC4F-D420-40DCDCF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209F-2E2B-1AFF-6FF9-B2ABCA7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D444-726D-EE96-B13D-F0EFDAC6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E4E-6ADB-EEFC-70BE-02BD6BDD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CF71-30FD-7445-A9D7-41053C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092A-DA0F-D45E-A9C5-C207C84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EF30-FA50-F2D9-928E-9BC34CD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8F12-20F4-5C4C-F0EA-0EEC42A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FD0B-8C62-2ACF-052A-07AEACF2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5820-86C4-7DB1-4FC2-E50D4EE4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E57A-F90D-AB47-070D-35D1EB1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7B1-FEA1-1EA5-B44F-3A756EE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3ED4-CCB4-B5B8-06B1-CCDA8D37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5379-D015-EA89-23F2-5B522EB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45E-2281-83DA-2C04-9577BA2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87DE-9595-49D6-E6BB-49F1E4E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D86D-31E7-435D-8339-D099B12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685C-4934-7C38-7642-EDAA6C1B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D75-A72F-B3DA-4B8A-D6AFFF45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07D7-E051-4D4F-F4E7-B4BBCD6B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3E9F-84AB-C767-B049-EB79632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CD11-39B1-C3E5-AEF0-87C33B6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401-18C8-B7E6-7DA0-41D37A6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155D-E1FF-C9EB-BC0B-F703EA5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254-A4C7-8DC4-73FF-ACD262DE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6D7B-A73C-9735-73D6-437433E8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C89DC-BD24-E803-1326-4F091039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3CF3-BB57-ADC9-70D2-2662295B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4E4C-4108-CB69-FBBA-F023174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5348-7D3A-C4FB-0670-0921168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D552C-0D8F-0555-CDC5-846CF434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C264-2F81-B6AE-0D67-5BCE0665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3EDF-743D-FCE0-6E2A-B305838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9AA8-9737-3539-5E8E-EFD9AFCE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8E86-1A9C-7578-1FC9-F021A15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04E4-BC7D-2E20-660B-AB6C293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28DE6-6081-804D-6A1E-63E0D785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2262-7CE0-5278-FAA2-5AF86C2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827-F883-3D5B-9938-B2956FC5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1F93-8721-8333-E17A-910A138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9CF7-0463-5942-6BA3-B5E2606D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DE9F-B997-34C4-D5D6-4371643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1393-DB2A-1393-E8B2-635DADA5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10D-88AC-C982-019E-7E4EA76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F99-A0F0-54C6-1E91-EFCFDA9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C51C-E4B9-76B4-8965-F2F9CB4D0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BA8-B1A4-9E14-3B3D-53F06867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90BB-E221-14C2-C795-6CCC246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A59C-4C64-AF7E-955C-912B924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B207-9AB3-9E3D-3BF2-CF5D1F2C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AB210-63A6-AC68-317B-9D5E777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805-F76E-7D66-DC87-839B9AD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92A8-E38F-EE79-8976-E8370329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45D4-6ECA-DA4A-AA52-A98E106F9ACF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CC99-629D-FE91-FABC-32C35B2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D7E1-1F6D-D2C1-F978-375A8ABA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019E-A60E-0548-8C13-560B125B9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microsoft.com/office/2018/10/relationships/comments" Target="../comments/modernComment_100_E549E81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C1947DE8-A16A-FA14-B9A3-9ADA6791F9FE}"/>
              </a:ext>
            </a:extLst>
          </p:cNvPr>
          <p:cNvSpPr/>
          <p:nvPr/>
        </p:nvSpPr>
        <p:spPr>
          <a:xfrm>
            <a:off x="2581571" y="185484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205523" y="1326048"/>
            <a:ext cx="1571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Server-side </a:t>
            </a:r>
          </a:p>
          <a:p>
            <a:r>
              <a:rPr lang="en-US" sz="1200"/>
              <a:t>integration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556875" y="2459204"/>
            <a:ext cx="108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EUIDManager</a:t>
            </a:r>
            <a:r>
              <a:rPr lang="en-US" sz="1200" dirty="0"/>
              <a:t> </a:t>
            </a:r>
          </a:p>
          <a:p>
            <a:r>
              <a:rPr lang="en-US" sz="1200" dirty="0"/>
              <a:t>Initialized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dirty="0" err="1">
                <a:solidFill>
                  <a:srgbClr val="002F87"/>
                </a:solidFill>
                <a:latin typeface="Roboto Mono"/>
                <a:ea typeface="Roboto Mono"/>
              </a:rPr>
              <a:t>EUID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6D867-4A0E-4995-8317-BFFDD602A094}"/>
              </a:ext>
            </a:extLst>
          </p:cNvPr>
          <p:cNvSpPr txBox="1"/>
          <p:nvPr/>
        </p:nvSpPr>
        <p:spPr>
          <a:xfrm>
            <a:off x="192271" y="2165776"/>
            <a:ext cx="145982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EUID Android SDK is installed to the  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241454" y="184512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243497" y="1848818"/>
            <a:ext cx="1346661" cy="921795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919" y="759096"/>
            <a:ext cx="770238" cy="770238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80120" y="1851792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2" name="Graphic 61" descr="Badge outline">
            <a:extLst>
              <a:ext uri="{FF2B5EF4-FFF2-40B4-BE49-F238E27FC236}">
                <a16:creationId xmlns:a16="http://schemas.microsoft.com/office/drawing/2014/main" id="{F1BF8E94-4BA2-2198-D9D9-C5B55F82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113" y="1986109"/>
            <a:ext cx="356616" cy="356616"/>
          </a:xfrm>
          <a:prstGeom prst="rect">
            <a:avLst/>
          </a:prstGeom>
        </p:spPr>
      </p:pic>
      <p:pic>
        <p:nvPicPr>
          <p:cNvPr id="68" name="Graphic 67" descr="Badge 4 outline">
            <a:extLst>
              <a:ext uri="{FF2B5EF4-FFF2-40B4-BE49-F238E27FC236}">
                <a16:creationId xmlns:a16="http://schemas.microsoft.com/office/drawing/2014/main" id="{DD7565FC-AD47-CF06-2A75-63538C724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5076" y="2014716"/>
            <a:ext cx="352541" cy="35254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98772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/>
              <a:t>User personal data captured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(!) Obtain legal basis to </a:t>
            </a:r>
            <a:endParaRPr lang="en-US" sz="1200" dirty="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use personal data for EUID token </a:t>
            </a:r>
          </a:p>
          <a:p>
            <a:r>
              <a:rPr lang="en-US" sz="1000" dirty="0">
                <a:solidFill>
                  <a:srgbClr val="002F87"/>
                </a:solidFill>
              </a:rPr>
              <a:t>generation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363530" y="1293912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3B45CE4-42D2-907E-6505-6BE44820992F}"/>
              </a:ext>
            </a:extLst>
          </p:cNvPr>
          <p:cNvSpPr txBox="1"/>
          <p:nvPr/>
        </p:nvSpPr>
        <p:spPr>
          <a:xfrm>
            <a:off x="2526803" y="2067870"/>
            <a:ext cx="1594694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/>
              <a:t>Publisher attempts token/generate server-side or via Java/Python SDK's Publisher Class</a:t>
            </a:r>
            <a:endParaRPr lang="en-US" sz="1100" err="1">
              <a:ea typeface="Calibri" panose="020F0502020204030204"/>
              <a:cs typeface="Calibri" panose="020F0502020204030204"/>
            </a:endParaRPr>
          </a:p>
          <a:p>
            <a:endParaRPr lang="en-US" sz="1100">
              <a:ea typeface="Calibri"/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656487" y="2879372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430152" y="3777022"/>
            <a:ext cx="1344168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424179" y="3781555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91" name="Graphic 90" descr="Badge 3 outline">
            <a:extLst>
              <a:ext uri="{FF2B5EF4-FFF2-40B4-BE49-F238E27FC236}">
                <a16:creationId xmlns:a16="http://schemas.microsoft.com/office/drawing/2014/main" id="{82DB62F9-0504-8BBC-CFEB-91FE794C8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5759" y="1814859"/>
            <a:ext cx="365760" cy="3657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3948324" y="2479708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EUID Service </a:t>
            </a:r>
          </a:p>
          <a:p>
            <a:r>
              <a:rPr lang="en-US" sz="1200" dirty="0"/>
              <a:t>checks for opt-out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4078" y="30020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B1C4F3-439F-7031-8A15-42E1A5C7B599}"/>
              </a:ext>
            </a:extLst>
          </p:cNvPr>
          <p:cNvGrpSpPr/>
          <p:nvPr/>
        </p:nvGrpSpPr>
        <p:grpSpPr>
          <a:xfrm>
            <a:off x="4656228" y="3167628"/>
            <a:ext cx="396262" cy="292608"/>
            <a:chOff x="5574684" y="4242747"/>
            <a:chExt cx="396262" cy="29238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1217148-2AE3-660E-A0C4-F4F045476F2D}"/>
                </a:ext>
              </a:extLst>
            </p:cNvPr>
            <p:cNvSpPr/>
            <p:nvPr/>
          </p:nvSpPr>
          <p:spPr>
            <a:xfrm>
              <a:off x="5635585" y="4243458"/>
              <a:ext cx="274320" cy="27432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A993AC-950B-874B-E1C2-5396A1AA8595}"/>
                </a:ext>
              </a:extLst>
            </p:cNvPr>
            <p:cNvSpPr txBox="1"/>
            <p:nvPr/>
          </p:nvSpPr>
          <p:spPr>
            <a:xfrm>
              <a:off x="5574684" y="4242747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4.1</a:t>
              </a:r>
            </a:p>
          </p:txBody>
        </p:sp>
      </p:grp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A75BFD-3F12-A306-1E52-56175682A081}"/>
              </a:ext>
            </a:extLst>
          </p:cNvPr>
          <p:cNvSpPr txBox="1"/>
          <p:nvPr/>
        </p:nvSpPr>
        <p:spPr>
          <a:xfrm>
            <a:off x="4969254" y="2152491"/>
            <a:ext cx="824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Opt</a:t>
            </a:r>
            <a:r>
              <a:rPr lang="en-US" sz="1200"/>
              <a:t>-</a:t>
            </a:r>
            <a:r>
              <a:rPr lang="en-US" sz="1200">
                <a:solidFill>
                  <a:schemeClr val="tx1"/>
                </a:solidFill>
              </a:rPr>
              <a:t>Out </a:t>
            </a:r>
          </a:p>
          <a:p>
            <a:pPr lvl="0" algn="ctr"/>
            <a:r>
              <a:rPr lang="en-US" sz="1200">
                <a:solidFill>
                  <a:schemeClr val="tx1"/>
                </a:solidFill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86086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A1BBB4-802A-6389-D19C-E19A1590BABE}"/>
              </a:ext>
            </a:extLst>
          </p:cNvPr>
          <p:cNvGrpSpPr/>
          <p:nvPr/>
        </p:nvGrpSpPr>
        <p:grpSpPr>
          <a:xfrm>
            <a:off x="3786897" y="3788914"/>
            <a:ext cx="1383627" cy="1208388"/>
            <a:chOff x="5159539" y="3837756"/>
            <a:chExt cx="1383627" cy="120838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5BAD7D0-BC22-BBA4-58AA-2BEA3571262C}"/>
                </a:ext>
              </a:extLst>
            </p:cNvPr>
            <p:cNvSpPr/>
            <p:nvPr/>
          </p:nvSpPr>
          <p:spPr>
            <a:xfrm>
              <a:off x="5193470" y="3837756"/>
              <a:ext cx="1346662" cy="310896"/>
            </a:xfrm>
            <a:prstGeom prst="roundRect">
              <a:avLst>
                <a:gd name="adj" fmla="val 10000"/>
              </a:avLst>
            </a:prstGeom>
            <a:solidFill>
              <a:srgbClr val="78C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45720" rIns="91440" bIns="45720" anchor="t"/>
            <a:lstStyle/>
            <a:p>
              <a:endParaRPr lang="en-US" dirty="0">
                <a:ea typeface="Calibri"/>
                <a:cs typeface="Calibri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8A29C54-2907-2B26-06E8-9C37545CAAD3}"/>
                </a:ext>
              </a:extLst>
            </p:cNvPr>
            <p:cNvSpPr/>
            <p:nvPr/>
          </p:nvSpPr>
          <p:spPr>
            <a:xfrm>
              <a:off x="5198998" y="3844041"/>
              <a:ext cx="134416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CE316E-3DBC-3FC1-78D9-F5C534711190}"/>
                </a:ext>
              </a:extLst>
            </p:cNvPr>
            <p:cNvSpPr txBox="1"/>
            <p:nvPr/>
          </p:nvSpPr>
          <p:spPr>
            <a:xfrm>
              <a:off x="5243227" y="4134386"/>
              <a:ext cx="12064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Opt-Out </a:t>
              </a:r>
            </a:p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Confirmation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4D11D91-8D27-9D2C-13B8-FD2655397132}"/>
                </a:ext>
              </a:extLst>
            </p:cNvPr>
            <p:cNvSpPr txBox="1"/>
            <p:nvPr/>
          </p:nvSpPr>
          <p:spPr>
            <a:xfrm>
              <a:off x="5159539" y="4707590"/>
              <a:ext cx="13271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b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</a:br>
              <a:r>
                <a:rPr lang="en-US" sz="800" b="0" i="0">
                  <a:solidFill>
                    <a:srgbClr val="002F87"/>
                  </a:solidFill>
                  <a:effectLst/>
                  <a:latin typeface="Roboto Mono" pitchFamily="49" charset="0"/>
                </a:rPr>
                <a:t>"status": "optout"</a:t>
              </a:r>
              <a:endParaRPr lang="en-US" sz="800">
                <a:solidFill>
                  <a:srgbClr val="002F87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404701-F421-0024-3553-052E42122B7B}"/>
              </a:ext>
            </a:extLst>
          </p:cNvPr>
          <p:cNvGrpSpPr/>
          <p:nvPr/>
        </p:nvGrpSpPr>
        <p:grpSpPr>
          <a:xfrm>
            <a:off x="5742418" y="3147422"/>
            <a:ext cx="396262" cy="292388"/>
            <a:chOff x="6296751" y="2245065"/>
            <a:chExt cx="396262" cy="2923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4B8E8CA-D029-3700-BB41-77F6E0378DD4}"/>
                </a:ext>
              </a:extLst>
            </p:cNvPr>
            <p:cNvSpPr txBox="1"/>
            <p:nvPr/>
          </p:nvSpPr>
          <p:spPr>
            <a:xfrm>
              <a:off x="6296751" y="2245065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>
                  <a:solidFill>
                    <a:schemeClr val="bg2">
                      <a:lumMod val="25000"/>
                    </a:schemeClr>
                  </a:solidFill>
                </a:rPr>
                <a:t>4.2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84EE89D-8AAD-8180-05E8-A51DDC4B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9326" y="2257422"/>
              <a:ext cx="277210" cy="274320"/>
            </a:xfrm>
            <a:prstGeom prst="ellipse">
              <a:avLst/>
            </a:prstGeom>
            <a:noFill/>
            <a:ln>
              <a:solidFill>
                <a:srgbClr val="002F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4B271F2-73BE-5F4C-413E-F0FD89D93099}"/>
              </a:ext>
            </a:extLst>
          </p:cNvPr>
          <p:cNvSpPr txBox="1"/>
          <p:nvPr/>
        </p:nvSpPr>
        <p:spPr>
          <a:xfrm>
            <a:off x="5372056" y="4053252"/>
            <a:ext cx="13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EUID token </a:t>
            </a:r>
          </a:p>
          <a:p>
            <a:r>
              <a:rPr lang="en-US" sz="1200" dirty="0"/>
              <a:t>generated </a:t>
            </a:r>
          </a:p>
          <a:p>
            <a:r>
              <a:rPr lang="en-US" sz="1200" dirty="0"/>
              <a:t>server-side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294631" y="4675078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advertising_token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"AdvertisingTokenmZ4dZgeuXXl6DhoXqbRXQbHlHhA96leN94U1uavZVspwKXlfWETZ3b/besPFFvJxNLLySg4QEYHUAiyUrNncgnm7ppu0mi6wU2CW6hssiuEkKfstbo9XWgRUbWNTM+ewMzXXM8G9j8Q=",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refresh_token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identity_expires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1633643601000,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refresh_from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1633643001000,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refresh_expires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1636322000000,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</a:t>
            </a:r>
            <a:r>
              <a:rPr lang="en-US" sz="700" b="0" i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refresh_response_key</a:t>
            </a: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": "wR5t6HKMfJ2r4J7fEGX9Gw=="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>
                <a:effectLst/>
                <a:latin typeface="Roboto Mono" pitchFamily="49" charset="0"/>
              </a:rPr>
            </a:br>
            <a:r>
              <a:rPr lang="en-US" sz="700" b="0" i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B36946-3C52-293E-56DA-4D92AA2D7F8C}"/>
              </a:ext>
            </a:extLst>
          </p:cNvPr>
          <p:cNvGrpSpPr/>
          <p:nvPr/>
        </p:nvGrpSpPr>
        <p:grpSpPr>
          <a:xfrm>
            <a:off x="6029970" y="1829508"/>
            <a:ext cx="1344168" cy="926429"/>
            <a:chOff x="9499402" y="2188163"/>
            <a:chExt cx="1485062" cy="926429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F12140D-A5C5-FC60-D78B-2922CD5C98D7}"/>
                </a:ext>
              </a:extLst>
            </p:cNvPr>
            <p:cNvSpPr/>
            <p:nvPr/>
          </p:nvSpPr>
          <p:spPr>
            <a:xfrm>
              <a:off x="9499402" y="2188163"/>
              <a:ext cx="1481328" cy="309605"/>
            </a:xfrm>
            <a:prstGeom prst="roundRect">
              <a:avLst>
                <a:gd name="adj" fmla="val 10000"/>
              </a:avLst>
            </a:prstGeom>
            <a:solidFill>
              <a:srgbClr val="1BD2D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1E3A2014-EBBB-4A16-8AC3-946863BBB79C}"/>
                </a:ext>
              </a:extLst>
            </p:cNvPr>
            <p:cNvSpPr/>
            <p:nvPr/>
          </p:nvSpPr>
          <p:spPr>
            <a:xfrm>
              <a:off x="9503136" y="2192798"/>
              <a:ext cx="148132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6982949" y="3401006"/>
            <a:ext cx="17291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The "body" content is extracted from (6) and passed into </a:t>
            </a:r>
            <a:r>
              <a:rPr lang="en-US" sz="1200" err="1"/>
              <a:t>setIdentity</a:t>
            </a:r>
            <a:r>
              <a:rPr lang="en-US" sz="1200"/>
              <a:t> 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3A94EC-DA37-60F3-04A0-9FA12AF04CD6}"/>
              </a:ext>
            </a:extLst>
          </p:cNvPr>
          <p:cNvSpPr txBox="1"/>
          <p:nvPr/>
        </p:nvSpPr>
        <p:spPr>
          <a:xfrm>
            <a:off x="6972370" y="4053120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EUID</a:t>
            </a:r>
            <a:r>
              <a:rPr lang="en-US" sz="800" b="0" i="0" dirty="0" err="1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Manager.getInstance</a:t>
            </a:r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().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 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5398623" y="2977112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Badge 6 outline">
            <a:extLst>
              <a:ext uri="{FF2B5EF4-FFF2-40B4-BE49-F238E27FC236}">
                <a16:creationId xmlns:a16="http://schemas.microsoft.com/office/drawing/2014/main" id="{C9D35612-DB06-1154-E7F4-BFF49C390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2709" y="3749634"/>
            <a:ext cx="352541" cy="35254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345B844-E30A-204C-2F07-D849AB006EC7}"/>
              </a:ext>
            </a:extLst>
          </p:cNvPr>
          <p:cNvSpPr txBox="1"/>
          <p:nvPr/>
        </p:nvSpPr>
        <p:spPr>
          <a:xfrm>
            <a:off x="6005148" y="2091284"/>
            <a:ext cx="1460251" cy="83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Mobile SDK calls</a:t>
            </a:r>
            <a:r>
              <a:rPr lang="en-US" sz="1200" dirty="0">
                <a:solidFill>
                  <a:srgbClr val="000000"/>
                </a:solidFill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</a:endParaRPr>
          </a:p>
          <a:p>
            <a:r>
              <a:rPr lang="en-US" sz="800" dirty="0" err="1">
                <a:solidFill>
                  <a:srgbClr val="002F87"/>
                </a:solidFill>
                <a:latin typeface="Roboto Mono"/>
                <a:ea typeface="Roboto Mono"/>
              </a:rPr>
              <a:t>EUID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Manager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. 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getInstance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().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/>
                <a:ea typeface="Roboto Mono"/>
              </a:rPr>
              <a:t>setIdentity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*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50878" y="1802149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46542" y="180104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pic>
        <p:nvPicPr>
          <p:cNvPr id="66" name="Graphic 65" descr="Badge 7 outline">
            <a:extLst>
              <a:ext uri="{FF2B5EF4-FFF2-40B4-BE49-F238E27FC236}">
                <a16:creationId xmlns:a16="http://schemas.microsoft.com/office/drawing/2014/main" id="{EA85AFE5-5BC7-9505-D8C1-21B7570DF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7109" y="3086089"/>
            <a:ext cx="352541" cy="352541"/>
          </a:xfrm>
          <a:prstGeom prst="rect">
            <a:avLst/>
          </a:prstGeom>
        </p:spPr>
      </p:pic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652592" y="238962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27253" y="2414693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466815" y="2400004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32108" y="2467013"/>
            <a:ext cx="109711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0" i="0">
                <a:solidFill>
                  <a:srgbClr val="000000"/>
                </a:solidFill>
                <a:effectLst/>
                <a:latin typeface="Calibri"/>
                <a:cs typeface="Calibri"/>
              </a:rPr>
              <a:t>Token </a:t>
            </a: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refresh</a:t>
            </a:r>
          </a:p>
          <a:p>
            <a:endParaRPr lang="en-US" sz="12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338802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err="1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789041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Badge 8 outline">
            <a:extLst>
              <a:ext uri="{FF2B5EF4-FFF2-40B4-BE49-F238E27FC236}">
                <a16:creationId xmlns:a16="http://schemas.microsoft.com/office/drawing/2014/main" id="{61D7F174-12D7-1E77-4EB5-F9B0BBD3B3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5789" y="1797697"/>
            <a:ext cx="352541" cy="352541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3A3F336-8319-D96E-6465-C2E730248DDD}"/>
              </a:ext>
            </a:extLst>
          </p:cNvPr>
          <p:cNvSpPr txBox="1"/>
          <p:nvPr/>
        </p:nvSpPr>
        <p:spPr>
          <a:xfrm>
            <a:off x="8305127" y="2106932"/>
            <a:ext cx="140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Ad SDK locally calls </a:t>
            </a:r>
          </a:p>
          <a:p>
            <a:r>
              <a:rPr lang="en-US" sz="1200"/>
              <a:t>mobile SDK to </a:t>
            </a:r>
          </a:p>
          <a:p>
            <a:r>
              <a:rPr lang="en-US" sz="1200"/>
              <a:t>retrieve the token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67189" y="275502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rgbClr val="002F87"/>
                </a:solidFill>
                <a:latin typeface="Roboto Mono" pitchFamily="49" charset="0"/>
                <a:ea typeface="Roboto Mono" pitchFamily="49" charset="0"/>
              </a:rPr>
              <a:t>EUID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Manager.getInstance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()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</a:t>
            </a:r>
            <a:r>
              <a:rPr lang="en-US" sz="800" b="0" i="0" dirty="0" err="1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getAdvertisingToken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()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778347" y="238035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12572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1451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382CB75-DB15-6231-151E-9D4D9819838E}"/>
              </a:ext>
            </a:extLst>
          </p:cNvPr>
          <p:cNvSpPr txBox="1"/>
          <p:nvPr/>
        </p:nvSpPr>
        <p:spPr>
          <a:xfrm>
            <a:off x="10613332" y="2108857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 is inserted </a:t>
            </a:r>
          </a:p>
          <a:p>
            <a:r>
              <a:rPr lang="en-US" sz="1200" dirty="0"/>
              <a:t>into ad call &amp; ready </a:t>
            </a:r>
          </a:p>
          <a:p>
            <a:r>
              <a:rPr lang="en-US" sz="1200" dirty="0"/>
              <a:t>for the bidstream</a:t>
            </a:r>
          </a:p>
        </p:txBody>
      </p:sp>
      <p:pic>
        <p:nvPicPr>
          <p:cNvPr id="70" name="Graphic 69" descr="Badge 9 outline">
            <a:extLst>
              <a:ext uri="{FF2B5EF4-FFF2-40B4-BE49-F238E27FC236}">
                <a16:creationId xmlns:a16="http://schemas.microsoft.com/office/drawing/2014/main" id="{6E0721FF-5AA1-37B4-634C-C8C3B6F629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23613" y="2012816"/>
            <a:ext cx="352541" cy="352541"/>
          </a:xfrm>
          <a:prstGeom prst="rect">
            <a:avLst/>
          </a:prstGeom>
        </p:spPr>
      </p:pic>
      <p:pic>
        <p:nvPicPr>
          <p:cNvPr id="60" name="Graphic 59" descr="Badge 1 outline">
            <a:extLst>
              <a:ext uri="{FF2B5EF4-FFF2-40B4-BE49-F238E27FC236}">
                <a16:creationId xmlns:a16="http://schemas.microsoft.com/office/drawing/2014/main" id="{193D1D85-A9BC-47D9-F9C1-8740CEE289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6083" y="1815278"/>
            <a:ext cx="356616" cy="356616"/>
          </a:xfrm>
          <a:prstGeom prst="rect">
            <a:avLst/>
          </a:prstGeom>
        </p:spPr>
      </p:pic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Graphic 221" descr="Badge 10 outline">
            <a:extLst>
              <a:ext uri="{FF2B5EF4-FFF2-40B4-BE49-F238E27FC236}">
                <a16:creationId xmlns:a16="http://schemas.microsoft.com/office/drawing/2014/main" id="{0D510CF6-C210-AA93-EEDB-0F2FF7CBA7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11567" y="1772425"/>
            <a:ext cx="352541" cy="35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71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(!) Publisher saves the information and does 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not call the user again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907582" y="3284412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doNotGenerateTokensForOptedOut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</a:t>
            </a:r>
            <a:r>
              <a:rPr lang="en-US" sz="800" dirty="0" err="1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getIdentityJsonString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045680" y="3104655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1D1C1D"/>
                </a:solidFill>
                <a:ea typeface="+mn-lt"/>
                <a:cs typeface="+mn-lt"/>
              </a:rPr>
              <a:t>* </a:t>
            </a:r>
            <a:r>
              <a:rPr lang="en-US" sz="1100" dirty="0" err="1">
                <a:solidFill>
                  <a:srgbClr val="1D1C1D"/>
                </a:solidFill>
                <a:ea typeface="+mn-lt"/>
                <a:cs typeface="+mn-lt"/>
              </a:rPr>
              <a:t>EUIDManager.getInstance</a:t>
            </a:r>
            <a:r>
              <a:rPr lang="en-US" sz="1100" dirty="0">
                <a:solidFill>
                  <a:srgbClr val="1D1C1D"/>
                </a:solidFill>
                <a:ea typeface="+mn-lt"/>
                <a:cs typeface="+mn-lt"/>
              </a:rPr>
              <a:t>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pic>
        <p:nvPicPr>
          <p:cNvPr id="2" name="Graphic 1" descr="Badge 5 outline">
            <a:extLst>
              <a:ext uri="{FF2B5EF4-FFF2-40B4-BE49-F238E27FC236}">
                <a16:creationId xmlns:a16="http://schemas.microsoft.com/office/drawing/2014/main" id="{B527DC6D-EFF5-D802-000C-9A010F0FD3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92865" y="3769589"/>
            <a:ext cx="352541" cy="352541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8100A63-4A61-6036-D13B-4B694698FDBD}"/>
              </a:ext>
            </a:extLst>
          </p:cNvPr>
          <p:cNvSpPr/>
          <p:nvPr/>
        </p:nvSpPr>
        <p:spPr>
          <a:xfrm>
            <a:off x="10668000" y="1824181"/>
            <a:ext cx="254000" cy="26554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9572-5EBF-C6F7-6CCC-064715EEB4A6}"/>
              </a:ext>
            </a:extLst>
          </p:cNvPr>
          <p:cNvSpPr txBox="1"/>
          <p:nvPr/>
        </p:nvSpPr>
        <p:spPr>
          <a:xfrm>
            <a:off x="10604499" y="1783772"/>
            <a:ext cx="4675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>
                <a:latin typeface="Calibri"/>
                <a:ea typeface="Roboto Mono"/>
                <a:cs typeface="Calibri"/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CF9A1-97F5-266E-8854-04E8369EEB52}"/>
              </a:ext>
            </a:extLst>
          </p:cNvPr>
          <p:cNvSpPr txBox="1"/>
          <p:nvPr/>
        </p:nvSpPr>
        <p:spPr>
          <a:xfrm>
            <a:off x="3954162" y="3275226"/>
            <a:ext cx="79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59799-5375-37BD-9FDB-52D59196B3CF}"/>
              </a:ext>
            </a:extLst>
          </p:cNvPr>
          <p:cNvSpPr txBox="1"/>
          <p:nvPr/>
        </p:nvSpPr>
        <p:spPr>
          <a:xfrm>
            <a:off x="1765300" y="984250"/>
            <a:ext cx="9023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source, noted 5/8/24:</a:t>
            </a:r>
            <a:br>
              <a:rPr lang="en-US" dirty="0"/>
            </a:br>
            <a:r>
              <a:rPr lang="en-US" dirty="0"/>
              <a:t>https://ttdcorp-my.sharepoint.com/:p:/r/personal/{Rita_A}_thetradedesk_com/_layouts/15/Doc.aspx?sourcedoc=%7BDF894943-3D6A-4A60-A1E2-176ACD0BBBCC%7D&amp;file=Sample%20Data%20Flow.pptx&amp;wdLOR=c8FEF9DB2-E2FD-4F07-B411-B094C4813ACE&amp;fromShare=true&amp;action=edit&amp;mobileredirect=true </a:t>
            </a:r>
          </a:p>
          <a:p>
            <a:endParaRPr lang="en-US" dirty="0"/>
          </a:p>
          <a:p>
            <a:r>
              <a:rPr lang="en-US" dirty="0"/>
              <a:t>Update 5/17/24: this is now the diagram source since the colors were updated.</a:t>
            </a:r>
          </a:p>
          <a:p>
            <a:r>
              <a:rPr lang="en-US" dirty="0"/>
              <a:t>Update 9/6/24 for EUID: wording updated, file name changed for EUID.</a:t>
            </a:r>
          </a:p>
        </p:txBody>
      </p:sp>
    </p:spTree>
    <p:extLst>
      <p:ext uri="{BB962C8B-B14F-4D97-AF65-F5344CB8AC3E}">
        <p14:creationId xmlns:p14="http://schemas.microsoft.com/office/powerpoint/2010/main" val="2572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34c5824a-7157-4837-94da-f699f3415d2f" xsi:nil="true"/>
    <lcf76f155ced4ddcb4097134ff3c332f xmlns="34c5824a-7157-4837-94da-f699f3415d2f">
      <Terms xmlns="http://schemas.microsoft.com/office/infopath/2007/PartnerControls"/>
    </lcf76f155ced4ddcb4097134ff3c332f>
    <TaxCatchAll xmlns="6a763c87-a508-4487-a47d-80eec7c73dfb" xsi:nil="true"/>
    <MigrationWizIdPermissionLevels xmlns="34c5824a-7157-4837-94da-f699f3415d2f" xsi:nil="true"/>
    <MigrationWizIdDocumentLibraryPermissions xmlns="34c5824a-7157-4837-94da-f699f3415d2f" xsi:nil="true"/>
    <MigrationWizIdSecurityGroups xmlns="34c5824a-7157-4837-94da-f699f3415d2f" xsi:nil="true"/>
    <MigrationWizIdPermissions xmlns="34c5824a-7157-4837-94da-f699f3415d2f" xsi:nil="true"/>
    <SharedWithUsers xmlns="6a763c87-a508-4487-a47d-80eec7c73dfb">
      <UserInfo>
        <DisplayName>Hayden Ong</DisplayName>
        <AccountId>312</AccountId>
        <AccountType/>
      </UserInfo>
      <UserInfo>
        <DisplayName>Sunny Wu</DisplayName>
        <AccountId>492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DD8D27BE0614BAE18AED0B92341F9" ma:contentTypeVersion="22" ma:contentTypeDescription="Create a new document." ma:contentTypeScope="" ma:versionID="dfe0606a1561976abfe80c6646b3acf8">
  <xsd:schema xmlns:xsd="http://www.w3.org/2001/XMLSchema" xmlns:xs="http://www.w3.org/2001/XMLSchema" xmlns:p="http://schemas.microsoft.com/office/2006/metadata/properties" xmlns:ns2="34c5824a-7157-4837-94da-f699f3415d2f" xmlns:ns3="6a763c87-a508-4487-a47d-80eec7c73dfb" targetNamespace="http://schemas.microsoft.com/office/2006/metadata/properties" ma:root="true" ma:fieldsID="dcbd05ccee5dec3bc1857e8ce1788e5b" ns2:_="" ns3:_="">
    <xsd:import namespace="34c5824a-7157-4837-94da-f699f3415d2f"/>
    <xsd:import namespace="6a763c87-a508-4487-a47d-80eec7c73df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5824a-7157-4837-94da-f699f3415d2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3c87-a508-4487-a47d-80eec7c73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9f47ab4-964a-4e5b-b4b0-5449d12e21b2}" ma:internalName="TaxCatchAll" ma:showField="CatchAllData" ma:web="6a763c87-a508-4487-a47d-80eec7c73d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CD4EC-3B1F-438B-9834-1C885DC13E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3F539F-437B-41C9-8E27-7D861F0AF58F}">
  <ds:schemaRefs>
    <ds:schemaRef ds:uri="http://schemas.microsoft.com/office/2006/documentManagement/types"/>
    <ds:schemaRef ds:uri="6a763c87-a508-4487-a47d-80eec7c73dfb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34c5824a-7157-4837-94da-f699f3415d2f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B141000-F0C4-41A5-B70B-9574E11CFEDD}">
  <ds:schemaRefs>
    <ds:schemaRef ds:uri="34c5824a-7157-4837-94da-f699f3415d2f"/>
    <ds:schemaRef ds:uri="6a763c87-a508-4487-a47d-80eec7c73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388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Roboto Mono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Aleksanyan</dc:creator>
  <cp:lastModifiedBy>Gen Whitt</cp:lastModifiedBy>
  <cp:revision>26</cp:revision>
  <dcterms:created xsi:type="dcterms:W3CDTF">2024-03-08T20:52:52Z</dcterms:created>
  <dcterms:modified xsi:type="dcterms:W3CDTF">2024-09-06T17:59:51Z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0x010100CECDD8D27BE0614BAE18AED0B92341F9</vt:lpwstr>
  </property>
  <property fmtid="{D5CDD505-2E9C-101B-9397-08002B2CF9AE}" pid="3" name="MediaServiceImageTags">
    <vt:lpwstr/>
  </property>
</Properties>
</file>