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4" r:id="rId2"/>
    <p:sldMasterId id="2147483683" r:id="rId3"/>
  </p:sldMasterIdLst>
  <p:notesMasterIdLst>
    <p:notesMasterId r:id="rId18"/>
  </p:notesMasterIdLst>
  <p:sldIdLst>
    <p:sldId id="382" r:id="rId4"/>
    <p:sldId id="338" r:id="rId5"/>
    <p:sldId id="380" r:id="rId6"/>
    <p:sldId id="355" r:id="rId7"/>
    <p:sldId id="368" r:id="rId8"/>
    <p:sldId id="387" r:id="rId9"/>
    <p:sldId id="385" r:id="rId10"/>
    <p:sldId id="384" r:id="rId11"/>
    <p:sldId id="386" r:id="rId12"/>
    <p:sldId id="378" r:id="rId13"/>
    <p:sldId id="376" r:id="rId14"/>
    <p:sldId id="373" r:id="rId15"/>
    <p:sldId id="257" r:id="rId16"/>
    <p:sldId id="388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CD6"/>
    <a:srgbClr val="507BC8"/>
    <a:srgbClr val="57B588"/>
    <a:srgbClr val="D55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06" autoAdjust="0"/>
    <p:restoredTop sz="95291" autoAdjust="0"/>
  </p:normalViewPr>
  <p:slideViewPr>
    <p:cSldViewPr snapToGrid="0" snapToObjects="1">
      <p:cViewPr varScale="1">
        <p:scale>
          <a:sx n="124" d="100"/>
          <a:sy n="124" d="100"/>
        </p:scale>
        <p:origin x="4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081FF-F69F-419C-A695-2D2842B6166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E6F91-60CB-48B8-906B-B15C71CED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707915"/>
            <a:ext cx="4131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0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64066" y="1122363"/>
            <a:ext cx="62245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64066" y="3602038"/>
            <a:ext cx="62245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15577" y="6356349"/>
            <a:ext cx="3086100" cy="365125"/>
          </a:xfrm>
        </p:spPr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631204" y="6356349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48564" y="1157832"/>
            <a:ext cx="6166786" cy="13255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8564" y="2720775"/>
            <a:ext cx="6166786" cy="2621247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83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6050" y="1106905"/>
            <a:ext cx="5824538" cy="16652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86050" y="2799164"/>
            <a:ext cx="5824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0930" y="962526"/>
            <a:ext cx="6670308" cy="728162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030930" y="1681163"/>
            <a:ext cx="66703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030930" y="2505075"/>
            <a:ext cx="6670308" cy="368458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643838" y="6331151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70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6276" y="987425"/>
            <a:ext cx="2949575" cy="9697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30265" y="987425"/>
            <a:ext cx="3625715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016276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698581" y="6356350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1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64066" y="1122363"/>
            <a:ext cx="62245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64066" y="3602037"/>
            <a:ext cx="6224538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15577" y="6356350"/>
            <a:ext cx="3086100" cy="365125"/>
          </a:xfrm>
        </p:spPr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631204" y="6356350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48564" y="1157833"/>
            <a:ext cx="6166786" cy="13255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8564" y="2720777"/>
            <a:ext cx="6166786" cy="2621247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6050" y="1106906"/>
            <a:ext cx="5824538" cy="16652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86050" y="2799165"/>
            <a:ext cx="5824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0930" y="962525"/>
            <a:ext cx="6670308" cy="7281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030932" y="1681163"/>
            <a:ext cx="66703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030930" y="2505075"/>
            <a:ext cx="6670308" cy="368458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643838" y="6331152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7012" y="2280553"/>
            <a:ext cx="48770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851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6278" y="987426"/>
            <a:ext cx="2949575" cy="9697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30266" y="987426"/>
            <a:ext cx="3625715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016278" y="2057401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698581" y="6356351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638" y="2790692"/>
            <a:ext cx="487700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208" y="134218"/>
            <a:ext cx="7886700" cy="752476"/>
          </a:xfrm>
        </p:spPr>
        <p:txBody>
          <a:bodyPr>
            <a:normAutofit/>
          </a:bodyPr>
          <a:lstStyle>
            <a:lvl1pPr>
              <a:defRPr sz="30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83491"/>
            <a:ext cx="7886700" cy="3051209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3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5981" y="279132"/>
            <a:ext cx="6152398" cy="500565"/>
          </a:xfrm>
        </p:spPr>
        <p:txBody>
          <a:bodyPr anchor="b"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2" y="315070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48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129873"/>
            <a:ext cx="7886700" cy="752476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63534"/>
            <a:ext cx="3886200" cy="286187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517" y="2063534"/>
            <a:ext cx="3886200" cy="286187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</a:t>
            </a:r>
            <a:r>
              <a:rPr lang="en-GB" dirty="0"/>
              <a:t>739563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2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6530"/>
            <a:ext cx="2949178" cy="9408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116530"/>
            <a:ext cx="4629150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17332" y="67377"/>
            <a:ext cx="6956057" cy="86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17044"/>
            <a:ext cx="7886700" cy="3051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334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6808" y="6356351"/>
            <a:ext cx="523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The European Open Science Cloud for Research pilot project is funded by the European Commission, DG Research &amp; Innovation under contract no. </a:t>
            </a:r>
            <a:r>
              <a:rPr lang="en-GB" dirty="0"/>
              <a:t>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952" y="6356351"/>
            <a:ext cx="114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4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1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348564" y="365125"/>
            <a:ext cx="616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348564" y="1825625"/>
            <a:ext cx="61667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3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9" r:id="rId4"/>
    <p:sldLayoutId id="2147483680" r:id="rId5"/>
    <p:sldLayoutId id="214748368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348564" y="365125"/>
            <a:ext cx="616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348564" y="1825625"/>
            <a:ext cx="6166786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rq/dxf6qqbd77q8qcnxnfqrqscr0000gp/T/com.microsoft.Word/WebArchiveCopyPasteTempFiles/page34image34010416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EOSC Governance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BDA-47A6-45CF-BBAE-F1E4CB2D5F7D}"/>
              </a:ext>
            </a:extLst>
          </p:cNvPr>
          <p:cNvSpPr txBox="1"/>
          <p:nvPr/>
        </p:nvSpPr>
        <p:spPr>
          <a:xfrm>
            <a:off x="1537541" y="1853681"/>
            <a:ext cx="53652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Institutional, </a:t>
            </a:r>
            <a:r>
              <a:rPr lang="en-GB" sz="2400" dirty="0">
                <a:latin typeface="EC Square Sans Pro Light" panose="020B0506000000020004" pitchFamily="34" charset="0"/>
              </a:rPr>
              <a:t>including EU Member States and European Commission</a:t>
            </a:r>
            <a:endParaRPr lang="en-US" sz="2400" dirty="0">
              <a:latin typeface="EC Square Sans Pro Light" panose="020B0506000000020004" pitchFamily="34" charset="0"/>
            </a:endParaRPr>
          </a:p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Executive/Operational,</a:t>
            </a:r>
            <a:r>
              <a:rPr lang="en-US" sz="2400" dirty="0">
                <a:latin typeface="EC Square Sans Pro Light" panose="020B0506000000020004" pitchFamily="34" charset="0"/>
              </a:rPr>
              <a:t> </a:t>
            </a:r>
            <a:r>
              <a:rPr lang="en-GB" sz="2400" dirty="0">
                <a:latin typeface="EC Square Sans Pro Light" panose="020B0506000000020004" pitchFamily="34" charset="0"/>
              </a:rPr>
              <a:t>including a governance board at the executive level and relevant working committees (e.g. thematic and functional) </a:t>
            </a:r>
            <a:endParaRPr lang="en-US" sz="2400" dirty="0">
              <a:latin typeface="EC Square Sans Pro Light" panose="020B0506000000020004" pitchFamily="34" charset="0"/>
            </a:endParaRPr>
          </a:p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Advisory,</a:t>
            </a:r>
            <a:r>
              <a:rPr lang="en-US" sz="2400" dirty="0">
                <a:latin typeface="EC Square Sans Pro Light" panose="020B0506000000020004" pitchFamily="34" charset="0"/>
              </a:rPr>
              <a:t> including a stakeholder forum</a:t>
            </a:r>
          </a:p>
          <a:p>
            <a:endParaRPr lang="en-GB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7815B5-EB35-4660-9089-101898B97635}"/>
              </a:ext>
            </a:extLst>
          </p:cNvPr>
          <p:cNvGrpSpPr/>
          <p:nvPr/>
        </p:nvGrpSpPr>
        <p:grpSpPr>
          <a:xfrm>
            <a:off x="145614" y="1762815"/>
            <a:ext cx="8717034" cy="984215"/>
            <a:chOff x="145614" y="1762815"/>
            <a:chExt cx="8717034" cy="984215"/>
          </a:xfrm>
        </p:grpSpPr>
        <p:sp>
          <p:nvSpPr>
            <p:cNvPr id="8" name="TextBox 7"/>
            <p:cNvSpPr txBox="1"/>
            <p:nvPr/>
          </p:nvSpPr>
          <p:spPr>
            <a:xfrm>
              <a:off x="145614" y="1931756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Measuring results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5681362-50E4-4951-A5EB-DC41D03D8EE2}"/>
                </a:ext>
              </a:extLst>
            </p:cNvPr>
            <p:cNvSpPr/>
            <p:nvPr/>
          </p:nvSpPr>
          <p:spPr>
            <a:xfrm>
              <a:off x="1425773" y="1762815"/>
              <a:ext cx="7436875" cy="984215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Strategic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EAB93B-D3CE-4854-A6E6-0C92E4BC0FD2}"/>
              </a:ext>
            </a:extLst>
          </p:cNvPr>
          <p:cNvGrpSpPr/>
          <p:nvPr/>
        </p:nvGrpSpPr>
        <p:grpSpPr>
          <a:xfrm>
            <a:off x="145614" y="2747031"/>
            <a:ext cx="8717034" cy="1579577"/>
            <a:chOff x="145614" y="2747031"/>
            <a:chExt cx="8717034" cy="1579577"/>
          </a:xfrm>
        </p:grpSpPr>
        <p:sp>
          <p:nvSpPr>
            <p:cNvPr id="9" name="TextBox 8"/>
            <p:cNvSpPr txBox="1"/>
            <p:nvPr/>
          </p:nvSpPr>
          <p:spPr>
            <a:xfrm>
              <a:off x="145614" y="3208390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Getting things done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C9F4087-2B19-47A2-A1F6-6F54A68746BC}"/>
                </a:ext>
              </a:extLst>
            </p:cNvPr>
            <p:cNvSpPr/>
            <p:nvPr/>
          </p:nvSpPr>
          <p:spPr>
            <a:xfrm>
              <a:off x="1425773" y="2747031"/>
              <a:ext cx="7436875" cy="1579577"/>
            </a:xfrm>
            <a:prstGeom prst="roundRect">
              <a:avLst/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Executive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51B6E4-BFA7-422F-8003-087FA25A628B}"/>
              </a:ext>
            </a:extLst>
          </p:cNvPr>
          <p:cNvGrpSpPr/>
          <p:nvPr/>
        </p:nvGrpSpPr>
        <p:grpSpPr>
          <a:xfrm>
            <a:off x="145614" y="4326609"/>
            <a:ext cx="8717034" cy="894068"/>
            <a:chOff x="145614" y="4326609"/>
            <a:chExt cx="8717034" cy="894068"/>
          </a:xfrm>
        </p:grpSpPr>
        <p:sp>
          <p:nvSpPr>
            <p:cNvPr id="10" name="TextBox 9"/>
            <p:cNvSpPr txBox="1"/>
            <p:nvPr/>
          </p:nvSpPr>
          <p:spPr>
            <a:xfrm>
              <a:off x="145614" y="4450477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Engaging community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7310CAE-C10D-4819-B26F-464A2B41F1C8}"/>
                </a:ext>
              </a:extLst>
            </p:cNvPr>
            <p:cNvSpPr/>
            <p:nvPr/>
          </p:nvSpPr>
          <p:spPr>
            <a:xfrm>
              <a:off x="1425773" y="4326609"/>
              <a:ext cx="7436875" cy="89406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Stakeholders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4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FD0B-7128-4B61-B913-BD937283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CF01-A498-49DD-9153-4C0E873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DCCB-0357-424E-A2FE-AE2D18EA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9365-2980-4FFB-80BF-3E6F3AB8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E17D8E-CC1A-4032-AE13-34CBBAD1A8C0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4B66D0-57E4-4614-83BA-2BE96AF6E95C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48BEA5-FDEE-4CE2-BAA4-85FE54B02502}"/>
              </a:ext>
            </a:extLst>
          </p:cNvPr>
          <p:cNvSpPr/>
          <p:nvPr/>
        </p:nvSpPr>
        <p:spPr>
          <a:xfrm>
            <a:off x="51752" y="4220308"/>
            <a:ext cx="8957387" cy="1490027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DFF90A-CAC4-4876-B30D-3E1F6DF7FD24}"/>
              </a:ext>
            </a:extLst>
          </p:cNvPr>
          <p:cNvSpPr/>
          <p:nvPr/>
        </p:nvSpPr>
        <p:spPr>
          <a:xfrm>
            <a:off x="2438403" y="4872528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2B4B1B-F4BC-4193-BDFD-66E2CFBDE6B9}"/>
              </a:ext>
            </a:extLst>
          </p:cNvPr>
          <p:cNvSpPr/>
          <p:nvPr/>
        </p:nvSpPr>
        <p:spPr>
          <a:xfrm>
            <a:off x="867933" y="4868838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CB9FAD-4A5F-4F38-93BB-472CD511B395}"/>
              </a:ext>
            </a:extLst>
          </p:cNvPr>
          <p:cNvSpPr/>
          <p:nvPr/>
        </p:nvSpPr>
        <p:spPr>
          <a:xfrm>
            <a:off x="1653168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99CDF8-BDB0-4583-9F59-B758EFC472CC}"/>
              </a:ext>
            </a:extLst>
          </p:cNvPr>
          <p:cNvSpPr/>
          <p:nvPr/>
        </p:nvSpPr>
        <p:spPr>
          <a:xfrm>
            <a:off x="97295" y="4868838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28F411-B597-4FD6-A913-A2E10E322598}"/>
              </a:ext>
            </a:extLst>
          </p:cNvPr>
          <p:cNvSpPr/>
          <p:nvPr/>
        </p:nvSpPr>
        <p:spPr>
          <a:xfrm>
            <a:off x="3223638" y="4872528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C72CF6-A2BE-4D23-B7B9-28AC461771DA}"/>
              </a:ext>
            </a:extLst>
          </p:cNvPr>
          <p:cNvSpPr/>
          <p:nvPr/>
        </p:nvSpPr>
        <p:spPr>
          <a:xfrm>
            <a:off x="8137280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8547998-4E74-4EC0-989A-F477254BB00A}"/>
              </a:ext>
            </a:extLst>
          </p:cNvPr>
          <p:cNvSpPr/>
          <p:nvPr/>
        </p:nvSpPr>
        <p:spPr>
          <a:xfrm>
            <a:off x="3996737" y="2841764"/>
            <a:ext cx="1481854" cy="12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EC Funding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6D7829-6AF2-4D54-8E40-384F33766CC1}"/>
              </a:ext>
            </a:extLst>
          </p:cNvPr>
          <p:cNvSpPr/>
          <p:nvPr/>
        </p:nvSpPr>
        <p:spPr>
          <a:xfrm>
            <a:off x="5336728" y="4882453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398827-85C8-49C5-9B60-E29479CC3BFC}"/>
              </a:ext>
            </a:extLst>
          </p:cNvPr>
          <p:cNvSpPr/>
          <p:nvPr/>
        </p:nvSpPr>
        <p:spPr>
          <a:xfrm>
            <a:off x="7277854" y="4876539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F2EC8D-C4B9-44B2-8EE4-1C61B0025D82}"/>
              </a:ext>
            </a:extLst>
          </p:cNvPr>
          <p:cNvSpPr/>
          <p:nvPr/>
        </p:nvSpPr>
        <p:spPr>
          <a:xfrm>
            <a:off x="6233487" y="4882453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7178A8-12C0-46B1-8D93-E3BFDF7B3FDC}"/>
              </a:ext>
            </a:extLst>
          </p:cNvPr>
          <p:cNvSpPr/>
          <p:nvPr/>
        </p:nvSpPr>
        <p:spPr>
          <a:xfrm>
            <a:off x="4049333" y="4882453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27183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21" grpId="0" animBg="1"/>
      <p:bldP spid="19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562F9C-740F-4B17-9455-F8E6D4A37122}"/>
              </a:ext>
            </a:extLst>
          </p:cNvPr>
          <p:cNvSpPr/>
          <p:nvPr/>
        </p:nvSpPr>
        <p:spPr>
          <a:xfrm>
            <a:off x="1134208" y="2071151"/>
            <a:ext cx="7121769" cy="120095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Commissioning Authority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FD977-9886-4885-AD12-1880EDB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4D16-24FF-4EAE-9A19-8BF1EC8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05FB-B29E-4C8C-B998-42B77113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F8C3-E1E7-421B-9156-9058E8FA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8E20DF6-6278-4B60-994F-EC4600F0FADF}"/>
              </a:ext>
            </a:extLst>
          </p:cNvPr>
          <p:cNvSpPr/>
          <p:nvPr/>
        </p:nvSpPr>
        <p:spPr>
          <a:xfrm>
            <a:off x="1455375" y="3479912"/>
            <a:ext cx="1791609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F273B7-5345-46A6-A11C-FD1791D4B21B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7D219C-66FD-4AFC-BF43-CFC6B5609DA2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B22F0F7-1839-405B-8AA2-F68B2EBAA618}"/>
              </a:ext>
            </a:extLst>
          </p:cNvPr>
          <p:cNvSpPr/>
          <p:nvPr/>
        </p:nvSpPr>
        <p:spPr>
          <a:xfrm>
            <a:off x="3881535" y="3479911"/>
            <a:ext cx="1763485" cy="5983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FDFE79F-C640-4D32-8E77-023917F7B290}"/>
              </a:ext>
            </a:extLst>
          </p:cNvPr>
          <p:cNvSpPr/>
          <p:nvPr/>
        </p:nvSpPr>
        <p:spPr>
          <a:xfrm>
            <a:off x="6335580" y="3445069"/>
            <a:ext cx="1731383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478635-2F74-47E8-8460-F21008B64A5E}"/>
              </a:ext>
            </a:extLst>
          </p:cNvPr>
          <p:cNvSpPr/>
          <p:nvPr/>
        </p:nvSpPr>
        <p:spPr>
          <a:xfrm>
            <a:off x="51752" y="4220308"/>
            <a:ext cx="8957387" cy="1490027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9FD056-05FB-45DD-B25A-F7496F28BD01}"/>
              </a:ext>
            </a:extLst>
          </p:cNvPr>
          <p:cNvSpPr/>
          <p:nvPr/>
        </p:nvSpPr>
        <p:spPr>
          <a:xfrm>
            <a:off x="2438403" y="4872528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F6C49A-7414-4F99-8317-1E342E07AEB6}"/>
              </a:ext>
            </a:extLst>
          </p:cNvPr>
          <p:cNvSpPr/>
          <p:nvPr/>
        </p:nvSpPr>
        <p:spPr>
          <a:xfrm>
            <a:off x="867933" y="4868838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932CD7-A9D4-4696-91AE-CED6FA2485FB}"/>
              </a:ext>
            </a:extLst>
          </p:cNvPr>
          <p:cNvSpPr/>
          <p:nvPr/>
        </p:nvSpPr>
        <p:spPr>
          <a:xfrm>
            <a:off x="1653168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98BF24-4DF5-4FC1-9A97-F1547DBC4985}"/>
              </a:ext>
            </a:extLst>
          </p:cNvPr>
          <p:cNvSpPr/>
          <p:nvPr/>
        </p:nvSpPr>
        <p:spPr>
          <a:xfrm>
            <a:off x="97295" y="4868838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F36CCB-62DF-48DB-9A4E-2A407162FE28}"/>
              </a:ext>
            </a:extLst>
          </p:cNvPr>
          <p:cNvSpPr/>
          <p:nvPr/>
        </p:nvSpPr>
        <p:spPr>
          <a:xfrm>
            <a:off x="3223638" y="4872528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352A98-88D5-43BB-BAB5-65CDE49BA1EB}"/>
              </a:ext>
            </a:extLst>
          </p:cNvPr>
          <p:cNvSpPr/>
          <p:nvPr/>
        </p:nvSpPr>
        <p:spPr>
          <a:xfrm>
            <a:off x="8137280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B8532A5-8BF5-48E3-8E8C-C7E1D1F4FD91}"/>
              </a:ext>
            </a:extLst>
          </p:cNvPr>
          <p:cNvSpPr/>
          <p:nvPr/>
        </p:nvSpPr>
        <p:spPr>
          <a:xfrm>
            <a:off x="5336728" y="4882453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2A33CAF-AEB3-4DBD-9EDF-53F7B234409B}"/>
              </a:ext>
            </a:extLst>
          </p:cNvPr>
          <p:cNvSpPr/>
          <p:nvPr/>
        </p:nvSpPr>
        <p:spPr>
          <a:xfrm>
            <a:off x="7277854" y="4876539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0E5416-2CA8-41A3-BE85-6D9F693C3F0D}"/>
              </a:ext>
            </a:extLst>
          </p:cNvPr>
          <p:cNvSpPr/>
          <p:nvPr/>
        </p:nvSpPr>
        <p:spPr>
          <a:xfrm>
            <a:off x="6233487" y="4882453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42AAD1-0B16-4F39-8251-A83FAABCA7C9}"/>
              </a:ext>
            </a:extLst>
          </p:cNvPr>
          <p:cNvSpPr/>
          <p:nvPr/>
        </p:nvSpPr>
        <p:spPr>
          <a:xfrm>
            <a:off x="4049333" y="4882453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34796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CDDE6A-7C4C-449A-969B-12E82AED36AE}"/>
              </a:ext>
            </a:extLst>
          </p:cNvPr>
          <p:cNvSpPr/>
          <p:nvPr/>
        </p:nvSpPr>
        <p:spPr>
          <a:xfrm>
            <a:off x="90842" y="2941753"/>
            <a:ext cx="8957387" cy="245333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FD977-9886-4885-AD12-1880EDB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4D16-24FF-4EAE-9A19-8BF1EC8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05FB-B29E-4C8C-B998-42B77113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F8C3-E1E7-421B-9156-9058E8FA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C96746-6DDE-4DD6-A9FE-DF20B12C7330}"/>
              </a:ext>
            </a:extLst>
          </p:cNvPr>
          <p:cNvSpPr/>
          <p:nvPr/>
        </p:nvSpPr>
        <p:spPr>
          <a:xfrm>
            <a:off x="274749" y="2071151"/>
            <a:ext cx="8589574" cy="150314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Delivery Authority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FB397A-BABE-4A15-9010-32739A472B88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F6F9AAA-5B54-4D06-86BF-0B213A9EEDA9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7B92DB-12BF-4831-AE94-5FE76C428911}"/>
              </a:ext>
            </a:extLst>
          </p:cNvPr>
          <p:cNvSpPr/>
          <p:nvPr/>
        </p:nvSpPr>
        <p:spPr>
          <a:xfrm>
            <a:off x="2870235" y="3416470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758B72-5402-479A-9F3E-9EDCE74C3D71}"/>
              </a:ext>
            </a:extLst>
          </p:cNvPr>
          <p:cNvSpPr/>
          <p:nvPr/>
        </p:nvSpPr>
        <p:spPr>
          <a:xfrm>
            <a:off x="1228286" y="3408136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0617468-EE22-41D7-884C-8BC94745AD34}"/>
              </a:ext>
            </a:extLst>
          </p:cNvPr>
          <p:cNvSpPr/>
          <p:nvPr/>
        </p:nvSpPr>
        <p:spPr>
          <a:xfrm>
            <a:off x="2048014" y="3413927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74F46D-FBAA-4989-8D01-12DFF9050FFA}"/>
              </a:ext>
            </a:extLst>
          </p:cNvPr>
          <p:cNvSpPr/>
          <p:nvPr/>
        </p:nvSpPr>
        <p:spPr>
          <a:xfrm>
            <a:off x="433062" y="3386696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0AA7D71-D2DE-433C-A0A2-81788DF49B98}"/>
              </a:ext>
            </a:extLst>
          </p:cNvPr>
          <p:cNvSpPr/>
          <p:nvPr/>
        </p:nvSpPr>
        <p:spPr>
          <a:xfrm>
            <a:off x="4472761" y="4341890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A46A16-587B-400A-B532-75206E8E579E}"/>
              </a:ext>
            </a:extLst>
          </p:cNvPr>
          <p:cNvSpPr/>
          <p:nvPr/>
        </p:nvSpPr>
        <p:spPr>
          <a:xfrm>
            <a:off x="8108184" y="4350914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39F3A6-2365-4DAD-9537-FCC67F47CA19}"/>
              </a:ext>
            </a:extLst>
          </p:cNvPr>
          <p:cNvSpPr/>
          <p:nvPr/>
        </p:nvSpPr>
        <p:spPr>
          <a:xfrm>
            <a:off x="5307632" y="4350914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0E07B4E-0FAB-42EA-93B2-728F995E02AF}"/>
              </a:ext>
            </a:extLst>
          </p:cNvPr>
          <p:cNvSpPr/>
          <p:nvPr/>
        </p:nvSpPr>
        <p:spPr>
          <a:xfrm>
            <a:off x="7248758" y="4345000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2B57440-3B62-4283-B60E-3F67DD34E44A}"/>
              </a:ext>
            </a:extLst>
          </p:cNvPr>
          <p:cNvSpPr/>
          <p:nvPr/>
        </p:nvSpPr>
        <p:spPr>
          <a:xfrm>
            <a:off x="6204391" y="4350914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D2D425-A1E2-40B3-AF3E-EC49966417F3}"/>
              </a:ext>
            </a:extLst>
          </p:cNvPr>
          <p:cNvSpPr/>
          <p:nvPr/>
        </p:nvSpPr>
        <p:spPr>
          <a:xfrm>
            <a:off x="3692306" y="3428884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653E8E0-993D-4334-AAE9-A2748961B8E9}"/>
              </a:ext>
            </a:extLst>
          </p:cNvPr>
          <p:cNvSpPr/>
          <p:nvPr/>
        </p:nvSpPr>
        <p:spPr>
          <a:xfrm>
            <a:off x="5793753" y="3642277"/>
            <a:ext cx="1791609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E17EEB-1510-439B-9A15-36B91EBEDADE}"/>
              </a:ext>
            </a:extLst>
          </p:cNvPr>
          <p:cNvSpPr/>
          <p:nvPr/>
        </p:nvSpPr>
        <p:spPr>
          <a:xfrm>
            <a:off x="5016537" y="3444768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6119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B78DD3-5DD7-497B-86B6-29B613743325}"/>
              </a:ext>
            </a:extLst>
          </p:cNvPr>
          <p:cNvSpPr/>
          <p:nvPr/>
        </p:nvSpPr>
        <p:spPr>
          <a:xfrm>
            <a:off x="4736024" y="756958"/>
            <a:ext cx="4229516" cy="61010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18CE89-C9F5-4ABA-834D-9D251F062D8B}"/>
              </a:ext>
            </a:extLst>
          </p:cNvPr>
          <p:cNvSpPr/>
          <p:nvPr/>
        </p:nvSpPr>
        <p:spPr>
          <a:xfrm>
            <a:off x="340258" y="756958"/>
            <a:ext cx="3970098" cy="886153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/>
              <a:t>Strategic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32D8B3-0F3E-49D0-9FC4-78742022BA0E}"/>
              </a:ext>
            </a:extLst>
          </p:cNvPr>
          <p:cNvSpPr/>
          <p:nvPr/>
        </p:nvSpPr>
        <p:spPr>
          <a:xfrm>
            <a:off x="306173" y="1966532"/>
            <a:ext cx="4004183" cy="4891468"/>
          </a:xfrm>
          <a:prstGeom prst="roundRect">
            <a:avLst/>
          </a:prstGeom>
          <a:solidFill>
            <a:srgbClr val="507BC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/>
              <a:t>Executive</a:t>
            </a:r>
            <a:endParaRPr lang="en-GB" sz="544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B4C294-9BDE-499C-9964-7E3CF85B12EA}"/>
              </a:ext>
            </a:extLst>
          </p:cNvPr>
          <p:cNvSpPr/>
          <p:nvPr/>
        </p:nvSpPr>
        <p:spPr>
          <a:xfrm>
            <a:off x="631319" y="2499496"/>
            <a:ext cx="3176557" cy="3682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46" b="1" dirty="0"/>
              <a:t>Executive Board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E01173-EEDC-4578-9F55-C2C8DFD6B61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102656" y="2867730"/>
            <a:ext cx="1116942" cy="48694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BEFCE4-A650-4457-8881-0710B0049BC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36321" y="4431229"/>
            <a:ext cx="3927" cy="59931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34FE23-DC02-455B-9ACA-609446EA8DC5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36321" y="3838588"/>
            <a:ext cx="0" cy="53909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7F4628-3D12-4B9F-AB6A-3BD1935AF1C7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122130" y="2867730"/>
            <a:ext cx="97468" cy="53856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A8CDC7E-DE57-45F6-8860-B3B682E09F22}"/>
              </a:ext>
            </a:extLst>
          </p:cNvPr>
          <p:cNvSpPr/>
          <p:nvPr/>
        </p:nvSpPr>
        <p:spPr>
          <a:xfrm>
            <a:off x="4947759" y="1743030"/>
            <a:ext cx="3806170" cy="36823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>
                <a:solidFill>
                  <a:schemeClr val="bg1"/>
                </a:solidFill>
              </a:rPr>
              <a:t>Stakeholder Engagement Board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9560D0A-5767-4B3E-8F69-C1F2A014F421}"/>
              </a:ext>
            </a:extLst>
          </p:cNvPr>
          <p:cNvSpPr/>
          <p:nvPr/>
        </p:nvSpPr>
        <p:spPr>
          <a:xfrm>
            <a:off x="4913172" y="3361583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Technical Oversight Committee</a:t>
            </a:r>
          </a:p>
          <a:p>
            <a:pPr algn="ctr"/>
            <a:r>
              <a:rPr lang="en-GB" sz="604" b="1" dirty="0"/>
              <a:t>[define and monitor agreed quality measures]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EF45702-6EE7-402F-AAD8-7D7B99D3A07B}"/>
              </a:ext>
            </a:extLst>
          </p:cNvPr>
          <p:cNvSpPr/>
          <p:nvPr/>
        </p:nvSpPr>
        <p:spPr>
          <a:xfrm>
            <a:off x="4913171" y="4405637"/>
            <a:ext cx="1126916" cy="7471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366D2CC-536B-444D-AA53-B750B0E628C0}"/>
              </a:ext>
            </a:extLst>
          </p:cNvPr>
          <p:cNvSpPr/>
          <p:nvPr/>
        </p:nvSpPr>
        <p:spPr>
          <a:xfrm>
            <a:off x="4959201" y="4451666"/>
            <a:ext cx="1126916" cy="792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B1355E7-2E24-4EA4-95E8-367FA2281CCE}"/>
              </a:ext>
            </a:extLst>
          </p:cNvPr>
          <p:cNvSpPr/>
          <p:nvPr/>
        </p:nvSpPr>
        <p:spPr>
          <a:xfrm>
            <a:off x="5005230" y="4497695"/>
            <a:ext cx="1126916" cy="792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6CC5A17-CA42-4878-81E8-8251975F148B}"/>
              </a:ext>
            </a:extLst>
          </p:cNvPr>
          <p:cNvSpPr/>
          <p:nvPr/>
        </p:nvSpPr>
        <p:spPr>
          <a:xfrm>
            <a:off x="5051259" y="4543724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7F0C201-10E0-4637-9966-069F07F4D6F7}"/>
              </a:ext>
            </a:extLst>
          </p:cNvPr>
          <p:cNvSpPr/>
          <p:nvPr/>
        </p:nvSpPr>
        <p:spPr>
          <a:xfrm>
            <a:off x="6384467" y="4426350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913B0-2640-49A9-AC00-EB20EFF9ACCA}"/>
              </a:ext>
            </a:extLst>
          </p:cNvPr>
          <p:cNvSpPr/>
          <p:nvPr/>
        </p:nvSpPr>
        <p:spPr>
          <a:xfrm>
            <a:off x="6430496" y="4472379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3F92BAE-9F6E-4EA5-9EE5-C1FA5F8A6CE2}"/>
              </a:ext>
            </a:extLst>
          </p:cNvPr>
          <p:cNvSpPr/>
          <p:nvPr/>
        </p:nvSpPr>
        <p:spPr>
          <a:xfrm>
            <a:off x="6476525" y="451840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F54D170-B528-4AAF-931C-6CA68971FBD1}"/>
              </a:ext>
            </a:extLst>
          </p:cNvPr>
          <p:cNvSpPr/>
          <p:nvPr/>
        </p:nvSpPr>
        <p:spPr>
          <a:xfrm>
            <a:off x="6522555" y="456443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7EA64CF-7E4E-4F77-AD2F-C858FB75D405}"/>
              </a:ext>
            </a:extLst>
          </p:cNvPr>
          <p:cNvSpPr/>
          <p:nvPr/>
        </p:nvSpPr>
        <p:spPr>
          <a:xfrm>
            <a:off x="501301" y="1091071"/>
            <a:ext cx="3573549" cy="3682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/>
              <a:t>EOSC Member Countries and Funders Governing Board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9E6F45-0318-4D31-8E49-5AD10415853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550574" y="3838758"/>
            <a:ext cx="0" cy="58759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9FDA07-11AF-43B1-8FF9-3423FD951A33}"/>
              </a:ext>
            </a:extLst>
          </p:cNvPr>
          <p:cNvCxnSpPr>
            <a:cxnSpLocks/>
            <a:stCxn id="73" idx="2"/>
            <a:endCxn id="78" idx="0"/>
          </p:cNvCxnSpPr>
          <p:nvPr/>
        </p:nvCxnSpPr>
        <p:spPr>
          <a:xfrm>
            <a:off x="7021869" y="3852567"/>
            <a:ext cx="64144" cy="71187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BA7456-F606-47F3-A7C5-AAB707E4009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5550574" y="2111264"/>
            <a:ext cx="1300270" cy="125031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6E4C7AD-0F74-434C-837F-488817AEDDA2}"/>
              </a:ext>
            </a:extLst>
          </p:cNvPr>
          <p:cNvCxnSpPr>
            <a:cxnSpLocks/>
            <a:stCxn id="63" idx="2"/>
            <a:endCxn id="73" idx="0"/>
          </p:cNvCxnSpPr>
          <p:nvPr/>
        </p:nvCxnSpPr>
        <p:spPr>
          <a:xfrm>
            <a:off x="6850844" y="2111264"/>
            <a:ext cx="171026" cy="126412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Curved Down 99">
            <a:extLst>
              <a:ext uri="{FF2B5EF4-FFF2-40B4-BE49-F238E27FC236}">
                <a16:creationId xmlns:a16="http://schemas.microsoft.com/office/drawing/2014/main" id="{0016E8B8-532B-467C-AD98-BB1D9EEF66DA}"/>
              </a:ext>
            </a:extLst>
          </p:cNvPr>
          <p:cNvSpPr/>
          <p:nvPr/>
        </p:nvSpPr>
        <p:spPr>
          <a:xfrm flipH="1">
            <a:off x="850067" y="3085280"/>
            <a:ext cx="4844291" cy="24116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725" dirty="0">
                <a:solidFill>
                  <a:schemeClr val="tx1"/>
                </a:solidFill>
              </a:rPr>
              <a:t>Technology Requirements &amp; Proposals</a:t>
            </a: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3B7850-FAE2-43D0-8131-1AA5CB4E3EFA}"/>
              </a:ext>
            </a:extLst>
          </p:cNvPr>
          <p:cNvCxnSpPr>
            <a:cxnSpLocks/>
            <a:stCxn id="79" idx="3"/>
            <a:endCxn id="63" idx="1"/>
          </p:cNvCxnSpPr>
          <p:nvPr/>
        </p:nvCxnSpPr>
        <p:spPr>
          <a:xfrm>
            <a:off x="4074850" y="1275188"/>
            <a:ext cx="872909" cy="651959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AC3A038-9BF6-431E-B328-CDAB035AD19B}"/>
              </a:ext>
            </a:extLst>
          </p:cNvPr>
          <p:cNvCxnSpPr>
            <a:cxnSpLocks/>
            <a:stCxn id="33" idx="3"/>
            <a:endCxn id="63" idx="1"/>
          </p:cNvCxnSpPr>
          <p:nvPr/>
        </p:nvCxnSpPr>
        <p:spPr>
          <a:xfrm flipV="1">
            <a:off x="3807876" y="1927147"/>
            <a:ext cx="1139883" cy="756466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CD696012-53BC-4000-8476-E1E2049A83A9}"/>
              </a:ext>
            </a:extLst>
          </p:cNvPr>
          <p:cNvSpPr/>
          <p:nvPr/>
        </p:nvSpPr>
        <p:spPr>
          <a:xfrm>
            <a:off x="5070408" y="5392106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388256A-A841-486A-99FA-1BDDAB50F495}"/>
              </a:ext>
            </a:extLst>
          </p:cNvPr>
          <p:cNvSpPr/>
          <p:nvPr/>
        </p:nvSpPr>
        <p:spPr>
          <a:xfrm>
            <a:off x="5116437" y="5438135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2EDA6E9-01C5-4AF8-AB18-16BC97744826}"/>
              </a:ext>
            </a:extLst>
          </p:cNvPr>
          <p:cNvSpPr/>
          <p:nvPr/>
        </p:nvSpPr>
        <p:spPr>
          <a:xfrm>
            <a:off x="5162466" y="5484164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24D8CEB-3318-41F4-BB6C-FAAE2259173A}"/>
              </a:ext>
            </a:extLst>
          </p:cNvPr>
          <p:cNvSpPr/>
          <p:nvPr/>
        </p:nvSpPr>
        <p:spPr>
          <a:xfrm>
            <a:off x="6405136" y="5393387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98D4F42-4698-43CF-9CF8-751DAF2CDF6F}"/>
              </a:ext>
            </a:extLst>
          </p:cNvPr>
          <p:cNvSpPr/>
          <p:nvPr/>
        </p:nvSpPr>
        <p:spPr>
          <a:xfrm>
            <a:off x="6451165" y="5439416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FB3A99-C613-4994-B156-B23349C83DF1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19597" y="2867730"/>
            <a:ext cx="1244718" cy="50414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1DDB1FF-0FFB-4ED2-8170-9A5CBE006C91}"/>
              </a:ext>
            </a:extLst>
          </p:cNvPr>
          <p:cNvSpPr/>
          <p:nvPr/>
        </p:nvSpPr>
        <p:spPr>
          <a:xfrm>
            <a:off x="7749327" y="3362832"/>
            <a:ext cx="1004602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Policy and Rules of Participation Oversight Committee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2147E9-A0B9-405B-BB40-C7886C074600}"/>
              </a:ext>
            </a:extLst>
          </p:cNvPr>
          <p:cNvCxnSpPr>
            <a:cxnSpLocks/>
            <a:stCxn id="63" idx="2"/>
            <a:endCxn id="48" idx="0"/>
          </p:cNvCxnSpPr>
          <p:nvPr/>
        </p:nvCxnSpPr>
        <p:spPr>
          <a:xfrm>
            <a:off x="6850844" y="2111264"/>
            <a:ext cx="1400784" cy="125156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AB1431-03A9-441C-B23A-D60D02F617E6}"/>
              </a:ext>
            </a:extLst>
          </p:cNvPr>
          <p:cNvCxnSpPr>
            <a:cxnSpLocks/>
          </p:cNvCxnSpPr>
          <p:nvPr/>
        </p:nvCxnSpPr>
        <p:spPr>
          <a:xfrm>
            <a:off x="1841171" y="1383886"/>
            <a:ext cx="0" cy="1115610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7EC13F11-AAF2-423B-AE72-4F0484ABDE46}"/>
              </a:ext>
            </a:extLst>
          </p:cNvPr>
          <p:cNvSpPr/>
          <p:nvPr/>
        </p:nvSpPr>
        <p:spPr>
          <a:xfrm flipH="1">
            <a:off x="3493077" y="3923316"/>
            <a:ext cx="4758547" cy="504325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25" dirty="0">
              <a:solidFill>
                <a:schemeClr val="tx1"/>
              </a:solidFill>
            </a:endParaRPr>
          </a:p>
          <a:p>
            <a:pPr algn="ctr"/>
            <a:endParaRPr lang="en-GB" sz="725" dirty="0">
              <a:solidFill>
                <a:schemeClr val="tx1"/>
              </a:solidFill>
            </a:endParaRP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 and Rules of Participation Recommendations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B0408A9-B8ED-4E54-AC27-07947D610A80}"/>
              </a:ext>
            </a:extLst>
          </p:cNvPr>
          <p:cNvSpPr/>
          <p:nvPr/>
        </p:nvSpPr>
        <p:spPr>
          <a:xfrm>
            <a:off x="7700536" y="4426350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882063A-1762-4C41-96EB-9B2210CD2A30}"/>
              </a:ext>
            </a:extLst>
          </p:cNvPr>
          <p:cNvSpPr/>
          <p:nvPr/>
        </p:nvSpPr>
        <p:spPr>
          <a:xfrm>
            <a:off x="7746566" y="4472379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577A198-0E3B-4D56-A149-50616FA5FD51}"/>
              </a:ext>
            </a:extLst>
          </p:cNvPr>
          <p:cNvSpPr/>
          <p:nvPr/>
        </p:nvSpPr>
        <p:spPr>
          <a:xfrm>
            <a:off x="7792595" y="451840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4572CB8-A42F-46BC-B719-CFB0338A1896}"/>
              </a:ext>
            </a:extLst>
          </p:cNvPr>
          <p:cNvSpPr/>
          <p:nvPr/>
        </p:nvSpPr>
        <p:spPr>
          <a:xfrm>
            <a:off x="7838624" y="456443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Discipline  Policy Sub-Committees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D93F86-B850-433A-9C60-0F6E2BCDF406}"/>
              </a:ext>
            </a:extLst>
          </p:cNvPr>
          <p:cNvCxnSpPr>
            <a:cxnSpLocks/>
          </p:cNvCxnSpPr>
          <p:nvPr/>
        </p:nvCxnSpPr>
        <p:spPr>
          <a:xfrm>
            <a:off x="8264660" y="3873490"/>
            <a:ext cx="64143" cy="5875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D649A38-6552-4642-B5CB-8CCA2A04DB8C}"/>
              </a:ext>
            </a:extLst>
          </p:cNvPr>
          <p:cNvSpPr/>
          <p:nvPr/>
        </p:nvSpPr>
        <p:spPr>
          <a:xfrm>
            <a:off x="380595" y="3353596"/>
            <a:ext cx="942673" cy="832447"/>
          </a:xfrm>
          <a:prstGeom prst="roundRect">
            <a:avLst/>
          </a:prstGeom>
          <a:solidFill>
            <a:srgbClr val="7C9CD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System Steering Committee</a:t>
            </a:r>
          </a:p>
          <a:p>
            <a:pPr algn="ctr"/>
            <a:r>
              <a:rPr lang="en-GB" sz="725" dirty="0"/>
              <a:t>[EOSC System Owners: sets the key goals and directions]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26A8855-CA3B-4865-8D0A-CA42BE67E6BD}"/>
              </a:ext>
            </a:extLst>
          </p:cNvPr>
          <p:cNvSpPr/>
          <p:nvPr/>
        </p:nvSpPr>
        <p:spPr>
          <a:xfrm>
            <a:off x="364984" y="4377680"/>
            <a:ext cx="942673" cy="511564"/>
          </a:xfrm>
          <a:prstGeom prst="roundRect">
            <a:avLst/>
          </a:prstGeom>
          <a:solidFill>
            <a:srgbClr val="7C9CD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Service Portfolio Management Committee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ECABEF3-88FC-403C-87A4-0D72D57B9DF9}"/>
              </a:ext>
            </a:extLst>
          </p:cNvPr>
          <p:cNvSpPr/>
          <p:nvPr/>
        </p:nvSpPr>
        <p:spPr>
          <a:xfrm>
            <a:off x="368911" y="5030546"/>
            <a:ext cx="942673" cy="728248"/>
          </a:xfrm>
          <a:prstGeom prst="roundRect">
            <a:avLst/>
          </a:prstGeom>
          <a:solidFill>
            <a:srgbClr val="7C9CD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System Executive Committee</a:t>
            </a:r>
          </a:p>
          <a:p>
            <a:pPr algn="ctr"/>
            <a:r>
              <a:rPr lang="en-GB" sz="604" dirty="0"/>
              <a:t>[EOSC Top Managers: guaranteeing that the EOSC System is behaving according to the goal and directions]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84A01D0-8BE6-4A61-BD0B-9551FF53E31E}"/>
              </a:ext>
            </a:extLst>
          </p:cNvPr>
          <p:cNvSpPr/>
          <p:nvPr/>
        </p:nvSpPr>
        <p:spPr>
          <a:xfrm>
            <a:off x="631319" y="2486991"/>
            <a:ext cx="3176557" cy="368234"/>
          </a:xfrm>
          <a:prstGeom prst="roundRect">
            <a:avLst/>
          </a:prstGeom>
          <a:solidFill>
            <a:srgbClr val="7C9CD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/>
              <a:t>Executive Board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EA97871-5524-4738-BB2D-44940FB17897}"/>
              </a:ext>
            </a:extLst>
          </p:cNvPr>
          <p:cNvSpPr/>
          <p:nvPr/>
        </p:nvSpPr>
        <p:spPr>
          <a:xfrm>
            <a:off x="4913172" y="3349079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Technical Oversight Committee</a:t>
            </a:r>
          </a:p>
          <a:p>
            <a:pPr algn="ctr"/>
            <a:r>
              <a:rPr lang="en-GB" sz="725" b="1" dirty="0"/>
              <a:t>[define and monitor agreed quality measures]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86595BB-96E1-4B18-B8FD-36CBF24B0AEE}"/>
              </a:ext>
            </a:extLst>
          </p:cNvPr>
          <p:cNvSpPr/>
          <p:nvPr/>
        </p:nvSpPr>
        <p:spPr>
          <a:xfrm>
            <a:off x="5051259" y="4531220"/>
            <a:ext cx="1126916" cy="8273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Research Discipline Technical Sub-Committees</a:t>
            </a:r>
          </a:p>
          <a:p>
            <a:pPr algn="ctr"/>
            <a:r>
              <a:rPr lang="en-GB" sz="725" b="1" dirty="0"/>
              <a:t>[define and monitor quality measures on behalf of research communities]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C10B8FF-50B0-4288-BBCD-B3B800DAD0BE}"/>
              </a:ext>
            </a:extLst>
          </p:cNvPr>
          <p:cNvSpPr/>
          <p:nvPr/>
        </p:nvSpPr>
        <p:spPr>
          <a:xfrm>
            <a:off x="6522555" y="4551933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Research Discipline Demand  Panels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5853B53-8FAC-4EBC-9934-337121E8834E}"/>
              </a:ext>
            </a:extLst>
          </p:cNvPr>
          <p:cNvSpPr/>
          <p:nvPr/>
        </p:nvSpPr>
        <p:spPr>
          <a:xfrm>
            <a:off x="5162466" y="5471660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Technical Working Groups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08F45AC-305B-44BE-A2E6-8009FBA42D22}"/>
              </a:ext>
            </a:extLst>
          </p:cNvPr>
          <p:cNvSpPr/>
          <p:nvPr/>
        </p:nvSpPr>
        <p:spPr>
          <a:xfrm>
            <a:off x="6497194" y="5472940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Community Working Groups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B74466D-2D63-458A-82C7-866A1E5A7553}"/>
              </a:ext>
            </a:extLst>
          </p:cNvPr>
          <p:cNvSpPr/>
          <p:nvPr/>
        </p:nvSpPr>
        <p:spPr>
          <a:xfrm>
            <a:off x="7778955" y="5412624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EFEA874-9C64-4246-B05B-BDDE4217AB6B}"/>
              </a:ext>
            </a:extLst>
          </p:cNvPr>
          <p:cNvSpPr/>
          <p:nvPr/>
        </p:nvSpPr>
        <p:spPr>
          <a:xfrm>
            <a:off x="7824984" y="5458653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EE657EC-AC34-4471-A3C0-E8596F56BFCE}"/>
              </a:ext>
            </a:extLst>
          </p:cNvPr>
          <p:cNvSpPr/>
          <p:nvPr/>
        </p:nvSpPr>
        <p:spPr>
          <a:xfrm>
            <a:off x="7871013" y="5492177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Policy Working Groups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2C7AA6B-7132-4B6D-BB17-EE543A37E361}"/>
              </a:ext>
            </a:extLst>
          </p:cNvPr>
          <p:cNvSpPr/>
          <p:nvPr/>
        </p:nvSpPr>
        <p:spPr>
          <a:xfrm>
            <a:off x="1764708" y="4437674"/>
            <a:ext cx="792339" cy="668064"/>
          </a:xfrm>
          <a:prstGeom prst="roundRect">
            <a:avLst/>
          </a:prstGeom>
          <a:solidFill>
            <a:srgbClr val="7C9CD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Financial and Commercial Steering Committee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D0F274D-7401-4102-B7AE-F5CB6F44ED07}"/>
              </a:ext>
            </a:extLst>
          </p:cNvPr>
          <p:cNvSpPr/>
          <p:nvPr/>
        </p:nvSpPr>
        <p:spPr>
          <a:xfrm>
            <a:off x="1828749" y="3327812"/>
            <a:ext cx="676732" cy="668064"/>
          </a:xfrm>
          <a:prstGeom prst="roundRect">
            <a:avLst/>
          </a:prstGeom>
          <a:solidFill>
            <a:srgbClr val="7C9CD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Resource Allocation Committee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7B31FFB-D596-435E-9CF2-C994A8C20184}"/>
              </a:ext>
            </a:extLst>
          </p:cNvPr>
          <p:cNvSpPr/>
          <p:nvPr/>
        </p:nvSpPr>
        <p:spPr>
          <a:xfrm>
            <a:off x="2931520" y="3414027"/>
            <a:ext cx="665525" cy="477175"/>
          </a:xfrm>
          <a:prstGeom prst="roundRect">
            <a:avLst/>
          </a:prstGeom>
          <a:solidFill>
            <a:srgbClr val="7C9CD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Policy Alignment Steering Committee</a:t>
            </a:r>
          </a:p>
        </p:txBody>
      </p:sp>
      <p:sp>
        <p:nvSpPr>
          <p:cNvPr id="103" name="Arrow: Curved Up 102">
            <a:extLst>
              <a:ext uri="{FF2B5EF4-FFF2-40B4-BE49-F238E27FC236}">
                <a16:creationId xmlns:a16="http://schemas.microsoft.com/office/drawing/2014/main" id="{527F1DC6-F6EE-4CA7-B984-2806E71F6B72}"/>
              </a:ext>
            </a:extLst>
          </p:cNvPr>
          <p:cNvSpPr/>
          <p:nvPr/>
        </p:nvSpPr>
        <p:spPr>
          <a:xfrm rot="21307720" flipH="1">
            <a:off x="2154625" y="3902783"/>
            <a:ext cx="4884719" cy="378741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dirty="0">
                <a:solidFill>
                  <a:schemeClr val="tx1"/>
                </a:solidFill>
              </a:rPr>
              <a:t>Scientific Case Requirements &amp; Proposals</a:t>
            </a: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3B33AEE-2772-4311-8E2D-FFB75FF2799F}"/>
              </a:ext>
            </a:extLst>
          </p:cNvPr>
          <p:cNvSpPr/>
          <p:nvPr/>
        </p:nvSpPr>
        <p:spPr>
          <a:xfrm>
            <a:off x="6384467" y="3375392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Resource Demand Committee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C8AA8D-C0A9-4C2A-B5E0-AFC62CA60FF2}"/>
              </a:ext>
            </a:extLst>
          </p:cNvPr>
          <p:cNvCxnSpPr>
            <a:cxnSpLocks/>
            <a:stCxn id="63" idx="2"/>
            <a:endCxn id="88" idx="0"/>
          </p:cNvCxnSpPr>
          <p:nvPr/>
        </p:nvCxnSpPr>
        <p:spPr>
          <a:xfrm flipH="1">
            <a:off x="5279101" y="2111264"/>
            <a:ext cx="1571743" cy="28203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0A40649-2558-4D7A-A78D-C27B70A2B4B6}"/>
              </a:ext>
            </a:extLst>
          </p:cNvPr>
          <p:cNvCxnSpPr>
            <a:cxnSpLocks/>
            <a:endCxn id="94" idx="3"/>
          </p:cNvCxnSpPr>
          <p:nvPr/>
        </p:nvCxnSpPr>
        <p:spPr>
          <a:xfrm flipH="1" flipV="1">
            <a:off x="3807876" y="2671108"/>
            <a:ext cx="1065739" cy="470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E611BB6-79E5-46CB-8873-940F8411C7CC}"/>
              </a:ext>
            </a:extLst>
          </p:cNvPr>
          <p:cNvSpPr/>
          <p:nvPr/>
        </p:nvSpPr>
        <p:spPr>
          <a:xfrm>
            <a:off x="4873615" y="2393302"/>
            <a:ext cx="810971" cy="5398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Ethics and Legal Advisory Board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009B789-15CE-4388-90D3-6731F031B693}"/>
              </a:ext>
            </a:extLst>
          </p:cNvPr>
          <p:cNvSpPr/>
          <p:nvPr/>
        </p:nvSpPr>
        <p:spPr>
          <a:xfrm>
            <a:off x="6313078" y="6360190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0FF49BF-8321-4D34-8861-11D551E59B8F}"/>
              </a:ext>
            </a:extLst>
          </p:cNvPr>
          <p:cNvSpPr/>
          <p:nvPr/>
        </p:nvSpPr>
        <p:spPr>
          <a:xfrm>
            <a:off x="6359107" y="6406219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96E0F5B-41BB-4D59-8A74-CD19F7B52AEB}"/>
              </a:ext>
            </a:extLst>
          </p:cNvPr>
          <p:cNvSpPr/>
          <p:nvPr/>
        </p:nvSpPr>
        <p:spPr>
          <a:xfrm>
            <a:off x="6405136" y="6439743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Cross cutting Working Groups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D48E45-3E74-451F-9099-8B63BBA884F7}"/>
              </a:ext>
            </a:extLst>
          </p:cNvPr>
          <p:cNvCxnSpPr>
            <a:cxnSpLocks/>
            <a:stCxn id="95" idx="2"/>
            <a:endCxn id="62" idx="0"/>
          </p:cNvCxnSpPr>
          <p:nvPr/>
        </p:nvCxnSpPr>
        <p:spPr>
          <a:xfrm flipH="1">
            <a:off x="2160878" y="3995876"/>
            <a:ext cx="6237" cy="44179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7C2FC2-8527-4E20-BEE2-D92FE96A1200}"/>
              </a:ext>
            </a:extLst>
          </p:cNvPr>
          <p:cNvCxnSpPr>
            <a:cxnSpLocks/>
          </p:cNvCxnSpPr>
          <p:nvPr/>
        </p:nvCxnSpPr>
        <p:spPr>
          <a:xfrm>
            <a:off x="1554480" y="3327812"/>
            <a:ext cx="0" cy="3078407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122FA3-4A2A-40FB-BD3C-3A0A2EB9DA27}"/>
              </a:ext>
            </a:extLst>
          </p:cNvPr>
          <p:cNvCxnSpPr>
            <a:cxnSpLocks/>
          </p:cNvCxnSpPr>
          <p:nvPr/>
        </p:nvCxnSpPr>
        <p:spPr>
          <a:xfrm>
            <a:off x="2749617" y="3313173"/>
            <a:ext cx="0" cy="3078407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5C8673C-18CD-49C2-83F1-B54C574EAFBD}"/>
              </a:ext>
            </a:extLst>
          </p:cNvPr>
          <p:cNvCxnSpPr>
            <a:cxnSpLocks/>
          </p:cNvCxnSpPr>
          <p:nvPr/>
        </p:nvCxnSpPr>
        <p:spPr>
          <a:xfrm>
            <a:off x="6313078" y="3137010"/>
            <a:ext cx="0" cy="3078407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2C8945A-1E43-4DEE-9EC0-78F164E41399}"/>
              </a:ext>
            </a:extLst>
          </p:cNvPr>
          <p:cNvCxnSpPr>
            <a:cxnSpLocks/>
          </p:cNvCxnSpPr>
          <p:nvPr/>
        </p:nvCxnSpPr>
        <p:spPr>
          <a:xfrm>
            <a:off x="7701046" y="3149155"/>
            <a:ext cx="0" cy="3078407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5E56E8-286D-4CEE-9824-1F34C5A4124B}"/>
              </a:ext>
            </a:extLst>
          </p:cNvPr>
          <p:cNvSpPr txBox="1"/>
          <p:nvPr/>
        </p:nvSpPr>
        <p:spPr>
          <a:xfrm>
            <a:off x="320114" y="5969843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Technical + Semantic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Pillar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5424B9-CB74-4166-902E-20A3A10E3F1F}"/>
              </a:ext>
            </a:extLst>
          </p:cNvPr>
          <p:cNvSpPr txBox="1"/>
          <p:nvPr/>
        </p:nvSpPr>
        <p:spPr>
          <a:xfrm>
            <a:off x="1532708" y="5971340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Organisational + Semantic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Pillar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78E17B1-CE81-4FA8-9EA0-BCC2DA278B6B}"/>
              </a:ext>
            </a:extLst>
          </p:cNvPr>
          <p:cNvSpPr txBox="1"/>
          <p:nvPr/>
        </p:nvSpPr>
        <p:spPr>
          <a:xfrm>
            <a:off x="2818253" y="5971340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Legal + Semantic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Pillar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A02C508-A22C-41EB-8D47-BE0966008999}"/>
              </a:ext>
            </a:extLst>
          </p:cNvPr>
          <p:cNvSpPr txBox="1"/>
          <p:nvPr/>
        </p:nvSpPr>
        <p:spPr>
          <a:xfrm>
            <a:off x="5308087" y="588164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Technical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Pillar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B17C3E-F363-438B-BD55-E2188671E891}"/>
              </a:ext>
            </a:extLst>
          </p:cNvPr>
          <p:cNvSpPr txBox="1"/>
          <p:nvPr/>
        </p:nvSpPr>
        <p:spPr>
          <a:xfrm>
            <a:off x="6568904" y="5905589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Organisational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Pillar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271C1AE-8CC8-4317-AF9B-B78225E5538F}"/>
              </a:ext>
            </a:extLst>
          </p:cNvPr>
          <p:cNvSpPr txBox="1"/>
          <p:nvPr/>
        </p:nvSpPr>
        <p:spPr>
          <a:xfrm>
            <a:off x="8098267" y="5912817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Legal 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Pillar</a:t>
            </a:r>
          </a:p>
        </p:txBody>
      </p:sp>
    </p:spTree>
    <p:extLst>
      <p:ext uri="{BB962C8B-B14F-4D97-AF65-F5344CB8AC3E}">
        <p14:creationId xmlns:p14="http://schemas.microsoft.com/office/powerpoint/2010/main" val="191703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2766-97B6-43DE-8D96-338337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1BE4-D7D4-4481-A5BD-46B0D91D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4C38-3BCC-4300-9EBC-E3BA476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7FE8-83E3-43F8-A761-3385829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CAD6B3A-1241-4B5A-98BE-679520EDC00E}"/>
              </a:ext>
            </a:extLst>
          </p:cNvPr>
          <p:cNvSpPr txBox="1">
            <a:spLocks/>
          </p:cNvSpPr>
          <p:nvPr/>
        </p:nvSpPr>
        <p:spPr>
          <a:xfrm>
            <a:off x="178905" y="990350"/>
            <a:ext cx="8963193" cy="71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EOSCpilot						               EC Staff Working Document</a:t>
            </a:r>
            <a:br>
              <a:rPr lang="fi-FI" dirty="0"/>
            </a:br>
            <a:r>
              <a:rPr lang="fi-FI" dirty="0"/>
              <a:t>post-2020				           		                           up to 2020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BFC8BFEF-B163-413A-B22D-3F26F2ED6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939" y="217401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 sz="1350"/>
          </a:p>
        </p:txBody>
      </p:sp>
      <p:pic>
        <p:nvPicPr>
          <p:cNvPr id="27" name="Picture 1" descr="page34image340104160">
            <a:extLst>
              <a:ext uri="{FF2B5EF4-FFF2-40B4-BE49-F238E27FC236}">
                <a16:creationId xmlns:a16="http://schemas.microsoft.com/office/drawing/2014/main" id="{CF7D1CEE-EC4F-4033-951C-9A56BEDD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118" y="2028312"/>
            <a:ext cx="4425980" cy="32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48DF8F5-D016-486B-B093-4C19121DC7C3}"/>
              </a:ext>
            </a:extLst>
          </p:cNvPr>
          <p:cNvGrpSpPr/>
          <p:nvPr/>
        </p:nvGrpSpPr>
        <p:grpSpPr>
          <a:xfrm>
            <a:off x="-435154" y="3062932"/>
            <a:ext cx="8590614" cy="2899172"/>
            <a:chOff x="-580205" y="2940909"/>
            <a:chExt cx="11454151" cy="386556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09E386-030C-4CB6-8CA2-8FEE9FD57552}"/>
                </a:ext>
              </a:extLst>
            </p:cNvPr>
            <p:cNvGrpSpPr/>
            <p:nvPr/>
          </p:nvGrpSpPr>
          <p:grpSpPr>
            <a:xfrm>
              <a:off x="-580205" y="2940909"/>
              <a:ext cx="11454151" cy="3710126"/>
              <a:chOff x="-580205" y="2940909"/>
              <a:chExt cx="11454151" cy="371012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AE72D03-138D-41DE-99D6-429A440F53F2}"/>
                  </a:ext>
                </a:extLst>
              </p:cNvPr>
              <p:cNvSpPr/>
              <p:nvPr/>
            </p:nvSpPr>
            <p:spPr>
              <a:xfrm>
                <a:off x="-580205" y="3855576"/>
                <a:ext cx="2755557" cy="2795459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715096-9D82-446A-982E-AD1DDF56C65D}"/>
                  </a:ext>
                </a:extLst>
              </p:cNvPr>
              <p:cNvSpPr/>
              <p:nvPr/>
            </p:nvSpPr>
            <p:spPr>
              <a:xfrm>
                <a:off x="6113731" y="2940909"/>
                <a:ext cx="4760215" cy="3307708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F2A4DB-CA4C-48BD-B1B6-CA9DF858867A}"/>
                </a:ext>
              </a:extLst>
            </p:cNvPr>
            <p:cNvSpPr txBox="1"/>
            <p:nvPr/>
          </p:nvSpPr>
          <p:spPr>
            <a:xfrm>
              <a:off x="7613554" y="6314030"/>
              <a:ext cx="17605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b="1" dirty="0" err="1">
                  <a:solidFill>
                    <a:schemeClr val="accent1">
                      <a:lumMod val="75000"/>
                    </a:schemeClr>
                  </a:solidFill>
                </a:rPr>
                <a:t>Operational</a:t>
              </a:r>
              <a:endParaRPr lang="fi-FI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49BD4B-393C-4D68-A1E5-C6A9997358B7}"/>
              </a:ext>
            </a:extLst>
          </p:cNvPr>
          <p:cNvGrpSpPr/>
          <p:nvPr/>
        </p:nvGrpSpPr>
        <p:grpSpPr>
          <a:xfrm>
            <a:off x="-353827" y="1404826"/>
            <a:ext cx="7914552" cy="2722073"/>
            <a:chOff x="-471769" y="730101"/>
            <a:chExt cx="10552735" cy="36294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FE7A29-8402-429E-83EA-1BF64D20C84A}"/>
                </a:ext>
              </a:extLst>
            </p:cNvPr>
            <p:cNvGrpSpPr/>
            <p:nvPr/>
          </p:nvGrpSpPr>
          <p:grpSpPr>
            <a:xfrm>
              <a:off x="-471769" y="730101"/>
              <a:ext cx="10552735" cy="3629431"/>
              <a:chOff x="-471769" y="730101"/>
              <a:chExt cx="10552735" cy="362943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5C65CC-6DD7-4A2E-9AF3-309ED251354B}"/>
                  </a:ext>
                </a:extLst>
              </p:cNvPr>
              <p:cNvSpPr/>
              <p:nvPr/>
            </p:nvSpPr>
            <p:spPr>
              <a:xfrm>
                <a:off x="7542280" y="730101"/>
                <a:ext cx="2538686" cy="2420506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ADB1E4-8EE1-4221-8EF6-70E64203D8F6}"/>
                  </a:ext>
                </a:extLst>
              </p:cNvPr>
              <p:cNvSpPr/>
              <p:nvPr/>
            </p:nvSpPr>
            <p:spPr>
              <a:xfrm>
                <a:off x="-471769" y="1939025"/>
                <a:ext cx="2538686" cy="2420507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55CA5B-7E45-484D-A69C-1AC5CA4BA34B}"/>
                </a:ext>
              </a:extLst>
            </p:cNvPr>
            <p:cNvSpPr txBox="1"/>
            <p:nvPr/>
          </p:nvSpPr>
          <p:spPr>
            <a:xfrm>
              <a:off x="5795318" y="1099752"/>
              <a:ext cx="180092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b="1" dirty="0" err="1">
                  <a:solidFill>
                    <a:srgbClr val="FF0000"/>
                  </a:solidFill>
                </a:rPr>
                <a:t>Institutional</a:t>
              </a:r>
              <a:endParaRPr lang="fi-FI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B7A858-AA21-415E-B9DB-8F7A0F52CA85}"/>
              </a:ext>
            </a:extLst>
          </p:cNvPr>
          <p:cNvGrpSpPr/>
          <p:nvPr/>
        </p:nvGrpSpPr>
        <p:grpSpPr>
          <a:xfrm>
            <a:off x="2901688" y="2411347"/>
            <a:ext cx="6526990" cy="3447922"/>
            <a:chOff x="3868917" y="2072129"/>
            <a:chExt cx="8702652" cy="459723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A67A401-21ED-4242-9AFC-D770DA96333B}"/>
                </a:ext>
              </a:extLst>
            </p:cNvPr>
            <p:cNvGrpSpPr/>
            <p:nvPr/>
          </p:nvGrpSpPr>
          <p:grpSpPr>
            <a:xfrm>
              <a:off x="3868917" y="2072129"/>
              <a:ext cx="8702652" cy="4001295"/>
              <a:chOff x="3868917" y="2072129"/>
              <a:chExt cx="8702652" cy="4001295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D3ED3D2-4C27-4F45-8BEC-B845A03D3B1E}"/>
                  </a:ext>
                </a:extLst>
              </p:cNvPr>
              <p:cNvSpPr/>
              <p:nvPr/>
            </p:nvSpPr>
            <p:spPr>
              <a:xfrm>
                <a:off x="3868917" y="2072129"/>
                <a:ext cx="2538687" cy="4001295"/>
              </a:xfrm>
              <a:prstGeom prst="ellipse">
                <a:avLst/>
              </a:prstGeom>
              <a:noFill/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E1B72B6-940F-452F-A9E0-65EE11700DDE}"/>
                  </a:ext>
                </a:extLst>
              </p:cNvPr>
              <p:cNvSpPr/>
              <p:nvPr/>
            </p:nvSpPr>
            <p:spPr>
              <a:xfrm>
                <a:off x="9251066" y="2133662"/>
                <a:ext cx="3320503" cy="1955007"/>
              </a:xfrm>
              <a:prstGeom prst="ellipse">
                <a:avLst/>
              </a:prstGeom>
              <a:noFill/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50B826-0BF3-41BD-A184-74B8736976D3}"/>
                </a:ext>
              </a:extLst>
            </p:cNvPr>
            <p:cNvSpPr txBox="1"/>
            <p:nvPr/>
          </p:nvSpPr>
          <p:spPr>
            <a:xfrm>
              <a:off x="4526235" y="6176916"/>
              <a:ext cx="15520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 err="1">
                  <a:solidFill>
                    <a:srgbClr val="FFC000"/>
                  </a:solidFill>
                </a:rPr>
                <a:t>Advisory</a:t>
              </a:r>
              <a:endParaRPr lang="fi-FI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0612AD4-9D7B-4783-B45F-2B43C76D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8857" y="2205874"/>
            <a:ext cx="4882415" cy="32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 Governance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" y="1478914"/>
            <a:ext cx="4326368" cy="3655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5957" y="5418306"/>
            <a:ext cx="718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http://www.rtmteam.net/page.php?pageID=25&amp;section=overview_of_ecg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4200" y="1898353"/>
            <a:ext cx="457121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 Community Problems Solving:</a:t>
            </a:r>
            <a:r>
              <a:rPr lang="en-GB" dirty="0"/>
              <a:t> </a:t>
            </a:r>
            <a:endParaRPr lang="en-GB" sz="1400" dirty="0"/>
          </a:p>
          <a:p>
            <a:r>
              <a:rPr lang="en-GB" sz="1500" dirty="0"/>
              <a:t>    Aligns “Engaging Citizens” and “Getting Things Done.”</a:t>
            </a:r>
          </a:p>
          <a:p>
            <a:endParaRPr lang="en-GB" sz="1500" dirty="0"/>
          </a:p>
          <a:p>
            <a:r>
              <a:rPr lang="en-GB" b="1" dirty="0"/>
              <a:t>2 Organizations Managing for Results:</a:t>
            </a:r>
            <a:r>
              <a:rPr lang="en-GB" dirty="0"/>
              <a:t> </a:t>
            </a:r>
          </a:p>
          <a:p>
            <a:r>
              <a:rPr lang="en-GB" sz="1400" dirty="0"/>
              <a:t>    </a:t>
            </a:r>
            <a:r>
              <a:rPr lang="en-GB" sz="1500" dirty="0"/>
              <a:t>Aligns “Measuring Results” and “Getting Things Done.”</a:t>
            </a:r>
          </a:p>
          <a:p>
            <a:endParaRPr lang="en-GB" sz="1500" dirty="0"/>
          </a:p>
          <a:p>
            <a:r>
              <a:rPr lang="en-GB" b="1" dirty="0"/>
              <a:t>3 Citizens Reaching for Results: </a:t>
            </a:r>
          </a:p>
          <a:p>
            <a:r>
              <a:rPr lang="en-GB" sz="1400" b="1" dirty="0"/>
              <a:t>    </a:t>
            </a:r>
            <a:r>
              <a:rPr lang="en-GB" sz="1500" dirty="0"/>
              <a:t>Aligns “Engaging Citizens” and “Measuring Results.”</a:t>
            </a:r>
          </a:p>
          <a:p>
            <a:endParaRPr lang="en-GB" sz="1500" dirty="0"/>
          </a:p>
          <a:p>
            <a:r>
              <a:rPr lang="en-GB" b="1" dirty="0"/>
              <a:t>4 Communities Governing for Results: </a:t>
            </a:r>
          </a:p>
          <a:p>
            <a:r>
              <a:rPr lang="en-GB" sz="1400" b="1" dirty="0"/>
              <a:t>    </a:t>
            </a:r>
            <a:r>
              <a:rPr lang="en-GB" sz="1500" dirty="0"/>
              <a:t>Aligns all three core skills.</a:t>
            </a:r>
          </a:p>
        </p:txBody>
      </p:sp>
    </p:spTree>
    <p:extLst>
      <p:ext uri="{BB962C8B-B14F-4D97-AF65-F5344CB8AC3E}">
        <p14:creationId xmlns:p14="http://schemas.microsoft.com/office/powerpoint/2010/main" val="27261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4F72-1194-42FA-A3BF-33615D91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F0C0-617C-4241-A2C0-F11D1BA1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410E-0E0E-4C54-A9E0-825BD79A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2507D1-42EC-4E2D-BA5D-02B1F6F7FE55}"/>
              </a:ext>
            </a:extLst>
          </p:cNvPr>
          <p:cNvSpPr/>
          <p:nvPr/>
        </p:nvSpPr>
        <p:spPr>
          <a:xfrm>
            <a:off x="2892669" y="806378"/>
            <a:ext cx="3358662" cy="3314700"/>
          </a:xfrm>
          <a:prstGeom prst="ellipse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Stakeholders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(Provider, Consumer, Provider\Consumer)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FA021C-3D53-49AF-838B-E090277F93A3}"/>
              </a:ext>
            </a:extLst>
          </p:cNvPr>
          <p:cNvSpPr/>
          <p:nvPr/>
        </p:nvSpPr>
        <p:spPr>
          <a:xfrm>
            <a:off x="1864593" y="2517530"/>
            <a:ext cx="3358662" cy="3314700"/>
          </a:xfrm>
          <a:prstGeom prst="ellipse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b="1" dirty="0">
                <a:solidFill>
                  <a:schemeClr val="tx1"/>
                </a:solidFill>
              </a:rPr>
              <a:t>Executive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AF1FBE-85C8-454E-A6A5-B98D02DA0B9E}"/>
              </a:ext>
            </a:extLst>
          </p:cNvPr>
          <p:cNvSpPr/>
          <p:nvPr/>
        </p:nvSpPr>
        <p:spPr>
          <a:xfrm>
            <a:off x="4004723" y="2517530"/>
            <a:ext cx="3358662" cy="3314700"/>
          </a:xfrm>
          <a:prstGeom prst="ellipse">
            <a:avLst/>
          </a:prstGeom>
          <a:solidFill>
            <a:srgbClr val="C00000">
              <a:alpha val="35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b="1" dirty="0">
                <a:solidFill>
                  <a:schemeClr val="tx1"/>
                </a:solidFill>
              </a:rPr>
              <a:t>Strategic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AB952-1166-4A33-A80A-6DEBBE185A1C}"/>
              </a:ext>
            </a:extLst>
          </p:cNvPr>
          <p:cNvSpPr txBox="1"/>
          <p:nvPr/>
        </p:nvSpPr>
        <p:spPr>
          <a:xfrm>
            <a:off x="4932174" y="272453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Requirements</a:t>
            </a:r>
          </a:p>
          <a:p>
            <a:r>
              <a:rPr lang="en-GB" sz="1400" b="1" dirty="0"/>
              <a:t>Best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55776-5CFF-4FDE-B784-695E135599E5}"/>
              </a:ext>
            </a:extLst>
          </p:cNvPr>
          <p:cNvSpPr txBox="1"/>
          <p:nvPr/>
        </p:nvSpPr>
        <p:spPr>
          <a:xfrm>
            <a:off x="4084314" y="4252248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Objectives</a:t>
            </a:r>
          </a:p>
          <a:p>
            <a:pPr algn="ctr"/>
            <a:r>
              <a:rPr lang="en-GB" sz="1400" b="1" dirty="0"/>
              <a:t>Metrics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C350C-AEBF-424B-A14A-DF9FF54622AE}"/>
              </a:ext>
            </a:extLst>
          </p:cNvPr>
          <p:cNvSpPr txBox="1"/>
          <p:nvPr/>
        </p:nvSpPr>
        <p:spPr>
          <a:xfrm>
            <a:off x="2986591" y="280939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Performance Against 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0423A-6D74-4FF4-BFD6-36D9647E073D}"/>
              </a:ext>
            </a:extLst>
          </p:cNvPr>
          <p:cNvSpPr txBox="1"/>
          <p:nvPr/>
        </p:nvSpPr>
        <p:spPr>
          <a:xfrm>
            <a:off x="4004723" y="341747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EOSC Resources</a:t>
            </a:r>
          </a:p>
        </p:txBody>
      </p:sp>
    </p:spTree>
    <p:extLst>
      <p:ext uri="{BB962C8B-B14F-4D97-AF65-F5344CB8AC3E}">
        <p14:creationId xmlns:p14="http://schemas.microsoft.com/office/powerpoint/2010/main" val="38106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European Interoperability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97" y="1370281"/>
            <a:ext cx="6402292" cy="45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EIF – Interoperability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56" y="1450969"/>
            <a:ext cx="6580854" cy="404588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6646"/>
              </p:ext>
            </p:extLst>
          </p:nvPr>
        </p:nvGraphicFramePr>
        <p:xfrm>
          <a:off x="5728996" y="1185273"/>
          <a:ext cx="323571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710">
                  <a:extLst>
                    <a:ext uri="{9D8B030D-6E8A-4147-A177-3AD203B41FA5}">
                      <a16:colId xmlns:a16="http://schemas.microsoft.com/office/drawing/2014/main" val="88368125"/>
                    </a:ext>
                  </a:extLst>
                </a:gridCol>
              </a:tblGrid>
              <a:tr h="235069">
                <a:tc>
                  <a:txBody>
                    <a:bodyPr/>
                    <a:lstStyle/>
                    <a:p>
                      <a:r>
                        <a:rPr lang="en-GB" sz="2000" dirty="0"/>
                        <a:t>EOSC Contexts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05988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2054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and Funding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rgbClr val="D55D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608338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rgbClr val="57B5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32636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effectLst/>
                      </a:endParaRPr>
                    </a:p>
                    <a:p>
                      <a:pPr rtl="0" fontAlgn="b"/>
                      <a:r>
                        <a:rPr lang="en-GB" sz="2000" dirty="0">
                          <a:effectLst/>
                        </a:rPr>
                        <a:t>Technical</a:t>
                      </a:r>
                    </a:p>
                    <a:p>
                      <a:pPr rtl="0" fontAlgn="b"/>
                      <a:endParaRPr lang="en-GB" sz="2000" dirty="0">
                        <a:effectLst/>
                      </a:endParaRPr>
                    </a:p>
                  </a:txBody>
                  <a:tcPr marL="22860" marR="22860" marT="15240" marB="1524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4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9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2800" dirty="0"/>
              <a:t>EOSC Resource Model: </a:t>
            </a:r>
            <a:br>
              <a:rPr lang="fi-FI" sz="2800" dirty="0"/>
            </a:br>
            <a:r>
              <a:rPr lang="fi-FI" sz="2800" dirty="0"/>
              <a:t>Principles of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8117" y="1128906"/>
            <a:ext cx="8662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EOSC resources = technical, middleware, knowledge, access and facilitation services</a:t>
            </a:r>
          </a:p>
          <a:p>
            <a:pPr algn="ctr"/>
            <a:endParaRPr lang="fi-FI" sz="800" i="1" dirty="0"/>
          </a:p>
          <a:p>
            <a:pPr algn="ctr"/>
            <a:r>
              <a:rPr lang="fi-FI" sz="2000" b="1" i="1" dirty="0"/>
              <a:t>EOSC Resource = Services + Data +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2190" y="4423055"/>
            <a:ext cx="801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of the resources within EOSC fully compliant with the Principles of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16648"/>
            <a:ext cx="127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Compliant</a:t>
            </a:r>
            <a:r>
              <a:rPr lang="en-US" dirty="0"/>
              <a:t>  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-31260" y="4791165"/>
            <a:ext cx="13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Compatible</a:t>
            </a:r>
            <a:r>
              <a:rPr lang="en-US" dirty="0"/>
              <a:t> 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251525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External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1132189" y="4802770"/>
            <a:ext cx="7264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 fully compliant (yet), technically compatible with the EOSC, of value to EOSC Consumers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7836" y="5334700"/>
            <a:ext cx="7829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Resources outside of EOSC, of value to EOSC consumers, may or not be technically compatible with EOSC resources, “non-EOSC approved players are free to explore any role in the Open Science ecosystem they wish, even if they do not adhere to the </a:t>
            </a:r>
            <a:r>
              <a:rPr lang="en-US" sz="1600" dirty="0" err="1"/>
              <a:t>RoE</a:t>
            </a:r>
            <a:r>
              <a:rPr lang="en-US" sz="1600" dirty="0"/>
              <a:t>”</a:t>
            </a:r>
            <a:endParaRPr lang="fi-FI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3AA2F8-C235-4A0B-B959-4DC40020B88C}"/>
              </a:ext>
            </a:extLst>
          </p:cNvPr>
          <p:cNvSpPr/>
          <p:nvPr/>
        </p:nvSpPr>
        <p:spPr>
          <a:xfrm rot="16200000">
            <a:off x="5101297" y="2144951"/>
            <a:ext cx="2578221" cy="21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/>
              <a:t>External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B26733-461F-4261-9578-00510F432791}"/>
              </a:ext>
            </a:extLst>
          </p:cNvPr>
          <p:cNvSpPr/>
          <p:nvPr/>
        </p:nvSpPr>
        <p:spPr>
          <a:xfrm rot="16200000">
            <a:off x="1985026" y="1076290"/>
            <a:ext cx="2578222" cy="4283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EOSC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CAEE31-DF81-4957-AAC2-DADC7B10DB4A}"/>
              </a:ext>
            </a:extLst>
          </p:cNvPr>
          <p:cNvSpPr/>
          <p:nvPr/>
        </p:nvSpPr>
        <p:spPr>
          <a:xfrm rot="16200000">
            <a:off x="3421506" y="999198"/>
            <a:ext cx="1431638" cy="501200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r>
              <a:rPr lang="en-GB" sz="1400" dirty="0"/>
              <a:t>       Compatible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06AC7C-BEC0-4DE2-8738-46F13F42E779}"/>
              </a:ext>
            </a:extLst>
          </p:cNvPr>
          <p:cNvSpPr/>
          <p:nvPr/>
        </p:nvSpPr>
        <p:spPr>
          <a:xfrm rot="16200000">
            <a:off x="3461514" y="489392"/>
            <a:ext cx="1351628" cy="5011999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GB" sz="1400" dirty="0"/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29211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2800" dirty="0"/>
              <a:t>EOSC Resource Model: </a:t>
            </a:r>
            <a:br>
              <a:rPr lang="fi-FI" sz="2800" dirty="0"/>
            </a:br>
            <a:r>
              <a:rPr lang="fi-FI" sz="2800" dirty="0"/>
              <a:t>Principles of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8117" y="1128906"/>
            <a:ext cx="8662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EOSC resources = technical, middleware, knowledge, access and facilitation services</a:t>
            </a:r>
          </a:p>
          <a:p>
            <a:pPr algn="ctr"/>
            <a:endParaRPr lang="fi-FI" sz="800" i="1" dirty="0"/>
          </a:p>
          <a:p>
            <a:pPr algn="ctr"/>
            <a:r>
              <a:rPr lang="fi-FI" sz="2000" b="1" i="1" dirty="0"/>
              <a:t>EOSC Resource = Services + Data +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2190" y="4423055"/>
            <a:ext cx="801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of the resources within EOSC fully compliant with the Principles of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16648"/>
            <a:ext cx="127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Compliant</a:t>
            </a:r>
            <a:r>
              <a:rPr lang="en-US" dirty="0"/>
              <a:t>  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-31260" y="4791165"/>
            <a:ext cx="13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Compatible</a:t>
            </a:r>
            <a:r>
              <a:rPr lang="en-US" dirty="0"/>
              <a:t> 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251525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External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1132189" y="4802770"/>
            <a:ext cx="7264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 fully compliant (yet), technically compatible with the EOSC, of value to EOSC Consumers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7836" y="5334700"/>
            <a:ext cx="7829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Resources outside of EOSC, of value to EOSC consumers, may or not be technically compatible with EOSC resources, “non-EOSC approved players are free to explore any role in the Open Science ecosystem they wish, even if they do not adhere to the </a:t>
            </a:r>
            <a:r>
              <a:rPr lang="en-US" sz="1600" dirty="0" err="1"/>
              <a:t>RoE</a:t>
            </a:r>
            <a:r>
              <a:rPr lang="en-US" sz="1600" dirty="0"/>
              <a:t>”</a:t>
            </a:r>
            <a:endParaRPr lang="fi-FI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3AA2F8-C235-4A0B-B959-4DC40020B88C}"/>
              </a:ext>
            </a:extLst>
          </p:cNvPr>
          <p:cNvSpPr/>
          <p:nvPr/>
        </p:nvSpPr>
        <p:spPr>
          <a:xfrm rot="16200000">
            <a:off x="5101297" y="2144951"/>
            <a:ext cx="2578221" cy="21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/>
              <a:t>External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B26733-461F-4261-9578-00510F432791}"/>
              </a:ext>
            </a:extLst>
          </p:cNvPr>
          <p:cNvSpPr/>
          <p:nvPr/>
        </p:nvSpPr>
        <p:spPr>
          <a:xfrm rot="16200000">
            <a:off x="1985026" y="1076290"/>
            <a:ext cx="2578222" cy="4283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EOSC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CAEE31-DF81-4957-AAC2-DADC7B10DB4A}"/>
              </a:ext>
            </a:extLst>
          </p:cNvPr>
          <p:cNvSpPr/>
          <p:nvPr/>
        </p:nvSpPr>
        <p:spPr>
          <a:xfrm rot="16200000">
            <a:off x="3421506" y="999198"/>
            <a:ext cx="1431638" cy="501200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r>
              <a:rPr lang="en-GB" sz="1400" dirty="0"/>
              <a:t>       Compatible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06AC7C-BEC0-4DE2-8738-46F13F42E779}"/>
              </a:ext>
            </a:extLst>
          </p:cNvPr>
          <p:cNvSpPr/>
          <p:nvPr/>
        </p:nvSpPr>
        <p:spPr>
          <a:xfrm rot="16200000">
            <a:off x="3461514" y="489392"/>
            <a:ext cx="1351628" cy="5011999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GB" sz="1400" dirty="0"/>
              <a:t>Compliant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A2A8C8-974C-442B-9155-72D09A46184A}"/>
              </a:ext>
            </a:extLst>
          </p:cNvPr>
          <p:cNvSpPr/>
          <p:nvPr/>
        </p:nvSpPr>
        <p:spPr>
          <a:xfrm>
            <a:off x="1778289" y="2821922"/>
            <a:ext cx="1517370" cy="75722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EOSC Core\Federating</a:t>
            </a:r>
          </a:p>
          <a:p>
            <a:pPr algn="ctr"/>
            <a:r>
              <a:rPr lang="en-GB" sz="1400" dirty="0"/>
              <a:t>Resources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AE9F11-D8E2-4853-A89E-D323CD2B4CDA}"/>
              </a:ext>
            </a:extLst>
          </p:cNvPr>
          <p:cNvSpPr/>
          <p:nvPr/>
        </p:nvSpPr>
        <p:spPr>
          <a:xfrm rot="16200000">
            <a:off x="3014873" y="2619370"/>
            <a:ext cx="2310756" cy="128379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/>
              <a:t>EOSC Supported</a:t>
            </a:r>
          </a:p>
          <a:p>
            <a:pPr algn="ctr"/>
            <a:r>
              <a:rPr lang="en-GB" sz="1400" dirty="0"/>
              <a:t>Resources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DE001E3-3303-4E2E-B926-3C6D254F78B2}"/>
              </a:ext>
            </a:extLst>
          </p:cNvPr>
          <p:cNvSpPr/>
          <p:nvPr/>
        </p:nvSpPr>
        <p:spPr>
          <a:xfrm rot="16200000">
            <a:off x="4796361" y="2279541"/>
            <a:ext cx="2310756" cy="196344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/>
              <a:t>Externally Supported Resources</a:t>
            </a:r>
          </a:p>
        </p:txBody>
      </p:sp>
    </p:spTree>
    <p:extLst>
      <p:ext uri="{BB962C8B-B14F-4D97-AF65-F5344CB8AC3E}">
        <p14:creationId xmlns:p14="http://schemas.microsoft.com/office/powerpoint/2010/main" val="18433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6420890" y="1325173"/>
            <a:ext cx="2715422" cy="4663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363" y="1365548"/>
            <a:ext cx="3325458" cy="195044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362" y="4038629"/>
            <a:ext cx="3318215" cy="1950440"/>
          </a:xfrm>
          <a:prstGeom prst="roundRect">
            <a:avLst/>
          </a:prstGeom>
          <a:solidFill>
            <a:srgbClr val="507BC8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4D3F031-EC88-4B6D-8E4B-CE42C2496DB0}"/>
              </a:ext>
            </a:extLst>
          </p:cNvPr>
          <p:cNvSpPr/>
          <p:nvPr/>
        </p:nvSpPr>
        <p:spPr>
          <a:xfrm>
            <a:off x="187629" y="1991973"/>
            <a:ext cx="2963503" cy="1068817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EOSC Member Countries and Funders Governing Board</a:t>
            </a:r>
          </a:p>
        </p:txBody>
      </p:sp>
      <p:sp>
        <p:nvSpPr>
          <p:cNvPr id="124" name="Arrow: Left 123">
            <a:extLst>
              <a:ext uri="{FF2B5EF4-FFF2-40B4-BE49-F238E27FC236}">
                <a16:creationId xmlns:a16="http://schemas.microsoft.com/office/drawing/2014/main" id="{C7D4D32C-91B6-4E28-B2C3-59435CAC3C84}"/>
              </a:ext>
            </a:extLst>
          </p:cNvPr>
          <p:cNvSpPr/>
          <p:nvPr/>
        </p:nvSpPr>
        <p:spPr>
          <a:xfrm flipH="1">
            <a:off x="5508750" y="3268293"/>
            <a:ext cx="904623" cy="722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Provides Solutions</a:t>
            </a:r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C179276F-37DD-4897-868C-AAE4508DF622}"/>
              </a:ext>
            </a:extLst>
          </p:cNvPr>
          <p:cNvSpPr/>
          <p:nvPr/>
        </p:nvSpPr>
        <p:spPr>
          <a:xfrm flipH="1">
            <a:off x="2876614" y="3272150"/>
            <a:ext cx="1232265" cy="81128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Subsidises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Incentivises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Compensates</a:t>
            </a:r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C93E7AFE-7A7E-406A-9569-C84AB0B59B70}"/>
              </a:ext>
            </a:extLst>
          </p:cNvPr>
          <p:cNvSpPr/>
          <p:nvPr/>
        </p:nvSpPr>
        <p:spPr>
          <a:xfrm>
            <a:off x="12776" y="3324001"/>
            <a:ext cx="1463154" cy="7146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dirty="0">
                <a:solidFill>
                  <a:schemeClr val="tx1"/>
                </a:solidFill>
              </a:rPr>
              <a:t>Objectives</a:t>
            </a:r>
          </a:p>
          <a:p>
            <a:pPr algn="ctr"/>
            <a:r>
              <a:rPr lang="en-GB" sz="95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128" name="Arrow: Curved Down 127">
            <a:extLst>
              <a:ext uri="{FF2B5EF4-FFF2-40B4-BE49-F238E27FC236}">
                <a16:creationId xmlns:a16="http://schemas.microsoft.com/office/drawing/2014/main" id="{0016E8B8-532B-467C-AD98-BB1D9EEF66DA}"/>
              </a:ext>
            </a:extLst>
          </p:cNvPr>
          <p:cNvSpPr/>
          <p:nvPr/>
        </p:nvSpPr>
        <p:spPr>
          <a:xfrm flipH="1">
            <a:off x="1612890" y="470431"/>
            <a:ext cx="5971592" cy="809515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Scientific Case Requirements &amp; Proposals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Technology Requirements &amp; Proposals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sp>
        <p:nvSpPr>
          <p:cNvPr id="129" name="Arrow: Curved Up 128">
            <a:extLst>
              <a:ext uri="{FF2B5EF4-FFF2-40B4-BE49-F238E27FC236}">
                <a16:creationId xmlns:a16="http://schemas.microsoft.com/office/drawing/2014/main" id="{298DD77E-5E4C-4117-88CF-966819C3A15C}"/>
              </a:ext>
            </a:extLst>
          </p:cNvPr>
          <p:cNvSpPr/>
          <p:nvPr/>
        </p:nvSpPr>
        <p:spPr>
          <a:xfrm flipH="1">
            <a:off x="1194318" y="6015252"/>
            <a:ext cx="6283332" cy="628400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Performance and Impact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61A159C7-50C4-4F2D-9F2E-81F772FB97EF}"/>
              </a:ext>
            </a:extLst>
          </p:cNvPr>
          <p:cNvSpPr/>
          <p:nvPr/>
        </p:nvSpPr>
        <p:spPr>
          <a:xfrm>
            <a:off x="1390560" y="3330605"/>
            <a:ext cx="1461072" cy="693407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950" dirty="0">
                <a:solidFill>
                  <a:schemeClr val="tx1"/>
                </a:solidFill>
              </a:rPr>
              <a:t>Report against Objectives\Metrics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89F5F-0726-424D-AAD4-BC28CD6C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89223" y="3018869"/>
            <a:ext cx="3269898" cy="13691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6770A0-06F1-415E-B18F-05D77219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984" y="2252075"/>
            <a:ext cx="2491233" cy="3086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93F0C-3673-40CF-9C56-8ABC33F66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05" y="4461574"/>
            <a:ext cx="1338369" cy="15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83F7-F548-4570-AB40-B384B57C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55A7-30B3-4CD3-B9CF-57F6AEE1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47F3-0F9D-4CA9-BF62-0650A4A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4EDA-BF43-4E1D-905F-4F57144B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8347E5-67AA-4417-B9FC-BC98E973A96D}"/>
              </a:ext>
            </a:extLst>
          </p:cNvPr>
          <p:cNvSpPr/>
          <p:nvPr/>
        </p:nvSpPr>
        <p:spPr>
          <a:xfrm>
            <a:off x="2408802" y="3744187"/>
            <a:ext cx="3284375" cy="494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Birds of a Feather Groups (BOFs)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21CB9-6C4A-4EE0-82CD-17004BEA0458}"/>
              </a:ext>
            </a:extLst>
          </p:cNvPr>
          <p:cNvSpPr/>
          <p:nvPr/>
        </p:nvSpPr>
        <p:spPr>
          <a:xfrm>
            <a:off x="2746207" y="1805354"/>
            <a:ext cx="2609564" cy="56914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Oversight Board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D5EE6D-E6F1-46AA-82E7-E8378CDF460B}"/>
              </a:ext>
            </a:extLst>
          </p:cNvPr>
          <p:cNvSpPr/>
          <p:nvPr/>
        </p:nvSpPr>
        <p:spPr>
          <a:xfrm>
            <a:off x="2341984" y="2410936"/>
            <a:ext cx="3368351" cy="6438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Thematic Area Committees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97EF1A-5C88-49E6-BC05-7D3E7F414A00}"/>
              </a:ext>
            </a:extLst>
          </p:cNvPr>
          <p:cNvSpPr/>
          <p:nvPr/>
        </p:nvSpPr>
        <p:spPr>
          <a:xfrm>
            <a:off x="1987420" y="3100888"/>
            <a:ext cx="4077478" cy="59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Working Groups</a:t>
            </a:r>
          </a:p>
        </p:txBody>
      </p:sp>
    </p:spTree>
    <p:extLst>
      <p:ext uri="{BB962C8B-B14F-4D97-AF65-F5344CB8AC3E}">
        <p14:creationId xmlns:p14="http://schemas.microsoft.com/office/powerpoint/2010/main" val="637982455"/>
      </p:ext>
    </p:extLst>
  </p:cSld>
  <p:clrMapOvr>
    <a:masterClrMapping/>
  </p:clrMapOvr>
</p:sld>
</file>

<file path=ppt/theme/theme1.xml><?xml version="1.0" encoding="utf-8"?>
<a:theme xmlns:a="http://schemas.openxmlformats.org/drawingml/2006/main" name="EOSCpilot Kick-off Meeting WP templat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05CAD2-3965-6341-B87C-4E15078A0D49}" vid="{021B5A1B-3DEA-E84C-B7A4-F29E3E82A717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05CAD2-3965-6341-B87C-4E15078A0D49}" vid="{62091F54-F225-4042-BB6F-51CDAFC8FE99}"/>
    </a:ext>
  </a:extLst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OSCpilot Kick-off Meeting WP template" id="{E70945A2-94D4-3946-9A76-8E52FDC0920D}" vid="{8510554A-11F3-084F-84B0-339FBF77472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EOSCpilot_PPT_template_Feb2017</Template>
  <TotalTime>6436</TotalTime>
  <Words>1283</Words>
  <Application>Microsoft Office PowerPoint</Application>
  <PresentationFormat>On-screen Show (4:3)</PresentationFormat>
  <Paragraphs>265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EC Square Sans Pro Light</vt:lpstr>
      <vt:lpstr>EOSCpilot Kick-off Meeting WP template</vt:lpstr>
      <vt:lpstr>Personalizza struttura</vt:lpstr>
      <vt:lpstr>1_Personalizza struttura</vt:lpstr>
      <vt:lpstr>EOSC Governance Layers</vt:lpstr>
      <vt:lpstr>Community Governance Models</vt:lpstr>
      <vt:lpstr>PowerPoint Presentation</vt:lpstr>
      <vt:lpstr>European Interoperability Framework</vt:lpstr>
      <vt:lpstr>EIF – Interoperability Context</vt:lpstr>
      <vt:lpstr>EOSC Resource Model:  Principles of Engagement</vt:lpstr>
      <vt:lpstr>EOSC Resource Model:  Principles of Engagement</vt:lpstr>
      <vt:lpstr>PowerPoint Presentation</vt:lpstr>
      <vt:lpstr>PowerPoint Presentation</vt:lpstr>
      <vt:lpstr>EOSC Core Resources Delivery Model – Option 0</vt:lpstr>
      <vt:lpstr>EOSC Core Resources Delivery Model – Option 1</vt:lpstr>
      <vt:lpstr>EOSC Core Resources Delivery Model – Option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 Öster</dc:creator>
  <cp:lastModifiedBy>Matthew Dovey</cp:lastModifiedBy>
  <cp:revision>187</cp:revision>
  <dcterms:created xsi:type="dcterms:W3CDTF">2017-04-05T13:12:34Z</dcterms:created>
  <dcterms:modified xsi:type="dcterms:W3CDTF">2019-02-20T11:21:23Z</dcterms:modified>
</cp:coreProperties>
</file>