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  <p:sldMasterId id="2147483683" r:id="rId3"/>
  </p:sldMasterIdLst>
  <p:notesMasterIdLst>
    <p:notesMasterId r:id="rId18"/>
  </p:notesMasterIdLst>
  <p:sldIdLst>
    <p:sldId id="382" r:id="rId4"/>
    <p:sldId id="338" r:id="rId5"/>
    <p:sldId id="380" r:id="rId6"/>
    <p:sldId id="355" r:id="rId7"/>
    <p:sldId id="368" r:id="rId8"/>
    <p:sldId id="387" r:id="rId9"/>
    <p:sldId id="385" r:id="rId10"/>
    <p:sldId id="384" r:id="rId11"/>
    <p:sldId id="386" r:id="rId12"/>
    <p:sldId id="378" r:id="rId13"/>
    <p:sldId id="376" r:id="rId14"/>
    <p:sldId id="373" r:id="rId15"/>
    <p:sldId id="257" r:id="rId16"/>
    <p:sldId id="388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588"/>
    <a:srgbClr val="D55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6" autoAdjust="0"/>
    <p:restoredTop sz="95291" autoAdjust="0"/>
  </p:normalViewPr>
  <p:slideViewPr>
    <p:cSldViewPr snapToGrid="0" snapToObjects="1">
      <p:cViewPr varScale="1">
        <p:scale>
          <a:sx n="91" d="100"/>
          <a:sy n="91" d="100"/>
        </p:scale>
        <p:origin x="6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81FF-F69F-419C-A695-2D2842B6166D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E6F91-60CB-48B8-906B-B15C71CED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707915"/>
            <a:ext cx="4131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8"/>
            <a:ext cx="62245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49"/>
            <a:ext cx="3086100" cy="365125"/>
          </a:xfrm>
        </p:spPr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49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2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5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8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5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4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6"/>
            <a:ext cx="6670308" cy="728162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0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0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6" y="987425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5" y="987425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6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1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7"/>
            <a:ext cx="6224538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50"/>
            <a:ext cx="3086100" cy="365125"/>
          </a:xfrm>
        </p:spPr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3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7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6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5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5"/>
            <a:ext cx="6670308" cy="7281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2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2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7012" y="2280553"/>
            <a:ext cx="48770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851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8" y="987426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6" y="987426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8" y="2057401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638" y="2790692"/>
            <a:ext cx="48770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208" y="134218"/>
            <a:ext cx="7886700" cy="752476"/>
          </a:xfrm>
        </p:spPr>
        <p:txBody>
          <a:bodyPr>
            <a:normAutofit/>
          </a:bodyPr>
          <a:lstStyle>
            <a:lvl1pPr>
              <a:defRPr sz="30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3491"/>
            <a:ext cx="7886700" cy="3051209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5981" y="279132"/>
            <a:ext cx="6152398" cy="500565"/>
          </a:xfrm>
        </p:spPr>
        <p:txBody>
          <a:bodyPr anchor="b"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2" y="315070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4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129873"/>
            <a:ext cx="7886700" cy="752476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517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6530"/>
            <a:ext cx="2949178" cy="9408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116530"/>
            <a:ext cx="4629150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7332" y="67377"/>
            <a:ext cx="6956057" cy="86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7044"/>
            <a:ext cx="7886700" cy="305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334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808" y="6356351"/>
            <a:ext cx="523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952" y="6356351"/>
            <a:ext cx="114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4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9" r:id="rId4"/>
    <p:sldLayoutId id="2147483680" r:id="rId5"/>
    <p:sldLayoutId id="214748368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file:////var/folders/rq/dxf6qqbd77q8qcnxnfqrqscr0000gp/T/com.microsoft.Word/WebArchiveCopyPasteTempFiles/page34image34010416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EOSC Governance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BDA-47A6-45CF-BBAE-F1E4CB2D5F7D}"/>
              </a:ext>
            </a:extLst>
          </p:cNvPr>
          <p:cNvSpPr txBox="1"/>
          <p:nvPr/>
        </p:nvSpPr>
        <p:spPr>
          <a:xfrm>
            <a:off x="1537541" y="1853681"/>
            <a:ext cx="53652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Institutional, </a:t>
            </a:r>
            <a:r>
              <a:rPr lang="en-GB" sz="2400" dirty="0">
                <a:latin typeface="EC Square Sans Pro Light" panose="020B0506000000020004" pitchFamily="34" charset="0"/>
              </a:rPr>
              <a:t>including EU Member States and European Commission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Executive/Operational,</a:t>
            </a:r>
            <a:r>
              <a:rPr lang="en-US" sz="2400" dirty="0">
                <a:latin typeface="EC Square Sans Pro Light" panose="020B0506000000020004" pitchFamily="34" charset="0"/>
              </a:rPr>
              <a:t> </a:t>
            </a:r>
            <a:r>
              <a:rPr lang="en-GB" sz="2400" dirty="0">
                <a:latin typeface="EC Square Sans Pro Light" panose="020B0506000000020004" pitchFamily="34" charset="0"/>
              </a:rPr>
              <a:t>including a governance board at the executive level and relevant working committees (e.g. thematic and functional) 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Advisory,</a:t>
            </a:r>
            <a:r>
              <a:rPr lang="en-US" sz="2400" dirty="0">
                <a:latin typeface="EC Square Sans Pro Light" panose="020B0506000000020004" pitchFamily="34" charset="0"/>
              </a:rPr>
              <a:t> including a stakeholder forum</a:t>
            </a:r>
          </a:p>
          <a:p>
            <a:endParaRPr lang="en-GB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815B5-EB35-4660-9089-101898B97635}"/>
              </a:ext>
            </a:extLst>
          </p:cNvPr>
          <p:cNvGrpSpPr/>
          <p:nvPr/>
        </p:nvGrpSpPr>
        <p:grpSpPr>
          <a:xfrm>
            <a:off x="145614" y="1762815"/>
            <a:ext cx="8717034" cy="984215"/>
            <a:chOff x="145614" y="1762815"/>
            <a:chExt cx="8717034" cy="984215"/>
          </a:xfrm>
        </p:grpSpPr>
        <p:sp>
          <p:nvSpPr>
            <p:cNvPr id="8" name="TextBox 7"/>
            <p:cNvSpPr txBox="1"/>
            <p:nvPr/>
          </p:nvSpPr>
          <p:spPr>
            <a:xfrm>
              <a:off x="145614" y="1931756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Measuring results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5681362-50E4-4951-A5EB-DC41D03D8EE2}"/>
                </a:ext>
              </a:extLst>
            </p:cNvPr>
            <p:cNvSpPr/>
            <p:nvPr/>
          </p:nvSpPr>
          <p:spPr>
            <a:xfrm>
              <a:off x="1425773" y="1762815"/>
              <a:ext cx="7436875" cy="984215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Strategic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AB93B-D3CE-4854-A6E6-0C92E4BC0FD2}"/>
              </a:ext>
            </a:extLst>
          </p:cNvPr>
          <p:cNvGrpSpPr/>
          <p:nvPr/>
        </p:nvGrpSpPr>
        <p:grpSpPr>
          <a:xfrm>
            <a:off x="145614" y="2747031"/>
            <a:ext cx="8717034" cy="1579577"/>
            <a:chOff x="145614" y="2747031"/>
            <a:chExt cx="8717034" cy="1579577"/>
          </a:xfrm>
        </p:grpSpPr>
        <p:sp>
          <p:nvSpPr>
            <p:cNvPr id="9" name="TextBox 8"/>
            <p:cNvSpPr txBox="1"/>
            <p:nvPr/>
          </p:nvSpPr>
          <p:spPr>
            <a:xfrm>
              <a:off x="145614" y="3208390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Getting things done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9F4087-2B19-47A2-A1F6-6F54A68746BC}"/>
                </a:ext>
              </a:extLst>
            </p:cNvPr>
            <p:cNvSpPr/>
            <p:nvPr/>
          </p:nvSpPr>
          <p:spPr>
            <a:xfrm>
              <a:off x="1425773" y="2747031"/>
              <a:ext cx="7436875" cy="1579577"/>
            </a:xfrm>
            <a:prstGeom prst="roundRect">
              <a:avLst/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Executive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51B6E4-BFA7-422F-8003-087FA25A628B}"/>
              </a:ext>
            </a:extLst>
          </p:cNvPr>
          <p:cNvGrpSpPr/>
          <p:nvPr/>
        </p:nvGrpSpPr>
        <p:grpSpPr>
          <a:xfrm>
            <a:off x="145614" y="4326609"/>
            <a:ext cx="8717034" cy="894068"/>
            <a:chOff x="145614" y="4326609"/>
            <a:chExt cx="8717034" cy="894068"/>
          </a:xfrm>
        </p:grpSpPr>
        <p:sp>
          <p:nvSpPr>
            <p:cNvPr id="10" name="TextBox 9"/>
            <p:cNvSpPr txBox="1"/>
            <p:nvPr/>
          </p:nvSpPr>
          <p:spPr>
            <a:xfrm>
              <a:off x="145614" y="4450477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Engaging community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7310CAE-C10D-4819-B26F-464A2B41F1C8}"/>
                </a:ext>
              </a:extLst>
            </p:cNvPr>
            <p:cNvSpPr/>
            <p:nvPr/>
          </p:nvSpPr>
          <p:spPr>
            <a:xfrm>
              <a:off x="1425773" y="4326609"/>
              <a:ext cx="7436875" cy="89406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Stakeholders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4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FD0B-7128-4B61-B913-BD937283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CF01-A498-49DD-9153-4C0E873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CCB-0357-424E-A2FE-AE2D18EA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9365-2980-4FFB-80BF-3E6F3AB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17D8E-CC1A-4032-AE13-34CBBAD1A8C0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B66D0-57E4-4614-83BA-2BE96AF6E95C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48BEA5-FDEE-4CE2-BAA4-85FE54B02502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FF90A-CAC4-4876-B30D-3E1F6DF7FD24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2B4B1B-F4BC-4193-BDFD-66E2CFBDE6B9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CB9FAD-4A5F-4F38-93BB-472CD511B395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99CDF8-BDB0-4583-9F59-B758EFC472CC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28F411-B597-4FD6-A913-A2E10E32259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72CF6-A2BE-4D23-B7B9-28AC461771DA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8547998-4E74-4EC0-989A-F477254BB00A}"/>
              </a:ext>
            </a:extLst>
          </p:cNvPr>
          <p:cNvSpPr/>
          <p:nvPr/>
        </p:nvSpPr>
        <p:spPr>
          <a:xfrm>
            <a:off x="3996737" y="2841764"/>
            <a:ext cx="1481854" cy="12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EC Funding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6D7829-6AF2-4D54-8E40-384F33766CC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398827-85C8-49C5-9B60-E29479CC3BFC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F2EC8D-C4B9-44B2-8EE4-1C61B0025D82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7178A8-12C0-46B1-8D93-E3BFDF7B3FDC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27183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562F9C-740F-4B17-9455-F8E6D4A37122}"/>
              </a:ext>
            </a:extLst>
          </p:cNvPr>
          <p:cNvSpPr/>
          <p:nvPr/>
        </p:nvSpPr>
        <p:spPr>
          <a:xfrm>
            <a:off x="1134208" y="2071151"/>
            <a:ext cx="7121769" cy="120095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Commissioning Authority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8E20DF6-6278-4B60-994F-EC4600F0FADF}"/>
              </a:ext>
            </a:extLst>
          </p:cNvPr>
          <p:cNvSpPr/>
          <p:nvPr/>
        </p:nvSpPr>
        <p:spPr>
          <a:xfrm>
            <a:off x="1455375" y="3479912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F273B7-5345-46A6-A11C-FD1791D4B21B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7D219C-66FD-4AFC-BF43-CFC6B5609DA2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B22F0F7-1839-405B-8AA2-F68B2EBAA618}"/>
              </a:ext>
            </a:extLst>
          </p:cNvPr>
          <p:cNvSpPr/>
          <p:nvPr/>
        </p:nvSpPr>
        <p:spPr>
          <a:xfrm>
            <a:off x="3881535" y="3479911"/>
            <a:ext cx="1763485" cy="5983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FDFE79F-C640-4D32-8E77-023917F7B290}"/>
              </a:ext>
            </a:extLst>
          </p:cNvPr>
          <p:cNvSpPr/>
          <p:nvPr/>
        </p:nvSpPr>
        <p:spPr>
          <a:xfrm>
            <a:off x="6335580" y="3445069"/>
            <a:ext cx="1731383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478635-2F74-47E8-8460-F21008B64A5E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9FD056-05FB-45DD-B25A-F7496F28BD01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F6C49A-7414-4F99-8317-1E342E07AEB6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932CD7-A9D4-4696-91AE-CED6FA2485FB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98BF24-4DF5-4FC1-9A97-F1547DBC4985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F36CCB-62DF-48DB-9A4E-2A407162FE2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352A98-88D5-43BB-BAB5-65CDE49BA1EB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B8532A5-8BF5-48E3-8E8C-C7E1D1F4FD9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2A33CAF-AEB3-4DBD-9EDF-53F7B234409B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0E5416-2CA8-41A3-BE85-6D9F693C3F0D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42AAD1-0B16-4F39-8251-A83FAABCA7C9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4796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CDDE6A-7C4C-449A-969B-12E82AED36AE}"/>
              </a:ext>
            </a:extLst>
          </p:cNvPr>
          <p:cNvSpPr/>
          <p:nvPr/>
        </p:nvSpPr>
        <p:spPr>
          <a:xfrm>
            <a:off x="90842" y="2941753"/>
            <a:ext cx="8957387" cy="24533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C96746-6DDE-4DD6-A9FE-DF20B12C7330}"/>
              </a:ext>
            </a:extLst>
          </p:cNvPr>
          <p:cNvSpPr/>
          <p:nvPr/>
        </p:nvSpPr>
        <p:spPr>
          <a:xfrm>
            <a:off x="274749" y="2071151"/>
            <a:ext cx="8589574" cy="150314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Delivery Authority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FB397A-BABE-4A15-9010-32739A472B88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6F9AAA-5B54-4D06-86BF-0B213A9EEDA9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7B92DB-12BF-4831-AE94-5FE76C428911}"/>
              </a:ext>
            </a:extLst>
          </p:cNvPr>
          <p:cNvSpPr/>
          <p:nvPr/>
        </p:nvSpPr>
        <p:spPr>
          <a:xfrm>
            <a:off x="2870235" y="3416470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758B72-5402-479A-9F3E-9EDCE74C3D71}"/>
              </a:ext>
            </a:extLst>
          </p:cNvPr>
          <p:cNvSpPr/>
          <p:nvPr/>
        </p:nvSpPr>
        <p:spPr>
          <a:xfrm>
            <a:off x="1228286" y="3408136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0617468-EE22-41D7-884C-8BC94745AD34}"/>
              </a:ext>
            </a:extLst>
          </p:cNvPr>
          <p:cNvSpPr/>
          <p:nvPr/>
        </p:nvSpPr>
        <p:spPr>
          <a:xfrm>
            <a:off x="2048014" y="3413927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74F46D-FBAA-4989-8D01-12DFF9050FFA}"/>
              </a:ext>
            </a:extLst>
          </p:cNvPr>
          <p:cNvSpPr/>
          <p:nvPr/>
        </p:nvSpPr>
        <p:spPr>
          <a:xfrm>
            <a:off x="433062" y="3386696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AA7D71-D2DE-433C-A0A2-81788DF49B98}"/>
              </a:ext>
            </a:extLst>
          </p:cNvPr>
          <p:cNvSpPr/>
          <p:nvPr/>
        </p:nvSpPr>
        <p:spPr>
          <a:xfrm>
            <a:off x="4472761" y="4341890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A46A16-587B-400A-B532-75206E8E579E}"/>
              </a:ext>
            </a:extLst>
          </p:cNvPr>
          <p:cNvSpPr/>
          <p:nvPr/>
        </p:nvSpPr>
        <p:spPr>
          <a:xfrm>
            <a:off x="8108184" y="4350914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39F3A6-2365-4DAD-9537-FCC67F47CA19}"/>
              </a:ext>
            </a:extLst>
          </p:cNvPr>
          <p:cNvSpPr/>
          <p:nvPr/>
        </p:nvSpPr>
        <p:spPr>
          <a:xfrm>
            <a:off x="5307632" y="4350914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E07B4E-0FAB-42EA-93B2-728F995E02AF}"/>
              </a:ext>
            </a:extLst>
          </p:cNvPr>
          <p:cNvSpPr/>
          <p:nvPr/>
        </p:nvSpPr>
        <p:spPr>
          <a:xfrm>
            <a:off x="7248758" y="4345000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2B57440-3B62-4283-B60E-3F67DD34E44A}"/>
              </a:ext>
            </a:extLst>
          </p:cNvPr>
          <p:cNvSpPr/>
          <p:nvPr/>
        </p:nvSpPr>
        <p:spPr>
          <a:xfrm>
            <a:off x="6204391" y="4350914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2D425-A1E2-40B3-AF3E-EC49966417F3}"/>
              </a:ext>
            </a:extLst>
          </p:cNvPr>
          <p:cNvSpPr/>
          <p:nvPr/>
        </p:nvSpPr>
        <p:spPr>
          <a:xfrm>
            <a:off x="3692306" y="3428884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653E8E0-993D-4334-AAE9-A2748961B8E9}"/>
              </a:ext>
            </a:extLst>
          </p:cNvPr>
          <p:cNvSpPr/>
          <p:nvPr/>
        </p:nvSpPr>
        <p:spPr>
          <a:xfrm>
            <a:off x="5793753" y="3642277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E17EEB-1510-439B-9A15-36B91EBEDADE}"/>
              </a:ext>
            </a:extLst>
          </p:cNvPr>
          <p:cNvSpPr/>
          <p:nvPr/>
        </p:nvSpPr>
        <p:spPr>
          <a:xfrm>
            <a:off x="5016537" y="3444768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6119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B78DD3-5DD7-497B-86B6-29B613743325}"/>
              </a:ext>
            </a:extLst>
          </p:cNvPr>
          <p:cNvSpPr/>
          <p:nvPr/>
        </p:nvSpPr>
        <p:spPr>
          <a:xfrm>
            <a:off x="4736024" y="1054138"/>
            <a:ext cx="4229516" cy="5287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18CE89-C9F5-4ABA-834D-9D251F062D8B}"/>
              </a:ext>
            </a:extLst>
          </p:cNvPr>
          <p:cNvSpPr/>
          <p:nvPr/>
        </p:nvSpPr>
        <p:spPr>
          <a:xfrm>
            <a:off x="340258" y="1054138"/>
            <a:ext cx="3970098" cy="88615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Strategic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2D8B3-0F3E-49D0-9FC4-78742022BA0E}"/>
              </a:ext>
            </a:extLst>
          </p:cNvPr>
          <p:cNvSpPr/>
          <p:nvPr/>
        </p:nvSpPr>
        <p:spPr>
          <a:xfrm>
            <a:off x="306173" y="2263713"/>
            <a:ext cx="4004183" cy="407337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Executive</a:t>
            </a:r>
            <a:endParaRPr lang="en-GB" sz="544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B4C294-9BDE-499C-9964-7E3CF85B12EA}"/>
              </a:ext>
            </a:extLst>
          </p:cNvPr>
          <p:cNvSpPr/>
          <p:nvPr/>
        </p:nvSpPr>
        <p:spPr>
          <a:xfrm>
            <a:off x="631319" y="2796676"/>
            <a:ext cx="3176557" cy="368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46" b="1" dirty="0"/>
              <a:t>Executive Board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E01173-EEDC-4578-9F55-C2C8DFD6B61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102656" y="3164910"/>
            <a:ext cx="1116942" cy="4869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BEFCE4-A650-4457-8881-0710B0049BC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36321" y="4728409"/>
            <a:ext cx="3927" cy="59931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4FE23-DC02-455B-9ACA-609446EA8DC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836321" y="4135768"/>
            <a:ext cx="0" cy="5390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7F4628-3D12-4B9F-AB6A-3BD1935AF1C7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122130" y="3164910"/>
            <a:ext cx="97468" cy="53856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A8CDC7E-DE57-45F6-8860-B3B682E09F22}"/>
              </a:ext>
            </a:extLst>
          </p:cNvPr>
          <p:cNvSpPr/>
          <p:nvPr/>
        </p:nvSpPr>
        <p:spPr>
          <a:xfrm>
            <a:off x="4947759" y="2040210"/>
            <a:ext cx="3806170" cy="36823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>
                <a:solidFill>
                  <a:schemeClr val="bg1"/>
                </a:solidFill>
              </a:rPr>
              <a:t>Stakeholder Engagement Board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560D0A-5767-4B3E-8F69-C1F2A014F421}"/>
              </a:ext>
            </a:extLst>
          </p:cNvPr>
          <p:cNvSpPr/>
          <p:nvPr/>
        </p:nvSpPr>
        <p:spPr>
          <a:xfrm>
            <a:off x="4913172" y="3658763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Technical Oversight Committee</a:t>
            </a:r>
          </a:p>
          <a:p>
            <a:pPr algn="ctr"/>
            <a:r>
              <a:rPr lang="en-GB" sz="604" b="1" dirty="0"/>
              <a:t>[define and monitor agreed quality measures]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EF45702-6EE7-402F-AAD8-7D7B99D3A07B}"/>
              </a:ext>
            </a:extLst>
          </p:cNvPr>
          <p:cNvSpPr/>
          <p:nvPr/>
        </p:nvSpPr>
        <p:spPr>
          <a:xfrm>
            <a:off x="4913171" y="4702817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366D2CC-536B-444D-AA53-B750B0E628C0}"/>
              </a:ext>
            </a:extLst>
          </p:cNvPr>
          <p:cNvSpPr/>
          <p:nvPr/>
        </p:nvSpPr>
        <p:spPr>
          <a:xfrm>
            <a:off x="4959201" y="4748846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B1355E7-2E24-4EA4-95E8-367FA2281CCE}"/>
              </a:ext>
            </a:extLst>
          </p:cNvPr>
          <p:cNvSpPr/>
          <p:nvPr/>
        </p:nvSpPr>
        <p:spPr>
          <a:xfrm>
            <a:off x="5005230" y="4794875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6CC5A17-CA42-4878-81E8-8251975F148B}"/>
              </a:ext>
            </a:extLst>
          </p:cNvPr>
          <p:cNvSpPr/>
          <p:nvPr/>
        </p:nvSpPr>
        <p:spPr>
          <a:xfrm>
            <a:off x="5051259" y="4840904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F0C201-10E0-4637-9966-069F07F4D6F7}"/>
              </a:ext>
            </a:extLst>
          </p:cNvPr>
          <p:cNvSpPr/>
          <p:nvPr/>
        </p:nvSpPr>
        <p:spPr>
          <a:xfrm>
            <a:off x="6384467" y="4723530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913B0-2640-49A9-AC00-EB20EFF9ACCA}"/>
              </a:ext>
            </a:extLst>
          </p:cNvPr>
          <p:cNvSpPr/>
          <p:nvPr/>
        </p:nvSpPr>
        <p:spPr>
          <a:xfrm>
            <a:off x="6430496" y="4769559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F92BAE-9F6E-4EA5-9EE5-C1FA5F8A6CE2}"/>
              </a:ext>
            </a:extLst>
          </p:cNvPr>
          <p:cNvSpPr/>
          <p:nvPr/>
        </p:nvSpPr>
        <p:spPr>
          <a:xfrm>
            <a:off x="6476525" y="481558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F54D170-B528-4AAF-931C-6CA68971FBD1}"/>
              </a:ext>
            </a:extLst>
          </p:cNvPr>
          <p:cNvSpPr/>
          <p:nvPr/>
        </p:nvSpPr>
        <p:spPr>
          <a:xfrm>
            <a:off x="6522555" y="486161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7EA64CF-7E4E-4F77-AD2F-C858FB75D405}"/>
              </a:ext>
            </a:extLst>
          </p:cNvPr>
          <p:cNvSpPr/>
          <p:nvPr/>
        </p:nvSpPr>
        <p:spPr>
          <a:xfrm>
            <a:off x="501301" y="1388251"/>
            <a:ext cx="3573549" cy="3682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EOSC Member Countries and Funders Governing Board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9E6F45-0318-4D31-8E49-5AD1041585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550574" y="4135938"/>
            <a:ext cx="0" cy="5875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9FDA07-11AF-43B1-8FF9-3423FD951A33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7021869" y="4149747"/>
            <a:ext cx="64144" cy="7118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BA7456-F606-47F3-A7C5-AAB707E400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5550574" y="2408444"/>
            <a:ext cx="1300270" cy="125031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6E4C7AD-0F74-434C-837F-488817AEDDA2}"/>
              </a:ext>
            </a:extLst>
          </p:cNvPr>
          <p:cNvCxnSpPr>
            <a:cxnSpLocks/>
            <a:stCxn id="63" idx="2"/>
            <a:endCxn id="73" idx="0"/>
          </p:cNvCxnSpPr>
          <p:nvPr/>
        </p:nvCxnSpPr>
        <p:spPr>
          <a:xfrm>
            <a:off x="6850844" y="2408444"/>
            <a:ext cx="171026" cy="126412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850067" y="3382460"/>
            <a:ext cx="4844291" cy="24116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725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3B7850-FAE2-43D0-8131-1AA5CB4E3EFA}"/>
              </a:ext>
            </a:extLst>
          </p:cNvPr>
          <p:cNvCxnSpPr>
            <a:cxnSpLocks/>
            <a:stCxn id="79" idx="3"/>
            <a:endCxn id="63" idx="1"/>
          </p:cNvCxnSpPr>
          <p:nvPr/>
        </p:nvCxnSpPr>
        <p:spPr>
          <a:xfrm>
            <a:off x="4074850" y="1572368"/>
            <a:ext cx="872909" cy="651959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C3A038-9BF6-431E-B328-CDAB035AD19B}"/>
              </a:ext>
            </a:extLst>
          </p:cNvPr>
          <p:cNvCxnSpPr>
            <a:cxnSpLocks/>
            <a:stCxn id="33" idx="3"/>
            <a:endCxn id="63" idx="1"/>
          </p:cNvCxnSpPr>
          <p:nvPr/>
        </p:nvCxnSpPr>
        <p:spPr>
          <a:xfrm flipV="1">
            <a:off x="3807876" y="2224327"/>
            <a:ext cx="1139883" cy="756466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D696012-53BC-4000-8476-E1E2049A83A9}"/>
              </a:ext>
            </a:extLst>
          </p:cNvPr>
          <p:cNvSpPr/>
          <p:nvPr/>
        </p:nvSpPr>
        <p:spPr>
          <a:xfrm>
            <a:off x="5070408" y="5689286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388256A-A841-486A-99FA-1BDDAB50F495}"/>
              </a:ext>
            </a:extLst>
          </p:cNvPr>
          <p:cNvSpPr/>
          <p:nvPr/>
        </p:nvSpPr>
        <p:spPr>
          <a:xfrm>
            <a:off x="5116437" y="5735315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2EDA6E9-01C5-4AF8-AB18-16BC97744826}"/>
              </a:ext>
            </a:extLst>
          </p:cNvPr>
          <p:cNvSpPr/>
          <p:nvPr/>
        </p:nvSpPr>
        <p:spPr>
          <a:xfrm>
            <a:off x="5162466" y="578134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24D8CEB-3318-41F4-BB6C-FAAE2259173A}"/>
              </a:ext>
            </a:extLst>
          </p:cNvPr>
          <p:cNvSpPr/>
          <p:nvPr/>
        </p:nvSpPr>
        <p:spPr>
          <a:xfrm>
            <a:off x="6252736" y="5690567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98D4F42-4698-43CF-9CF8-751DAF2CDF6F}"/>
              </a:ext>
            </a:extLst>
          </p:cNvPr>
          <p:cNvSpPr/>
          <p:nvPr/>
        </p:nvSpPr>
        <p:spPr>
          <a:xfrm>
            <a:off x="6298765" y="5736596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908BB3D-4BEF-440D-AF69-494AB578B158}"/>
              </a:ext>
            </a:extLst>
          </p:cNvPr>
          <p:cNvSpPr/>
          <p:nvPr/>
        </p:nvSpPr>
        <p:spPr>
          <a:xfrm>
            <a:off x="6344794" y="5782625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FB3A99-C613-4994-B156-B23349C83DF1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19597" y="3164910"/>
            <a:ext cx="1244718" cy="50414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1DDB1FF-0FFB-4ED2-8170-9A5CBE006C91}"/>
              </a:ext>
            </a:extLst>
          </p:cNvPr>
          <p:cNvSpPr/>
          <p:nvPr/>
        </p:nvSpPr>
        <p:spPr>
          <a:xfrm>
            <a:off x="7749327" y="3660012"/>
            <a:ext cx="1004602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and Rules of Participation Oversight Committee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2147E9-A0B9-405B-BB40-C7886C074600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6850844" y="2408444"/>
            <a:ext cx="1400784" cy="125156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AB1431-03A9-441C-B23A-D60D02F617E6}"/>
              </a:ext>
            </a:extLst>
          </p:cNvPr>
          <p:cNvCxnSpPr>
            <a:cxnSpLocks/>
          </p:cNvCxnSpPr>
          <p:nvPr/>
        </p:nvCxnSpPr>
        <p:spPr>
          <a:xfrm>
            <a:off x="1841171" y="1681066"/>
            <a:ext cx="0" cy="1115610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7EC13F11-AAF2-423B-AE72-4F0484ABDE46}"/>
              </a:ext>
            </a:extLst>
          </p:cNvPr>
          <p:cNvSpPr/>
          <p:nvPr/>
        </p:nvSpPr>
        <p:spPr>
          <a:xfrm flipH="1">
            <a:off x="3493077" y="4220496"/>
            <a:ext cx="4758547" cy="504325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 and Rules of Participation Recommendations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B0408A9-B8ED-4E54-AC27-07947D610A80}"/>
              </a:ext>
            </a:extLst>
          </p:cNvPr>
          <p:cNvSpPr/>
          <p:nvPr/>
        </p:nvSpPr>
        <p:spPr>
          <a:xfrm>
            <a:off x="7700536" y="4723530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882063A-1762-4C41-96EB-9B2210CD2A30}"/>
              </a:ext>
            </a:extLst>
          </p:cNvPr>
          <p:cNvSpPr/>
          <p:nvPr/>
        </p:nvSpPr>
        <p:spPr>
          <a:xfrm>
            <a:off x="7746566" y="4769559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577A198-0E3B-4D56-A149-50616FA5FD51}"/>
              </a:ext>
            </a:extLst>
          </p:cNvPr>
          <p:cNvSpPr/>
          <p:nvPr/>
        </p:nvSpPr>
        <p:spPr>
          <a:xfrm>
            <a:off x="7792595" y="481558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4572CB8-A42F-46BC-B719-CFB0338A1896}"/>
              </a:ext>
            </a:extLst>
          </p:cNvPr>
          <p:cNvSpPr/>
          <p:nvPr/>
        </p:nvSpPr>
        <p:spPr>
          <a:xfrm>
            <a:off x="7838624" y="486161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Discipline  Policy Sub-Committees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D93F86-B850-433A-9C60-0F6E2BCDF406}"/>
              </a:ext>
            </a:extLst>
          </p:cNvPr>
          <p:cNvCxnSpPr>
            <a:cxnSpLocks/>
          </p:cNvCxnSpPr>
          <p:nvPr/>
        </p:nvCxnSpPr>
        <p:spPr>
          <a:xfrm>
            <a:off x="8264660" y="4170670"/>
            <a:ext cx="64143" cy="5875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D649A38-6552-4642-B5CB-8CCA2A04DB8C}"/>
              </a:ext>
            </a:extLst>
          </p:cNvPr>
          <p:cNvSpPr/>
          <p:nvPr/>
        </p:nvSpPr>
        <p:spPr>
          <a:xfrm>
            <a:off x="380595" y="3650776"/>
            <a:ext cx="942673" cy="832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System Steering Committee</a:t>
            </a:r>
          </a:p>
          <a:p>
            <a:pPr algn="ctr"/>
            <a:r>
              <a:rPr lang="en-GB" sz="725" dirty="0"/>
              <a:t>[EOSC System Owners: sets the key goals and directions]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26A8855-CA3B-4865-8D0A-CA42BE67E6BD}"/>
              </a:ext>
            </a:extLst>
          </p:cNvPr>
          <p:cNvSpPr/>
          <p:nvPr/>
        </p:nvSpPr>
        <p:spPr>
          <a:xfrm>
            <a:off x="364984" y="4674860"/>
            <a:ext cx="942673" cy="5115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Service Portfolio Management Committee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ECABEF3-88FC-403C-87A4-0D72D57B9DF9}"/>
              </a:ext>
            </a:extLst>
          </p:cNvPr>
          <p:cNvSpPr/>
          <p:nvPr/>
        </p:nvSpPr>
        <p:spPr>
          <a:xfrm>
            <a:off x="368911" y="5327726"/>
            <a:ext cx="942673" cy="7282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System Executive Committee</a:t>
            </a:r>
          </a:p>
          <a:p>
            <a:pPr algn="ctr"/>
            <a:r>
              <a:rPr lang="en-GB" sz="604" dirty="0"/>
              <a:t>[EOSC Top Managers: guaranteeing that the EOSC System is behaving according to the goal and directions]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84A01D0-8BE6-4A61-BD0B-9551FF53E31E}"/>
              </a:ext>
            </a:extLst>
          </p:cNvPr>
          <p:cNvSpPr/>
          <p:nvPr/>
        </p:nvSpPr>
        <p:spPr>
          <a:xfrm>
            <a:off x="631319" y="2784171"/>
            <a:ext cx="3176557" cy="368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Executive Board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EA97871-5524-4738-BB2D-44940FB17897}"/>
              </a:ext>
            </a:extLst>
          </p:cNvPr>
          <p:cNvSpPr/>
          <p:nvPr/>
        </p:nvSpPr>
        <p:spPr>
          <a:xfrm>
            <a:off x="4913172" y="3646259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Technical Oversight Committee</a:t>
            </a:r>
          </a:p>
          <a:p>
            <a:pPr algn="ctr"/>
            <a:r>
              <a:rPr lang="en-GB" sz="725" b="1" dirty="0"/>
              <a:t>[define and monitor agreed quality measures]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86595BB-96E1-4B18-B8FD-36CBF24B0AEE}"/>
              </a:ext>
            </a:extLst>
          </p:cNvPr>
          <p:cNvSpPr/>
          <p:nvPr/>
        </p:nvSpPr>
        <p:spPr>
          <a:xfrm>
            <a:off x="5051259" y="4828400"/>
            <a:ext cx="1126916" cy="8273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Technical Sub-Committees</a:t>
            </a:r>
          </a:p>
          <a:p>
            <a:pPr algn="ctr"/>
            <a:r>
              <a:rPr lang="en-GB" sz="725" b="1" dirty="0"/>
              <a:t>[define and monitor quality measures on behalf of research communities]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C10B8FF-50B0-4288-BBCD-B3B800DAD0BE}"/>
              </a:ext>
            </a:extLst>
          </p:cNvPr>
          <p:cNvSpPr/>
          <p:nvPr/>
        </p:nvSpPr>
        <p:spPr>
          <a:xfrm>
            <a:off x="6522555" y="4849113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Demand  Panels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5853B53-8FAC-4EBC-9934-337121E8834E}"/>
              </a:ext>
            </a:extLst>
          </p:cNvPr>
          <p:cNvSpPr/>
          <p:nvPr/>
        </p:nvSpPr>
        <p:spPr>
          <a:xfrm>
            <a:off x="5162466" y="576884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Technical Working Groups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08F45AC-305B-44BE-A2E6-8009FBA42D22}"/>
              </a:ext>
            </a:extLst>
          </p:cNvPr>
          <p:cNvSpPr/>
          <p:nvPr/>
        </p:nvSpPr>
        <p:spPr>
          <a:xfrm>
            <a:off x="6344794" y="577012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Community Working Groups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74466D-2D63-458A-82C7-866A1E5A7553}"/>
              </a:ext>
            </a:extLst>
          </p:cNvPr>
          <p:cNvSpPr/>
          <p:nvPr/>
        </p:nvSpPr>
        <p:spPr>
          <a:xfrm>
            <a:off x="7550355" y="570980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EFEA874-9C64-4246-B05B-BDDE4217AB6B}"/>
              </a:ext>
            </a:extLst>
          </p:cNvPr>
          <p:cNvSpPr/>
          <p:nvPr/>
        </p:nvSpPr>
        <p:spPr>
          <a:xfrm>
            <a:off x="7596384" y="5755833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EE657EC-AC34-4471-A3C0-E8596F56BFCE}"/>
              </a:ext>
            </a:extLst>
          </p:cNvPr>
          <p:cNvSpPr/>
          <p:nvPr/>
        </p:nvSpPr>
        <p:spPr>
          <a:xfrm>
            <a:off x="7642413" y="5789357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Policy Working Groups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2C7AA6B-7132-4B6D-BB17-EE543A37E361}"/>
              </a:ext>
            </a:extLst>
          </p:cNvPr>
          <p:cNvSpPr/>
          <p:nvPr/>
        </p:nvSpPr>
        <p:spPr>
          <a:xfrm>
            <a:off x="2135369" y="3692586"/>
            <a:ext cx="696536" cy="668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Financial and Commercial Steering Committee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D0F274D-7401-4102-B7AE-F5CB6F44ED07}"/>
              </a:ext>
            </a:extLst>
          </p:cNvPr>
          <p:cNvSpPr/>
          <p:nvPr/>
        </p:nvSpPr>
        <p:spPr>
          <a:xfrm>
            <a:off x="1433058" y="3675944"/>
            <a:ext cx="676732" cy="668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Resource Allocation Committee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B31FFB-D596-435E-9CF2-C994A8C20184}"/>
              </a:ext>
            </a:extLst>
          </p:cNvPr>
          <p:cNvSpPr/>
          <p:nvPr/>
        </p:nvSpPr>
        <p:spPr>
          <a:xfrm>
            <a:off x="2931520" y="3711207"/>
            <a:ext cx="665525" cy="477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Alignment Steering Committee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E611BB6-79E5-46CB-8873-940F8411C7CC}"/>
              </a:ext>
            </a:extLst>
          </p:cNvPr>
          <p:cNvSpPr/>
          <p:nvPr/>
        </p:nvSpPr>
        <p:spPr>
          <a:xfrm>
            <a:off x="3633537" y="3711288"/>
            <a:ext cx="626002" cy="5398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Ethics and Legal Steering Committee</a:t>
            </a:r>
          </a:p>
        </p:txBody>
      </p:sp>
      <p:sp>
        <p:nvSpPr>
          <p:cNvPr id="103" name="Arrow: Curved Up 102">
            <a:extLst>
              <a:ext uri="{FF2B5EF4-FFF2-40B4-BE49-F238E27FC236}">
                <a16:creationId xmlns:a16="http://schemas.microsoft.com/office/drawing/2014/main" id="{527F1DC6-F6EE-4CA7-B984-2806E71F6B72}"/>
              </a:ext>
            </a:extLst>
          </p:cNvPr>
          <p:cNvSpPr/>
          <p:nvPr/>
        </p:nvSpPr>
        <p:spPr>
          <a:xfrm rot="21307720" flipH="1">
            <a:off x="2154625" y="4199963"/>
            <a:ext cx="4884719" cy="37874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B33AEE-2772-4311-8E2D-FFB75FF2799F}"/>
              </a:ext>
            </a:extLst>
          </p:cNvPr>
          <p:cNvSpPr/>
          <p:nvPr/>
        </p:nvSpPr>
        <p:spPr>
          <a:xfrm>
            <a:off x="6384467" y="3672572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Resource Demand Committee</a:t>
            </a:r>
          </a:p>
        </p:txBody>
      </p:sp>
    </p:spTree>
    <p:extLst>
      <p:ext uri="{BB962C8B-B14F-4D97-AF65-F5344CB8AC3E}">
        <p14:creationId xmlns:p14="http://schemas.microsoft.com/office/powerpoint/2010/main" val="191703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74F854-9567-4F4C-B2E5-2D0AE1FD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937" y="2298867"/>
            <a:ext cx="4863664" cy="327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C2766-97B6-43DE-8D96-338337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FE3C-C538-4AFD-90A4-52CAB17F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1BE4-D7D4-4481-A5BD-46B0D91D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4C38-3BCC-4300-9EBC-E3BA476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7FE8-83E3-43F8-A761-3385829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AD6B3A-1241-4B5A-98BE-679520EDC00E}"/>
              </a:ext>
            </a:extLst>
          </p:cNvPr>
          <p:cNvSpPr txBox="1">
            <a:spLocks/>
          </p:cNvSpPr>
          <p:nvPr/>
        </p:nvSpPr>
        <p:spPr>
          <a:xfrm>
            <a:off x="178905" y="990350"/>
            <a:ext cx="8448731" cy="71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EOSCpilot						             	       SWD</a:t>
            </a:r>
            <a:br>
              <a:rPr lang="fi-FI" dirty="0"/>
            </a:br>
            <a:r>
              <a:rPr lang="fi-FI" dirty="0"/>
              <a:t>post-2020				           		             up to 2020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FC8BFEF-B163-413A-B22D-3F26F2ED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939" y="21740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350"/>
          </a:p>
        </p:txBody>
      </p:sp>
      <p:pic>
        <p:nvPicPr>
          <p:cNvPr id="27" name="Picture 1" descr="page34image340104160">
            <a:extLst>
              <a:ext uri="{FF2B5EF4-FFF2-40B4-BE49-F238E27FC236}">
                <a16:creationId xmlns:a16="http://schemas.microsoft.com/office/drawing/2014/main" id="{CF7D1CEE-EC4F-4033-951C-9A56BEDD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18" y="2028312"/>
            <a:ext cx="4425980" cy="32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48DF8F5-D016-486B-B093-4C19121DC7C3}"/>
              </a:ext>
            </a:extLst>
          </p:cNvPr>
          <p:cNvGrpSpPr/>
          <p:nvPr/>
        </p:nvGrpSpPr>
        <p:grpSpPr>
          <a:xfrm>
            <a:off x="-435154" y="3062932"/>
            <a:ext cx="8590614" cy="2782594"/>
            <a:chOff x="-580205" y="2940909"/>
            <a:chExt cx="11454151" cy="371012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09E386-030C-4CB6-8CA2-8FEE9FD57552}"/>
                </a:ext>
              </a:extLst>
            </p:cNvPr>
            <p:cNvGrpSpPr/>
            <p:nvPr/>
          </p:nvGrpSpPr>
          <p:grpSpPr>
            <a:xfrm>
              <a:off x="-580205" y="2940909"/>
              <a:ext cx="11454151" cy="3710126"/>
              <a:chOff x="-580205" y="2940909"/>
              <a:chExt cx="11454151" cy="371012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E72D03-138D-41DE-99D6-429A440F53F2}"/>
                  </a:ext>
                </a:extLst>
              </p:cNvPr>
              <p:cNvSpPr/>
              <p:nvPr/>
            </p:nvSpPr>
            <p:spPr>
              <a:xfrm>
                <a:off x="-580205" y="3855576"/>
                <a:ext cx="2755557" cy="2795459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715096-9D82-446A-982E-AD1DDF56C65D}"/>
                  </a:ext>
                </a:extLst>
              </p:cNvPr>
              <p:cNvSpPr/>
              <p:nvPr/>
            </p:nvSpPr>
            <p:spPr>
              <a:xfrm>
                <a:off x="6113731" y="2940909"/>
                <a:ext cx="4760215" cy="3307708"/>
              </a:xfrm>
              <a:prstGeom prst="ellipse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F2A4DB-CA4C-48BD-B1B6-CA9DF858867A}"/>
                </a:ext>
              </a:extLst>
            </p:cNvPr>
            <p:cNvSpPr txBox="1"/>
            <p:nvPr/>
          </p:nvSpPr>
          <p:spPr>
            <a:xfrm>
              <a:off x="5640609" y="6067808"/>
              <a:ext cx="17605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b="1" dirty="0" err="1">
                  <a:solidFill>
                    <a:schemeClr val="accent1">
                      <a:lumMod val="75000"/>
                    </a:schemeClr>
                  </a:solidFill>
                </a:rPr>
                <a:t>Operational</a:t>
              </a:r>
              <a:endParaRPr lang="fi-FI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49BD4B-393C-4D68-A1E5-C6A9997358B7}"/>
              </a:ext>
            </a:extLst>
          </p:cNvPr>
          <p:cNvGrpSpPr/>
          <p:nvPr/>
        </p:nvGrpSpPr>
        <p:grpSpPr>
          <a:xfrm>
            <a:off x="-353827" y="1404826"/>
            <a:ext cx="7914552" cy="2722073"/>
            <a:chOff x="-471769" y="730101"/>
            <a:chExt cx="10552735" cy="36294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FE7A29-8402-429E-83EA-1BF64D20C84A}"/>
                </a:ext>
              </a:extLst>
            </p:cNvPr>
            <p:cNvGrpSpPr/>
            <p:nvPr/>
          </p:nvGrpSpPr>
          <p:grpSpPr>
            <a:xfrm>
              <a:off x="-471769" y="730101"/>
              <a:ext cx="10552735" cy="3629431"/>
              <a:chOff x="-471769" y="730101"/>
              <a:chExt cx="10552735" cy="362943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A5C65CC-6DD7-4A2E-9AF3-309ED251354B}"/>
                  </a:ext>
                </a:extLst>
              </p:cNvPr>
              <p:cNvSpPr/>
              <p:nvPr/>
            </p:nvSpPr>
            <p:spPr>
              <a:xfrm>
                <a:off x="7542280" y="730101"/>
                <a:ext cx="2538686" cy="2420506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ADB1E4-8EE1-4221-8EF6-70E64203D8F6}"/>
                  </a:ext>
                </a:extLst>
              </p:cNvPr>
              <p:cNvSpPr/>
              <p:nvPr/>
            </p:nvSpPr>
            <p:spPr>
              <a:xfrm>
                <a:off x="-471769" y="1939025"/>
                <a:ext cx="2538686" cy="2420507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55CA5B-7E45-484D-A69C-1AC5CA4BA34B}"/>
                </a:ext>
              </a:extLst>
            </p:cNvPr>
            <p:cNvSpPr txBox="1"/>
            <p:nvPr/>
          </p:nvSpPr>
          <p:spPr>
            <a:xfrm>
              <a:off x="5795318" y="1099752"/>
              <a:ext cx="180092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b="1" dirty="0" err="1">
                  <a:solidFill>
                    <a:srgbClr val="FF0000"/>
                  </a:solidFill>
                </a:rPr>
                <a:t>Institutional</a:t>
              </a:r>
              <a:endParaRPr lang="fi-FI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B7A858-AA21-415E-B9DB-8F7A0F52CA85}"/>
              </a:ext>
            </a:extLst>
          </p:cNvPr>
          <p:cNvGrpSpPr/>
          <p:nvPr/>
        </p:nvGrpSpPr>
        <p:grpSpPr>
          <a:xfrm>
            <a:off x="1843621" y="2411347"/>
            <a:ext cx="7585056" cy="3447922"/>
            <a:chOff x="2458162" y="2072129"/>
            <a:chExt cx="10113407" cy="459723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A67A401-21ED-4242-9AFC-D770DA96333B}"/>
                </a:ext>
              </a:extLst>
            </p:cNvPr>
            <p:cNvGrpSpPr/>
            <p:nvPr/>
          </p:nvGrpSpPr>
          <p:grpSpPr>
            <a:xfrm>
              <a:off x="3868917" y="2072129"/>
              <a:ext cx="8702652" cy="4001295"/>
              <a:chOff x="3868917" y="2072129"/>
              <a:chExt cx="8702652" cy="400129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D3ED3D2-4C27-4F45-8BEC-B845A03D3B1E}"/>
                  </a:ext>
                </a:extLst>
              </p:cNvPr>
              <p:cNvSpPr/>
              <p:nvPr/>
            </p:nvSpPr>
            <p:spPr>
              <a:xfrm>
                <a:off x="3868917" y="2072129"/>
                <a:ext cx="2538687" cy="4001295"/>
              </a:xfrm>
              <a:prstGeom prst="ellipse">
                <a:avLst/>
              </a:prstGeom>
              <a:noFill/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E1B72B6-940F-452F-A9E0-65EE11700DDE}"/>
                  </a:ext>
                </a:extLst>
              </p:cNvPr>
              <p:cNvSpPr/>
              <p:nvPr/>
            </p:nvSpPr>
            <p:spPr>
              <a:xfrm>
                <a:off x="9251066" y="2133662"/>
                <a:ext cx="3320503" cy="1955007"/>
              </a:xfrm>
              <a:prstGeom prst="ellipse">
                <a:avLst/>
              </a:prstGeom>
              <a:noFill/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sz="135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50B826-0BF3-41BD-A184-74B8736976D3}"/>
                </a:ext>
              </a:extLst>
            </p:cNvPr>
            <p:cNvSpPr txBox="1"/>
            <p:nvPr/>
          </p:nvSpPr>
          <p:spPr>
            <a:xfrm>
              <a:off x="2458162" y="6176916"/>
              <a:ext cx="15520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 err="1">
                  <a:solidFill>
                    <a:srgbClr val="FFC000"/>
                  </a:solidFill>
                </a:rPr>
                <a:t>Advisory</a:t>
              </a:r>
              <a:endParaRPr lang="fi-FI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 Governance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" y="1478914"/>
            <a:ext cx="4326368" cy="3655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957" y="5418306"/>
            <a:ext cx="718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http://www.rtmteam.net/page.php?pageID=25&amp;section=overview_of_ecg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4200" y="1898353"/>
            <a:ext cx="457121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 Community Problems Solving:</a:t>
            </a:r>
            <a:r>
              <a:rPr lang="en-GB" dirty="0"/>
              <a:t> </a:t>
            </a:r>
            <a:endParaRPr lang="en-GB" sz="1400" dirty="0"/>
          </a:p>
          <a:p>
            <a:r>
              <a:rPr lang="en-GB" sz="1500" dirty="0"/>
              <a:t>    Aligns “Engaging Citizens” and “Getting Things Done.”</a:t>
            </a:r>
          </a:p>
          <a:p>
            <a:endParaRPr lang="en-GB" sz="1500" dirty="0"/>
          </a:p>
          <a:p>
            <a:r>
              <a:rPr lang="en-GB" b="1" dirty="0"/>
              <a:t>2 Organizations Managing for Results:</a:t>
            </a:r>
            <a:r>
              <a:rPr lang="en-GB" dirty="0"/>
              <a:t> </a:t>
            </a:r>
          </a:p>
          <a:p>
            <a:r>
              <a:rPr lang="en-GB" sz="1400" dirty="0"/>
              <a:t>    </a:t>
            </a:r>
            <a:r>
              <a:rPr lang="en-GB" sz="1500" dirty="0"/>
              <a:t>Aligns “Measuring Results” and “Getting Things Done.”</a:t>
            </a:r>
          </a:p>
          <a:p>
            <a:endParaRPr lang="en-GB" sz="1500" dirty="0"/>
          </a:p>
          <a:p>
            <a:r>
              <a:rPr lang="en-GB" b="1" dirty="0"/>
              <a:t>3 Citizens Reaching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“Engaging Citizens” and “Measuring Results.”</a:t>
            </a:r>
          </a:p>
          <a:p>
            <a:endParaRPr lang="en-GB" sz="1500" dirty="0"/>
          </a:p>
          <a:p>
            <a:r>
              <a:rPr lang="en-GB" b="1" dirty="0"/>
              <a:t>4 Communities Governing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all three core skills.</a:t>
            </a:r>
          </a:p>
        </p:txBody>
      </p:sp>
    </p:spTree>
    <p:extLst>
      <p:ext uri="{BB962C8B-B14F-4D97-AF65-F5344CB8AC3E}">
        <p14:creationId xmlns:p14="http://schemas.microsoft.com/office/powerpoint/2010/main" val="27261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4F72-1194-42FA-A3BF-33615D9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F0C0-617C-4241-A2C0-F11D1BA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410E-0E0E-4C54-A9E0-825BD79A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2507D1-42EC-4E2D-BA5D-02B1F6F7FE55}"/>
              </a:ext>
            </a:extLst>
          </p:cNvPr>
          <p:cNvSpPr/>
          <p:nvPr/>
        </p:nvSpPr>
        <p:spPr>
          <a:xfrm>
            <a:off x="2892669" y="806378"/>
            <a:ext cx="3358662" cy="3314700"/>
          </a:xfrm>
          <a:prstGeom prst="ellipse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Stakeholders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(Provider, Consumer, Provider\Consumer)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FA021C-3D53-49AF-838B-E090277F93A3}"/>
              </a:ext>
            </a:extLst>
          </p:cNvPr>
          <p:cNvSpPr/>
          <p:nvPr/>
        </p:nvSpPr>
        <p:spPr>
          <a:xfrm>
            <a:off x="1864593" y="2517530"/>
            <a:ext cx="3358662" cy="3314700"/>
          </a:xfrm>
          <a:prstGeom prst="ellipse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b="1" dirty="0">
                <a:solidFill>
                  <a:schemeClr val="tx1"/>
                </a:solidFill>
              </a:rPr>
              <a:t>Executive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AF1FBE-85C8-454E-A6A5-B98D02DA0B9E}"/>
              </a:ext>
            </a:extLst>
          </p:cNvPr>
          <p:cNvSpPr/>
          <p:nvPr/>
        </p:nvSpPr>
        <p:spPr>
          <a:xfrm>
            <a:off x="4004723" y="2517530"/>
            <a:ext cx="3358662" cy="3314700"/>
          </a:xfrm>
          <a:prstGeom prst="ellipse">
            <a:avLst/>
          </a:prstGeom>
          <a:solidFill>
            <a:srgbClr val="C00000">
              <a:alpha val="35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b="1" dirty="0">
                <a:solidFill>
                  <a:schemeClr val="tx1"/>
                </a:solidFill>
              </a:rPr>
              <a:t>Strategic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AB952-1166-4A33-A80A-6DEBBE185A1C}"/>
              </a:ext>
            </a:extLst>
          </p:cNvPr>
          <p:cNvSpPr txBox="1"/>
          <p:nvPr/>
        </p:nvSpPr>
        <p:spPr>
          <a:xfrm>
            <a:off x="4932174" y="272453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Requirements</a:t>
            </a:r>
          </a:p>
          <a:p>
            <a:r>
              <a:rPr lang="en-GB" sz="1400" b="1" dirty="0"/>
              <a:t>Best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55776-5CFF-4FDE-B784-695E135599E5}"/>
              </a:ext>
            </a:extLst>
          </p:cNvPr>
          <p:cNvSpPr txBox="1"/>
          <p:nvPr/>
        </p:nvSpPr>
        <p:spPr>
          <a:xfrm>
            <a:off x="4084314" y="4252248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Objectives</a:t>
            </a:r>
          </a:p>
          <a:p>
            <a:pPr algn="ctr"/>
            <a:r>
              <a:rPr lang="en-GB" sz="1400" b="1" dirty="0"/>
              <a:t>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C350C-AEBF-424B-A14A-DF9FF54622AE}"/>
              </a:ext>
            </a:extLst>
          </p:cNvPr>
          <p:cNvSpPr txBox="1"/>
          <p:nvPr/>
        </p:nvSpPr>
        <p:spPr>
          <a:xfrm>
            <a:off x="2986591" y="280939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Performance Against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0423A-6D74-4FF4-BFD6-36D9647E073D}"/>
              </a:ext>
            </a:extLst>
          </p:cNvPr>
          <p:cNvSpPr txBox="1"/>
          <p:nvPr/>
        </p:nvSpPr>
        <p:spPr>
          <a:xfrm>
            <a:off x="4004723" y="341747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EOSC Resources</a:t>
            </a:r>
          </a:p>
        </p:txBody>
      </p:sp>
    </p:spTree>
    <p:extLst>
      <p:ext uri="{BB962C8B-B14F-4D97-AF65-F5344CB8AC3E}">
        <p14:creationId xmlns:p14="http://schemas.microsoft.com/office/powerpoint/2010/main" val="38106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Interoperability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97" y="1370281"/>
            <a:ext cx="6402292" cy="45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EIF – Interoperability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56" y="1450969"/>
            <a:ext cx="6580854" cy="404588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6646"/>
              </p:ext>
            </p:extLst>
          </p:nvPr>
        </p:nvGraphicFramePr>
        <p:xfrm>
          <a:off x="5728996" y="1185273"/>
          <a:ext cx="32357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710">
                  <a:extLst>
                    <a:ext uri="{9D8B030D-6E8A-4147-A177-3AD203B41FA5}">
                      <a16:colId xmlns:a16="http://schemas.microsoft.com/office/drawing/2014/main" val="88368125"/>
                    </a:ext>
                  </a:extLst>
                </a:gridCol>
              </a:tblGrid>
              <a:tr h="235069">
                <a:tc>
                  <a:txBody>
                    <a:bodyPr/>
                    <a:lstStyle/>
                    <a:p>
                      <a:r>
                        <a:rPr lang="en-GB" sz="2000" dirty="0"/>
                        <a:t>EOSC Contexts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0598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2054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and Funding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D55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60833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57B5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32636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effectLst/>
                      </a:endParaRPr>
                    </a:p>
                    <a:p>
                      <a:pPr rtl="0" fontAlgn="b"/>
                      <a:r>
                        <a:rPr lang="en-GB" sz="2000" dirty="0">
                          <a:effectLst/>
                        </a:rPr>
                        <a:t>Technical</a:t>
                      </a:r>
                    </a:p>
                    <a:p>
                      <a:pPr rtl="0" fontAlgn="b"/>
                      <a:endParaRPr lang="en-GB" sz="2000" dirty="0">
                        <a:effectLst/>
                      </a:endParaRPr>
                    </a:p>
                  </a:txBody>
                  <a:tcPr marL="22860" marR="22860" marT="15240" marB="1524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4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2921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A2A8C8-974C-442B-9155-72D09A46184A}"/>
              </a:ext>
            </a:extLst>
          </p:cNvPr>
          <p:cNvSpPr/>
          <p:nvPr/>
        </p:nvSpPr>
        <p:spPr>
          <a:xfrm>
            <a:off x="1778289" y="2821922"/>
            <a:ext cx="1517370" cy="75722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Core\Federating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AE9F11-D8E2-4853-A89E-D323CD2B4CDA}"/>
              </a:ext>
            </a:extLst>
          </p:cNvPr>
          <p:cNvSpPr/>
          <p:nvPr/>
        </p:nvSpPr>
        <p:spPr>
          <a:xfrm rot="16200000">
            <a:off x="3014873" y="2619370"/>
            <a:ext cx="2310756" cy="128379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EOSC Supported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E001E3-3303-4E2E-B926-3C6D254F78B2}"/>
              </a:ext>
            </a:extLst>
          </p:cNvPr>
          <p:cNvSpPr/>
          <p:nvPr/>
        </p:nvSpPr>
        <p:spPr>
          <a:xfrm rot="16200000">
            <a:off x="4796361" y="2279541"/>
            <a:ext cx="2310756" cy="19634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Externally Supported Resources</a:t>
            </a:r>
          </a:p>
        </p:txBody>
      </p:sp>
    </p:spTree>
    <p:extLst>
      <p:ext uri="{BB962C8B-B14F-4D97-AF65-F5344CB8AC3E}">
        <p14:creationId xmlns:p14="http://schemas.microsoft.com/office/powerpoint/2010/main" val="18433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6420890" y="1325173"/>
            <a:ext cx="2715422" cy="4663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363" y="1365548"/>
            <a:ext cx="3325458" cy="19504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362" y="4038629"/>
            <a:ext cx="3318215" cy="19504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4D3F031-EC88-4B6D-8E4B-CE42C2496DB0}"/>
              </a:ext>
            </a:extLst>
          </p:cNvPr>
          <p:cNvSpPr/>
          <p:nvPr/>
        </p:nvSpPr>
        <p:spPr>
          <a:xfrm>
            <a:off x="187629" y="1991973"/>
            <a:ext cx="2963503" cy="106881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Member Countries and Funders Governing Board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C7D4D32C-91B6-4E28-B2C3-59435CAC3C84}"/>
              </a:ext>
            </a:extLst>
          </p:cNvPr>
          <p:cNvSpPr/>
          <p:nvPr/>
        </p:nvSpPr>
        <p:spPr>
          <a:xfrm flipH="1">
            <a:off x="5508750" y="3268293"/>
            <a:ext cx="904623" cy="722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Provides Solutions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C179276F-37DD-4897-868C-AAE4508DF622}"/>
              </a:ext>
            </a:extLst>
          </p:cNvPr>
          <p:cNvSpPr/>
          <p:nvPr/>
        </p:nvSpPr>
        <p:spPr>
          <a:xfrm flipH="1">
            <a:off x="2876614" y="3272150"/>
            <a:ext cx="1232265" cy="8112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Subsidises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Incentivises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Compensates</a:t>
            </a: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C93E7AFE-7A7E-406A-9569-C84AB0B59B70}"/>
              </a:ext>
            </a:extLst>
          </p:cNvPr>
          <p:cNvSpPr/>
          <p:nvPr/>
        </p:nvSpPr>
        <p:spPr>
          <a:xfrm>
            <a:off x="12776" y="3324001"/>
            <a:ext cx="1463154" cy="7146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Objectives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128" name="Arrow: Curved Down 127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1612890" y="470431"/>
            <a:ext cx="5971592" cy="80951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129" name="Arrow: Curved Up 128">
            <a:extLst>
              <a:ext uri="{FF2B5EF4-FFF2-40B4-BE49-F238E27FC236}">
                <a16:creationId xmlns:a16="http://schemas.microsoft.com/office/drawing/2014/main" id="{298DD77E-5E4C-4117-88CF-966819C3A15C}"/>
              </a:ext>
            </a:extLst>
          </p:cNvPr>
          <p:cNvSpPr/>
          <p:nvPr/>
        </p:nvSpPr>
        <p:spPr>
          <a:xfrm flipH="1">
            <a:off x="1194318" y="6015252"/>
            <a:ext cx="6283332" cy="628400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Performance and Impact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1A159C7-50C4-4F2D-9F2E-81F772FB97EF}"/>
              </a:ext>
            </a:extLst>
          </p:cNvPr>
          <p:cNvSpPr/>
          <p:nvPr/>
        </p:nvSpPr>
        <p:spPr>
          <a:xfrm>
            <a:off x="1390560" y="3330605"/>
            <a:ext cx="1461072" cy="69340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Report against Objectives\Metrics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89F5F-0726-424D-AAD4-BC28CD6C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89223" y="3018869"/>
            <a:ext cx="3269898" cy="1369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BE974B-59EB-4671-8A8E-898D01E1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2" y="4474647"/>
            <a:ext cx="1687015" cy="1439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26556-6AD6-4681-A66D-361BB4E5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33" y="2480202"/>
            <a:ext cx="2523735" cy="25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83F7-F548-4570-AB40-B384B57C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55A7-30B3-4CD3-B9CF-57F6AEE1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47F3-0F9D-4CA9-BF62-0650A4A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4EDA-BF43-4E1D-905F-4F57144B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8347E5-67AA-4417-B9FC-BC98E973A96D}"/>
              </a:ext>
            </a:extLst>
          </p:cNvPr>
          <p:cNvSpPr/>
          <p:nvPr/>
        </p:nvSpPr>
        <p:spPr>
          <a:xfrm>
            <a:off x="2408802" y="3744187"/>
            <a:ext cx="3284375" cy="494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Birds of a Feather Groups (BOFs)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21CB9-6C4A-4EE0-82CD-17004BEA0458}"/>
              </a:ext>
            </a:extLst>
          </p:cNvPr>
          <p:cNvSpPr/>
          <p:nvPr/>
        </p:nvSpPr>
        <p:spPr>
          <a:xfrm>
            <a:off x="2746207" y="1805354"/>
            <a:ext cx="2609564" cy="56914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Oversight Board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D5EE6D-E6F1-46AA-82E7-E8378CDF460B}"/>
              </a:ext>
            </a:extLst>
          </p:cNvPr>
          <p:cNvSpPr/>
          <p:nvPr/>
        </p:nvSpPr>
        <p:spPr>
          <a:xfrm>
            <a:off x="2341984" y="2410936"/>
            <a:ext cx="3368351" cy="64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Thematic Area Committees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97EF1A-5C88-49E6-BC05-7D3E7F414A00}"/>
              </a:ext>
            </a:extLst>
          </p:cNvPr>
          <p:cNvSpPr/>
          <p:nvPr/>
        </p:nvSpPr>
        <p:spPr>
          <a:xfrm>
            <a:off x="1987420" y="3100888"/>
            <a:ext cx="4077478" cy="59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 Groups</a:t>
            </a:r>
          </a:p>
        </p:txBody>
      </p:sp>
    </p:spTree>
    <p:extLst>
      <p:ext uri="{BB962C8B-B14F-4D97-AF65-F5344CB8AC3E}">
        <p14:creationId xmlns:p14="http://schemas.microsoft.com/office/powerpoint/2010/main" val="637982455"/>
      </p:ext>
    </p:extLst>
  </p:cSld>
  <p:clrMapOvr>
    <a:masterClrMapping/>
  </p:clrMapOvr>
</p:sld>
</file>

<file path=ppt/theme/theme1.xml><?xml version="1.0" encoding="utf-8"?>
<a:theme xmlns:a="http://schemas.openxmlformats.org/drawingml/2006/main" name="EOSCpilot Kick-off Meeting WP templat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021B5A1B-3DEA-E84C-B7A4-F29E3E82A717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62091F54-F225-4042-BB6F-51CDAFC8FE99}"/>
    </a:ext>
  </a:extLst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OSCpilot Kick-off Meeting WP template" id="{E70945A2-94D4-3946-9A76-8E52FDC0920D}" vid="{8510554A-11F3-084F-84B0-339FBF77472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EOSCpilot_PPT_template_Feb2017</Template>
  <TotalTime>6268</TotalTime>
  <Words>1257</Words>
  <Application>Microsoft Office PowerPoint</Application>
  <PresentationFormat>On-screen Show (4:3)</PresentationFormat>
  <Paragraphs>251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EC Square Sans Pro Light</vt:lpstr>
      <vt:lpstr>EOSCpilot Kick-off Meeting WP template</vt:lpstr>
      <vt:lpstr>Personalizza struttura</vt:lpstr>
      <vt:lpstr>1_Personalizza struttura</vt:lpstr>
      <vt:lpstr>EOSC Governance Layers</vt:lpstr>
      <vt:lpstr>Community Governance Models</vt:lpstr>
      <vt:lpstr>PowerPoint Presentation</vt:lpstr>
      <vt:lpstr>European Interoperability Framework</vt:lpstr>
      <vt:lpstr>EIF – Interoperability Context</vt:lpstr>
      <vt:lpstr>EOSC Resource Model:  Principles of Engagement</vt:lpstr>
      <vt:lpstr>EOSC Resource Model:  Principles of Engagement</vt:lpstr>
      <vt:lpstr>PowerPoint Presentation</vt:lpstr>
      <vt:lpstr>PowerPoint Presentation</vt:lpstr>
      <vt:lpstr>EOSC Core Resources Delivery Model – Option 0</vt:lpstr>
      <vt:lpstr>EOSC Core Resources Delivery Model – Option 1</vt:lpstr>
      <vt:lpstr>EOSC Core Resources Delivery Model – Option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Öster</dc:creator>
  <cp:lastModifiedBy>Matthew Dovey</cp:lastModifiedBy>
  <cp:revision>181</cp:revision>
  <dcterms:created xsi:type="dcterms:W3CDTF">2017-04-05T13:12:34Z</dcterms:created>
  <dcterms:modified xsi:type="dcterms:W3CDTF">2019-02-14T16:48:15Z</dcterms:modified>
</cp:coreProperties>
</file>