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  <p:sldMasterId id="2147483674" r:id="rId2"/>
    <p:sldMasterId id="2147483683" r:id="rId3"/>
  </p:sldMasterIdLst>
  <p:notesMasterIdLst>
    <p:notesMasterId r:id="rId18"/>
  </p:notesMasterIdLst>
  <p:sldIdLst>
    <p:sldId id="382" r:id="rId4"/>
    <p:sldId id="338" r:id="rId5"/>
    <p:sldId id="380" r:id="rId6"/>
    <p:sldId id="355" r:id="rId7"/>
    <p:sldId id="368" r:id="rId8"/>
    <p:sldId id="387" r:id="rId9"/>
    <p:sldId id="385" r:id="rId10"/>
    <p:sldId id="384" r:id="rId11"/>
    <p:sldId id="386" r:id="rId12"/>
    <p:sldId id="378" r:id="rId13"/>
    <p:sldId id="376" r:id="rId14"/>
    <p:sldId id="373" r:id="rId15"/>
    <p:sldId id="257" r:id="rId16"/>
    <p:sldId id="388" r:id="rId17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B588"/>
    <a:srgbClr val="D55D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306" autoAdjust="0"/>
    <p:restoredTop sz="95291" autoAdjust="0"/>
  </p:normalViewPr>
  <p:slideViewPr>
    <p:cSldViewPr snapToGrid="0" snapToObjects="1">
      <p:cViewPr varScale="1">
        <p:scale>
          <a:sx n="86" d="100"/>
          <a:sy n="86" d="100"/>
        </p:scale>
        <p:origin x="682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A081FF-F69F-419C-A695-2D2842B6166D}" type="datetimeFigureOut">
              <a:rPr lang="en-GB" smtClean="0"/>
              <a:t>22/12/2018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7E6F91-60CB-48B8-906B-B15C71CEDA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2730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3707915"/>
            <a:ext cx="4131644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www.eoscpilot.eu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The European Open Science Cloud for Research pilot project is funded by the European Commission, DG Research &amp; Innovation under contract no. 739563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E5F24-684F-EB47-903B-D0BF2D59DF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7804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464066" y="1122363"/>
            <a:ext cx="6224538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464066" y="3602038"/>
            <a:ext cx="622453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www.eoscpilot.eu</a:t>
            </a:r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15577" y="6356349"/>
            <a:ext cx="3086100" cy="365125"/>
          </a:xfrm>
        </p:spPr>
        <p:txBody>
          <a:bodyPr/>
          <a:lstStyle/>
          <a:p>
            <a:r>
              <a:rPr lang="en-GB"/>
              <a:t>The European Open Science Cloud for Research pilot project is funded by the European Commission, DG Research &amp; Innovation under contract no. 739563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631204" y="6356349"/>
            <a:ext cx="2057400" cy="365125"/>
          </a:xfrm>
        </p:spPr>
        <p:txBody>
          <a:bodyPr/>
          <a:lstStyle/>
          <a:p>
            <a:fld id="{D629125B-4164-B445-B5EA-FB5E25F89F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686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48564" y="1157832"/>
            <a:ext cx="6166786" cy="1325563"/>
          </a:xfrm>
        </p:spPr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348564" y="2720775"/>
            <a:ext cx="6166786" cy="2621247"/>
          </a:xfrm>
        </p:spPr>
        <p:txBody>
          <a:bodyPr/>
          <a:lstStyle>
            <a:lvl1pPr marL="228600" indent="-228600">
              <a:buSzPct val="100000"/>
              <a:buFontTx/>
              <a:buBlip>
                <a:blip r:embed="rId2"/>
              </a:buBlip>
              <a:defRPr/>
            </a:lvl1pPr>
            <a:lvl2pPr marL="685800" indent="-228600"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SzPct val="100000"/>
              <a:buFontTx/>
              <a:buBlip>
                <a:blip r:embed="rId2"/>
              </a:buBlip>
              <a:defRPr/>
            </a:lvl3pPr>
            <a:lvl4pPr marL="1600200" indent="-228600">
              <a:buSzPct val="100000"/>
              <a:buFontTx/>
              <a:buBlip>
                <a:blip r:embed="rId2"/>
              </a:buBlip>
              <a:defRPr/>
            </a:lvl4pPr>
            <a:lvl5pPr marL="2057400" indent="-228600">
              <a:buSzPct val="100000"/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GB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www.eoscpilot.eu</a:t>
            </a:r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The European Open Science Cloud for Research pilot project is funded by the European Commission, DG Research &amp; Innovation under contract no. 739563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9125B-4164-B445-B5EA-FB5E25F89F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4083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686050" y="1106905"/>
            <a:ext cx="5824538" cy="1665271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2686050" y="2799164"/>
            <a:ext cx="582453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www.eoscpilot.eu</a:t>
            </a:r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The European Open Science Cloud for Research pilot project is funded by the European Commission, DG Research &amp; Innovation under contract no. 739563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9125B-4164-B445-B5EA-FB5E25F89F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2277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030930" y="962526"/>
            <a:ext cx="6670308" cy="728162"/>
          </a:xfrm>
        </p:spPr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2030930" y="1681163"/>
            <a:ext cx="667030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2030930" y="2505075"/>
            <a:ext cx="6670308" cy="3684588"/>
          </a:xfrm>
        </p:spPr>
        <p:txBody>
          <a:bodyPr/>
          <a:lstStyle>
            <a:lvl1pPr marL="228600" indent="-228600">
              <a:buSzPct val="100000"/>
              <a:buFontTx/>
              <a:buBlip>
                <a:blip r:embed="rId2"/>
              </a:buBlip>
              <a:defRPr/>
            </a:lvl1pPr>
            <a:lvl2pPr marL="685800" indent="-228600"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SzPct val="100000"/>
              <a:buFontTx/>
              <a:buBlip>
                <a:blip r:embed="rId2"/>
              </a:buBlip>
              <a:defRPr/>
            </a:lvl3pPr>
            <a:lvl4pPr marL="1600200" indent="-228600">
              <a:buSzPct val="100000"/>
              <a:buFontTx/>
              <a:buBlip>
                <a:blip r:embed="rId2"/>
              </a:buBlip>
              <a:defRPr/>
            </a:lvl4pPr>
            <a:lvl5pPr marL="2057400" indent="-228600">
              <a:buSzPct val="100000"/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GB" dirty="0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www.eoscpilot.eu</a:t>
            </a:r>
            <a:endParaRPr lang="en-GB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The European Open Science Cloud for Research pilot project is funded by the European Commission, DG Research &amp; Innovation under contract no. 739563</a:t>
            </a: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6643838" y="6331151"/>
            <a:ext cx="2057400" cy="365125"/>
          </a:xfrm>
        </p:spPr>
        <p:txBody>
          <a:bodyPr/>
          <a:lstStyle/>
          <a:p>
            <a:fld id="{D629125B-4164-B445-B5EA-FB5E25F89F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27082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www.eoscpilot.eu</a:t>
            </a:r>
            <a:endParaRPr lang="en-GB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The European Open Science Cloud for Research pilot project is funded by the European Commission, DG Research &amp; Innovation under contract no. 739563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9125B-4164-B445-B5EA-FB5E25F89F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2742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016276" y="987425"/>
            <a:ext cx="2949575" cy="96974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30265" y="987425"/>
            <a:ext cx="3625715" cy="4873625"/>
          </a:xfrm>
        </p:spPr>
        <p:txBody>
          <a:bodyPr/>
          <a:lstStyle>
            <a:lvl1pPr marL="228600" indent="-228600">
              <a:buSzPct val="100000"/>
              <a:buFontTx/>
              <a:buBlip>
                <a:blip r:embed="rId2"/>
              </a:buBlip>
              <a:defRPr sz="3200"/>
            </a:lvl1pPr>
            <a:lvl2pPr marL="685800" indent="-228600">
              <a:buSzPct val="100000"/>
              <a:buFontTx/>
              <a:buBlip>
                <a:blip r:embed="rId2"/>
              </a:buBlip>
              <a:defRPr sz="2800"/>
            </a:lvl2pPr>
            <a:lvl3pPr marL="1143000" indent="-228600">
              <a:buSzPct val="100000"/>
              <a:buFontTx/>
              <a:buBlip>
                <a:blip r:embed="rId2"/>
              </a:buBlip>
              <a:defRPr sz="2400"/>
            </a:lvl3pPr>
            <a:lvl4pPr marL="1600200" indent="-228600">
              <a:buSzPct val="100000"/>
              <a:buFontTx/>
              <a:buBlip>
                <a:blip r:embed="rId2"/>
              </a:buBlip>
              <a:defRPr sz="2000"/>
            </a:lvl4pPr>
            <a:lvl5pPr marL="2057400" indent="-228600">
              <a:buSzPct val="100000"/>
              <a:buFontTx/>
              <a:buBlip>
                <a:blip r:embed="rId2"/>
              </a:buBlip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GB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016276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www.eoscpilot.eu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The European Open Science Cloud for Research pilot project is funded by the European Commission, DG Research &amp; Innovation under contract no. 739563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698581" y="6356350"/>
            <a:ext cx="2057400" cy="365125"/>
          </a:xfrm>
        </p:spPr>
        <p:txBody>
          <a:bodyPr/>
          <a:lstStyle/>
          <a:p>
            <a:fld id="{D629125B-4164-B445-B5EA-FB5E25F89F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10157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464066" y="1122363"/>
            <a:ext cx="6224538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464066" y="3602037"/>
            <a:ext cx="6224538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www.eoscpilot.eu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15577" y="6356350"/>
            <a:ext cx="3086100" cy="365125"/>
          </a:xfrm>
        </p:spPr>
        <p:txBody>
          <a:bodyPr/>
          <a:lstStyle/>
          <a:p>
            <a:r>
              <a:rPr lang="en-GB">
                <a:solidFill>
                  <a:prstClr val="black">
                    <a:tint val="75000"/>
                  </a:prstClr>
                </a:solidFill>
              </a:rPr>
              <a:t>The European Open Science Cloud for Research pilot project is funded by the European Commission, DG Research &amp; Innovation under contract no. 739563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631204" y="6356350"/>
            <a:ext cx="2057400" cy="365125"/>
          </a:xfrm>
        </p:spPr>
        <p:txBody>
          <a:bodyPr/>
          <a:lstStyle/>
          <a:p>
            <a:fld id="{D629125B-4164-B445-B5EA-FB5E25F89FC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48564" y="1157833"/>
            <a:ext cx="6166786" cy="1325563"/>
          </a:xfrm>
        </p:spPr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348564" y="2720777"/>
            <a:ext cx="6166786" cy="2621247"/>
          </a:xfrm>
        </p:spPr>
        <p:txBody>
          <a:bodyPr/>
          <a:lstStyle>
            <a:lvl1pPr marL="228600" indent="-228600">
              <a:buSzPct val="100000"/>
              <a:buFontTx/>
              <a:buBlip>
                <a:blip r:embed="rId2"/>
              </a:buBlip>
              <a:defRPr/>
            </a:lvl1pPr>
            <a:lvl2pPr marL="685800" indent="-228600"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SzPct val="100000"/>
              <a:buFontTx/>
              <a:buBlip>
                <a:blip r:embed="rId2"/>
              </a:buBlip>
              <a:defRPr/>
            </a:lvl3pPr>
            <a:lvl4pPr marL="1600200" indent="-228600">
              <a:buSzPct val="100000"/>
              <a:buFontTx/>
              <a:buBlip>
                <a:blip r:embed="rId2"/>
              </a:buBlip>
              <a:defRPr/>
            </a:lvl4pPr>
            <a:lvl5pPr marL="2057400" indent="-228600">
              <a:buSzPct val="100000"/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GB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www.eoscpilot.eu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>
                <a:solidFill>
                  <a:prstClr val="black">
                    <a:tint val="75000"/>
                  </a:prstClr>
                </a:solidFill>
              </a:rPr>
              <a:t>The European Open Science Cloud for Research pilot project is funded by the European Commission, DG Research &amp; Innovation under contract no. 739563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9125B-4164-B445-B5EA-FB5E25F89FC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686050" y="1106906"/>
            <a:ext cx="5824538" cy="1665271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2686050" y="2799165"/>
            <a:ext cx="582453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www.eoscpilot.eu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>
                <a:solidFill>
                  <a:prstClr val="black">
                    <a:tint val="75000"/>
                  </a:prstClr>
                </a:solidFill>
              </a:rPr>
              <a:t>The European Open Science Cloud for Research pilot project is funded by the European Commission, DG Research &amp; Innovation under contract no. 739563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9125B-4164-B445-B5EA-FB5E25F89FC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030930" y="962525"/>
            <a:ext cx="6670308" cy="728163"/>
          </a:xfrm>
        </p:spPr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2030932" y="1681163"/>
            <a:ext cx="667030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2030930" y="2505075"/>
            <a:ext cx="6670308" cy="3684588"/>
          </a:xfrm>
        </p:spPr>
        <p:txBody>
          <a:bodyPr/>
          <a:lstStyle>
            <a:lvl1pPr marL="228600" indent="-228600">
              <a:buSzPct val="100000"/>
              <a:buFontTx/>
              <a:buBlip>
                <a:blip r:embed="rId2"/>
              </a:buBlip>
              <a:defRPr/>
            </a:lvl1pPr>
            <a:lvl2pPr marL="685800" indent="-228600"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SzPct val="100000"/>
              <a:buFontTx/>
              <a:buBlip>
                <a:blip r:embed="rId2"/>
              </a:buBlip>
              <a:defRPr/>
            </a:lvl3pPr>
            <a:lvl4pPr marL="1600200" indent="-228600">
              <a:buSzPct val="100000"/>
              <a:buFontTx/>
              <a:buBlip>
                <a:blip r:embed="rId2"/>
              </a:buBlip>
              <a:defRPr/>
            </a:lvl4pPr>
            <a:lvl5pPr marL="2057400" indent="-228600">
              <a:buSzPct val="100000"/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GB" dirty="0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www.eoscpilot.eu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>
                <a:solidFill>
                  <a:prstClr val="black">
                    <a:tint val="75000"/>
                  </a:prstClr>
                </a:solidFill>
              </a:rPr>
              <a:t>The European Open Science Cloud for Research pilot project is funded by the European Commission, DG Research &amp; Innovation under contract no. 739563</a:t>
            </a: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6643838" y="6331152"/>
            <a:ext cx="2057400" cy="365125"/>
          </a:xfrm>
        </p:spPr>
        <p:txBody>
          <a:bodyPr/>
          <a:lstStyle/>
          <a:p>
            <a:fld id="{D629125B-4164-B445-B5EA-FB5E25F89FC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tito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57012" y="2280553"/>
            <a:ext cx="487700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274749" y="6356351"/>
            <a:ext cx="1356575" cy="3651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/>
              <a:t>www.eoscpilot.eu</a:t>
            </a:r>
            <a:endParaRPr lang="en-GB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63652" y="6356351"/>
            <a:ext cx="5091448" cy="3651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The European Open Science Cloud for Research pilot project is funded by the European Commission, DG Research &amp; Innovation under contract no. 739563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67730" y="6356351"/>
            <a:ext cx="547620" cy="3651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fld id="{154E5F24-684F-EB47-903B-D0BF2D59DFAF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38515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www.eoscpilot.eu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>
                <a:solidFill>
                  <a:prstClr val="black">
                    <a:tint val="75000"/>
                  </a:prstClr>
                </a:solidFill>
              </a:rPr>
              <a:t>The European Open Science Cloud for Research pilot project is funded by the European Commission, DG Research &amp; Innovation under contract no. 739563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9125B-4164-B445-B5EA-FB5E25F89FC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016278" y="987426"/>
            <a:ext cx="2949575" cy="96974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30266" y="987426"/>
            <a:ext cx="3625715" cy="4873625"/>
          </a:xfrm>
        </p:spPr>
        <p:txBody>
          <a:bodyPr/>
          <a:lstStyle>
            <a:lvl1pPr marL="228600" indent="-228600">
              <a:buSzPct val="100000"/>
              <a:buFontTx/>
              <a:buBlip>
                <a:blip r:embed="rId2"/>
              </a:buBlip>
              <a:defRPr sz="3200"/>
            </a:lvl1pPr>
            <a:lvl2pPr marL="685800" indent="-228600">
              <a:buSzPct val="100000"/>
              <a:buFontTx/>
              <a:buBlip>
                <a:blip r:embed="rId2"/>
              </a:buBlip>
              <a:defRPr sz="2800"/>
            </a:lvl2pPr>
            <a:lvl3pPr marL="1143000" indent="-228600">
              <a:buSzPct val="100000"/>
              <a:buFontTx/>
              <a:buBlip>
                <a:blip r:embed="rId2"/>
              </a:buBlip>
              <a:defRPr sz="2400"/>
            </a:lvl3pPr>
            <a:lvl4pPr marL="1600200" indent="-228600">
              <a:buSzPct val="100000"/>
              <a:buFontTx/>
              <a:buBlip>
                <a:blip r:embed="rId2"/>
              </a:buBlip>
              <a:defRPr sz="2000"/>
            </a:lvl4pPr>
            <a:lvl5pPr marL="2057400" indent="-228600">
              <a:buSzPct val="100000"/>
              <a:buFontTx/>
              <a:buBlip>
                <a:blip r:embed="rId2"/>
              </a:buBlip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GB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016278" y="2057401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www.eoscpilot.eu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>
                <a:solidFill>
                  <a:prstClr val="black">
                    <a:tint val="75000"/>
                  </a:prstClr>
                </a:solidFill>
              </a:rPr>
              <a:t>The European Open Science Cloud for Research pilot project is funded by the European Commission, DG Research &amp; Innovation under contract no. 739563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698581" y="6356351"/>
            <a:ext cx="2057400" cy="365125"/>
          </a:xfrm>
        </p:spPr>
        <p:txBody>
          <a:bodyPr/>
          <a:lstStyle/>
          <a:p>
            <a:fld id="{D629125B-4164-B445-B5EA-FB5E25F89FC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a tito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www.eoscpilot.eu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The European Open Science Cloud for Research pilot project is funded by the European Commission, DG Research &amp; Innovation under contract no. 739563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E5F24-684F-EB47-903B-D0BF2D59DFAF}" type="slidenum">
              <a:rPr lang="en-GB" smtClean="0"/>
              <a:t>‹#›</a:t>
            </a:fld>
            <a:endParaRPr lang="en-GB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66638" y="2790692"/>
            <a:ext cx="4877001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808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208" y="134218"/>
            <a:ext cx="7886700" cy="752476"/>
          </a:xfrm>
        </p:spPr>
        <p:txBody>
          <a:bodyPr>
            <a:normAutofit/>
          </a:bodyPr>
          <a:lstStyle>
            <a:lvl1pPr>
              <a:defRPr sz="3000" b="1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83491"/>
            <a:ext cx="7886700" cy="3051209"/>
          </a:xfrm>
        </p:spPr>
        <p:txBody>
          <a:bodyPr/>
          <a:lstStyle>
            <a:lvl1pPr marL="228600" indent="-228600">
              <a:buSzPct val="100000"/>
              <a:buFontTx/>
              <a:buBlip>
                <a:blip r:embed="rId2"/>
              </a:buBlip>
              <a:defRPr/>
            </a:lvl1pPr>
            <a:lvl2pPr marL="685800" indent="-228600"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SzPct val="100000"/>
              <a:buFontTx/>
              <a:buBlip>
                <a:blip r:embed="rId2"/>
              </a:buBlip>
              <a:defRPr/>
            </a:lvl3pPr>
            <a:lvl4pPr marL="1600200" indent="-228600">
              <a:buSzPct val="100000"/>
              <a:buFontTx/>
              <a:buBlip>
                <a:blip r:embed="rId2"/>
              </a:buBlip>
              <a:defRPr/>
            </a:lvl4pPr>
            <a:lvl5pPr marL="2057400" indent="-228600">
              <a:buSzPct val="100000"/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74749" y="6356351"/>
            <a:ext cx="1356575" cy="3651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/>
              <a:t>www.eoscpilot.eu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63652" y="6356351"/>
            <a:ext cx="5091448" cy="3651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The European Open Science Cloud for Research pilot project is funded by the European Commission, DG Research &amp; Innovation under contract no. 739563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67730" y="6356351"/>
            <a:ext cx="547620" cy="3651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fld id="{154E5F24-684F-EB47-903B-D0BF2D59DFAF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0938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35981" y="279132"/>
            <a:ext cx="6152398" cy="500565"/>
          </a:xfrm>
        </p:spPr>
        <p:txBody>
          <a:bodyPr anchor="b">
            <a:normAutofit/>
          </a:bodyPr>
          <a:lstStyle>
            <a:lvl1pPr>
              <a:defRPr sz="30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8002" y="315070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274749" y="6356351"/>
            <a:ext cx="1356575" cy="3651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/>
              <a:t>www.eoscpilot.eu</a:t>
            </a:r>
            <a:endParaRPr lang="en-GB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63652" y="6356351"/>
            <a:ext cx="5091448" cy="3651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The European Open Science Cloud for Research pilot project is funded by the European Commission, DG Research &amp; Innovation under contract no. 739563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67730" y="6356351"/>
            <a:ext cx="547620" cy="3651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fld id="{154E5F24-684F-EB47-903B-D0BF2D59DFAF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1483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1" y="129873"/>
            <a:ext cx="7886700" cy="752476"/>
          </a:xfrm>
        </p:spPr>
        <p:txBody>
          <a:bodyPr>
            <a:normAutofit/>
          </a:bodyPr>
          <a:lstStyle>
            <a:lvl1pPr>
              <a:defRPr sz="3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2063534"/>
            <a:ext cx="3886200" cy="2861878"/>
          </a:xfrm>
        </p:spPr>
        <p:txBody>
          <a:bodyPr/>
          <a:lstStyle>
            <a:lvl1pPr marL="228600" indent="-228600">
              <a:buSzPct val="100000"/>
              <a:buFontTx/>
              <a:buBlip>
                <a:blip r:embed="rId2"/>
              </a:buBlip>
              <a:defRPr/>
            </a:lvl1pPr>
            <a:lvl2pPr marL="685800" indent="-228600"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SzPct val="100000"/>
              <a:buFontTx/>
              <a:buBlip>
                <a:blip r:embed="rId2"/>
              </a:buBlip>
              <a:defRPr/>
            </a:lvl3pPr>
            <a:lvl4pPr marL="1600200" indent="-228600">
              <a:buSzPct val="100000"/>
              <a:buFontTx/>
              <a:buBlip>
                <a:blip r:embed="rId2"/>
              </a:buBlip>
              <a:defRPr/>
            </a:lvl4pPr>
            <a:lvl5pPr marL="2057400" indent="-228600">
              <a:buSzPct val="100000"/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6517" y="2063534"/>
            <a:ext cx="3886200" cy="2861878"/>
          </a:xfrm>
        </p:spPr>
        <p:txBody>
          <a:bodyPr/>
          <a:lstStyle>
            <a:lvl1pPr marL="228600" indent="-228600">
              <a:buSzPct val="100000"/>
              <a:buFontTx/>
              <a:buBlip>
                <a:blip r:embed="rId2"/>
              </a:buBlip>
              <a:defRPr/>
            </a:lvl1pPr>
            <a:lvl2pPr marL="685800" indent="-228600"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SzPct val="100000"/>
              <a:buFontTx/>
              <a:buBlip>
                <a:blip r:embed="rId2"/>
              </a:buBlip>
              <a:defRPr/>
            </a:lvl3pPr>
            <a:lvl4pPr marL="1600200" indent="-228600">
              <a:buSzPct val="100000"/>
              <a:buFontTx/>
              <a:buBlip>
                <a:blip r:embed="rId2"/>
              </a:buBlip>
              <a:defRPr/>
            </a:lvl4pPr>
            <a:lvl5pPr marL="2057400" indent="-228600">
              <a:buSzPct val="100000"/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www.eoscpilot.eu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The European Open Science Cloud for Research pilot project is funded by the European Commission, DG Research &amp; Innovation under contract no. 739563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E5F24-684F-EB47-903B-D0BF2D59DF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3286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www.eoscpilot.eu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The European Open Science Cloud for Research pilot project is funded by the European Commission, DG Research &amp; Innovation under contract no. </a:t>
            </a:r>
            <a:r>
              <a:rPr lang="en-GB" dirty="0"/>
              <a:t>739563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E5F24-684F-EB47-903B-D0BF2D59DF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4287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www.eoscpilot.eu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The European Open Science Cloud for Research pilot project is funded by the European Commission, DG Research &amp; Innovation under contract no. 739563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E5F24-684F-EB47-903B-D0BF2D59DF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6725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116530"/>
            <a:ext cx="2949178" cy="94086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1116530"/>
            <a:ext cx="4629150" cy="4873625"/>
          </a:xfrm>
        </p:spPr>
        <p:txBody>
          <a:bodyPr/>
          <a:lstStyle>
            <a:lvl1pPr marL="228600" indent="-228600">
              <a:buSzPct val="100000"/>
              <a:buFontTx/>
              <a:buBlip>
                <a:blip r:embed="rId2"/>
              </a:buBlip>
              <a:defRPr sz="3200"/>
            </a:lvl1pPr>
            <a:lvl2pPr marL="685800" indent="-228600">
              <a:buSzPct val="100000"/>
              <a:buFontTx/>
              <a:buBlip>
                <a:blip r:embed="rId2"/>
              </a:buBlip>
              <a:defRPr sz="2800"/>
            </a:lvl2pPr>
            <a:lvl3pPr marL="1143000" indent="-228600">
              <a:buSzPct val="100000"/>
              <a:buFontTx/>
              <a:buBlip>
                <a:blip r:embed="rId2"/>
              </a:buBlip>
              <a:defRPr sz="2400"/>
            </a:lvl3pPr>
            <a:lvl4pPr marL="1600200" indent="-228600">
              <a:buSzPct val="100000"/>
              <a:buFontTx/>
              <a:buBlip>
                <a:blip r:embed="rId2"/>
              </a:buBlip>
              <a:defRPr sz="2000"/>
            </a:lvl4pPr>
            <a:lvl5pPr marL="2057400" indent="-228600">
              <a:buSzPct val="100000"/>
              <a:buFontTx/>
              <a:buBlip>
                <a:blip r:embed="rId2"/>
              </a:buBlip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www.eoscpilot.eu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The European Open Science Cloud for Research pilot project is funded by the European Commission, DG Research &amp; Innovation under contract no. 739563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E5F24-684F-EB47-903B-D0BF2D59DF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283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slideLayout" Target="../slideLayouts/slideLayout12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Relationship Id="rId9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slideLayout" Target="../slideLayouts/slideLayout18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17332" y="67377"/>
            <a:ext cx="6956057" cy="8682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617044"/>
            <a:ext cx="7886700" cy="30512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13349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www.eoscpilot.eu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36808" y="6356351"/>
            <a:ext cx="52361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The European Open Science Cloud for Research pilot project is funded by the European Commission, DG Research &amp; Innovation under contract no. </a:t>
            </a:r>
            <a:r>
              <a:rPr lang="en-GB" dirty="0"/>
              <a:t>739563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72952" y="6356351"/>
            <a:ext cx="11423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E5F24-684F-EB47-903B-D0BF2D59DF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0945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73" r:id="rId3"/>
    <p:sldLayoutId id="2147483662" r:id="rId4"/>
    <p:sldLayoutId id="2147483663" r:id="rId5"/>
    <p:sldLayoutId id="2147483664" r:id="rId6"/>
    <p:sldLayoutId id="2147483666" r:id="rId7"/>
    <p:sldLayoutId id="2147483667" r:id="rId8"/>
    <p:sldLayoutId id="2147483668" r:id="rId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SzPct val="100000"/>
        <a:buFontTx/>
        <a:buBlip>
          <a:blip r:embed="rId12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SzPct val="100000"/>
        <a:buFontTx/>
        <a:buBlip>
          <a:blip r:embed="rId12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SzPct val="100000"/>
        <a:buFontTx/>
        <a:buBlip>
          <a:blip r:embed="rId12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SzPct val="100000"/>
        <a:buFontTx/>
        <a:buBlip>
          <a:blip r:embed="rId12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SzPct val="100000"/>
        <a:buFontTx/>
        <a:buBlip>
          <a:blip r:embed="rId12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2348564" y="365125"/>
            <a:ext cx="616678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stile</a:t>
            </a:r>
            <a:endParaRPr lang="en-GB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2348564" y="1825625"/>
            <a:ext cx="616678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GB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www.eoscpilot.eu</a:t>
            </a:r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The European Open Science Cloud for Research pilot project is funded by the European Commission, DG Research &amp; Innovation under contract no. 739563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9125B-4164-B445-B5EA-FB5E25F89F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5137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9" r:id="rId4"/>
    <p:sldLayoutId id="2147483680" r:id="rId5"/>
    <p:sldLayoutId id="2147483682" r:id="rId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SzPct val="100000"/>
        <a:buFontTx/>
        <a:buBlip>
          <a:blip r:embed="rId9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SzPct val="10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SzPct val="100000"/>
        <a:buFontTx/>
        <a:buBlip>
          <a:blip r:embed="rId9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SzPct val="100000"/>
        <a:buFontTx/>
        <a:buBlip>
          <a:blip r:embed="rId9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SzPct val="100000"/>
        <a:buFontTx/>
        <a:buBlip>
          <a:blip r:embed="rId9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2348564" y="365125"/>
            <a:ext cx="616678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stile</a:t>
            </a:r>
            <a:endParaRPr lang="en-GB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2348564" y="1825625"/>
            <a:ext cx="6166786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GB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www.eoscpilot.eu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>
                <a:solidFill>
                  <a:prstClr val="black">
                    <a:tint val="75000"/>
                  </a:prstClr>
                </a:solidFill>
              </a:rPr>
              <a:t>The European Open Science Cloud for Research pilot project is funded by the European Commission, DG Research &amp; Innovation under contract no. 739563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9125B-4164-B445-B5EA-FB5E25F89FC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859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SzPct val="100000"/>
        <a:buFontTx/>
        <a:buBlip>
          <a:blip r:embed="rId9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SzPct val="10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SzPct val="100000"/>
        <a:buFontTx/>
        <a:buBlip>
          <a:blip r:embed="rId9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SzPct val="100000"/>
        <a:buFontTx/>
        <a:buBlip>
          <a:blip r:embed="rId9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SzPct val="100000"/>
        <a:buFontTx/>
        <a:buBlip>
          <a:blip r:embed="rId9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file:////var/folders/rq/dxf6qqbd77q8qcnxnfqrqscr0000gp/T/com.microsoft.Word/WebArchiveCopyPasteTempFiles/page34image340104160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EOSC Governance Layers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www.eoscpilot.eu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The European Open Science Cloud for Research pilot project is funded by the European Commission, DG Research &amp; Innovation under contract no. 739563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E5F24-684F-EB47-903B-D0BF2D59DFAF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DFDBDA-47A6-45CF-BBAE-F1E4CB2D5F7D}"/>
              </a:ext>
            </a:extLst>
          </p:cNvPr>
          <p:cNvSpPr txBox="1"/>
          <p:nvPr/>
        </p:nvSpPr>
        <p:spPr>
          <a:xfrm>
            <a:off x="1537541" y="1853681"/>
            <a:ext cx="5365262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199"/>
              </a:spcBef>
              <a:spcAft>
                <a:spcPts val="0"/>
              </a:spcAft>
              <a:buClr>
                <a:srgbClr val="0F5494"/>
              </a:buClr>
              <a:buSzPct val="100000"/>
              <a:buFont typeface="+mj-lt"/>
              <a:buAutoNum type="arabicPeriod"/>
            </a:pPr>
            <a:r>
              <a:rPr lang="en-US" sz="2400" b="1" dirty="0">
                <a:latin typeface="EC Square Sans Pro Light" panose="020B0506000000020004" pitchFamily="34" charset="0"/>
              </a:rPr>
              <a:t>Institutional, </a:t>
            </a:r>
            <a:r>
              <a:rPr lang="en-GB" sz="2400" dirty="0">
                <a:latin typeface="EC Square Sans Pro Light" panose="020B0506000000020004" pitchFamily="34" charset="0"/>
              </a:rPr>
              <a:t>including EU Member States and European Commission</a:t>
            </a:r>
            <a:endParaRPr lang="en-US" sz="2400" dirty="0">
              <a:latin typeface="EC Square Sans Pro Light" panose="020B0506000000020004" pitchFamily="34" charset="0"/>
            </a:endParaRPr>
          </a:p>
          <a:p>
            <a:pPr marL="342900" indent="-342900">
              <a:spcBef>
                <a:spcPts val="1199"/>
              </a:spcBef>
              <a:spcAft>
                <a:spcPts val="0"/>
              </a:spcAft>
              <a:buClr>
                <a:srgbClr val="0F5494"/>
              </a:buClr>
              <a:buSzPct val="100000"/>
              <a:buFont typeface="+mj-lt"/>
              <a:buAutoNum type="arabicPeriod"/>
            </a:pPr>
            <a:r>
              <a:rPr lang="en-US" sz="2400" b="1" dirty="0">
                <a:latin typeface="EC Square Sans Pro Light" panose="020B0506000000020004" pitchFamily="34" charset="0"/>
              </a:rPr>
              <a:t>Executive/Operational,</a:t>
            </a:r>
            <a:r>
              <a:rPr lang="en-US" sz="2400" dirty="0">
                <a:latin typeface="EC Square Sans Pro Light" panose="020B0506000000020004" pitchFamily="34" charset="0"/>
              </a:rPr>
              <a:t> </a:t>
            </a:r>
            <a:r>
              <a:rPr lang="en-GB" sz="2400" dirty="0">
                <a:latin typeface="EC Square Sans Pro Light" panose="020B0506000000020004" pitchFamily="34" charset="0"/>
              </a:rPr>
              <a:t>including a governance board at the executive level and relevant working committees (e.g. thematic and functional) </a:t>
            </a:r>
            <a:endParaRPr lang="en-US" sz="2400" dirty="0">
              <a:latin typeface="EC Square Sans Pro Light" panose="020B0506000000020004" pitchFamily="34" charset="0"/>
            </a:endParaRPr>
          </a:p>
          <a:p>
            <a:pPr marL="342900" indent="-342900">
              <a:spcBef>
                <a:spcPts val="1199"/>
              </a:spcBef>
              <a:spcAft>
                <a:spcPts val="0"/>
              </a:spcAft>
              <a:buClr>
                <a:srgbClr val="0F5494"/>
              </a:buClr>
              <a:buSzPct val="100000"/>
              <a:buFont typeface="+mj-lt"/>
              <a:buAutoNum type="arabicPeriod"/>
            </a:pPr>
            <a:r>
              <a:rPr lang="en-US" sz="2400" b="1" dirty="0">
                <a:latin typeface="EC Square Sans Pro Light" panose="020B0506000000020004" pitchFamily="34" charset="0"/>
              </a:rPr>
              <a:t>Advisory,</a:t>
            </a:r>
            <a:r>
              <a:rPr lang="en-US" sz="2400" dirty="0">
                <a:latin typeface="EC Square Sans Pro Light" panose="020B0506000000020004" pitchFamily="34" charset="0"/>
              </a:rPr>
              <a:t> including a stakeholder forum</a:t>
            </a:r>
          </a:p>
          <a:p>
            <a:endParaRPr lang="en-GB" sz="24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47815B5-EB35-4660-9089-101898B97635}"/>
              </a:ext>
            </a:extLst>
          </p:cNvPr>
          <p:cNvGrpSpPr/>
          <p:nvPr/>
        </p:nvGrpSpPr>
        <p:grpSpPr>
          <a:xfrm>
            <a:off x="145614" y="1762815"/>
            <a:ext cx="8717034" cy="984215"/>
            <a:chOff x="145614" y="1762815"/>
            <a:chExt cx="8717034" cy="984215"/>
          </a:xfrm>
        </p:grpSpPr>
        <p:sp>
          <p:nvSpPr>
            <p:cNvPr id="8" name="TextBox 7"/>
            <p:cNvSpPr txBox="1"/>
            <p:nvPr/>
          </p:nvSpPr>
          <p:spPr>
            <a:xfrm>
              <a:off x="145614" y="1931756"/>
              <a:ext cx="12801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i-FI" i="1" dirty="0"/>
                <a:t>Measuring results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05681362-50E4-4951-A5EB-DC41D03D8EE2}"/>
                </a:ext>
              </a:extLst>
            </p:cNvPr>
            <p:cNvSpPr/>
            <p:nvPr/>
          </p:nvSpPr>
          <p:spPr>
            <a:xfrm>
              <a:off x="1425773" y="1762815"/>
              <a:ext cx="7436875" cy="984215"/>
            </a:xfrm>
            <a:prstGeom prst="roundRect">
              <a:avLst/>
            </a:prstGeom>
            <a:solidFill>
              <a:srgbClr val="C0000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GB" sz="3200" b="1" dirty="0">
                  <a:solidFill>
                    <a:schemeClr val="accent2">
                      <a:lumMod val="50000"/>
                    </a:schemeClr>
                  </a:solidFill>
                </a:rPr>
                <a:t>Strategic 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8EAB93B-D3CE-4854-A6E6-0C92E4BC0FD2}"/>
              </a:ext>
            </a:extLst>
          </p:cNvPr>
          <p:cNvGrpSpPr/>
          <p:nvPr/>
        </p:nvGrpSpPr>
        <p:grpSpPr>
          <a:xfrm>
            <a:off x="145614" y="2747031"/>
            <a:ext cx="8717034" cy="1579577"/>
            <a:chOff x="145614" y="2747031"/>
            <a:chExt cx="8717034" cy="1579577"/>
          </a:xfrm>
        </p:grpSpPr>
        <p:sp>
          <p:nvSpPr>
            <p:cNvPr id="9" name="TextBox 8"/>
            <p:cNvSpPr txBox="1"/>
            <p:nvPr/>
          </p:nvSpPr>
          <p:spPr>
            <a:xfrm>
              <a:off x="145614" y="3208390"/>
              <a:ext cx="12801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i-FI" i="1" dirty="0"/>
                <a:t>Getting things done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CC9F4087-2B19-47A2-A1F6-6F54A68746BC}"/>
                </a:ext>
              </a:extLst>
            </p:cNvPr>
            <p:cNvSpPr/>
            <p:nvPr/>
          </p:nvSpPr>
          <p:spPr>
            <a:xfrm>
              <a:off x="1425773" y="2747031"/>
              <a:ext cx="7436875" cy="1579577"/>
            </a:xfrm>
            <a:prstGeom prst="roundRect">
              <a:avLst/>
            </a:prstGeom>
            <a:solidFill>
              <a:schemeClr val="accent5">
                <a:lumMod val="75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GB" sz="3200" b="1" dirty="0">
                  <a:solidFill>
                    <a:schemeClr val="accent2">
                      <a:lumMod val="50000"/>
                    </a:schemeClr>
                  </a:solidFill>
                </a:rPr>
                <a:t>Executive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551B6E4-BFA7-422F-8003-087FA25A628B}"/>
              </a:ext>
            </a:extLst>
          </p:cNvPr>
          <p:cNvGrpSpPr/>
          <p:nvPr/>
        </p:nvGrpSpPr>
        <p:grpSpPr>
          <a:xfrm>
            <a:off x="145614" y="4326609"/>
            <a:ext cx="8717034" cy="894068"/>
            <a:chOff x="145614" y="4326609"/>
            <a:chExt cx="8717034" cy="894068"/>
          </a:xfrm>
        </p:grpSpPr>
        <p:sp>
          <p:nvSpPr>
            <p:cNvPr id="10" name="TextBox 9"/>
            <p:cNvSpPr txBox="1"/>
            <p:nvPr/>
          </p:nvSpPr>
          <p:spPr>
            <a:xfrm>
              <a:off x="145614" y="4450477"/>
              <a:ext cx="12801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i-FI" i="1" dirty="0"/>
                <a:t>Engaging community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D7310CAE-C10D-4819-B26F-464A2B41F1C8}"/>
                </a:ext>
              </a:extLst>
            </p:cNvPr>
            <p:cNvSpPr/>
            <p:nvPr/>
          </p:nvSpPr>
          <p:spPr>
            <a:xfrm>
              <a:off x="1425773" y="4326609"/>
              <a:ext cx="7436875" cy="894068"/>
            </a:xfrm>
            <a:prstGeom prst="round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GB" sz="3200" b="1" dirty="0">
                  <a:solidFill>
                    <a:schemeClr val="accent2">
                      <a:lumMod val="50000"/>
                    </a:schemeClr>
                  </a:solidFill>
                </a:rPr>
                <a:t>Stakeholders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66461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BFD0B-7128-4B61-B913-BD937283C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EOSC Core Resources Delivery Model – Option 0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A3CF01-A498-49DD-9153-4C0E873CE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www.eoscpilot.eu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46DCCB-0357-424E-A2FE-AE2D18EA0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The European Open Science Cloud for Research pilot project is funded by the European Commission, DG Research &amp; Innovation under contract no. 739563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79365-2980-4FFB-80BF-3E6F3AB89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E5F24-684F-EB47-903B-D0BF2D59DFAF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0E17D8E-CC1A-4032-AE13-34CBBAD1A8C0}"/>
              </a:ext>
            </a:extLst>
          </p:cNvPr>
          <p:cNvSpPr/>
          <p:nvPr/>
        </p:nvSpPr>
        <p:spPr>
          <a:xfrm>
            <a:off x="3246985" y="1802988"/>
            <a:ext cx="2917658" cy="724755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Executive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44B66D0-57E4-4614-83BA-2BE96AF6E95C}"/>
              </a:ext>
            </a:extLst>
          </p:cNvPr>
          <p:cNvSpPr/>
          <p:nvPr/>
        </p:nvSpPr>
        <p:spPr>
          <a:xfrm>
            <a:off x="3079102" y="1282129"/>
            <a:ext cx="3228392" cy="501162"/>
          </a:xfrm>
          <a:prstGeom prst="roundRect">
            <a:avLst/>
          </a:prstGeom>
          <a:solidFill>
            <a:srgbClr val="C0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Strategic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A48BEA5-FDEE-4CE2-BAA4-85FE54B02502}"/>
              </a:ext>
            </a:extLst>
          </p:cNvPr>
          <p:cNvSpPr/>
          <p:nvPr/>
        </p:nvSpPr>
        <p:spPr>
          <a:xfrm>
            <a:off x="51752" y="4220308"/>
            <a:ext cx="8957387" cy="1490027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dirty="0"/>
              <a:t>Providers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6DFF90A-CAC4-4876-B30D-3E1F6DF7FD24}"/>
              </a:ext>
            </a:extLst>
          </p:cNvPr>
          <p:cNvSpPr/>
          <p:nvPr/>
        </p:nvSpPr>
        <p:spPr>
          <a:xfrm>
            <a:off x="2438403" y="4872528"/>
            <a:ext cx="756139" cy="44663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GEANT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72B4B1B-F4BC-4193-BDFD-66E2CFBDE6B9}"/>
              </a:ext>
            </a:extLst>
          </p:cNvPr>
          <p:cNvSpPr/>
          <p:nvPr/>
        </p:nvSpPr>
        <p:spPr>
          <a:xfrm>
            <a:off x="867933" y="4868838"/>
            <a:ext cx="756139" cy="45401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EGI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1CB9FAD-4A5F-4F38-93BB-472CD511B395}"/>
              </a:ext>
            </a:extLst>
          </p:cNvPr>
          <p:cNvSpPr/>
          <p:nvPr/>
        </p:nvSpPr>
        <p:spPr>
          <a:xfrm>
            <a:off x="1653168" y="4882453"/>
            <a:ext cx="756139" cy="42678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EUDAT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F99CDF8-BDB0-4583-9F59-B758EFC472CC}"/>
              </a:ext>
            </a:extLst>
          </p:cNvPr>
          <p:cNvSpPr/>
          <p:nvPr/>
        </p:nvSpPr>
        <p:spPr>
          <a:xfrm>
            <a:off x="97295" y="4868838"/>
            <a:ext cx="741542" cy="454017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Open</a:t>
            </a:r>
          </a:p>
          <a:p>
            <a:pPr algn="ctr"/>
            <a:r>
              <a:rPr lang="en-GB" sz="1200" dirty="0"/>
              <a:t>Aire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728F411-B597-4FD6-A913-A2E10E322598}"/>
              </a:ext>
            </a:extLst>
          </p:cNvPr>
          <p:cNvSpPr/>
          <p:nvPr/>
        </p:nvSpPr>
        <p:spPr>
          <a:xfrm>
            <a:off x="3223638" y="4872528"/>
            <a:ext cx="796599" cy="44663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PRACE\</a:t>
            </a:r>
          </a:p>
          <a:p>
            <a:pPr algn="ctr"/>
            <a:r>
              <a:rPr lang="en-GB" sz="1200" dirty="0" err="1"/>
              <a:t>EuroHPC</a:t>
            </a:r>
            <a:endParaRPr lang="en-GB" sz="1200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7C72CF6-A2BE-4D23-B7B9-28AC461771DA}"/>
              </a:ext>
            </a:extLst>
          </p:cNvPr>
          <p:cNvSpPr/>
          <p:nvPr/>
        </p:nvSpPr>
        <p:spPr>
          <a:xfrm>
            <a:off x="8137280" y="4882453"/>
            <a:ext cx="756139" cy="42678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etc</a:t>
            </a: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78547998-4E74-4EC0-989A-F477254BB00A}"/>
              </a:ext>
            </a:extLst>
          </p:cNvPr>
          <p:cNvSpPr/>
          <p:nvPr/>
        </p:nvSpPr>
        <p:spPr>
          <a:xfrm>
            <a:off x="3996737" y="2841764"/>
            <a:ext cx="1481854" cy="1266441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EC Funding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B6D7829-6AF2-4D54-8E40-384F33766CC1}"/>
              </a:ext>
            </a:extLst>
          </p:cNvPr>
          <p:cNvSpPr/>
          <p:nvPr/>
        </p:nvSpPr>
        <p:spPr>
          <a:xfrm>
            <a:off x="5336728" y="4882453"/>
            <a:ext cx="867663" cy="42678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National resources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9398827-85C8-49C5-9B60-E29479CC3BFC}"/>
              </a:ext>
            </a:extLst>
          </p:cNvPr>
          <p:cNvSpPr/>
          <p:nvPr/>
        </p:nvSpPr>
        <p:spPr>
          <a:xfrm>
            <a:off x="7277854" y="4876539"/>
            <a:ext cx="830330" cy="43861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Enerprise</a:t>
            </a:r>
            <a:r>
              <a:rPr lang="en-GB" sz="1200" dirty="0"/>
              <a:t> and SMEs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2F2EC8D-C4B9-44B2-8EE4-1C61B0025D82}"/>
              </a:ext>
            </a:extLst>
          </p:cNvPr>
          <p:cNvSpPr/>
          <p:nvPr/>
        </p:nvSpPr>
        <p:spPr>
          <a:xfrm>
            <a:off x="6233487" y="4882453"/>
            <a:ext cx="1015271" cy="42678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Institutional resources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87178A8-12C0-46B1-8D93-E3BFDF7B3FDC}"/>
              </a:ext>
            </a:extLst>
          </p:cNvPr>
          <p:cNvSpPr/>
          <p:nvPr/>
        </p:nvSpPr>
        <p:spPr>
          <a:xfrm>
            <a:off x="4049333" y="4882453"/>
            <a:ext cx="1258299" cy="42678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Research Infrastructures</a:t>
            </a:r>
          </a:p>
        </p:txBody>
      </p:sp>
    </p:spTree>
    <p:extLst>
      <p:ext uri="{BB962C8B-B14F-4D97-AF65-F5344CB8AC3E}">
        <p14:creationId xmlns:p14="http://schemas.microsoft.com/office/powerpoint/2010/main" val="2718395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8" grpId="0" animBg="1"/>
      <p:bldP spid="20" grpId="0" animBg="1"/>
      <p:bldP spid="21" grpId="0" animBg="1"/>
      <p:bldP spid="19" grpId="0" animBg="1"/>
      <p:bldP spid="2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1562F9C-740F-4B17-9455-F8E6D4A37122}"/>
              </a:ext>
            </a:extLst>
          </p:cNvPr>
          <p:cNvSpPr/>
          <p:nvPr/>
        </p:nvSpPr>
        <p:spPr>
          <a:xfrm>
            <a:off x="1134208" y="2071151"/>
            <a:ext cx="7121769" cy="1200951"/>
          </a:xfrm>
          <a:prstGeom prst="roundRect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dirty="0"/>
              <a:t>Commissioning Authority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6FD977-9886-4885-AD12-1880EDBE9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EOSC Core Resources Delivery Model – Option 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D4D16-24FF-4EAE-9A19-8BF1EC840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www.eoscpilot.eu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A05FB-B29E-4C8C-B998-42B77113F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The European Open Science Cloud for Research pilot project is funded by the European Commission, DG Research &amp; Innovation under contract no. 739563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0F8C3-E1E7-421B-9156-9058E8FA9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E5F24-684F-EB47-903B-D0BF2D59DFAF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B8E20DF6-6278-4B60-994F-EC4600F0FADF}"/>
              </a:ext>
            </a:extLst>
          </p:cNvPr>
          <p:cNvSpPr/>
          <p:nvPr/>
        </p:nvSpPr>
        <p:spPr>
          <a:xfrm>
            <a:off x="1455375" y="3479912"/>
            <a:ext cx="1791609" cy="60227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Commissions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5F273B7-5345-46A6-A11C-FD1791D4B21B}"/>
              </a:ext>
            </a:extLst>
          </p:cNvPr>
          <p:cNvSpPr/>
          <p:nvPr/>
        </p:nvSpPr>
        <p:spPr>
          <a:xfrm>
            <a:off x="3246985" y="1802988"/>
            <a:ext cx="2917658" cy="724755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Executive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47D219C-66FD-4AFC-BF43-CFC6B5609DA2}"/>
              </a:ext>
            </a:extLst>
          </p:cNvPr>
          <p:cNvSpPr/>
          <p:nvPr/>
        </p:nvSpPr>
        <p:spPr>
          <a:xfrm>
            <a:off x="3079102" y="1282129"/>
            <a:ext cx="3228392" cy="501162"/>
          </a:xfrm>
          <a:prstGeom prst="roundRect">
            <a:avLst/>
          </a:prstGeom>
          <a:solidFill>
            <a:srgbClr val="C0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Strategic</a:t>
            </a:r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BB22F0F7-1839-405B-8AA2-F68B2EBAA618}"/>
              </a:ext>
            </a:extLst>
          </p:cNvPr>
          <p:cNvSpPr/>
          <p:nvPr/>
        </p:nvSpPr>
        <p:spPr>
          <a:xfrm>
            <a:off x="3881535" y="3479911"/>
            <a:ext cx="1763485" cy="598309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Commissions</a:t>
            </a:r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7FDFE79F-C640-4D32-8E77-023917F7B290}"/>
              </a:ext>
            </a:extLst>
          </p:cNvPr>
          <p:cNvSpPr/>
          <p:nvPr/>
        </p:nvSpPr>
        <p:spPr>
          <a:xfrm>
            <a:off x="6335580" y="3445069"/>
            <a:ext cx="1731383" cy="60227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Commissions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30478635-2F74-47E8-8460-F21008B64A5E}"/>
              </a:ext>
            </a:extLst>
          </p:cNvPr>
          <p:cNvSpPr/>
          <p:nvPr/>
        </p:nvSpPr>
        <p:spPr>
          <a:xfrm>
            <a:off x="51752" y="4220308"/>
            <a:ext cx="8957387" cy="1490027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dirty="0"/>
              <a:t>Providers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F49FD056-05FB-45DD-B25A-F7496F28BD01}"/>
              </a:ext>
            </a:extLst>
          </p:cNvPr>
          <p:cNvSpPr/>
          <p:nvPr/>
        </p:nvSpPr>
        <p:spPr>
          <a:xfrm>
            <a:off x="2438403" y="4872528"/>
            <a:ext cx="756139" cy="44663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GEANT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46F6C49A-7414-4F99-8317-1E342E07AEB6}"/>
              </a:ext>
            </a:extLst>
          </p:cNvPr>
          <p:cNvSpPr/>
          <p:nvPr/>
        </p:nvSpPr>
        <p:spPr>
          <a:xfrm>
            <a:off x="867933" y="4868838"/>
            <a:ext cx="756139" cy="45401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EGI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7D932CD7-A9D4-4696-91AE-CED6FA2485FB}"/>
              </a:ext>
            </a:extLst>
          </p:cNvPr>
          <p:cNvSpPr/>
          <p:nvPr/>
        </p:nvSpPr>
        <p:spPr>
          <a:xfrm>
            <a:off x="1653168" y="4882453"/>
            <a:ext cx="756139" cy="42678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EUDAT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6498BF24-4DF5-4FC1-9A97-F1547DBC4985}"/>
              </a:ext>
            </a:extLst>
          </p:cNvPr>
          <p:cNvSpPr/>
          <p:nvPr/>
        </p:nvSpPr>
        <p:spPr>
          <a:xfrm>
            <a:off x="97295" y="4868838"/>
            <a:ext cx="741542" cy="454017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Open</a:t>
            </a:r>
          </a:p>
          <a:p>
            <a:pPr algn="ctr"/>
            <a:r>
              <a:rPr lang="en-GB" sz="1200" dirty="0"/>
              <a:t>Aire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FAF36CCB-62DF-48DB-9A4E-2A407162FE28}"/>
              </a:ext>
            </a:extLst>
          </p:cNvPr>
          <p:cNvSpPr/>
          <p:nvPr/>
        </p:nvSpPr>
        <p:spPr>
          <a:xfrm>
            <a:off x="3223638" y="4872528"/>
            <a:ext cx="796599" cy="44663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PRACE\</a:t>
            </a:r>
          </a:p>
          <a:p>
            <a:pPr algn="ctr"/>
            <a:r>
              <a:rPr lang="en-GB" sz="1200" dirty="0" err="1"/>
              <a:t>EuroHPC</a:t>
            </a:r>
            <a:endParaRPr lang="en-GB" sz="1200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45352A98-88D5-43BB-BAB5-65CDE49BA1EB}"/>
              </a:ext>
            </a:extLst>
          </p:cNvPr>
          <p:cNvSpPr/>
          <p:nvPr/>
        </p:nvSpPr>
        <p:spPr>
          <a:xfrm>
            <a:off x="8137280" y="4882453"/>
            <a:ext cx="756139" cy="42678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etc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0B8532A5-8BF5-48E3-8E8C-C7E1D1F4FD91}"/>
              </a:ext>
            </a:extLst>
          </p:cNvPr>
          <p:cNvSpPr/>
          <p:nvPr/>
        </p:nvSpPr>
        <p:spPr>
          <a:xfrm>
            <a:off x="5336728" y="4882453"/>
            <a:ext cx="867663" cy="42678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National resources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D2A33CAF-AEB3-4DBD-9EDF-53F7B234409B}"/>
              </a:ext>
            </a:extLst>
          </p:cNvPr>
          <p:cNvSpPr/>
          <p:nvPr/>
        </p:nvSpPr>
        <p:spPr>
          <a:xfrm>
            <a:off x="7277854" y="4876539"/>
            <a:ext cx="830330" cy="43861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Enerprise</a:t>
            </a:r>
            <a:r>
              <a:rPr lang="en-GB" sz="1200" dirty="0"/>
              <a:t> and SMEs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FA0E5416-2CA8-41A3-BE85-6D9F693C3F0D}"/>
              </a:ext>
            </a:extLst>
          </p:cNvPr>
          <p:cNvSpPr/>
          <p:nvPr/>
        </p:nvSpPr>
        <p:spPr>
          <a:xfrm>
            <a:off x="6233487" y="4882453"/>
            <a:ext cx="1015271" cy="42678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Institutional resources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FF42AAD1-0B16-4F39-8251-A83FAABCA7C9}"/>
              </a:ext>
            </a:extLst>
          </p:cNvPr>
          <p:cNvSpPr/>
          <p:nvPr/>
        </p:nvSpPr>
        <p:spPr>
          <a:xfrm>
            <a:off x="4049333" y="4882453"/>
            <a:ext cx="1258299" cy="42678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Research Infrastructures</a:t>
            </a:r>
          </a:p>
        </p:txBody>
      </p:sp>
    </p:spTree>
    <p:extLst>
      <p:ext uri="{BB962C8B-B14F-4D97-AF65-F5344CB8AC3E}">
        <p14:creationId xmlns:p14="http://schemas.microsoft.com/office/powerpoint/2010/main" val="3479657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9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E9CDDE6A-7C4C-449A-969B-12E82AED36AE}"/>
              </a:ext>
            </a:extLst>
          </p:cNvPr>
          <p:cNvSpPr/>
          <p:nvPr/>
        </p:nvSpPr>
        <p:spPr>
          <a:xfrm>
            <a:off x="51752" y="2967749"/>
            <a:ext cx="8957387" cy="2453338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GB" dirty="0"/>
              <a:t>Providers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6FD977-9886-4885-AD12-1880EDBE9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EOSC Core Resources Delivery Model – Option 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D4D16-24FF-4EAE-9A19-8BF1EC840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www.eoscpilot.eu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A05FB-B29E-4C8C-B998-42B77113F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The European Open Science Cloud for Research pilot project is funded by the European Commission, DG Research &amp; Innovation under contract no. 739563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0F8C3-E1E7-421B-9156-9058E8FA9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E5F24-684F-EB47-903B-D0BF2D59DFAF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E1C96746-6DDE-4DD6-A9FE-DF20B12C7330}"/>
              </a:ext>
            </a:extLst>
          </p:cNvPr>
          <p:cNvSpPr/>
          <p:nvPr/>
        </p:nvSpPr>
        <p:spPr>
          <a:xfrm>
            <a:off x="274749" y="2071151"/>
            <a:ext cx="8589574" cy="1503141"/>
          </a:xfrm>
          <a:prstGeom prst="roundRect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Delivery Authority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DFFB397A-BABE-4A15-9010-32739A472B88}"/>
              </a:ext>
            </a:extLst>
          </p:cNvPr>
          <p:cNvSpPr/>
          <p:nvPr/>
        </p:nvSpPr>
        <p:spPr>
          <a:xfrm>
            <a:off x="3246985" y="1802988"/>
            <a:ext cx="2917658" cy="724755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Executive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0F6F9AAA-5B54-4D06-86BF-0B213A9EEDA9}"/>
              </a:ext>
            </a:extLst>
          </p:cNvPr>
          <p:cNvSpPr/>
          <p:nvPr/>
        </p:nvSpPr>
        <p:spPr>
          <a:xfrm>
            <a:off x="3079102" y="1282129"/>
            <a:ext cx="3228392" cy="501162"/>
          </a:xfrm>
          <a:prstGeom prst="roundRect">
            <a:avLst/>
          </a:prstGeom>
          <a:solidFill>
            <a:srgbClr val="C0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Strategic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0A7B92DB-12BF-4831-AE94-5FE76C428911}"/>
              </a:ext>
            </a:extLst>
          </p:cNvPr>
          <p:cNvSpPr/>
          <p:nvPr/>
        </p:nvSpPr>
        <p:spPr>
          <a:xfrm>
            <a:off x="2933295" y="3416470"/>
            <a:ext cx="756139" cy="44663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GEANT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CD758B72-5402-479A-9F3E-9EDCE74C3D71}"/>
              </a:ext>
            </a:extLst>
          </p:cNvPr>
          <p:cNvSpPr/>
          <p:nvPr/>
        </p:nvSpPr>
        <p:spPr>
          <a:xfrm>
            <a:off x="1259816" y="3408136"/>
            <a:ext cx="756139" cy="45401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EGI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B0617468-EE22-41D7-884C-8BC94745AD34}"/>
              </a:ext>
            </a:extLst>
          </p:cNvPr>
          <p:cNvSpPr/>
          <p:nvPr/>
        </p:nvSpPr>
        <p:spPr>
          <a:xfrm>
            <a:off x="2090054" y="3413927"/>
            <a:ext cx="756139" cy="42678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EUDAT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0C74F46D-FBAA-4989-8D01-12DFF9050FFA}"/>
              </a:ext>
            </a:extLst>
          </p:cNvPr>
          <p:cNvSpPr/>
          <p:nvPr/>
        </p:nvSpPr>
        <p:spPr>
          <a:xfrm>
            <a:off x="433062" y="3386696"/>
            <a:ext cx="741542" cy="454017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Open</a:t>
            </a:r>
          </a:p>
          <a:p>
            <a:pPr algn="ctr"/>
            <a:r>
              <a:rPr lang="en-GB" sz="1200" dirty="0"/>
              <a:t>Aire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00AA7D71-D2DE-433C-A0A2-81788DF49B98}"/>
              </a:ext>
            </a:extLst>
          </p:cNvPr>
          <p:cNvSpPr/>
          <p:nvPr/>
        </p:nvSpPr>
        <p:spPr>
          <a:xfrm>
            <a:off x="4472761" y="4341890"/>
            <a:ext cx="796599" cy="44663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PRACE\</a:t>
            </a:r>
          </a:p>
          <a:p>
            <a:pPr algn="ctr"/>
            <a:r>
              <a:rPr lang="en-GB" sz="1200" dirty="0" err="1"/>
              <a:t>EuroHPC</a:t>
            </a:r>
            <a:endParaRPr lang="en-GB" sz="1200" dirty="0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55A46A16-587B-400A-B532-75206E8E579E}"/>
              </a:ext>
            </a:extLst>
          </p:cNvPr>
          <p:cNvSpPr/>
          <p:nvPr/>
        </p:nvSpPr>
        <p:spPr>
          <a:xfrm>
            <a:off x="8108184" y="4350914"/>
            <a:ext cx="756139" cy="42678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etc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DB39F3A6-2365-4DAD-9537-FCC67F47CA19}"/>
              </a:ext>
            </a:extLst>
          </p:cNvPr>
          <p:cNvSpPr/>
          <p:nvPr/>
        </p:nvSpPr>
        <p:spPr>
          <a:xfrm>
            <a:off x="5307632" y="4350914"/>
            <a:ext cx="867663" cy="42678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National resources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60E07B4E-0FAB-42EA-93B2-728F995E02AF}"/>
              </a:ext>
            </a:extLst>
          </p:cNvPr>
          <p:cNvSpPr/>
          <p:nvPr/>
        </p:nvSpPr>
        <p:spPr>
          <a:xfrm>
            <a:off x="7248758" y="4345000"/>
            <a:ext cx="830330" cy="43861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Enerprise</a:t>
            </a:r>
            <a:r>
              <a:rPr lang="en-GB" sz="1200" dirty="0"/>
              <a:t> and SMEs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F2B57440-3B62-4283-B60E-3F67DD34E44A}"/>
              </a:ext>
            </a:extLst>
          </p:cNvPr>
          <p:cNvSpPr/>
          <p:nvPr/>
        </p:nvSpPr>
        <p:spPr>
          <a:xfrm>
            <a:off x="6204391" y="4350914"/>
            <a:ext cx="1015271" cy="42678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Institutional resources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37D2D425-A1E2-40B3-AF3E-EC49966417F3}"/>
              </a:ext>
            </a:extLst>
          </p:cNvPr>
          <p:cNvSpPr/>
          <p:nvPr/>
        </p:nvSpPr>
        <p:spPr>
          <a:xfrm>
            <a:off x="3786896" y="3428884"/>
            <a:ext cx="1258299" cy="42678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Research Infrastructures</a:t>
            </a:r>
          </a:p>
        </p:txBody>
      </p:sp>
      <p:sp>
        <p:nvSpPr>
          <p:cNvPr id="45" name="Arrow: Down 44">
            <a:extLst>
              <a:ext uri="{FF2B5EF4-FFF2-40B4-BE49-F238E27FC236}">
                <a16:creationId xmlns:a16="http://schemas.microsoft.com/office/drawing/2014/main" id="{D653E8E0-993D-4334-AAE9-A2748961B8E9}"/>
              </a:ext>
            </a:extLst>
          </p:cNvPr>
          <p:cNvSpPr/>
          <p:nvPr/>
        </p:nvSpPr>
        <p:spPr>
          <a:xfrm>
            <a:off x="5793753" y="3642277"/>
            <a:ext cx="1791609" cy="60227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Commissions</a:t>
            </a:r>
          </a:p>
        </p:txBody>
      </p:sp>
    </p:spTree>
    <p:extLst>
      <p:ext uri="{BB962C8B-B14F-4D97-AF65-F5344CB8AC3E}">
        <p14:creationId xmlns:p14="http://schemas.microsoft.com/office/powerpoint/2010/main" val="3611912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21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3B78DD3-5DD7-497B-86B6-29B613743325}"/>
              </a:ext>
            </a:extLst>
          </p:cNvPr>
          <p:cNvSpPr/>
          <p:nvPr/>
        </p:nvSpPr>
        <p:spPr>
          <a:xfrm>
            <a:off x="4736024" y="1054138"/>
            <a:ext cx="4229516" cy="528739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329" dirty="0">
                <a:solidFill>
                  <a:schemeClr val="bg1"/>
                </a:solidFill>
              </a:rPr>
              <a:t>Stakeholders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C18CE89-C9F5-4ABA-834D-9D251F062D8B}"/>
              </a:ext>
            </a:extLst>
          </p:cNvPr>
          <p:cNvSpPr/>
          <p:nvPr/>
        </p:nvSpPr>
        <p:spPr>
          <a:xfrm>
            <a:off x="340258" y="1054138"/>
            <a:ext cx="3970098" cy="886153"/>
          </a:xfrm>
          <a:prstGeom prst="roundRect">
            <a:avLst/>
          </a:prstGeom>
          <a:solidFill>
            <a:srgbClr val="C0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329" dirty="0"/>
              <a:t>Strategic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532D8B3-0F3E-49D0-9FC4-78742022BA0E}"/>
              </a:ext>
            </a:extLst>
          </p:cNvPr>
          <p:cNvSpPr/>
          <p:nvPr/>
        </p:nvSpPr>
        <p:spPr>
          <a:xfrm>
            <a:off x="306173" y="2263713"/>
            <a:ext cx="4004183" cy="407337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329" dirty="0"/>
              <a:t>Executive</a:t>
            </a:r>
            <a:endParaRPr lang="en-GB" sz="544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EB4C294-9BDE-499C-9964-7E3CF85B12EA}"/>
              </a:ext>
            </a:extLst>
          </p:cNvPr>
          <p:cNvSpPr/>
          <p:nvPr/>
        </p:nvSpPr>
        <p:spPr>
          <a:xfrm>
            <a:off x="631319" y="2796676"/>
            <a:ext cx="3176557" cy="36823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46" b="1" dirty="0"/>
              <a:t>Executive Board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CE01173-EEDC-4578-9F55-C2C8DFD6B614}"/>
              </a:ext>
            </a:extLst>
          </p:cNvPr>
          <p:cNvCxnSpPr>
            <a:cxnSpLocks/>
            <a:stCxn id="33" idx="2"/>
          </p:cNvCxnSpPr>
          <p:nvPr/>
        </p:nvCxnSpPr>
        <p:spPr>
          <a:xfrm flipH="1">
            <a:off x="1102656" y="3164910"/>
            <a:ext cx="1116942" cy="486949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EBEFCE4-A650-4457-8881-0710B0049BC2}"/>
              </a:ext>
            </a:extLst>
          </p:cNvPr>
          <p:cNvCxnSpPr>
            <a:cxnSpLocks/>
            <a:endCxn id="93" idx="0"/>
          </p:cNvCxnSpPr>
          <p:nvPr/>
        </p:nvCxnSpPr>
        <p:spPr>
          <a:xfrm>
            <a:off x="836321" y="4728409"/>
            <a:ext cx="3927" cy="599317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A34FE23-DC02-455B-9ACA-609446EA8DC5}"/>
              </a:ext>
            </a:extLst>
          </p:cNvPr>
          <p:cNvCxnSpPr>
            <a:cxnSpLocks/>
            <a:endCxn id="92" idx="0"/>
          </p:cNvCxnSpPr>
          <p:nvPr/>
        </p:nvCxnSpPr>
        <p:spPr>
          <a:xfrm>
            <a:off x="836321" y="4135768"/>
            <a:ext cx="0" cy="539092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17F4628-3D12-4B9F-AB6A-3BD1935AF1C7}"/>
              </a:ext>
            </a:extLst>
          </p:cNvPr>
          <p:cNvCxnSpPr>
            <a:cxnSpLocks/>
            <a:stCxn id="33" idx="2"/>
          </p:cNvCxnSpPr>
          <p:nvPr/>
        </p:nvCxnSpPr>
        <p:spPr>
          <a:xfrm flipH="1">
            <a:off x="2122130" y="3164910"/>
            <a:ext cx="97468" cy="53856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FA8CDC7E-DE57-45F6-8860-B3B682E09F22}"/>
              </a:ext>
            </a:extLst>
          </p:cNvPr>
          <p:cNvSpPr/>
          <p:nvPr/>
        </p:nvSpPr>
        <p:spPr>
          <a:xfrm>
            <a:off x="4947759" y="2040210"/>
            <a:ext cx="3806170" cy="368234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66" b="1" dirty="0">
                <a:solidFill>
                  <a:schemeClr val="bg1"/>
                </a:solidFill>
              </a:rPr>
              <a:t>Stakeholder Engagement Board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79560D0A-5767-4B3E-8F69-C1F2A014F421}"/>
              </a:ext>
            </a:extLst>
          </p:cNvPr>
          <p:cNvSpPr/>
          <p:nvPr/>
        </p:nvSpPr>
        <p:spPr>
          <a:xfrm>
            <a:off x="4913172" y="3658763"/>
            <a:ext cx="1274804" cy="47717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4" b="1" dirty="0"/>
              <a:t>EOSC Technical Oversight Committee</a:t>
            </a:r>
          </a:p>
          <a:p>
            <a:pPr algn="ctr"/>
            <a:r>
              <a:rPr lang="en-GB" sz="604" b="1" dirty="0"/>
              <a:t>[define and monitor agreed quality measures]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AEF45702-6EE7-402F-AAD8-7D7B99D3A07B}"/>
              </a:ext>
            </a:extLst>
          </p:cNvPr>
          <p:cNvSpPr/>
          <p:nvPr/>
        </p:nvSpPr>
        <p:spPr>
          <a:xfrm>
            <a:off x="4913171" y="4702817"/>
            <a:ext cx="1126916" cy="60088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4" b="1" dirty="0"/>
              <a:t>EOSC Research Discipline Technical Sub-Committees</a:t>
            </a:r>
          </a:p>
          <a:p>
            <a:pPr algn="ctr"/>
            <a:r>
              <a:rPr lang="en-GB" sz="604" b="1" dirty="0"/>
              <a:t>[define and monitor quality measures on behalf of research communities]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C366D2CC-536B-444D-AA53-B750B0E628C0}"/>
              </a:ext>
            </a:extLst>
          </p:cNvPr>
          <p:cNvSpPr/>
          <p:nvPr/>
        </p:nvSpPr>
        <p:spPr>
          <a:xfrm>
            <a:off x="4959201" y="4748846"/>
            <a:ext cx="1126916" cy="60088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4" b="1" dirty="0"/>
              <a:t>EOSC Research Discipline Technical Sub-Committees</a:t>
            </a:r>
          </a:p>
          <a:p>
            <a:pPr algn="ctr"/>
            <a:r>
              <a:rPr lang="en-GB" sz="604" b="1" dirty="0"/>
              <a:t>[define and monitor quality measures on behalf of research communities]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EB1355E7-2E24-4EA4-95E8-367FA2281CCE}"/>
              </a:ext>
            </a:extLst>
          </p:cNvPr>
          <p:cNvSpPr/>
          <p:nvPr/>
        </p:nvSpPr>
        <p:spPr>
          <a:xfrm>
            <a:off x="5005230" y="4794875"/>
            <a:ext cx="1126916" cy="60088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4" b="1" dirty="0"/>
              <a:t>EOSC Research Discipline Technical Sub-Committees</a:t>
            </a:r>
          </a:p>
          <a:p>
            <a:pPr algn="ctr"/>
            <a:r>
              <a:rPr lang="en-GB" sz="604" b="1" dirty="0"/>
              <a:t>[define and monitor quality measures on behalf of research communities]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16CC5A17-CA42-4878-81E8-8251975F148B}"/>
              </a:ext>
            </a:extLst>
          </p:cNvPr>
          <p:cNvSpPr/>
          <p:nvPr/>
        </p:nvSpPr>
        <p:spPr>
          <a:xfrm>
            <a:off x="5051259" y="4840904"/>
            <a:ext cx="1126916" cy="60088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4" b="1" dirty="0"/>
              <a:t>EOSC Research Discipline Technical Sub-Committees</a:t>
            </a:r>
          </a:p>
          <a:p>
            <a:pPr algn="ctr"/>
            <a:r>
              <a:rPr lang="en-GB" sz="604" b="1" dirty="0"/>
              <a:t>[define and monitor quality measures on behalf of research communities]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E7F0C201-10E0-4637-9966-069F07F4D6F7}"/>
              </a:ext>
            </a:extLst>
          </p:cNvPr>
          <p:cNvSpPr/>
          <p:nvPr/>
        </p:nvSpPr>
        <p:spPr>
          <a:xfrm>
            <a:off x="6384467" y="4723530"/>
            <a:ext cx="1126916" cy="60088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4" b="1" dirty="0"/>
              <a:t>EOSC Research Discipline Demand  Panels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C38913B0-2640-49A9-AC00-EB20EFF9ACCA}"/>
              </a:ext>
            </a:extLst>
          </p:cNvPr>
          <p:cNvSpPr/>
          <p:nvPr/>
        </p:nvSpPr>
        <p:spPr>
          <a:xfrm>
            <a:off x="6430496" y="4769559"/>
            <a:ext cx="1126916" cy="60088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4" b="1" dirty="0"/>
              <a:t>EOSC Research Discipline Demand  Panels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63F92BAE-9F6E-4EA5-9EE5-C1FA5F8A6CE2}"/>
              </a:ext>
            </a:extLst>
          </p:cNvPr>
          <p:cNvSpPr/>
          <p:nvPr/>
        </p:nvSpPr>
        <p:spPr>
          <a:xfrm>
            <a:off x="6476525" y="4815588"/>
            <a:ext cx="1126916" cy="60088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4" b="1" dirty="0"/>
              <a:t>EOSC Research Discipline Demand  Panels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0F54D170-B528-4AAF-931C-6CA68971FBD1}"/>
              </a:ext>
            </a:extLst>
          </p:cNvPr>
          <p:cNvSpPr/>
          <p:nvPr/>
        </p:nvSpPr>
        <p:spPr>
          <a:xfrm>
            <a:off x="6522555" y="4861618"/>
            <a:ext cx="1126916" cy="60088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4" b="1" dirty="0"/>
              <a:t>EOSC Research Discipline Demand  Panels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A7EA64CF-7E4E-4F77-AD2F-C858FB75D405}"/>
              </a:ext>
            </a:extLst>
          </p:cNvPr>
          <p:cNvSpPr/>
          <p:nvPr/>
        </p:nvSpPr>
        <p:spPr>
          <a:xfrm>
            <a:off x="501301" y="1388251"/>
            <a:ext cx="3573549" cy="36823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66" b="1" dirty="0"/>
              <a:t>EOSC Member Countries and Funders Governing Board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6F9E6F45-0318-4D31-8E49-5AD104158535}"/>
              </a:ext>
            </a:extLst>
          </p:cNvPr>
          <p:cNvCxnSpPr>
            <a:cxnSpLocks/>
            <a:stCxn id="64" idx="2"/>
          </p:cNvCxnSpPr>
          <p:nvPr/>
        </p:nvCxnSpPr>
        <p:spPr>
          <a:xfrm>
            <a:off x="5550574" y="4135938"/>
            <a:ext cx="0" cy="587592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E49FDA07-11AF-43B1-8FF9-3423FD951A33}"/>
              </a:ext>
            </a:extLst>
          </p:cNvPr>
          <p:cNvCxnSpPr>
            <a:cxnSpLocks/>
            <a:stCxn id="73" idx="2"/>
            <a:endCxn id="78" idx="0"/>
          </p:cNvCxnSpPr>
          <p:nvPr/>
        </p:nvCxnSpPr>
        <p:spPr>
          <a:xfrm>
            <a:off x="7021869" y="4149747"/>
            <a:ext cx="64144" cy="711871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AEBA7456-F606-47F3-A7C5-AAB707E40097}"/>
              </a:ext>
            </a:extLst>
          </p:cNvPr>
          <p:cNvCxnSpPr>
            <a:cxnSpLocks/>
            <a:stCxn id="63" idx="2"/>
            <a:endCxn id="64" idx="0"/>
          </p:cNvCxnSpPr>
          <p:nvPr/>
        </p:nvCxnSpPr>
        <p:spPr>
          <a:xfrm flipH="1">
            <a:off x="5550574" y="2408444"/>
            <a:ext cx="1300270" cy="1250319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D6E4C7AD-0F74-434C-837F-488817AEDDA2}"/>
              </a:ext>
            </a:extLst>
          </p:cNvPr>
          <p:cNvCxnSpPr>
            <a:cxnSpLocks/>
            <a:stCxn id="63" idx="2"/>
            <a:endCxn id="73" idx="0"/>
          </p:cNvCxnSpPr>
          <p:nvPr/>
        </p:nvCxnSpPr>
        <p:spPr>
          <a:xfrm>
            <a:off x="6850844" y="2408444"/>
            <a:ext cx="171026" cy="1264128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Arrow: Curved Down 99">
            <a:extLst>
              <a:ext uri="{FF2B5EF4-FFF2-40B4-BE49-F238E27FC236}">
                <a16:creationId xmlns:a16="http://schemas.microsoft.com/office/drawing/2014/main" id="{0016E8B8-532B-467C-AD98-BB1D9EEF66DA}"/>
              </a:ext>
            </a:extLst>
          </p:cNvPr>
          <p:cNvSpPr/>
          <p:nvPr/>
        </p:nvSpPr>
        <p:spPr>
          <a:xfrm flipH="1">
            <a:off x="850067" y="3382460"/>
            <a:ext cx="4844291" cy="241160"/>
          </a:xfrm>
          <a:prstGeom prst="curved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725" dirty="0">
                <a:solidFill>
                  <a:schemeClr val="tx1"/>
                </a:solidFill>
              </a:rPr>
              <a:t>Technology Requirements &amp; Proposals</a:t>
            </a:r>
          </a:p>
          <a:p>
            <a:pPr algn="ctr"/>
            <a:r>
              <a:rPr lang="en-GB" sz="725" dirty="0">
                <a:solidFill>
                  <a:schemeClr val="tx1"/>
                </a:solidFill>
              </a:rPr>
              <a:t>Policy\Principles of Engagement Requirements &amp; Proposals</a:t>
            </a: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3D3B7850-FAE2-43D0-8131-1AA5CB4E3EFA}"/>
              </a:ext>
            </a:extLst>
          </p:cNvPr>
          <p:cNvCxnSpPr>
            <a:cxnSpLocks/>
            <a:stCxn id="79" idx="3"/>
            <a:endCxn id="63" idx="1"/>
          </p:cNvCxnSpPr>
          <p:nvPr/>
        </p:nvCxnSpPr>
        <p:spPr>
          <a:xfrm>
            <a:off x="4074850" y="1572368"/>
            <a:ext cx="872909" cy="651959"/>
          </a:xfrm>
          <a:prstGeom prst="line">
            <a:avLst/>
          </a:prstGeom>
          <a:ln w="50800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8AC3A038-9BF6-431E-B328-CDAB035AD19B}"/>
              </a:ext>
            </a:extLst>
          </p:cNvPr>
          <p:cNvCxnSpPr>
            <a:cxnSpLocks/>
            <a:stCxn id="33" idx="3"/>
            <a:endCxn id="63" idx="1"/>
          </p:cNvCxnSpPr>
          <p:nvPr/>
        </p:nvCxnSpPr>
        <p:spPr>
          <a:xfrm flipV="1">
            <a:off x="3807876" y="2224327"/>
            <a:ext cx="1139883" cy="756466"/>
          </a:xfrm>
          <a:prstGeom prst="line">
            <a:avLst/>
          </a:prstGeom>
          <a:ln w="50800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CD696012-53BC-4000-8476-E1E2049A83A9}"/>
              </a:ext>
            </a:extLst>
          </p:cNvPr>
          <p:cNvSpPr/>
          <p:nvPr/>
        </p:nvSpPr>
        <p:spPr>
          <a:xfrm>
            <a:off x="5070408" y="5689286"/>
            <a:ext cx="1044240" cy="38137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4" b="1" dirty="0"/>
              <a:t>Technical Working Groups</a:t>
            </a: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7388256A-A841-486A-99FA-1BDDAB50F495}"/>
              </a:ext>
            </a:extLst>
          </p:cNvPr>
          <p:cNvSpPr/>
          <p:nvPr/>
        </p:nvSpPr>
        <p:spPr>
          <a:xfrm>
            <a:off x="5116437" y="5735315"/>
            <a:ext cx="1044240" cy="38137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4" b="1" dirty="0"/>
              <a:t>Technical Working Groups</a:t>
            </a: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72EDA6E9-01C5-4AF8-AB18-16BC97744826}"/>
              </a:ext>
            </a:extLst>
          </p:cNvPr>
          <p:cNvSpPr/>
          <p:nvPr/>
        </p:nvSpPr>
        <p:spPr>
          <a:xfrm>
            <a:off x="5162466" y="5781344"/>
            <a:ext cx="1044240" cy="38137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4" b="1" dirty="0"/>
              <a:t>Technical Working Groups</a:t>
            </a:r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324D8CEB-3318-41F4-BB6C-FAAE2259173A}"/>
              </a:ext>
            </a:extLst>
          </p:cNvPr>
          <p:cNvSpPr/>
          <p:nvPr/>
        </p:nvSpPr>
        <p:spPr>
          <a:xfrm>
            <a:off x="6252736" y="5690567"/>
            <a:ext cx="1044240" cy="38137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4" b="1" dirty="0"/>
              <a:t>Research Community Working Groups</a:t>
            </a:r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898D4F42-4698-43CF-9CF8-751DAF2CDF6F}"/>
              </a:ext>
            </a:extLst>
          </p:cNvPr>
          <p:cNvSpPr/>
          <p:nvPr/>
        </p:nvSpPr>
        <p:spPr>
          <a:xfrm>
            <a:off x="6298765" y="5736596"/>
            <a:ext cx="1044240" cy="38137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4" b="1" dirty="0"/>
              <a:t>Research Community Working Groups</a:t>
            </a:r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D908BB3D-4BEF-440D-AF69-494AB578B158}"/>
              </a:ext>
            </a:extLst>
          </p:cNvPr>
          <p:cNvSpPr/>
          <p:nvPr/>
        </p:nvSpPr>
        <p:spPr>
          <a:xfrm>
            <a:off x="6344794" y="5782625"/>
            <a:ext cx="1044240" cy="38137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4" b="1" dirty="0"/>
              <a:t>Research Community Working Groups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3FB3A99-C613-4994-B156-B23349C83DF1}"/>
              </a:ext>
            </a:extLst>
          </p:cNvPr>
          <p:cNvCxnSpPr>
            <a:cxnSpLocks/>
            <a:stCxn id="33" idx="2"/>
          </p:cNvCxnSpPr>
          <p:nvPr/>
        </p:nvCxnSpPr>
        <p:spPr>
          <a:xfrm>
            <a:off x="2219597" y="3164910"/>
            <a:ext cx="1244718" cy="504142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51DDB1FF-0FFB-4ED2-8170-9A5CBE006C91}"/>
              </a:ext>
            </a:extLst>
          </p:cNvPr>
          <p:cNvSpPr/>
          <p:nvPr/>
        </p:nvSpPr>
        <p:spPr>
          <a:xfrm>
            <a:off x="7749327" y="3660012"/>
            <a:ext cx="1004602" cy="47717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25" b="1" dirty="0"/>
              <a:t>Policy and Rules of Participation Oversight Committee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82147E9-A0B9-405B-BB40-C7886C074600}"/>
              </a:ext>
            </a:extLst>
          </p:cNvPr>
          <p:cNvCxnSpPr>
            <a:cxnSpLocks/>
            <a:stCxn id="63" idx="2"/>
            <a:endCxn id="48" idx="0"/>
          </p:cNvCxnSpPr>
          <p:nvPr/>
        </p:nvCxnSpPr>
        <p:spPr>
          <a:xfrm>
            <a:off x="6850844" y="2408444"/>
            <a:ext cx="1400784" cy="1251568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BAB1431-03A9-441C-B23A-D60D02F617E6}"/>
              </a:ext>
            </a:extLst>
          </p:cNvPr>
          <p:cNvCxnSpPr>
            <a:cxnSpLocks/>
          </p:cNvCxnSpPr>
          <p:nvPr/>
        </p:nvCxnSpPr>
        <p:spPr>
          <a:xfrm>
            <a:off x="1841171" y="1681066"/>
            <a:ext cx="0" cy="1115610"/>
          </a:xfrm>
          <a:prstGeom prst="line">
            <a:avLst/>
          </a:prstGeom>
          <a:ln w="50800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Arrow: Curved Up 54">
            <a:extLst>
              <a:ext uri="{FF2B5EF4-FFF2-40B4-BE49-F238E27FC236}">
                <a16:creationId xmlns:a16="http://schemas.microsoft.com/office/drawing/2014/main" id="{7EC13F11-AAF2-423B-AE72-4F0484ABDE46}"/>
              </a:ext>
            </a:extLst>
          </p:cNvPr>
          <p:cNvSpPr/>
          <p:nvPr/>
        </p:nvSpPr>
        <p:spPr>
          <a:xfrm flipH="1">
            <a:off x="3493077" y="4220496"/>
            <a:ext cx="4758547" cy="504325"/>
          </a:xfrm>
          <a:prstGeom prst="curved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25" dirty="0">
              <a:solidFill>
                <a:schemeClr val="tx1"/>
              </a:solidFill>
            </a:endParaRPr>
          </a:p>
          <a:p>
            <a:pPr algn="ctr"/>
            <a:endParaRPr lang="en-GB" sz="725" dirty="0">
              <a:solidFill>
                <a:schemeClr val="tx1"/>
              </a:solidFill>
            </a:endParaRPr>
          </a:p>
          <a:p>
            <a:pPr algn="ctr"/>
            <a:r>
              <a:rPr lang="en-GB" sz="725" dirty="0">
                <a:solidFill>
                  <a:schemeClr val="tx1"/>
                </a:solidFill>
              </a:rPr>
              <a:t>Policy and Rules of Participation Recommendations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CB0408A9-B8ED-4E54-AC27-07947D610A80}"/>
              </a:ext>
            </a:extLst>
          </p:cNvPr>
          <p:cNvSpPr/>
          <p:nvPr/>
        </p:nvSpPr>
        <p:spPr>
          <a:xfrm>
            <a:off x="7700536" y="4723530"/>
            <a:ext cx="1126916" cy="60088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4" b="1" dirty="0"/>
              <a:t>Research Discipline  Policy Sub-Committees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6882063A-1762-4C41-96EB-9B2210CD2A30}"/>
              </a:ext>
            </a:extLst>
          </p:cNvPr>
          <p:cNvSpPr/>
          <p:nvPr/>
        </p:nvSpPr>
        <p:spPr>
          <a:xfrm>
            <a:off x="7746566" y="4769559"/>
            <a:ext cx="1126916" cy="60088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4" b="1" dirty="0"/>
              <a:t>Research Discipline  Policy Sub-Committees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9577A198-0E3B-4D56-A149-50616FA5FD51}"/>
              </a:ext>
            </a:extLst>
          </p:cNvPr>
          <p:cNvSpPr/>
          <p:nvPr/>
        </p:nvSpPr>
        <p:spPr>
          <a:xfrm>
            <a:off x="7792595" y="4815588"/>
            <a:ext cx="1126916" cy="60088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4" b="1" dirty="0"/>
              <a:t>Research Discipline  Policy Sub-Committees</a:t>
            </a: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E4572CB8-A42F-46BC-B719-CFB0338A1896}"/>
              </a:ext>
            </a:extLst>
          </p:cNvPr>
          <p:cNvSpPr/>
          <p:nvPr/>
        </p:nvSpPr>
        <p:spPr>
          <a:xfrm>
            <a:off x="7838624" y="4861618"/>
            <a:ext cx="1126916" cy="60088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25" b="1" dirty="0"/>
              <a:t>Research Discipline  Policy Sub-Committees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ED93F86-B850-433A-9C60-0F6E2BCDF406}"/>
              </a:ext>
            </a:extLst>
          </p:cNvPr>
          <p:cNvCxnSpPr>
            <a:cxnSpLocks/>
          </p:cNvCxnSpPr>
          <p:nvPr/>
        </p:nvCxnSpPr>
        <p:spPr>
          <a:xfrm>
            <a:off x="8264660" y="4170670"/>
            <a:ext cx="64143" cy="587578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CD649A38-6552-4642-B5CB-8CCA2A04DB8C}"/>
              </a:ext>
            </a:extLst>
          </p:cNvPr>
          <p:cNvSpPr/>
          <p:nvPr/>
        </p:nvSpPr>
        <p:spPr>
          <a:xfrm>
            <a:off x="380595" y="3650776"/>
            <a:ext cx="942673" cy="83244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25" b="1" dirty="0"/>
              <a:t>EOSC System Steering Committee</a:t>
            </a:r>
          </a:p>
          <a:p>
            <a:pPr algn="ctr"/>
            <a:r>
              <a:rPr lang="en-GB" sz="725" dirty="0"/>
              <a:t>[EOSC System Owners: sets the key goals and directions]</a:t>
            </a:r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726A8855-CA3B-4865-8D0A-CA42BE67E6BD}"/>
              </a:ext>
            </a:extLst>
          </p:cNvPr>
          <p:cNvSpPr/>
          <p:nvPr/>
        </p:nvSpPr>
        <p:spPr>
          <a:xfrm>
            <a:off x="364984" y="4674860"/>
            <a:ext cx="942673" cy="51156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25" b="1" dirty="0"/>
              <a:t>EOSC Service Portfolio Management Committee</a:t>
            </a: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0ECABEF3-88FC-403C-87A4-0D72D57B9DF9}"/>
              </a:ext>
            </a:extLst>
          </p:cNvPr>
          <p:cNvSpPr/>
          <p:nvPr/>
        </p:nvSpPr>
        <p:spPr>
          <a:xfrm>
            <a:off x="368911" y="5327726"/>
            <a:ext cx="942673" cy="72824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4" b="1" dirty="0"/>
              <a:t>EOSC System Executive Committee</a:t>
            </a:r>
          </a:p>
          <a:p>
            <a:pPr algn="ctr"/>
            <a:r>
              <a:rPr lang="en-GB" sz="604" dirty="0"/>
              <a:t>[EOSC Top Managers: guaranteeing that the EOSC System is behaving according to the goal and directions]</a:t>
            </a:r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984A01D0-8BE6-4A61-BD0B-9551FF53E31E}"/>
              </a:ext>
            </a:extLst>
          </p:cNvPr>
          <p:cNvSpPr/>
          <p:nvPr/>
        </p:nvSpPr>
        <p:spPr>
          <a:xfrm>
            <a:off x="631319" y="2784171"/>
            <a:ext cx="3176557" cy="36823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66" b="1" dirty="0"/>
              <a:t>Executive Board</a:t>
            </a:r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DEA97871-5524-4738-BB2D-44940FB17897}"/>
              </a:ext>
            </a:extLst>
          </p:cNvPr>
          <p:cNvSpPr/>
          <p:nvPr/>
        </p:nvSpPr>
        <p:spPr>
          <a:xfrm>
            <a:off x="4913172" y="3646259"/>
            <a:ext cx="1274804" cy="47717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25" b="1" dirty="0"/>
              <a:t>EOSC Technical Oversight Committee</a:t>
            </a:r>
          </a:p>
          <a:p>
            <a:pPr algn="ctr"/>
            <a:r>
              <a:rPr lang="en-GB" sz="725" b="1" dirty="0"/>
              <a:t>[define and monitor agreed quality measures]</a:t>
            </a:r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886595BB-96E1-4B18-B8FD-36CBF24B0AEE}"/>
              </a:ext>
            </a:extLst>
          </p:cNvPr>
          <p:cNvSpPr/>
          <p:nvPr/>
        </p:nvSpPr>
        <p:spPr>
          <a:xfrm>
            <a:off x="5051259" y="4828400"/>
            <a:ext cx="1126916" cy="82736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25" b="1" dirty="0"/>
              <a:t>EOSC Research Discipline Technical Sub-Committees</a:t>
            </a:r>
          </a:p>
          <a:p>
            <a:pPr algn="ctr"/>
            <a:r>
              <a:rPr lang="en-GB" sz="725" b="1" dirty="0"/>
              <a:t>[define and monitor quality measures on behalf of research communities]</a:t>
            </a:r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2C10B8FF-50B0-4288-BBCD-B3B800DAD0BE}"/>
              </a:ext>
            </a:extLst>
          </p:cNvPr>
          <p:cNvSpPr/>
          <p:nvPr/>
        </p:nvSpPr>
        <p:spPr>
          <a:xfrm>
            <a:off x="6522555" y="4849113"/>
            <a:ext cx="1126916" cy="60088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25" b="1" dirty="0"/>
              <a:t>EOSC Research Discipline Demand  Panels</a:t>
            </a:r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65853B53-8FAC-4EBC-9934-337121E8834E}"/>
              </a:ext>
            </a:extLst>
          </p:cNvPr>
          <p:cNvSpPr/>
          <p:nvPr/>
        </p:nvSpPr>
        <p:spPr>
          <a:xfrm>
            <a:off x="5162466" y="5768840"/>
            <a:ext cx="1044240" cy="38137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25" b="1" dirty="0"/>
              <a:t>Technical Working Groups</a:t>
            </a:r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308F45AC-305B-44BE-A2E6-8009FBA42D22}"/>
              </a:ext>
            </a:extLst>
          </p:cNvPr>
          <p:cNvSpPr/>
          <p:nvPr/>
        </p:nvSpPr>
        <p:spPr>
          <a:xfrm>
            <a:off x="6344794" y="5770120"/>
            <a:ext cx="1044240" cy="38137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25" b="1" dirty="0"/>
              <a:t>Research Community Working Groups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1B74466D-2D63-458A-82C7-866A1E5A7553}"/>
              </a:ext>
            </a:extLst>
          </p:cNvPr>
          <p:cNvSpPr/>
          <p:nvPr/>
        </p:nvSpPr>
        <p:spPr>
          <a:xfrm>
            <a:off x="7550355" y="5709804"/>
            <a:ext cx="1044240" cy="38137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4" b="1" dirty="0"/>
              <a:t>Research Community Working Groups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CEFEA874-9C64-4246-B05B-BDDE4217AB6B}"/>
              </a:ext>
            </a:extLst>
          </p:cNvPr>
          <p:cNvSpPr/>
          <p:nvPr/>
        </p:nvSpPr>
        <p:spPr>
          <a:xfrm>
            <a:off x="7596384" y="5755833"/>
            <a:ext cx="1044240" cy="38137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4" b="1" dirty="0"/>
              <a:t>Research Community Working Groups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1EE657EC-AC34-4471-A3C0-E8596F56BFCE}"/>
              </a:ext>
            </a:extLst>
          </p:cNvPr>
          <p:cNvSpPr/>
          <p:nvPr/>
        </p:nvSpPr>
        <p:spPr>
          <a:xfrm>
            <a:off x="7642413" y="5789357"/>
            <a:ext cx="1044240" cy="38137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25" b="1" dirty="0"/>
              <a:t>Research Policy Working Groups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D2C7AA6B-7132-4B6D-BB17-EE543A37E361}"/>
              </a:ext>
            </a:extLst>
          </p:cNvPr>
          <p:cNvSpPr/>
          <p:nvPr/>
        </p:nvSpPr>
        <p:spPr>
          <a:xfrm>
            <a:off x="2135369" y="3692586"/>
            <a:ext cx="696536" cy="66806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25" b="1" dirty="0"/>
              <a:t>Financial and Commercial Steering Committee</a:t>
            </a:r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CD0F274D-7401-4102-B7AE-F5CB6F44ED07}"/>
              </a:ext>
            </a:extLst>
          </p:cNvPr>
          <p:cNvSpPr/>
          <p:nvPr/>
        </p:nvSpPr>
        <p:spPr>
          <a:xfrm>
            <a:off x="1433058" y="3675944"/>
            <a:ext cx="676732" cy="66806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25" b="1" dirty="0"/>
              <a:t>Resource Allocation Committee</a:t>
            </a: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17B31FFB-D596-435E-9CF2-C994A8C20184}"/>
              </a:ext>
            </a:extLst>
          </p:cNvPr>
          <p:cNvSpPr/>
          <p:nvPr/>
        </p:nvSpPr>
        <p:spPr>
          <a:xfrm>
            <a:off x="2931520" y="3711207"/>
            <a:ext cx="665525" cy="47717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25" b="1" dirty="0"/>
              <a:t>Policy Alignment Steering Committee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8E611BB6-79E5-46CB-8873-940F8411C7CC}"/>
              </a:ext>
            </a:extLst>
          </p:cNvPr>
          <p:cNvSpPr/>
          <p:nvPr/>
        </p:nvSpPr>
        <p:spPr>
          <a:xfrm>
            <a:off x="3633537" y="3711288"/>
            <a:ext cx="626002" cy="53982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25" b="1" dirty="0"/>
              <a:t>Ethics and Legal Steering Committee</a:t>
            </a:r>
          </a:p>
        </p:txBody>
      </p:sp>
      <p:sp>
        <p:nvSpPr>
          <p:cNvPr id="103" name="Arrow: Curved Up 102">
            <a:extLst>
              <a:ext uri="{FF2B5EF4-FFF2-40B4-BE49-F238E27FC236}">
                <a16:creationId xmlns:a16="http://schemas.microsoft.com/office/drawing/2014/main" id="{527F1DC6-F6EE-4CA7-B984-2806E71F6B72}"/>
              </a:ext>
            </a:extLst>
          </p:cNvPr>
          <p:cNvSpPr/>
          <p:nvPr/>
        </p:nvSpPr>
        <p:spPr>
          <a:xfrm rot="21307720" flipH="1">
            <a:off x="2154625" y="4199963"/>
            <a:ext cx="4884719" cy="378741"/>
          </a:xfrm>
          <a:prstGeom prst="curved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25" dirty="0">
                <a:solidFill>
                  <a:schemeClr val="tx1"/>
                </a:solidFill>
              </a:rPr>
              <a:t>Scientific Case Requirements &amp; Proposals</a:t>
            </a:r>
          </a:p>
          <a:p>
            <a:pPr algn="ctr"/>
            <a:r>
              <a:rPr lang="en-GB" sz="725" dirty="0">
                <a:solidFill>
                  <a:schemeClr val="tx1"/>
                </a:solidFill>
              </a:rPr>
              <a:t>Policy\Principles of Engagement Requirements &amp; Proposals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B3B33AEE-2772-4311-8E2D-FFB75FF2799F}"/>
              </a:ext>
            </a:extLst>
          </p:cNvPr>
          <p:cNvSpPr/>
          <p:nvPr/>
        </p:nvSpPr>
        <p:spPr>
          <a:xfrm>
            <a:off x="6384467" y="3672572"/>
            <a:ext cx="1274804" cy="47717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25" b="1" dirty="0"/>
              <a:t>Research Resource Demand Committee</a:t>
            </a:r>
          </a:p>
        </p:txBody>
      </p:sp>
    </p:spTree>
    <p:extLst>
      <p:ext uri="{BB962C8B-B14F-4D97-AF65-F5344CB8AC3E}">
        <p14:creationId xmlns:p14="http://schemas.microsoft.com/office/powerpoint/2010/main" val="19170383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B74F854-9567-4F4C-B2E5-2D0AE1FDC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92937" y="2298867"/>
            <a:ext cx="4863664" cy="327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AC2766-97B6-43DE-8D96-338337F84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0FE3C-C538-4AFD-90A4-52CAB17F2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ED1BE4-D7D4-4481-A5BD-46B0D91DD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www.eoscpilot.eu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64C38-3BCC-4300-9EBC-E3BA47618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The European Open Science Cloud for Research pilot project is funded by the European Commission, DG Research &amp; Innovation under contract no. 739563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77FE8-83E3-43F8-A761-338582934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E5F24-684F-EB47-903B-D0BF2D59DFAF}" type="slidenum">
              <a:rPr lang="en-GB" smtClean="0"/>
              <a:pPr/>
              <a:t>14</a:t>
            </a:fld>
            <a:endParaRPr lang="en-GB" dirty="0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1CAD6B3A-1241-4B5A-98BE-679520EDC00E}"/>
              </a:ext>
            </a:extLst>
          </p:cNvPr>
          <p:cNvSpPr txBox="1">
            <a:spLocks/>
          </p:cNvSpPr>
          <p:nvPr/>
        </p:nvSpPr>
        <p:spPr>
          <a:xfrm>
            <a:off x="178905" y="990350"/>
            <a:ext cx="8448731" cy="7125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 dirty="0"/>
              <a:t>EOSCpilot						             	       SWD</a:t>
            </a:r>
            <a:br>
              <a:rPr lang="fi-FI" dirty="0"/>
            </a:br>
            <a:r>
              <a:rPr lang="fi-FI" dirty="0"/>
              <a:t>post-2020				           		             up to 2020</a:t>
            </a:r>
          </a:p>
        </p:txBody>
      </p:sp>
      <p:sp>
        <p:nvSpPr>
          <p:cNvPr id="26" name="Rectangle 2">
            <a:extLst>
              <a:ext uri="{FF2B5EF4-FFF2-40B4-BE49-F238E27FC236}">
                <a16:creationId xmlns:a16="http://schemas.microsoft.com/office/drawing/2014/main" id="{BFC8BFEF-B163-413A-B22D-3F26F2ED63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6939" y="2174017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fi-FI" sz="1350"/>
          </a:p>
        </p:txBody>
      </p:sp>
      <p:pic>
        <p:nvPicPr>
          <p:cNvPr id="27" name="Picture 1" descr="page34image340104160">
            <a:extLst>
              <a:ext uri="{FF2B5EF4-FFF2-40B4-BE49-F238E27FC236}">
                <a16:creationId xmlns:a16="http://schemas.microsoft.com/office/drawing/2014/main" id="{CF7D1CEE-EC4F-4033-951C-9A56BEDDAD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118" y="2028312"/>
            <a:ext cx="4425980" cy="3271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B48DF8F5-D016-486B-B093-4C19121DC7C3}"/>
              </a:ext>
            </a:extLst>
          </p:cNvPr>
          <p:cNvGrpSpPr/>
          <p:nvPr/>
        </p:nvGrpSpPr>
        <p:grpSpPr>
          <a:xfrm>
            <a:off x="-435154" y="3062932"/>
            <a:ext cx="8590614" cy="2782594"/>
            <a:chOff x="-580205" y="2940909"/>
            <a:chExt cx="11454151" cy="3710126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4209E386-030C-4CB6-8CA2-8FEE9FD57552}"/>
                </a:ext>
              </a:extLst>
            </p:cNvPr>
            <p:cNvGrpSpPr/>
            <p:nvPr/>
          </p:nvGrpSpPr>
          <p:grpSpPr>
            <a:xfrm>
              <a:off x="-580205" y="2940909"/>
              <a:ext cx="11454151" cy="3710126"/>
              <a:chOff x="-580205" y="2940909"/>
              <a:chExt cx="11454151" cy="3710126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DAE72D03-138D-41DE-99D6-429A440F53F2}"/>
                  </a:ext>
                </a:extLst>
              </p:cNvPr>
              <p:cNvSpPr/>
              <p:nvPr/>
            </p:nvSpPr>
            <p:spPr>
              <a:xfrm>
                <a:off x="-580205" y="3855576"/>
                <a:ext cx="2755557" cy="2795459"/>
              </a:xfrm>
              <a:prstGeom prst="ellipse">
                <a:avLst/>
              </a:prstGeom>
              <a:noFill/>
              <a:ln w="50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-FI" sz="1350" dirty="0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E2715096-9D82-446A-982E-AD1DDF56C65D}"/>
                  </a:ext>
                </a:extLst>
              </p:cNvPr>
              <p:cNvSpPr/>
              <p:nvPr/>
            </p:nvSpPr>
            <p:spPr>
              <a:xfrm>
                <a:off x="6113731" y="2940909"/>
                <a:ext cx="4760215" cy="3307708"/>
              </a:xfrm>
              <a:prstGeom prst="ellipse">
                <a:avLst/>
              </a:prstGeom>
              <a:noFill/>
              <a:ln w="50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-FI" sz="1350"/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7F2A4DB-CA4C-48BD-B1B6-CA9DF858867A}"/>
                </a:ext>
              </a:extLst>
            </p:cNvPr>
            <p:cNvSpPr txBox="1"/>
            <p:nvPr/>
          </p:nvSpPr>
          <p:spPr>
            <a:xfrm>
              <a:off x="5640609" y="6067808"/>
              <a:ext cx="1760568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b="1" dirty="0" err="1">
                  <a:solidFill>
                    <a:schemeClr val="accent1">
                      <a:lumMod val="75000"/>
                    </a:schemeClr>
                  </a:solidFill>
                </a:rPr>
                <a:t>Operational</a:t>
              </a:r>
              <a:endParaRPr lang="fi-FI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C49BD4B-393C-4D68-A1E5-C6A9997358B7}"/>
              </a:ext>
            </a:extLst>
          </p:cNvPr>
          <p:cNvGrpSpPr/>
          <p:nvPr/>
        </p:nvGrpSpPr>
        <p:grpSpPr>
          <a:xfrm>
            <a:off x="-353827" y="1404826"/>
            <a:ext cx="7914552" cy="2722073"/>
            <a:chOff x="-471769" y="730101"/>
            <a:chExt cx="10552735" cy="3629431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93FE7A29-8402-429E-83EA-1BF64D20C84A}"/>
                </a:ext>
              </a:extLst>
            </p:cNvPr>
            <p:cNvGrpSpPr/>
            <p:nvPr/>
          </p:nvGrpSpPr>
          <p:grpSpPr>
            <a:xfrm>
              <a:off x="-471769" y="730101"/>
              <a:ext cx="10552735" cy="3629431"/>
              <a:chOff x="-471769" y="730101"/>
              <a:chExt cx="10552735" cy="3629431"/>
            </a:xfrm>
          </p:grpSpPr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6A5C65CC-6DD7-4A2E-9AF3-309ED251354B}"/>
                  </a:ext>
                </a:extLst>
              </p:cNvPr>
              <p:cNvSpPr/>
              <p:nvPr/>
            </p:nvSpPr>
            <p:spPr>
              <a:xfrm>
                <a:off x="7542280" y="730101"/>
                <a:ext cx="2538686" cy="2420506"/>
              </a:xfrm>
              <a:prstGeom prst="ellipse">
                <a:avLst/>
              </a:prstGeom>
              <a:noFill/>
              <a:ln w="508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-FI" sz="1350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DFADB1E4-8EE1-4221-8EF6-70E64203D8F6}"/>
                  </a:ext>
                </a:extLst>
              </p:cNvPr>
              <p:cNvSpPr/>
              <p:nvPr/>
            </p:nvSpPr>
            <p:spPr>
              <a:xfrm>
                <a:off x="-471769" y="1939025"/>
                <a:ext cx="2538686" cy="2420507"/>
              </a:xfrm>
              <a:prstGeom prst="ellipse">
                <a:avLst/>
              </a:prstGeom>
              <a:noFill/>
              <a:ln w="508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-FI" sz="1350" dirty="0"/>
              </a:p>
            </p:txBody>
          </p: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455CA5B-7E45-484D-A69C-1AC5CA4BA34B}"/>
                </a:ext>
              </a:extLst>
            </p:cNvPr>
            <p:cNvSpPr txBox="1"/>
            <p:nvPr/>
          </p:nvSpPr>
          <p:spPr>
            <a:xfrm>
              <a:off x="5795318" y="1099752"/>
              <a:ext cx="1800921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b="1" dirty="0" err="1">
                  <a:solidFill>
                    <a:srgbClr val="FF0000"/>
                  </a:solidFill>
                </a:rPr>
                <a:t>Institutional</a:t>
              </a:r>
              <a:endParaRPr lang="fi-FI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CB7A858-AA21-415E-B9DB-8F7A0F52CA85}"/>
              </a:ext>
            </a:extLst>
          </p:cNvPr>
          <p:cNvGrpSpPr/>
          <p:nvPr/>
        </p:nvGrpSpPr>
        <p:grpSpPr>
          <a:xfrm>
            <a:off x="1843621" y="2411347"/>
            <a:ext cx="7585056" cy="3447922"/>
            <a:chOff x="2458162" y="2072129"/>
            <a:chExt cx="10113407" cy="4597230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4A67A401-21ED-4242-9AFC-D770DA96333B}"/>
                </a:ext>
              </a:extLst>
            </p:cNvPr>
            <p:cNvGrpSpPr/>
            <p:nvPr/>
          </p:nvGrpSpPr>
          <p:grpSpPr>
            <a:xfrm>
              <a:off x="3868917" y="2072129"/>
              <a:ext cx="8702652" cy="4001295"/>
              <a:chOff x="3868917" y="2072129"/>
              <a:chExt cx="8702652" cy="4001295"/>
            </a:xfrm>
          </p:grpSpPr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BD3ED3D2-4C27-4F45-8BEC-B845A03D3B1E}"/>
                  </a:ext>
                </a:extLst>
              </p:cNvPr>
              <p:cNvSpPr/>
              <p:nvPr/>
            </p:nvSpPr>
            <p:spPr>
              <a:xfrm>
                <a:off x="3868917" y="2072129"/>
                <a:ext cx="2538687" cy="4001295"/>
              </a:xfrm>
              <a:prstGeom prst="ellipse">
                <a:avLst/>
              </a:prstGeom>
              <a:noFill/>
              <a:ln w="508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-FI" sz="1350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5E1B72B6-940F-452F-A9E0-65EE11700DDE}"/>
                  </a:ext>
                </a:extLst>
              </p:cNvPr>
              <p:cNvSpPr/>
              <p:nvPr/>
            </p:nvSpPr>
            <p:spPr>
              <a:xfrm>
                <a:off x="9251066" y="2133662"/>
                <a:ext cx="3320503" cy="1955007"/>
              </a:xfrm>
              <a:prstGeom prst="ellipse">
                <a:avLst/>
              </a:prstGeom>
              <a:noFill/>
              <a:ln w="508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-FI" sz="1350"/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850B826-0BF3-41BD-A184-74B8736976D3}"/>
                </a:ext>
              </a:extLst>
            </p:cNvPr>
            <p:cNvSpPr txBox="1"/>
            <p:nvPr/>
          </p:nvSpPr>
          <p:spPr>
            <a:xfrm>
              <a:off x="2458162" y="6176916"/>
              <a:ext cx="155203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i-FI" b="1" dirty="0" err="1">
                  <a:solidFill>
                    <a:srgbClr val="FFC000"/>
                  </a:solidFill>
                </a:rPr>
                <a:t>Advisory</a:t>
              </a:r>
              <a:endParaRPr lang="fi-FI" b="1" dirty="0">
                <a:solidFill>
                  <a:srgbClr val="FFC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9116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Community Governance Models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www.eoscpilot.eu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The European Open Science Cloud for Research pilot project is funded by the European Commission, DG Research &amp; Innovation under contract no. 739563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E5F24-684F-EB47-903B-D0BF2D59DFAF}" type="slidenum">
              <a:rPr lang="en-GB" smtClean="0"/>
              <a:pPr/>
              <a:t>2</a:t>
            </a:fld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32" y="1478914"/>
            <a:ext cx="4326368" cy="365503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215957" y="5418306"/>
            <a:ext cx="7185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http://www.rtmteam.net/page.php?pageID=25&amp;section=overview_of_ecg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374200" y="1898353"/>
            <a:ext cx="4571212" cy="2816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 Community Problems Solving:</a:t>
            </a:r>
            <a:r>
              <a:rPr lang="en-GB" dirty="0"/>
              <a:t> </a:t>
            </a:r>
            <a:endParaRPr lang="en-GB" sz="1400" dirty="0"/>
          </a:p>
          <a:p>
            <a:r>
              <a:rPr lang="en-GB" sz="1500" dirty="0"/>
              <a:t>    Aligns “Engaging Citizens” and “Getting Things Done.”</a:t>
            </a:r>
          </a:p>
          <a:p>
            <a:endParaRPr lang="en-GB" sz="1500" dirty="0"/>
          </a:p>
          <a:p>
            <a:r>
              <a:rPr lang="en-GB" b="1" dirty="0"/>
              <a:t>2 Organizations Managing for Results:</a:t>
            </a:r>
            <a:r>
              <a:rPr lang="en-GB" dirty="0"/>
              <a:t> </a:t>
            </a:r>
          </a:p>
          <a:p>
            <a:r>
              <a:rPr lang="en-GB" sz="1400" dirty="0"/>
              <a:t>    </a:t>
            </a:r>
            <a:r>
              <a:rPr lang="en-GB" sz="1500" dirty="0"/>
              <a:t>Aligns “Measuring Results” and “Getting Things Done.”</a:t>
            </a:r>
          </a:p>
          <a:p>
            <a:endParaRPr lang="en-GB" sz="1500" dirty="0"/>
          </a:p>
          <a:p>
            <a:r>
              <a:rPr lang="en-GB" b="1" dirty="0"/>
              <a:t>3 Citizens Reaching for Results: </a:t>
            </a:r>
          </a:p>
          <a:p>
            <a:r>
              <a:rPr lang="en-GB" sz="1400" b="1" dirty="0"/>
              <a:t>    </a:t>
            </a:r>
            <a:r>
              <a:rPr lang="en-GB" sz="1500" dirty="0"/>
              <a:t>Aligns “Engaging Citizens” and “Measuring Results.”</a:t>
            </a:r>
          </a:p>
          <a:p>
            <a:endParaRPr lang="en-GB" sz="1500" dirty="0"/>
          </a:p>
          <a:p>
            <a:r>
              <a:rPr lang="en-GB" b="1" dirty="0"/>
              <a:t>4 Communities Governing for Results: </a:t>
            </a:r>
          </a:p>
          <a:p>
            <a:r>
              <a:rPr lang="en-GB" sz="1400" b="1" dirty="0"/>
              <a:t>    </a:t>
            </a:r>
            <a:r>
              <a:rPr lang="en-GB" sz="1500" dirty="0"/>
              <a:t>Aligns all three core skills.</a:t>
            </a:r>
          </a:p>
        </p:txBody>
      </p:sp>
    </p:spTree>
    <p:extLst>
      <p:ext uri="{BB962C8B-B14F-4D97-AF65-F5344CB8AC3E}">
        <p14:creationId xmlns:p14="http://schemas.microsoft.com/office/powerpoint/2010/main" val="2726183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64F72-1194-42FA-A3BF-33615D91B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www.eoscpilot.eu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0F0C0-617C-4241-A2C0-F11D1BA1B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The European Open Science Cloud for Research pilot project is funded by the European Commission, DG Research &amp; Innovation under contract no. 739563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1410E-0E0E-4C54-A9E0-825BD79A5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E5F24-684F-EB47-903B-D0BF2D59DFAF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52507D1-42EC-4E2D-BA5D-02B1F6F7FE55}"/>
              </a:ext>
            </a:extLst>
          </p:cNvPr>
          <p:cNvSpPr/>
          <p:nvPr/>
        </p:nvSpPr>
        <p:spPr>
          <a:xfrm>
            <a:off x="2892669" y="806378"/>
            <a:ext cx="3358662" cy="3314700"/>
          </a:xfrm>
          <a:prstGeom prst="ellipse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Stakeholders</a:t>
            </a:r>
          </a:p>
          <a:p>
            <a:pPr algn="ctr"/>
            <a:r>
              <a:rPr lang="en-GB" b="1" dirty="0">
                <a:solidFill>
                  <a:schemeClr val="tx1"/>
                </a:solidFill>
              </a:rPr>
              <a:t>(Provider, Consumer, Provider\Consumer)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BFA021C-3D53-49AF-838B-E090277F93A3}"/>
              </a:ext>
            </a:extLst>
          </p:cNvPr>
          <p:cNvSpPr/>
          <p:nvPr/>
        </p:nvSpPr>
        <p:spPr>
          <a:xfrm>
            <a:off x="1864593" y="2517530"/>
            <a:ext cx="3358662" cy="3314700"/>
          </a:xfrm>
          <a:prstGeom prst="ellipse">
            <a:avLst/>
          </a:prstGeom>
          <a:solidFill>
            <a:schemeClr val="accent5">
              <a:alpha val="3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GB" b="1" dirty="0">
                <a:solidFill>
                  <a:schemeClr val="tx1"/>
                </a:solidFill>
              </a:rPr>
              <a:t>Executive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AAF1FBE-85C8-454E-A6A5-B98D02DA0B9E}"/>
              </a:ext>
            </a:extLst>
          </p:cNvPr>
          <p:cNvSpPr/>
          <p:nvPr/>
        </p:nvSpPr>
        <p:spPr>
          <a:xfrm>
            <a:off x="4004723" y="2517530"/>
            <a:ext cx="3358662" cy="3314700"/>
          </a:xfrm>
          <a:prstGeom prst="ellipse">
            <a:avLst/>
          </a:prstGeom>
          <a:solidFill>
            <a:srgbClr val="C00000">
              <a:alpha val="35000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GB" b="1" dirty="0">
                <a:solidFill>
                  <a:schemeClr val="tx1"/>
                </a:solidFill>
              </a:rPr>
              <a:t>Strategic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EAB952-1166-4A33-A80A-6DEBBE185A1C}"/>
              </a:ext>
            </a:extLst>
          </p:cNvPr>
          <p:cNvSpPr txBox="1"/>
          <p:nvPr/>
        </p:nvSpPr>
        <p:spPr>
          <a:xfrm>
            <a:off x="4932174" y="2724539"/>
            <a:ext cx="1250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Requirements</a:t>
            </a:r>
          </a:p>
          <a:p>
            <a:r>
              <a:rPr lang="en-GB" sz="1400" b="1" dirty="0"/>
              <a:t>Best Practices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955776-5CFF-4FDE-B784-695E135599E5}"/>
              </a:ext>
            </a:extLst>
          </p:cNvPr>
          <p:cNvSpPr txBox="1"/>
          <p:nvPr/>
        </p:nvSpPr>
        <p:spPr>
          <a:xfrm>
            <a:off x="4084314" y="4252248"/>
            <a:ext cx="1250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/>
              <a:t>Objectives</a:t>
            </a:r>
          </a:p>
          <a:p>
            <a:pPr algn="ctr"/>
            <a:r>
              <a:rPr lang="en-GB" sz="1400" b="1" dirty="0"/>
              <a:t>Metrics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4C350C-AEBF-424B-A14A-DF9FF54622AE}"/>
              </a:ext>
            </a:extLst>
          </p:cNvPr>
          <p:cNvSpPr txBox="1"/>
          <p:nvPr/>
        </p:nvSpPr>
        <p:spPr>
          <a:xfrm>
            <a:off x="2986591" y="2809399"/>
            <a:ext cx="1250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/>
              <a:t>Performance Against Needs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50423A-6D74-4FF4-BFD6-36D9647E073D}"/>
              </a:ext>
            </a:extLst>
          </p:cNvPr>
          <p:cNvSpPr txBox="1"/>
          <p:nvPr/>
        </p:nvSpPr>
        <p:spPr>
          <a:xfrm>
            <a:off x="4004723" y="3417479"/>
            <a:ext cx="1250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/>
              <a:t>EOSC Resources</a:t>
            </a:r>
          </a:p>
        </p:txBody>
      </p:sp>
    </p:spTree>
    <p:extLst>
      <p:ext uri="{BB962C8B-B14F-4D97-AF65-F5344CB8AC3E}">
        <p14:creationId xmlns:p14="http://schemas.microsoft.com/office/powerpoint/2010/main" val="3810659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European Interoperability Framework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www.eoscpilot.eu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The European Open Science Cloud for Research pilot project is funded by the European Commission, DG Research &amp; Innovation under contract no. 739563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E5F24-684F-EB47-903B-D0BF2D59DFAF}" type="slidenum">
              <a:rPr lang="en-GB" smtClean="0"/>
              <a:pPr/>
              <a:t>4</a:t>
            </a:fld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497" y="1370281"/>
            <a:ext cx="6402292" cy="4502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753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EIF – Interoperability Context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www.eoscpilot.eu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The European Open Science Cloud for Research pilot project is funded by the European Commission, DG Research &amp; Innovation under contract no. 739563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E5F24-684F-EB47-903B-D0BF2D59DFAF}" type="slidenum">
              <a:rPr lang="en-GB" smtClean="0"/>
              <a:pPr/>
              <a:t>5</a:t>
            </a:fld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256" y="1450969"/>
            <a:ext cx="6580854" cy="4045882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6486646"/>
              </p:ext>
            </p:extLst>
          </p:nvPr>
        </p:nvGraphicFramePr>
        <p:xfrm>
          <a:off x="5728996" y="1185273"/>
          <a:ext cx="3235710" cy="417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710">
                  <a:extLst>
                    <a:ext uri="{9D8B030D-6E8A-4147-A177-3AD203B41FA5}">
                      <a16:colId xmlns:a16="http://schemas.microsoft.com/office/drawing/2014/main" val="88368125"/>
                    </a:ext>
                  </a:extLst>
                </a:gridCol>
              </a:tblGrid>
              <a:tr h="235069">
                <a:tc>
                  <a:txBody>
                    <a:bodyPr/>
                    <a:lstStyle/>
                    <a:p>
                      <a:r>
                        <a:rPr lang="en-GB" sz="2000" dirty="0"/>
                        <a:t>EOSC Contexts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6605988"/>
                  </a:ext>
                </a:extLst>
              </a:tr>
              <a:tr h="488237">
                <a:tc>
                  <a:txBody>
                    <a:bodyPr/>
                    <a:lstStyle/>
                    <a:p>
                      <a:pPr rtl="0" fontAlgn="b"/>
                      <a:endParaRPr lang="en-GB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rtl="0" fontAlgn="b"/>
                      <a:r>
                        <a:rPr lang="en-GB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Policy</a:t>
                      </a:r>
                    </a:p>
                    <a:p>
                      <a:pPr rtl="0" fontAlgn="b"/>
                      <a:endParaRPr lang="en-GB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860" marR="22860" marT="15240" marB="1524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7892054"/>
                  </a:ext>
                </a:extLst>
              </a:tr>
              <a:tr h="488237">
                <a:tc>
                  <a:txBody>
                    <a:bodyPr/>
                    <a:lstStyle/>
                    <a:p>
                      <a:pPr rtl="0" fontAlgn="b"/>
                      <a:endParaRPr lang="en-GB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rtl="0" fontAlgn="b"/>
                      <a:r>
                        <a:rPr lang="en-GB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Strategy and Funding</a:t>
                      </a:r>
                    </a:p>
                    <a:p>
                      <a:pPr rtl="0" fontAlgn="b"/>
                      <a:endParaRPr lang="en-GB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860" marR="22860" marT="15240" marB="15240" anchor="b">
                    <a:solidFill>
                      <a:srgbClr val="D55D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1608338"/>
                  </a:ext>
                </a:extLst>
              </a:tr>
              <a:tr h="488237">
                <a:tc>
                  <a:txBody>
                    <a:bodyPr/>
                    <a:lstStyle/>
                    <a:p>
                      <a:pPr rtl="0" fontAlgn="b"/>
                      <a:endParaRPr lang="en-GB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rtl="0" fontAlgn="b"/>
                      <a:r>
                        <a:rPr lang="en-GB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Operational</a:t>
                      </a:r>
                    </a:p>
                    <a:p>
                      <a:pPr rtl="0" fontAlgn="b"/>
                      <a:endParaRPr lang="en-GB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860" marR="22860" marT="15240" marB="15240" anchor="b">
                    <a:solidFill>
                      <a:srgbClr val="57B58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332636"/>
                  </a:ext>
                </a:extLst>
              </a:tr>
              <a:tr h="488237">
                <a:tc>
                  <a:txBody>
                    <a:bodyPr/>
                    <a:lstStyle/>
                    <a:p>
                      <a:pPr rtl="0" fontAlgn="b"/>
                      <a:endParaRPr lang="en-GB" sz="2000" dirty="0">
                        <a:effectLst/>
                      </a:endParaRPr>
                    </a:p>
                    <a:p>
                      <a:pPr rtl="0" fontAlgn="b"/>
                      <a:r>
                        <a:rPr lang="en-GB" sz="2000" dirty="0">
                          <a:effectLst/>
                        </a:rPr>
                        <a:t>Technical</a:t>
                      </a:r>
                    </a:p>
                    <a:p>
                      <a:pPr rtl="0" fontAlgn="b"/>
                      <a:endParaRPr lang="en-GB" sz="2000" dirty="0">
                        <a:effectLst/>
                      </a:endParaRPr>
                    </a:p>
                  </a:txBody>
                  <a:tcPr marL="22860" marR="22860" marT="15240" marB="1524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80444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4095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i-FI" sz="2800" dirty="0"/>
              <a:t>EOSC Resource Model: </a:t>
            </a:r>
            <a:br>
              <a:rPr lang="fi-FI" sz="2800" dirty="0"/>
            </a:br>
            <a:r>
              <a:rPr lang="fi-FI" sz="2800" dirty="0"/>
              <a:t>Principles of Engagement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www.eoscpilot.eu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The European Open Science Cloud for Research pilot project is funded by the European Commission, DG Research &amp; Innovation under contract no. 739563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E5F24-684F-EB47-903B-D0BF2D59DFAF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378117" y="1128906"/>
            <a:ext cx="866251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EOSC resources = technical, middleware, knowledge, access and facilitation services</a:t>
            </a:r>
          </a:p>
          <a:p>
            <a:pPr algn="ctr"/>
            <a:endParaRPr lang="fi-FI" sz="800" i="1" dirty="0"/>
          </a:p>
          <a:p>
            <a:pPr algn="ctr"/>
            <a:r>
              <a:rPr lang="fi-FI" sz="2000" b="1" i="1" dirty="0"/>
              <a:t>EOSC Resource = Services + Data + People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32190" y="4423055"/>
            <a:ext cx="80118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Most of the resources within EOSC fully compliant with the Principles of Engagement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4416648"/>
            <a:ext cx="12741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Compliant</a:t>
            </a:r>
            <a:r>
              <a:rPr lang="en-US" dirty="0"/>
              <a:t>  </a:t>
            </a:r>
            <a:endParaRPr lang="fi-FI" dirty="0"/>
          </a:p>
        </p:txBody>
      </p:sp>
      <p:sp>
        <p:nvSpPr>
          <p:cNvPr id="11" name="Rectangle 10"/>
          <p:cNvSpPr/>
          <p:nvPr/>
        </p:nvSpPr>
        <p:spPr>
          <a:xfrm>
            <a:off x="-31260" y="4791165"/>
            <a:ext cx="13367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Compatible</a:t>
            </a:r>
            <a:r>
              <a:rPr lang="en-US" dirty="0"/>
              <a:t> </a:t>
            </a:r>
            <a:endParaRPr lang="fi-FI" b="1" dirty="0"/>
          </a:p>
        </p:txBody>
      </p:sp>
      <p:sp>
        <p:nvSpPr>
          <p:cNvPr id="12" name="Rectangle 11"/>
          <p:cNvSpPr/>
          <p:nvPr/>
        </p:nvSpPr>
        <p:spPr>
          <a:xfrm>
            <a:off x="0" y="5251525"/>
            <a:ext cx="970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External</a:t>
            </a:r>
            <a:endParaRPr lang="fi-FI" dirty="0"/>
          </a:p>
        </p:txBody>
      </p:sp>
      <p:sp>
        <p:nvSpPr>
          <p:cNvPr id="13" name="Rectangle 12"/>
          <p:cNvSpPr/>
          <p:nvPr/>
        </p:nvSpPr>
        <p:spPr>
          <a:xfrm>
            <a:off x="1132189" y="4802770"/>
            <a:ext cx="726438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Not fully compliant (yet), technically compatible with the EOSC, of value to EOSC Consumers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107836" y="5334700"/>
            <a:ext cx="782943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Resources outside of EOSC, of value to EOSC consumers, may or not be technically compatible with EOSC resources, “non-EOSC approved players are free to explore any role in the Open Science ecosystem they wish, even if they do not adhere to the </a:t>
            </a:r>
            <a:r>
              <a:rPr lang="en-US" sz="1600" dirty="0" err="1"/>
              <a:t>RoE</a:t>
            </a:r>
            <a:r>
              <a:rPr lang="en-US" sz="1600" dirty="0"/>
              <a:t>”</a:t>
            </a:r>
            <a:endParaRPr lang="fi-FI" sz="1600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9A3AA2F8-C235-4A0B-B959-4DC40020B88C}"/>
              </a:ext>
            </a:extLst>
          </p:cNvPr>
          <p:cNvSpPr/>
          <p:nvPr/>
        </p:nvSpPr>
        <p:spPr>
          <a:xfrm rot="16200000">
            <a:off x="5101297" y="2144951"/>
            <a:ext cx="2578221" cy="214656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1400" dirty="0"/>
              <a:t>External</a:t>
            </a:r>
            <a:endParaRPr lang="en-GB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A6B26733-461F-4261-9578-00510F432791}"/>
              </a:ext>
            </a:extLst>
          </p:cNvPr>
          <p:cNvSpPr/>
          <p:nvPr/>
        </p:nvSpPr>
        <p:spPr>
          <a:xfrm rot="16200000">
            <a:off x="1985026" y="1076290"/>
            <a:ext cx="2578222" cy="4283890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/>
              <a:t>EOSC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3DCAEE31-DF81-4957-AAC2-DADC7B10DB4A}"/>
              </a:ext>
            </a:extLst>
          </p:cNvPr>
          <p:cNvSpPr/>
          <p:nvPr/>
        </p:nvSpPr>
        <p:spPr>
          <a:xfrm rot="16200000">
            <a:off x="3421506" y="999198"/>
            <a:ext cx="1431638" cy="5012001"/>
          </a:xfrm>
          <a:prstGeom prst="roundRect">
            <a:avLst/>
          </a:prstGeom>
          <a:solidFill>
            <a:schemeClr val="accent6">
              <a:lumMod val="75000"/>
              <a:alpha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vert" rtlCol="0" anchor="b" anchorCtr="0"/>
          <a:lstStyle/>
          <a:p>
            <a:r>
              <a:rPr lang="en-GB" sz="1400" dirty="0"/>
              <a:t>       Compatible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806AC7C-BEC0-4DE2-8738-46F13F42E779}"/>
              </a:ext>
            </a:extLst>
          </p:cNvPr>
          <p:cNvSpPr/>
          <p:nvPr/>
        </p:nvSpPr>
        <p:spPr>
          <a:xfrm rot="16200000">
            <a:off x="3461514" y="489392"/>
            <a:ext cx="1351628" cy="5011999"/>
          </a:xfrm>
          <a:prstGeom prst="roundRect">
            <a:avLst/>
          </a:prstGeom>
          <a:solidFill>
            <a:schemeClr val="accent6">
              <a:lumMod val="75000"/>
              <a:alpha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vert" rtlCol="0" anchor="t" anchorCtr="0"/>
          <a:lstStyle/>
          <a:p>
            <a:r>
              <a:rPr lang="en-GB" sz="1400" dirty="0"/>
              <a:t>Compliant</a:t>
            </a:r>
          </a:p>
        </p:txBody>
      </p:sp>
    </p:spTree>
    <p:extLst>
      <p:ext uri="{BB962C8B-B14F-4D97-AF65-F5344CB8AC3E}">
        <p14:creationId xmlns:p14="http://schemas.microsoft.com/office/powerpoint/2010/main" val="292114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i-FI" sz="2800" dirty="0"/>
              <a:t>EOSC Resource Model: </a:t>
            </a:r>
            <a:br>
              <a:rPr lang="fi-FI" sz="2800" dirty="0"/>
            </a:br>
            <a:r>
              <a:rPr lang="fi-FI" sz="2800" dirty="0"/>
              <a:t>Principles of Engagement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www.eoscpilot.eu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The European Open Science Cloud for Research pilot project is funded by the European Commission, DG Research &amp; Innovation under contract no. 739563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E5F24-684F-EB47-903B-D0BF2D59DFAF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378117" y="1128906"/>
            <a:ext cx="866251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EOSC resources = technical, middleware, knowledge, access and facilitation services</a:t>
            </a:r>
          </a:p>
          <a:p>
            <a:pPr algn="ctr"/>
            <a:endParaRPr lang="fi-FI" sz="800" i="1" dirty="0"/>
          </a:p>
          <a:p>
            <a:pPr algn="ctr"/>
            <a:r>
              <a:rPr lang="fi-FI" sz="2000" b="1" i="1" dirty="0"/>
              <a:t>EOSC Resource = Services + Data + People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32190" y="4423055"/>
            <a:ext cx="80118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Most of the resources within EOSC fully compliant with the Principles of Engagement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4416648"/>
            <a:ext cx="12741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Compliant</a:t>
            </a:r>
            <a:r>
              <a:rPr lang="en-US" dirty="0"/>
              <a:t>  </a:t>
            </a:r>
            <a:endParaRPr lang="fi-FI" dirty="0"/>
          </a:p>
        </p:txBody>
      </p:sp>
      <p:sp>
        <p:nvSpPr>
          <p:cNvPr id="11" name="Rectangle 10"/>
          <p:cNvSpPr/>
          <p:nvPr/>
        </p:nvSpPr>
        <p:spPr>
          <a:xfrm>
            <a:off x="-31260" y="4791165"/>
            <a:ext cx="13367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Compatible</a:t>
            </a:r>
            <a:r>
              <a:rPr lang="en-US" dirty="0"/>
              <a:t> </a:t>
            </a:r>
            <a:endParaRPr lang="fi-FI" b="1" dirty="0"/>
          </a:p>
        </p:txBody>
      </p:sp>
      <p:sp>
        <p:nvSpPr>
          <p:cNvPr id="12" name="Rectangle 11"/>
          <p:cNvSpPr/>
          <p:nvPr/>
        </p:nvSpPr>
        <p:spPr>
          <a:xfrm>
            <a:off x="0" y="5251525"/>
            <a:ext cx="970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External</a:t>
            </a:r>
            <a:endParaRPr lang="fi-FI" dirty="0"/>
          </a:p>
        </p:txBody>
      </p:sp>
      <p:sp>
        <p:nvSpPr>
          <p:cNvPr id="13" name="Rectangle 12"/>
          <p:cNvSpPr/>
          <p:nvPr/>
        </p:nvSpPr>
        <p:spPr>
          <a:xfrm>
            <a:off x="1132189" y="4802770"/>
            <a:ext cx="726438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Not fully compliant (yet), technically compatible with the EOSC, of value to EOSC Consumers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107836" y="5334700"/>
            <a:ext cx="782943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Resources outside of EOSC, of value to EOSC consumers, may or not be technically compatible with EOSC resources, “non-EOSC approved players are free to explore any role in the Open Science ecosystem they wish, even if they do not adhere to the </a:t>
            </a:r>
            <a:r>
              <a:rPr lang="en-US" sz="1600" dirty="0" err="1"/>
              <a:t>RoE</a:t>
            </a:r>
            <a:r>
              <a:rPr lang="en-US" sz="1600" dirty="0"/>
              <a:t>”</a:t>
            </a:r>
            <a:endParaRPr lang="fi-FI" sz="1600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9A3AA2F8-C235-4A0B-B959-4DC40020B88C}"/>
              </a:ext>
            </a:extLst>
          </p:cNvPr>
          <p:cNvSpPr/>
          <p:nvPr/>
        </p:nvSpPr>
        <p:spPr>
          <a:xfrm rot="16200000">
            <a:off x="5101297" y="2144951"/>
            <a:ext cx="2578221" cy="214656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1400" dirty="0"/>
              <a:t>External</a:t>
            </a:r>
            <a:endParaRPr lang="en-GB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A6B26733-461F-4261-9578-00510F432791}"/>
              </a:ext>
            </a:extLst>
          </p:cNvPr>
          <p:cNvSpPr/>
          <p:nvPr/>
        </p:nvSpPr>
        <p:spPr>
          <a:xfrm rot="16200000">
            <a:off x="1985026" y="1076290"/>
            <a:ext cx="2578222" cy="4283890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/>
              <a:t>EOSC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3DCAEE31-DF81-4957-AAC2-DADC7B10DB4A}"/>
              </a:ext>
            </a:extLst>
          </p:cNvPr>
          <p:cNvSpPr/>
          <p:nvPr/>
        </p:nvSpPr>
        <p:spPr>
          <a:xfrm rot="16200000">
            <a:off x="3421506" y="999198"/>
            <a:ext cx="1431638" cy="5012001"/>
          </a:xfrm>
          <a:prstGeom prst="roundRect">
            <a:avLst/>
          </a:prstGeom>
          <a:solidFill>
            <a:schemeClr val="accent6">
              <a:lumMod val="75000"/>
              <a:alpha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vert" rtlCol="0" anchor="b" anchorCtr="0"/>
          <a:lstStyle/>
          <a:p>
            <a:r>
              <a:rPr lang="en-GB" sz="1400" dirty="0"/>
              <a:t>       Compatible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806AC7C-BEC0-4DE2-8738-46F13F42E779}"/>
              </a:ext>
            </a:extLst>
          </p:cNvPr>
          <p:cNvSpPr/>
          <p:nvPr/>
        </p:nvSpPr>
        <p:spPr>
          <a:xfrm rot="16200000">
            <a:off x="3461514" y="489392"/>
            <a:ext cx="1351628" cy="5011999"/>
          </a:xfrm>
          <a:prstGeom prst="roundRect">
            <a:avLst/>
          </a:prstGeom>
          <a:solidFill>
            <a:schemeClr val="accent6">
              <a:lumMod val="75000"/>
              <a:alpha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vert" rtlCol="0" anchor="t" anchorCtr="0"/>
          <a:lstStyle/>
          <a:p>
            <a:r>
              <a:rPr lang="en-GB" sz="1400" dirty="0"/>
              <a:t>Compliant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0A2A8C8-974C-442B-9155-72D09A46184A}"/>
              </a:ext>
            </a:extLst>
          </p:cNvPr>
          <p:cNvSpPr/>
          <p:nvPr/>
        </p:nvSpPr>
        <p:spPr>
          <a:xfrm>
            <a:off x="1778289" y="2821922"/>
            <a:ext cx="1517370" cy="757220"/>
          </a:xfrm>
          <a:prstGeom prst="round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EOSC Core\Federating</a:t>
            </a:r>
          </a:p>
          <a:p>
            <a:pPr algn="ctr"/>
            <a:r>
              <a:rPr lang="en-GB" sz="1400" dirty="0"/>
              <a:t>Resources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5DAE9F11-D8E2-4853-A89E-D323CD2B4CDA}"/>
              </a:ext>
            </a:extLst>
          </p:cNvPr>
          <p:cNvSpPr/>
          <p:nvPr/>
        </p:nvSpPr>
        <p:spPr>
          <a:xfrm rot="16200000">
            <a:off x="3014873" y="2619370"/>
            <a:ext cx="2310756" cy="1283797"/>
          </a:xfrm>
          <a:prstGeom prst="round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400" dirty="0"/>
              <a:t>EOSC Supported</a:t>
            </a:r>
          </a:p>
          <a:p>
            <a:pPr algn="ctr"/>
            <a:r>
              <a:rPr lang="en-GB" sz="1400" dirty="0"/>
              <a:t>Resources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FDE001E3-3303-4E2E-B926-3C6D254F78B2}"/>
              </a:ext>
            </a:extLst>
          </p:cNvPr>
          <p:cNvSpPr/>
          <p:nvPr/>
        </p:nvSpPr>
        <p:spPr>
          <a:xfrm rot="16200000">
            <a:off x="4796361" y="2279541"/>
            <a:ext cx="2310756" cy="1963449"/>
          </a:xfrm>
          <a:prstGeom prst="round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400" dirty="0"/>
              <a:t>Externally Supported Resources</a:t>
            </a:r>
          </a:p>
        </p:txBody>
      </p:sp>
    </p:spTree>
    <p:extLst>
      <p:ext uri="{BB962C8B-B14F-4D97-AF65-F5344CB8AC3E}">
        <p14:creationId xmlns:p14="http://schemas.microsoft.com/office/powerpoint/2010/main" val="1843357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4" grpId="0" animBg="1"/>
      <p:bldP spid="3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/>
          <p:cNvSpPr/>
          <p:nvPr/>
        </p:nvSpPr>
        <p:spPr>
          <a:xfrm>
            <a:off x="6420890" y="1325173"/>
            <a:ext cx="2715422" cy="466389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Stakeholders</a:t>
            </a:r>
          </a:p>
        </p:txBody>
      </p:sp>
      <p:sp>
        <p:nvSpPr>
          <p:cNvPr id="11" name="Rectangle: Rounded Corners 10"/>
          <p:cNvSpPr/>
          <p:nvPr/>
        </p:nvSpPr>
        <p:spPr>
          <a:xfrm>
            <a:off x="5363" y="1365548"/>
            <a:ext cx="3325458" cy="1950440"/>
          </a:xfrm>
          <a:prstGeom prst="roundRect">
            <a:avLst/>
          </a:prstGeom>
          <a:solidFill>
            <a:srgbClr val="C0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/>
              <a:t>Strategic</a:t>
            </a:r>
          </a:p>
        </p:txBody>
      </p:sp>
      <p:sp>
        <p:nvSpPr>
          <p:cNvPr id="12" name="Rectangle: Rounded Corners 11"/>
          <p:cNvSpPr/>
          <p:nvPr/>
        </p:nvSpPr>
        <p:spPr>
          <a:xfrm>
            <a:off x="5362" y="4038629"/>
            <a:ext cx="3318215" cy="195044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/>
              <a:t>Executive</a:t>
            </a:r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A4D3F031-EC88-4B6D-8E4B-CE42C2496DB0}"/>
              </a:ext>
            </a:extLst>
          </p:cNvPr>
          <p:cNvSpPr/>
          <p:nvPr/>
        </p:nvSpPr>
        <p:spPr>
          <a:xfrm>
            <a:off x="187629" y="1991973"/>
            <a:ext cx="2963503" cy="1068817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EOSC Member Countries and Funders Governing Board</a:t>
            </a:r>
          </a:p>
        </p:txBody>
      </p:sp>
      <p:sp>
        <p:nvSpPr>
          <p:cNvPr id="124" name="Arrow: Left 123">
            <a:extLst>
              <a:ext uri="{FF2B5EF4-FFF2-40B4-BE49-F238E27FC236}">
                <a16:creationId xmlns:a16="http://schemas.microsoft.com/office/drawing/2014/main" id="{C7D4D32C-91B6-4E28-B2C3-59435CAC3C84}"/>
              </a:ext>
            </a:extLst>
          </p:cNvPr>
          <p:cNvSpPr/>
          <p:nvPr/>
        </p:nvSpPr>
        <p:spPr>
          <a:xfrm flipH="1">
            <a:off x="5508750" y="3268293"/>
            <a:ext cx="904623" cy="722641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Provides Solutions</a:t>
            </a:r>
          </a:p>
        </p:txBody>
      </p:sp>
      <p:sp>
        <p:nvSpPr>
          <p:cNvPr id="125" name="Arrow: Left 124">
            <a:extLst>
              <a:ext uri="{FF2B5EF4-FFF2-40B4-BE49-F238E27FC236}">
                <a16:creationId xmlns:a16="http://schemas.microsoft.com/office/drawing/2014/main" id="{C179276F-37DD-4897-868C-AAE4508DF622}"/>
              </a:ext>
            </a:extLst>
          </p:cNvPr>
          <p:cNvSpPr/>
          <p:nvPr/>
        </p:nvSpPr>
        <p:spPr>
          <a:xfrm flipH="1">
            <a:off x="2876614" y="3272150"/>
            <a:ext cx="1232265" cy="811281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Subsidises</a:t>
            </a:r>
          </a:p>
          <a:p>
            <a:pPr algn="ctr"/>
            <a:r>
              <a:rPr lang="en-GB" sz="1000" dirty="0">
                <a:solidFill>
                  <a:schemeClr val="tx1"/>
                </a:solidFill>
              </a:rPr>
              <a:t>Incentivises</a:t>
            </a:r>
          </a:p>
          <a:p>
            <a:pPr algn="ctr"/>
            <a:r>
              <a:rPr lang="en-GB" sz="1000" dirty="0">
                <a:solidFill>
                  <a:schemeClr val="tx1"/>
                </a:solidFill>
              </a:rPr>
              <a:t>Compensates</a:t>
            </a:r>
          </a:p>
        </p:txBody>
      </p:sp>
      <p:sp>
        <p:nvSpPr>
          <p:cNvPr id="126" name="Arrow: Down 125">
            <a:extLst>
              <a:ext uri="{FF2B5EF4-FFF2-40B4-BE49-F238E27FC236}">
                <a16:creationId xmlns:a16="http://schemas.microsoft.com/office/drawing/2014/main" id="{C93E7AFE-7A7E-406A-9569-C84AB0B59B70}"/>
              </a:ext>
            </a:extLst>
          </p:cNvPr>
          <p:cNvSpPr/>
          <p:nvPr/>
        </p:nvSpPr>
        <p:spPr>
          <a:xfrm>
            <a:off x="12776" y="3324001"/>
            <a:ext cx="1463154" cy="714628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Objectives</a:t>
            </a:r>
          </a:p>
          <a:p>
            <a:pPr algn="ctr"/>
            <a:r>
              <a:rPr lang="en-GB" sz="1000" dirty="0">
                <a:solidFill>
                  <a:schemeClr val="tx1"/>
                </a:solidFill>
              </a:rPr>
              <a:t>Metrics</a:t>
            </a:r>
          </a:p>
        </p:txBody>
      </p:sp>
      <p:sp>
        <p:nvSpPr>
          <p:cNvPr id="128" name="Arrow: Curved Down 127">
            <a:extLst>
              <a:ext uri="{FF2B5EF4-FFF2-40B4-BE49-F238E27FC236}">
                <a16:creationId xmlns:a16="http://schemas.microsoft.com/office/drawing/2014/main" id="{0016E8B8-532B-467C-AD98-BB1D9EEF66DA}"/>
              </a:ext>
            </a:extLst>
          </p:cNvPr>
          <p:cNvSpPr/>
          <p:nvPr/>
        </p:nvSpPr>
        <p:spPr>
          <a:xfrm flipH="1">
            <a:off x="1612890" y="470431"/>
            <a:ext cx="5971592" cy="809515"/>
          </a:xfrm>
          <a:prstGeom prst="curved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Scientific Case Requirements &amp; Proposals</a:t>
            </a:r>
          </a:p>
          <a:p>
            <a:pPr algn="ctr"/>
            <a:r>
              <a:rPr lang="en-GB" sz="1400" dirty="0">
                <a:solidFill>
                  <a:schemeClr val="tx1"/>
                </a:solidFill>
              </a:rPr>
              <a:t>Technology Requirements &amp; Proposals</a:t>
            </a:r>
          </a:p>
          <a:p>
            <a:pPr algn="ctr"/>
            <a:r>
              <a:rPr lang="en-GB" sz="1400" dirty="0">
                <a:solidFill>
                  <a:schemeClr val="tx1"/>
                </a:solidFill>
              </a:rPr>
              <a:t>Policy\Principles of Engagement Requirements &amp; Proposals</a:t>
            </a:r>
          </a:p>
        </p:txBody>
      </p:sp>
      <p:sp>
        <p:nvSpPr>
          <p:cNvPr id="129" name="Arrow: Curved Up 128">
            <a:extLst>
              <a:ext uri="{FF2B5EF4-FFF2-40B4-BE49-F238E27FC236}">
                <a16:creationId xmlns:a16="http://schemas.microsoft.com/office/drawing/2014/main" id="{298DD77E-5E4C-4117-88CF-966819C3A15C}"/>
              </a:ext>
            </a:extLst>
          </p:cNvPr>
          <p:cNvSpPr/>
          <p:nvPr/>
        </p:nvSpPr>
        <p:spPr>
          <a:xfrm flipH="1">
            <a:off x="1194318" y="6015252"/>
            <a:ext cx="6283332" cy="628400"/>
          </a:xfrm>
          <a:prstGeom prst="curved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Performance and Impact</a:t>
            </a:r>
          </a:p>
        </p:txBody>
      </p:sp>
      <p:sp>
        <p:nvSpPr>
          <p:cNvPr id="4" name="Arrow: Up 3">
            <a:extLst>
              <a:ext uri="{FF2B5EF4-FFF2-40B4-BE49-F238E27FC236}">
                <a16:creationId xmlns:a16="http://schemas.microsoft.com/office/drawing/2014/main" id="{61A159C7-50C4-4F2D-9F2E-81F772FB97EF}"/>
              </a:ext>
            </a:extLst>
          </p:cNvPr>
          <p:cNvSpPr/>
          <p:nvPr/>
        </p:nvSpPr>
        <p:spPr>
          <a:xfrm>
            <a:off x="1390560" y="3330605"/>
            <a:ext cx="1461072" cy="693407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Report against Objectives\Metrics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EF89F5F-0726-424D-AAD4-BC28CD6C3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189223" y="3018869"/>
            <a:ext cx="3269898" cy="136915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1BE974B-59EB-4671-8A8E-898D01E10B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382" y="4474647"/>
            <a:ext cx="1687015" cy="14396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B526556-6AD6-4681-A66D-361BB4E5B6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6733" y="2480202"/>
            <a:ext cx="2523735" cy="2569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30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983F7-F548-4570-AB40-B384B57CE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2455A7-30B3-4CD3-B9CF-57F6AEE12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www.eoscpilot.eu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947F3-0F9D-4CA9-BF62-0650A4AB2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The European Open Science Cloud for Research pilot project is funded by the European Commission, DG Research &amp; Innovation under contract no. 739563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74EDA-BF43-4E1D-905F-4F57144BA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E5F24-684F-EB47-903B-D0BF2D59DFAF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28347E5-67AA-4417-B9FC-BC98E973A96D}"/>
              </a:ext>
            </a:extLst>
          </p:cNvPr>
          <p:cNvSpPr/>
          <p:nvPr/>
        </p:nvSpPr>
        <p:spPr>
          <a:xfrm>
            <a:off x="2408802" y="3744187"/>
            <a:ext cx="3284375" cy="4945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Birds of a Feather Groups (BOFs)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6B21CB9-6C4A-4EE0-82CD-17004BEA0458}"/>
              </a:ext>
            </a:extLst>
          </p:cNvPr>
          <p:cNvSpPr/>
          <p:nvPr/>
        </p:nvSpPr>
        <p:spPr>
          <a:xfrm>
            <a:off x="2746207" y="1805354"/>
            <a:ext cx="2609564" cy="56914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Oversight Board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9D5EE6D-E6F1-46AA-82E7-E8378CDF460B}"/>
              </a:ext>
            </a:extLst>
          </p:cNvPr>
          <p:cNvSpPr/>
          <p:nvPr/>
        </p:nvSpPr>
        <p:spPr>
          <a:xfrm>
            <a:off x="2341984" y="2410936"/>
            <a:ext cx="3368351" cy="64381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Thematic Area Committees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197EF1A-5C88-49E6-BC05-7D3E7F414A00}"/>
              </a:ext>
            </a:extLst>
          </p:cNvPr>
          <p:cNvSpPr/>
          <p:nvPr/>
        </p:nvSpPr>
        <p:spPr>
          <a:xfrm>
            <a:off x="1987420" y="3100888"/>
            <a:ext cx="4077478" cy="59715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Working Groups</a:t>
            </a:r>
          </a:p>
        </p:txBody>
      </p:sp>
    </p:spTree>
    <p:extLst>
      <p:ext uri="{BB962C8B-B14F-4D97-AF65-F5344CB8AC3E}">
        <p14:creationId xmlns:p14="http://schemas.microsoft.com/office/powerpoint/2010/main" val="637982455"/>
      </p:ext>
    </p:extLst>
  </p:cSld>
  <p:clrMapOvr>
    <a:masterClrMapping/>
  </p:clrMapOvr>
</p:sld>
</file>

<file path=ppt/theme/theme1.xml><?xml version="1.0" encoding="utf-8"?>
<a:theme xmlns:a="http://schemas.openxmlformats.org/drawingml/2006/main" name="EOSCpilot Kick-off Meeting WP templat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E105CAD2-3965-6341-B87C-4E15078A0D49}" vid="{021B5A1B-3DEA-E84C-B7A4-F29E3E82A717}"/>
    </a:ext>
  </a:extLst>
</a:theme>
</file>

<file path=ppt/theme/theme2.xml><?xml version="1.0" encoding="utf-8"?>
<a:theme xmlns:a="http://schemas.openxmlformats.org/drawingml/2006/main" name="Personalizza struttur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E105CAD2-3965-6341-B87C-4E15078A0D49}" vid="{62091F54-F225-4042-BB6F-51CDAFC8FE99}"/>
    </a:ext>
  </a:extLst>
</a:theme>
</file>

<file path=ppt/theme/theme3.xml><?xml version="1.0" encoding="utf-8"?>
<a:theme xmlns:a="http://schemas.openxmlformats.org/drawingml/2006/main" name="1_Personalizza struttur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OSCpilot Kick-off Meeting WP template" id="{E70945A2-94D4-3946-9A76-8E52FDC0920D}" vid="{8510554A-11F3-084F-84B0-339FBF774721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EOSCpilot_PPT_template_Feb2017</Template>
  <TotalTime>6267</TotalTime>
  <Words>1256</Words>
  <Application>Microsoft Office PowerPoint</Application>
  <PresentationFormat>On-screen Show (4:3)</PresentationFormat>
  <Paragraphs>250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EC Square Sans Pro Light</vt:lpstr>
      <vt:lpstr>EOSCpilot Kick-off Meeting WP template</vt:lpstr>
      <vt:lpstr>Personalizza struttura</vt:lpstr>
      <vt:lpstr>1_Personalizza struttura</vt:lpstr>
      <vt:lpstr>EOSC Governance Layers</vt:lpstr>
      <vt:lpstr>Community Governance Models</vt:lpstr>
      <vt:lpstr>PowerPoint Presentation</vt:lpstr>
      <vt:lpstr>European Interoperability Framework</vt:lpstr>
      <vt:lpstr>EIF – Interoperability Context</vt:lpstr>
      <vt:lpstr>EOSC Resource Model:  Principles of Engagement</vt:lpstr>
      <vt:lpstr>EOSC Resource Model:  Principles of Engagement</vt:lpstr>
      <vt:lpstr>PowerPoint Presentation</vt:lpstr>
      <vt:lpstr>PowerPoint Presentation</vt:lpstr>
      <vt:lpstr>EOSC Core Resources Delivery Model – Option 0</vt:lpstr>
      <vt:lpstr>EOSC Core Resources Delivery Model – Option 1</vt:lpstr>
      <vt:lpstr>EOSC Core Resources Delivery Model – Option 2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Per Öster</dc:creator>
  <cp:lastModifiedBy>Matthew Dovey</cp:lastModifiedBy>
  <cp:revision>180</cp:revision>
  <dcterms:created xsi:type="dcterms:W3CDTF">2017-04-05T13:12:34Z</dcterms:created>
  <dcterms:modified xsi:type="dcterms:W3CDTF">2018-12-22T20:26:14Z</dcterms:modified>
</cp:coreProperties>
</file>