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7"/>
  </p:notesMasterIdLst>
  <p:handoutMasterIdLst>
    <p:handoutMasterId r:id="rId28"/>
  </p:handoutMasterIdLst>
  <p:sldIdLst>
    <p:sldId id="774" r:id="rId2"/>
    <p:sldId id="775" r:id="rId3"/>
    <p:sldId id="780" r:id="rId4"/>
    <p:sldId id="779" r:id="rId5"/>
    <p:sldId id="778" r:id="rId6"/>
    <p:sldId id="802" r:id="rId7"/>
    <p:sldId id="805" r:id="rId8"/>
    <p:sldId id="776" r:id="rId9"/>
    <p:sldId id="794" r:id="rId10"/>
    <p:sldId id="781" r:id="rId11"/>
    <p:sldId id="784" r:id="rId12"/>
    <p:sldId id="796" r:id="rId13"/>
    <p:sldId id="793" r:id="rId14"/>
    <p:sldId id="797" r:id="rId15"/>
    <p:sldId id="799" r:id="rId16"/>
    <p:sldId id="800" r:id="rId17"/>
    <p:sldId id="803" r:id="rId18"/>
    <p:sldId id="804" r:id="rId19"/>
    <p:sldId id="795" r:id="rId20"/>
    <p:sldId id="798" r:id="rId21"/>
    <p:sldId id="801" r:id="rId22"/>
    <p:sldId id="789" r:id="rId23"/>
    <p:sldId id="788" r:id="rId24"/>
    <p:sldId id="790" r:id="rId25"/>
    <p:sldId id="791" r:id="rId26"/>
  </p:sldIdLst>
  <p:sldSz cx="9144000" cy="6858000" type="screen4x3"/>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006699"/>
    <a:srgbClr val="DDDDDD"/>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7" autoAdjust="0"/>
    <p:restoredTop sz="42966" autoAdjust="0"/>
  </p:normalViewPr>
  <p:slideViewPr>
    <p:cSldViewPr>
      <p:cViewPr>
        <p:scale>
          <a:sx n="45" d="100"/>
          <a:sy n="45" d="100"/>
        </p:scale>
        <p:origin x="-2176" y="-152"/>
      </p:cViewPr>
      <p:guideLst>
        <p:guide orient="horz" pos="2160"/>
        <p:guide pos="2880"/>
      </p:guideLst>
    </p:cSldViewPr>
  </p:slideViewPr>
  <p:outlineViewPr>
    <p:cViewPr>
      <p:scale>
        <a:sx n="33" d="100"/>
        <a:sy n="33" d="100"/>
      </p:scale>
      <p:origin x="0" y="3984"/>
    </p:cViewPr>
  </p:outlineViewPr>
  <p:notesTextViewPr>
    <p:cViewPr>
      <p:scale>
        <a:sx n="200" d="100"/>
        <a:sy n="200" d="100"/>
      </p:scale>
      <p:origin x="0" y="0"/>
    </p:cViewPr>
  </p:notesTextViewPr>
  <p:sorterViewPr>
    <p:cViewPr>
      <p:scale>
        <a:sx n="66" d="100"/>
        <a:sy n="66" d="100"/>
      </p:scale>
      <p:origin x="0" y="0"/>
    </p:cViewPr>
  </p:sorterViewPr>
  <p:notesViewPr>
    <p:cSldViewPr>
      <p:cViewPr varScale="1">
        <p:scale>
          <a:sx n="47" d="100"/>
          <a:sy n="47" d="100"/>
        </p:scale>
        <p:origin x="-918"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latin typeface="Arial" pitchFamily="34" charset="0"/>
              </a:defRPr>
            </a:lvl1pPr>
          </a:lstStyle>
          <a:p>
            <a:pPr>
              <a:defRPr/>
            </a:pPr>
            <a:endParaRPr lang="en-GB"/>
          </a:p>
        </p:txBody>
      </p:sp>
      <p:sp>
        <p:nvSpPr>
          <p:cNvPr id="5621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34" charset="0"/>
              </a:defRPr>
            </a:lvl1pPr>
          </a:lstStyle>
          <a:p>
            <a:pPr>
              <a:defRPr/>
            </a:pPr>
            <a:endParaRPr lang="en-GB"/>
          </a:p>
        </p:txBody>
      </p:sp>
      <p:sp>
        <p:nvSpPr>
          <p:cNvPr id="5621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latin typeface="Arial" pitchFamily="34" charset="0"/>
              </a:defRPr>
            </a:lvl1pPr>
          </a:lstStyle>
          <a:p>
            <a:pPr>
              <a:defRPr/>
            </a:pPr>
            <a:endParaRPr lang="en-GB"/>
          </a:p>
        </p:txBody>
      </p:sp>
      <p:sp>
        <p:nvSpPr>
          <p:cNvPr id="5621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pitchFamily="34" charset="0"/>
              </a:defRPr>
            </a:lvl1pPr>
          </a:lstStyle>
          <a:p>
            <a:pPr>
              <a:defRPr/>
            </a:pPr>
            <a:fld id="{DE0955D5-59E8-4912-AC68-EB2807A8D677}" type="slidenum">
              <a:rPr lang="en-GB"/>
              <a:pPr>
                <a:defRPr/>
              </a:pPr>
              <a:t>‹#›</a:t>
            </a:fld>
            <a:endParaRPr lang="en-GB"/>
          </a:p>
        </p:txBody>
      </p:sp>
    </p:spTree>
    <p:extLst>
      <p:ext uri="{BB962C8B-B14F-4D97-AF65-F5344CB8AC3E}">
        <p14:creationId xmlns:p14="http://schemas.microsoft.com/office/powerpoint/2010/main" val="369021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a:latin typeface="Arial" pitchFamily="34" charset="0"/>
              </a:defRPr>
            </a:lvl1pPr>
          </a:lstStyle>
          <a:p>
            <a:pPr>
              <a:defRPr/>
            </a:pPr>
            <a:endParaRPr lang="en-GB"/>
          </a:p>
        </p:txBody>
      </p:sp>
      <p:sp>
        <p:nvSpPr>
          <p:cNvPr id="133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34" charset="0"/>
              </a:defRPr>
            </a:lvl1pPr>
          </a:lstStyle>
          <a:p>
            <a:pPr>
              <a:defRPr/>
            </a:pPr>
            <a:endParaRPr lang="en-GB"/>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33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a:latin typeface="Arial" pitchFamily="34" charset="0"/>
              </a:defRPr>
            </a:lvl1pPr>
          </a:lstStyle>
          <a:p>
            <a:pPr>
              <a:defRPr/>
            </a:pPr>
            <a:endParaRPr lang="en-GB"/>
          </a:p>
        </p:txBody>
      </p:sp>
      <p:sp>
        <p:nvSpPr>
          <p:cNvPr id="133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pitchFamily="34" charset="0"/>
              </a:defRPr>
            </a:lvl1pPr>
          </a:lstStyle>
          <a:p>
            <a:pPr>
              <a:defRPr/>
            </a:pPr>
            <a:fld id="{C5A1C871-BFCF-4D9A-9FD0-5435B7F860F1}" type="slidenum">
              <a:rPr lang="en-GB"/>
              <a:pPr>
                <a:defRPr/>
              </a:pPr>
              <a:t>‹#›</a:t>
            </a:fld>
            <a:endParaRPr lang="en-GB"/>
          </a:p>
        </p:txBody>
      </p:sp>
      <p:pic>
        <p:nvPicPr>
          <p:cNvPr id="14344" name="Picture 8" descr="logo Aqis 24122007"/>
          <p:cNvPicPr>
            <a:picLocks noChangeAspect="1" noChangeArrowheads="1"/>
          </p:cNvPicPr>
          <p:nvPr/>
        </p:nvPicPr>
        <p:blipFill>
          <a:blip r:embed="rId2">
            <a:lum bright="70000" contrast="-70000"/>
          </a:blip>
          <a:srcRect/>
          <a:stretch>
            <a:fillRect/>
          </a:stretch>
        </p:blipFill>
        <p:spPr bwMode="auto">
          <a:xfrm>
            <a:off x="2208213" y="1731963"/>
            <a:ext cx="2268537" cy="1792287"/>
          </a:xfrm>
          <a:prstGeom prst="rect">
            <a:avLst/>
          </a:prstGeom>
          <a:noFill/>
          <a:ln w="9525">
            <a:noFill/>
            <a:miter lim="800000"/>
            <a:headEnd/>
            <a:tailEnd/>
          </a:ln>
        </p:spPr>
      </p:pic>
      <p:pic>
        <p:nvPicPr>
          <p:cNvPr id="14345" name="Picture 9" descr="logo Aqis 24122007"/>
          <p:cNvPicPr>
            <a:picLocks noChangeAspect="1" noChangeArrowheads="1"/>
          </p:cNvPicPr>
          <p:nvPr/>
        </p:nvPicPr>
        <p:blipFill>
          <a:blip r:embed="rId2">
            <a:lum bright="70000" contrast="-70000"/>
          </a:blip>
          <a:srcRect/>
          <a:stretch>
            <a:fillRect/>
          </a:stretch>
        </p:blipFill>
        <p:spPr bwMode="auto">
          <a:xfrm>
            <a:off x="2355850" y="6003925"/>
            <a:ext cx="2268538" cy="1790700"/>
          </a:xfrm>
          <a:prstGeom prst="rect">
            <a:avLst/>
          </a:prstGeom>
          <a:noFill/>
          <a:ln w="9525">
            <a:noFill/>
            <a:miter lim="800000"/>
            <a:headEnd/>
            <a:tailEnd/>
          </a:ln>
        </p:spPr>
      </p:pic>
    </p:spTree>
    <p:extLst>
      <p:ext uri="{BB962C8B-B14F-4D97-AF65-F5344CB8AC3E}">
        <p14:creationId xmlns:p14="http://schemas.microsoft.com/office/powerpoint/2010/main" val="29087470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682998E-1A92-4B7A-8B6E-D61F12A2F726}" type="slidenum">
              <a:rPr lang="en-GB" smtClean="0">
                <a:latin typeface="Arial" charset="0"/>
              </a:rPr>
              <a:pPr/>
              <a:t>1</a:t>
            </a:fld>
            <a:endParaRPr lang="en-GB" smtClean="0">
              <a:latin typeface="Arial"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latin typeface="Arial" charset="0"/>
              </a:rPr>
              <a:t>Within an agile development cycle, most often the iterations occur at 1, 2 to 3 week intervals, with the goal of delivering small parts of “performing” functionalities, allowing us to complete several performance-testing tasks during each iteration. </a:t>
            </a:r>
            <a:endParaRPr lang="en-US" dirty="0" smtClean="0">
              <a:latin typeface="Arial" charset="0"/>
            </a:endParaRPr>
          </a:p>
          <a:p>
            <a:r>
              <a:rPr lang="en-GB" dirty="0" smtClean="0">
                <a:latin typeface="Arial" charset="0"/>
              </a:rPr>
              <a:t> </a:t>
            </a:r>
            <a:endParaRPr lang="en-US" dirty="0" smtClean="0">
              <a:latin typeface="Arial" charset="0"/>
            </a:endParaRPr>
          </a:p>
          <a:p>
            <a:r>
              <a:rPr lang="en-GB" dirty="0" smtClean="0">
                <a:latin typeface="Arial" charset="0"/>
              </a:rPr>
              <a:t>Dealing with response time issues, services with hiccups, application slowdowns, bottlenecks, server non-availability - whatever you call them, are among the most challenging issues for IT organizations to detect, monitor, resolve and prevent from happening again. </a:t>
            </a:r>
            <a:endParaRPr lang="en-US" dirty="0" smtClean="0">
              <a:latin typeface="Arial" charset="0"/>
            </a:endParaRPr>
          </a:p>
          <a:p>
            <a:endParaRPr lang="en-GB" dirty="0" smtClean="0">
              <a:latin typeface="Arial" charset="0"/>
            </a:endParaRPr>
          </a:p>
          <a:p>
            <a:r>
              <a:rPr lang="en-GB" dirty="0" smtClean="0">
                <a:latin typeface="Arial" charset="0"/>
              </a:rPr>
              <a:t>Studies are proving us that it is definitely better to build-in performance during the design stage and continue performance-related activities through the whole software lifecycle. Agile development lifecycle should be the perfect model for it! Nevertheless, even in an agile world, quite often performance testing happens just before going live with very short timeframe allocated for it. </a:t>
            </a:r>
            <a:endParaRPr lang="en-US" dirty="0" smtClean="0">
              <a:latin typeface="Arial" charset="0"/>
            </a:endParaRPr>
          </a:p>
          <a:p>
            <a:r>
              <a:rPr lang="en-GB" dirty="0" smtClean="0">
                <a:latin typeface="Arial" charset="0"/>
              </a:rPr>
              <a:t>It seems that we are still approaching performance testing in a very formal way, with a rigid &amp; step-by-step approach. This is often leading us to miss the real performance problems and being contra-productive in a team with the possibility to prolong the process of performance troubleshooting.</a:t>
            </a:r>
            <a:endParaRPr lang="en-US" dirty="0" smtClean="0">
              <a:latin typeface="Arial" charset="0"/>
            </a:endParaRPr>
          </a:p>
          <a:p>
            <a:r>
              <a:rPr lang="en-GB" dirty="0" smtClean="0">
                <a:latin typeface="Arial" charset="0"/>
              </a:rPr>
              <a:t> </a:t>
            </a:r>
            <a:endParaRPr lang="en-US" dirty="0" smtClean="0">
              <a:latin typeface="Arial" charset="0"/>
            </a:endParaRPr>
          </a:p>
          <a:p>
            <a:r>
              <a:rPr lang="en-GB" dirty="0" smtClean="0">
                <a:latin typeface="Arial" charset="0"/>
              </a:rPr>
              <a:t> </a:t>
            </a:r>
            <a:endParaRPr lang="en-US" dirty="0" smtClean="0">
              <a:latin typeface="Arial" charset="0"/>
            </a:endParaRPr>
          </a:p>
          <a:p>
            <a:r>
              <a:rPr lang="en-GB" dirty="0" smtClean="0">
                <a:latin typeface="Arial" charset="0"/>
              </a:rPr>
              <a:t>The presentation will focus on how you can implement performance testing within an agile developing lifecycle successfully, highlighting its </a:t>
            </a:r>
            <a:r>
              <a:rPr lang="en-GB" dirty="0" err="1" smtClean="0">
                <a:latin typeface="Arial" charset="0"/>
              </a:rPr>
              <a:t>problematics</a:t>
            </a:r>
            <a:r>
              <a:rPr lang="en-GB" dirty="0" smtClean="0">
                <a:latin typeface="Arial" charset="0"/>
              </a:rPr>
              <a:t> and the possible solutions. </a:t>
            </a:r>
            <a:endParaRPr lang="en-US" dirty="0" smtClean="0">
              <a:latin typeface="Arial" charset="0"/>
            </a:endParaRPr>
          </a:p>
          <a:p>
            <a:r>
              <a:rPr lang="en-GB" dirty="0" smtClean="0">
                <a:latin typeface="Arial" charset="0"/>
              </a:rPr>
              <a:t>Showing tips &amp; tricks and demo performance testing tools (like </a:t>
            </a:r>
            <a:r>
              <a:rPr lang="en-GB" dirty="0" err="1" smtClean="0">
                <a:latin typeface="Arial" charset="0"/>
              </a:rPr>
              <a:t>JUnit</a:t>
            </a:r>
            <a:r>
              <a:rPr lang="en-GB" dirty="0" smtClean="0">
                <a:latin typeface="Arial" charset="0"/>
              </a:rPr>
              <a:t>, </a:t>
            </a:r>
            <a:r>
              <a:rPr lang="en-GB" dirty="0" err="1" smtClean="0">
                <a:latin typeface="Arial" charset="0"/>
              </a:rPr>
              <a:t>OpenSTa</a:t>
            </a:r>
            <a:r>
              <a:rPr lang="en-GB" dirty="0" smtClean="0">
                <a:latin typeface="Arial" charset="0"/>
              </a:rPr>
              <a:t>, profiling tools, and others) which can help to increase the performance testing efficiency and align the performance testing effort, with the goal of conducting a “good enough” performance test in an agile developing lifecycle.</a:t>
            </a:r>
            <a:endParaRPr lang="en-US" dirty="0" smtClean="0">
              <a:latin typeface="Arial" charset="0"/>
            </a:endParaRPr>
          </a:p>
          <a:p>
            <a:pPr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endParaRPr lang="en-US" dirty="0" smtClean="0">
              <a:latin typeface="Arial" charset="0"/>
            </a:endParaRPr>
          </a:p>
        </p:txBody>
      </p:sp>
      <p:sp>
        <p:nvSpPr>
          <p:cNvPr id="33795" name="Slide Number Placeholder 3"/>
          <p:cNvSpPr>
            <a:spLocks noGrp="1"/>
          </p:cNvSpPr>
          <p:nvPr>
            <p:ph type="sldNum" sz="quarter" idx="5"/>
          </p:nvPr>
        </p:nvSpPr>
        <p:spPr>
          <a:noFill/>
        </p:spPr>
        <p:txBody>
          <a:bodyPr/>
          <a:lstStyle/>
          <a:p>
            <a:fld id="{6285B99B-12CC-4773-872E-A5827ADE6717}" type="slidenum">
              <a:rPr lang="en-GB" smtClean="0">
                <a:latin typeface="Arial" charset="0"/>
              </a:rPr>
              <a:pPr/>
              <a:t>16</a:t>
            </a:fld>
            <a:endParaRPr lang="en-GB"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endParaRPr lang="en-US" dirty="0" smtClean="0">
              <a:latin typeface="Arial" charset="0"/>
            </a:endParaRPr>
          </a:p>
        </p:txBody>
      </p:sp>
      <p:sp>
        <p:nvSpPr>
          <p:cNvPr id="33795" name="Slide Number Placeholder 3"/>
          <p:cNvSpPr>
            <a:spLocks noGrp="1"/>
          </p:cNvSpPr>
          <p:nvPr>
            <p:ph type="sldNum" sz="quarter" idx="5"/>
          </p:nvPr>
        </p:nvSpPr>
        <p:spPr>
          <a:noFill/>
        </p:spPr>
        <p:txBody>
          <a:bodyPr/>
          <a:lstStyle/>
          <a:p>
            <a:fld id="{6285B99B-12CC-4773-872E-A5827ADE6717}" type="slidenum">
              <a:rPr lang="en-GB" smtClean="0">
                <a:latin typeface="Arial" charset="0"/>
              </a:rPr>
              <a:pPr/>
              <a:t>17</a:t>
            </a:fld>
            <a:endParaRPr lang="en-GB"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endParaRPr lang="en-US" dirty="0" smtClean="0">
              <a:latin typeface="Arial" charset="0"/>
            </a:endParaRPr>
          </a:p>
        </p:txBody>
      </p:sp>
      <p:sp>
        <p:nvSpPr>
          <p:cNvPr id="33795" name="Slide Number Placeholder 3"/>
          <p:cNvSpPr>
            <a:spLocks noGrp="1"/>
          </p:cNvSpPr>
          <p:nvPr>
            <p:ph type="sldNum" sz="quarter" idx="5"/>
          </p:nvPr>
        </p:nvSpPr>
        <p:spPr>
          <a:noFill/>
        </p:spPr>
        <p:txBody>
          <a:bodyPr/>
          <a:lstStyle/>
          <a:p>
            <a:fld id="{6285B99B-12CC-4773-872E-A5827ADE6717}" type="slidenum">
              <a:rPr lang="en-GB" smtClean="0">
                <a:latin typeface="Arial" charset="0"/>
              </a:rPr>
              <a:pPr/>
              <a:t>18</a:t>
            </a:fld>
            <a:endParaRPr lang="en-GB"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dirty="0" smtClean="0">
              <a:latin typeface="Arial" charset="0"/>
            </a:endParaRPr>
          </a:p>
        </p:txBody>
      </p:sp>
      <p:sp>
        <p:nvSpPr>
          <p:cNvPr id="31747" name="Slide Number Placeholder 3"/>
          <p:cNvSpPr>
            <a:spLocks noGrp="1"/>
          </p:cNvSpPr>
          <p:nvPr>
            <p:ph type="sldNum" sz="quarter" idx="5"/>
          </p:nvPr>
        </p:nvSpPr>
        <p:spPr>
          <a:noFill/>
        </p:spPr>
        <p:txBody>
          <a:bodyPr/>
          <a:lstStyle/>
          <a:p>
            <a:fld id="{18AAAFB9-145E-42B8-8B0A-0B7297B1CDCA}" type="slidenum">
              <a:rPr lang="en-GB" smtClean="0">
                <a:latin typeface="Arial" charset="0"/>
              </a:rPr>
              <a:pPr/>
              <a:t>19</a:t>
            </a:fld>
            <a:endParaRPr lang="en-GB"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latin typeface="Arial" pitchFamily="34" charset="0"/>
                <a:ea typeface="+mn-ea"/>
                <a:cs typeface="+mn-cs"/>
              </a:rPr>
              <a:t>Key considerations in Agile performance testing</a:t>
            </a:r>
          </a:p>
          <a:p>
            <a:r>
              <a:rPr lang="en-US" sz="1000" kern="1200" dirty="0" smtClean="0">
                <a:solidFill>
                  <a:schemeClr val="tx1"/>
                </a:solidFill>
                <a:latin typeface="Arial" pitchFamily="34" charset="0"/>
                <a:ea typeface="+mn-ea"/>
                <a:cs typeface="+mn-cs"/>
              </a:rPr>
              <a:t>Service-level objectives</a:t>
            </a:r>
          </a:p>
          <a:p>
            <a:r>
              <a:rPr lang="en-US" sz="1000" kern="1200" dirty="0" smtClean="0">
                <a:solidFill>
                  <a:schemeClr val="tx1"/>
                </a:solidFill>
                <a:latin typeface="Arial" pitchFamily="34" charset="0"/>
                <a:ea typeface="+mn-ea"/>
                <a:cs typeface="+mn-cs"/>
              </a:rPr>
              <a:t>Service-level objectives (SLOs) drive the planning of performance requirements in Agile environments. Through SLOs, business and IT managers agree on requirements for application throughput, response times, numbers of simultaneously supported users, and other factors that affect the end-user experience. These requirements, which become part of the application backlog, must be met before an application can go live in a production environment</a:t>
            </a:r>
          </a:p>
          <a:p>
            <a:r>
              <a:rPr lang="en-US" sz="1000" kern="1200" dirty="0" smtClean="0">
                <a:solidFill>
                  <a:schemeClr val="tx1"/>
                </a:solidFill>
                <a:latin typeface="Arial" pitchFamily="34" charset="0"/>
                <a:ea typeface="+mn-ea"/>
                <a:cs typeface="+mn-cs"/>
              </a:rPr>
              <a:t>Focused performance testing</a:t>
            </a:r>
          </a:p>
          <a:p>
            <a:r>
              <a:rPr lang="en-US" sz="1000" kern="1200" dirty="0" smtClean="0">
                <a:solidFill>
                  <a:schemeClr val="tx1"/>
                </a:solidFill>
                <a:latin typeface="Arial" pitchFamily="34" charset="0"/>
                <a:ea typeface="+mn-ea"/>
                <a:cs typeface="+mn-cs"/>
              </a:rPr>
              <a:t>SLOs spell out the expected behavior of applications. But in a practical sense, development, test teams, and the business don’t always know the exact requirements for an application until they see how it performs in a production environment. For this reason, Agile processes rely on the production availability lifecycle (PAL) to see how an application actually performs in the real world. The feedback from the production environment helps developers and testers focus on specific problem areas of the application, thereby increasing the resources during short sprint cycles</a:t>
            </a:r>
          </a:p>
          <a:p>
            <a:r>
              <a:rPr lang="en-US" sz="1000" kern="1200" dirty="0" smtClean="0">
                <a:solidFill>
                  <a:schemeClr val="tx1"/>
                </a:solidFill>
                <a:latin typeface="Arial" pitchFamily="34" charset="0"/>
                <a:ea typeface="+mn-ea"/>
                <a:cs typeface="+mn-cs"/>
              </a:rPr>
              <a:t>Test data preparation</a:t>
            </a:r>
          </a:p>
          <a:p>
            <a:r>
              <a:rPr lang="en-US" sz="1000" kern="1200" dirty="0" smtClean="0">
                <a:solidFill>
                  <a:schemeClr val="tx1"/>
                </a:solidFill>
                <a:latin typeface="Arial" pitchFamily="34" charset="0"/>
                <a:ea typeface="+mn-ea"/>
                <a:cs typeface="+mn-cs"/>
              </a:rPr>
              <a:t>The earlier test data preparation takes place, the more time you have for testing. So performance testers should work with stakeholders in the planning stage to prepare tests and test data. This kind of collaboration is one of the keys to getting a lot of work done in a relatively short sprint. Different types of work must happen simultaneously. In this sense, Agile software development is a bit like just-in-time (JIT) manufacturing. You plan carefully for your needs, and then bring in the resources just when you need them.</a:t>
            </a:r>
          </a:p>
          <a:p>
            <a:endParaRPr lang="en-US" sz="1000" kern="1200" dirty="0" smtClean="0">
              <a:solidFill>
                <a:schemeClr val="tx1"/>
              </a:solidFill>
              <a:latin typeface="Arial" pitchFamily="34" charset="0"/>
              <a:ea typeface="+mn-ea"/>
              <a:cs typeface="+mn-cs"/>
            </a:endParaRPr>
          </a:p>
          <a:p>
            <a:r>
              <a:rPr lang="en-US" sz="1000" kern="1200" dirty="0" smtClean="0">
                <a:solidFill>
                  <a:schemeClr val="tx1"/>
                </a:solidFill>
                <a:latin typeface="Arial" pitchFamily="34" charset="0"/>
                <a:ea typeface="+mn-ea"/>
                <a:cs typeface="+mn-cs"/>
              </a:rPr>
              <a:t>Trending</a:t>
            </a:r>
          </a:p>
          <a:p>
            <a:r>
              <a:rPr lang="en-US" sz="1000" kern="1200" dirty="0" smtClean="0">
                <a:solidFill>
                  <a:schemeClr val="tx1"/>
                </a:solidFill>
                <a:latin typeface="Arial" pitchFamily="34" charset="0"/>
                <a:ea typeface="+mn-ea"/>
                <a:cs typeface="+mn-cs"/>
              </a:rPr>
              <a:t>In an Agile environment, it’s important for application owners to see continual improvement in an application over the course of successive sprints. They want to see a favorable trend, where each iteration of the application is better than the last. This makes it all the more important to monitor application performance trends in terms of SLO requirements. Trending reports allows you to give stakeholders regular snapshots of performance, which should ideally show that performance is getting steadily better or at least is not degrading. In addition, by looking at trending reports you do not necessarily have to study the analysis on every test run.</a:t>
            </a:r>
          </a:p>
          <a:p>
            <a:endParaRPr lang="en-US" sz="1000" kern="1200" dirty="0" smtClean="0">
              <a:solidFill>
                <a:schemeClr val="tx1"/>
              </a:solidFill>
              <a:latin typeface="Arial" pitchFamily="34" charset="0"/>
              <a:ea typeface="+mn-ea"/>
              <a:cs typeface="+mn-cs"/>
            </a:endParaRPr>
          </a:p>
          <a:p>
            <a:r>
              <a:rPr lang="en-US" sz="1000" kern="1200" dirty="0" smtClean="0">
                <a:solidFill>
                  <a:schemeClr val="tx1"/>
                </a:solidFill>
                <a:latin typeface="Arial" pitchFamily="34" charset="0"/>
                <a:ea typeface="+mn-ea"/>
                <a:cs typeface="+mn-cs"/>
              </a:rPr>
              <a:t>Reusable and shared testing assets</a:t>
            </a:r>
          </a:p>
          <a:p>
            <a:r>
              <a:rPr lang="en-US" sz="1000" kern="1200" dirty="0" smtClean="0">
                <a:solidFill>
                  <a:schemeClr val="tx1"/>
                </a:solidFill>
                <a:latin typeface="Arial" pitchFamily="34" charset="0"/>
                <a:ea typeface="+mn-ea"/>
                <a:cs typeface="+mn-cs"/>
              </a:rPr>
              <a:t>To accelerate testing and development work, Agile processes should make use of a repository of reusable and shared testing assets. This repository of test scripts gives everyone on the virtual development team, including contractors working on an outsourced basis, access to the same test assets.</a:t>
            </a:r>
          </a:p>
          <a:p>
            <a:r>
              <a:rPr lang="en-US" sz="1000" kern="1200" dirty="0" smtClean="0">
                <a:solidFill>
                  <a:schemeClr val="tx1"/>
                </a:solidFill>
                <a:latin typeface="Arial" pitchFamily="34" charset="0"/>
                <a:ea typeface="+mn-ea"/>
                <a:cs typeface="+mn-cs"/>
              </a:rPr>
              <a:t>Among other benefits, the repository provides efficiencies that come with “follow-the-sun” testing. Test scripts can be created over the course of a day in one geography and then made available to testers in another geography, who will run the test during their business day.</a:t>
            </a:r>
          </a:p>
          <a:p>
            <a:r>
              <a:rPr lang="en-US" sz="1000" kern="1200" dirty="0" smtClean="0">
                <a:solidFill>
                  <a:schemeClr val="tx1"/>
                </a:solidFill>
                <a:latin typeface="Arial" pitchFamily="34" charset="0"/>
                <a:ea typeface="+mn-ea"/>
                <a:cs typeface="+mn-cs"/>
              </a:rPr>
              <a:t>The ability to reuse and share test assets becomes more important with Agile development when the testing cycle is limited. It allows more work to get done within the available time window</a:t>
            </a:r>
          </a:p>
          <a:p>
            <a:endParaRPr lang="en-US" sz="1000" kern="1200" dirty="0" smtClean="0">
              <a:solidFill>
                <a:schemeClr val="tx1"/>
              </a:solidFill>
              <a:latin typeface="Arial" pitchFamily="34" charset="0"/>
              <a:ea typeface="+mn-ea"/>
              <a:cs typeface="+mn-cs"/>
            </a:endParaRPr>
          </a:p>
          <a:p>
            <a:r>
              <a:rPr lang="en-US" sz="1000" kern="1200" dirty="0" smtClean="0">
                <a:solidFill>
                  <a:schemeClr val="tx1"/>
                </a:solidFill>
                <a:latin typeface="Arial" pitchFamily="34" charset="0"/>
                <a:ea typeface="+mn-ea"/>
                <a:cs typeface="+mn-cs"/>
              </a:rPr>
              <a:t>Automated testing</a:t>
            </a:r>
          </a:p>
          <a:p>
            <a:r>
              <a:rPr lang="en-US" sz="1000" kern="1200" dirty="0" smtClean="0">
                <a:solidFill>
                  <a:schemeClr val="tx1"/>
                </a:solidFill>
                <a:latin typeface="Arial" pitchFamily="34" charset="0"/>
                <a:ea typeface="+mn-ea"/>
                <a:cs typeface="+mn-cs"/>
              </a:rPr>
              <a:t>The use of automated testing tools can speed up the process of performance testing. With the right software in place, you can create a script, make it reusable, and then schedule a test to run in the off hours, when developers are not changing the code you’re testing. This makes it possible to achieve higher levels of software quality in less time.</a:t>
            </a:r>
          </a:p>
          <a:p>
            <a:r>
              <a:rPr lang="en-US" sz="1000" kern="1200" dirty="0" smtClean="0">
                <a:solidFill>
                  <a:schemeClr val="tx1"/>
                </a:solidFill>
                <a:latin typeface="Arial" pitchFamily="34" charset="0"/>
                <a:ea typeface="+mn-ea"/>
                <a:cs typeface="+mn-cs"/>
              </a:rPr>
              <a:t>Automated testing helps you meet your regression and performance testing objectives within the tight timeframes of a two- to four-week sprint. This becomes even more important when you consider that developers often hold onto their work till 60 percent of the time has passed in a sprint, before handing off the build for testing. That doesn’t leave a lot of time for testing.</a:t>
            </a:r>
          </a:p>
          <a:p>
            <a:endParaRPr lang="en-US" sz="1000" kern="1200" dirty="0" smtClean="0">
              <a:solidFill>
                <a:schemeClr val="tx1"/>
              </a:solidFill>
              <a:latin typeface="Arial" pitchFamily="34" charset="0"/>
              <a:ea typeface="+mn-ea"/>
              <a:cs typeface="+mn-cs"/>
            </a:endParaRPr>
          </a:p>
          <a:p>
            <a:r>
              <a:rPr lang="en-US" sz="1000" kern="1200" dirty="0" smtClean="0">
                <a:solidFill>
                  <a:schemeClr val="tx1"/>
                </a:solidFill>
                <a:latin typeface="Arial" pitchFamily="34" charset="0"/>
                <a:ea typeface="+mn-ea"/>
                <a:cs typeface="+mn-cs"/>
              </a:rPr>
              <a:t>Continual analysis </a:t>
            </a:r>
          </a:p>
          <a:p>
            <a:r>
              <a:rPr lang="en-US" sz="1000" kern="1200" dirty="0" smtClean="0">
                <a:solidFill>
                  <a:schemeClr val="tx1"/>
                </a:solidFill>
                <a:latin typeface="Arial" pitchFamily="34" charset="0"/>
                <a:ea typeface="+mn-ea"/>
                <a:cs typeface="+mn-cs"/>
              </a:rPr>
              <a:t>In Agile processes, continual analysis is important.</a:t>
            </a:r>
          </a:p>
          <a:p>
            <a:r>
              <a:rPr lang="en-US" sz="1000" kern="1200" dirty="0" smtClean="0">
                <a:solidFill>
                  <a:schemeClr val="tx1"/>
                </a:solidFill>
                <a:latin typeface="Arial" pitchFamily="34" charset="0"/>
                <a:ea typeface="+mn-ea"/>
                <a:cs typeface="+mn-cs"/>
              </a:rPr>
              <a:t>Both contributors (“pigs” in scrum terminology) and stakeholders (“chickens” in scrum terminology) need to keep a close eye on the progress of the project, especially when it comes to application functionality and performance. To give them the view they need, performance analysis should be both continual and comprehensive. This ongoing analysis helps pinpoint any problem areas in the application. Analysis takes place all the way down to the daily scrums that include IT infrastructure and performance testers as contributors and application stakeholders. </a:t>
            </a:r>
          </a:p>
          <a:p>
            <a:r>
              <a:rPr lang="en-US" sz="1000" kern="1200" dirty="0" smtClean="0">
                <a:solidFill>
                  <a:schemeClr val="tx1"/>
                </a:solidFill>
                <a:latin typeface="Arial" pitchFamily="34" charset="0"/>
                <a:ea typeface="+mn-ea"/>
                <a:cs typeface="+mn-cs"/>
              </a:rPr>
              <a:t>Contributors are active members of the sprint team who participate in daily scrums, which give all stakeholders visibility into the current state of the development effort. When all interested team members know the performance of each sprint, they are in a better position to keep the quality of the entire application high. The sooner problems are found, the sooner they can be fixed.</a:t>
            </a:r>
          </a:p>
          <a:p>
            <a:endParaRPr lang="en-US" sz="1000" kern="1200" dirty="0" smtClean="0">
              <a:solidFill>
                <a:schemeClr val="tx1"/>
              </a:solidFill>
              <a:latin typeface="Arial" pitchFamily="34" charset="0"/>
              <a:ea typeface="+mn-ea"/>
              <a:cs typeface="+mn-cs"/>
            </a:endParaRPr>
          </a:p>
          <a:p>
            <a:r>
              <a:rPr lang="en-US" sz="1000" kern="1200" dirty="0" smtClean="0">
                <a:solidFill>
                  <a:schemeClr val="tx1"/>
                </a:solidFill>
                <a:latin typeface="Arial" pitchFamily="34" charset="0"/>
                <a:ea typeface="+mn-ea"/>
                <a:cs typeface="+mn-cs"/>
              </a:rPr>
              <a:t>Component testing</a:t>
            </a:r>
          </a:p>
          <a:p>
            <a:r>
              <a:rPr lang="en-US" sz="1000" kern="1200" dirty="0" smtClean="0">
                <a:solidFill>
                  <a:schemeClr val="tx1"/>
                </a:solidFill>
                <a:latin typeface="Arial" pitchFamily="34" charset="0"/>
                <a:ea typeface="+mn-ea"/>
                <a:cs typeface="+mn-cs"/>
              </a:rPr>
              <a:t>In an Agile environment, you will not have an end-to-end application in every sprint. This makes it important to be able to performance test only a portion or a component of an application. Stubbing provides a way to test components. Stubbing simulates parts of an application that are either not written or not available. If an application uses outside, third-party data sources—a common occurrence in a Web 2. 0 world—then performance testers and quality assurance (QA) specialists are going to need stubs because they cannot add load to third-party production servers. By performance testing components inside each sprint, you will help enable the development effort yields a high-quality application that performs well from end-to-end</a:t>
            </a:r>
            <a:endParaRPr lang="en-US" sz="1000" dirty="0"/>
          </a:p>
        </p:txBody>
      </p:sp>
      <p:sp>
        <p:nvSpPr>
          <p:cNvPr id="4" name="Slide Number Placeholder 3"/>
          <p:cNvSpPr>
            <a:spLocks noGrp="1"/>
          </p:cNvSpPr>
          <p:nvPr>
            <p:ph type="sldNum" sz="quarter" idx="10"/>
          </p:nvPr>
        </p:nvSpPr>
        <p:spPr/>
        <p:txBody>
          <a:bodyPr/>
          <a:lstStyle/>
          <a:p>
            <a:pPr>
              <a:defRPr/>
            </a:pPr>
            <a:fld id="{C5A1C871-BFCF-4D9A-9FD0-5435B7F860F1}" type="slidenum">
              <a:rPr lang="en-GB" smtClean="0"/>
              <a:pPr>
                <a:defRPr/>
              </a:pPr>
              <a:t>20</a:t>
            </a:fld>
            <a:endParaRPr lang="en-GB"/>
          </a:p>
        </p:txBody>
      </p:sp>
    </p:spTree>
    <p:extLst>
      <p:ext uri="{BB962C8B-B14F-4D97-AF65-F5344CB8AC3E}">
        <p14:creationId xmlns:p14="http://schemas.microsoft.com/office/powerpoint/2010/main" val="3929295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mn-cs"/>
              </a:rPr>
              <a:t>Agile Performance Testing is a three phases approach as shown below: </a:t>
            </a:r>
            <a:endParaRPr lang="en-US" dirty="0" smtClean="0"/>
          </a:p>
          <a:p>
            <a:r>
              <a:rPr lang="en-US" sz="1200" kern="1200" dirty="0" smtClean="0">
                <a:solidFill>
                  <a:schemeClr val="tx1"/>
                </a:solidFill>
                <a:effectLst/>
                <a:latin typeface="Arial" pitchFamily="34" charset="0"/>
                <a:ea typeface="+mn-ea"/>
                <a:cs typeface="+mn-cs"/>
              </a:rPr>
              <a:t>Unit Level Tuning (for optimizing): Executing tests to isolate and fix bottlenecks at code level. </a:t>
            </a:r>
            <a:endParaRPr lang="en-US" dirty="0" smtClean="0"/>
          </a:p>
          <a:p>
            <a:r>
              <a:rPr lang="en-US" sz="1200" kern="1200" dirty="0" smtClean="0">
                <a:solidFill>
                  <a:schemeClr val="tx1"/>
                </a:solidFill>
                <a:effectLst/>
                <a:latin typeface="Arial" pitchFamily="34" charset="0"/>
                <a:ea typeface="+mn-ea"/>
                <a:cs typeface="+mn-cs"/>
              </a:rPr>
              <a:t>Component Level Tuning (testing components): Executing tests to isolate and fix bottlenecks in application components level. </a:t>
            </a:r>
            <a:endParaRPr lang="en-US" dirty="0" smtClean="0"/>
          </a:p>
          <a:p>
            <a:r>
              <a:rPr lang="en-US" sz="1200" kern="1200" dirty="0" smtClean="0">
                <a:solidFill>
                  <a:schemeClr val="tx1"/>
                </a:solidFill>
                <a:effectLst/>
                <a:latin typeface="Arial" pitchFamily="34" charset="0"/>
                <a:ea typeface="+mn-ea"/>
                <a:cs typeface="+mn-cs"/>
              </a:rPr>
              <a:t>Application Load Tuning (testing application flows): Testing the critical application flows for user experience under normal and peak loads.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5A1C871-BFCF-4D9A-9FD0-5435B7F860F1}" type="slidenum">
              <a:rPr lang="en-GB" smtClean="0"/>
              <a:pPr>
                <a:defRPr/>
              </a:pPr>
              <a:t>21</a:t>
            </a:fld>
            <a:endParaRPr lang="en-GB"/>
          </a:p>
        </p:txBody>
      </p:sp>
    </p:spTree>
    <p:extLst>
      <p:ext uri="{BB962C8B-B14F-4D97-AF65-F5344CB8AC3E}">
        <p14:creationId xmlns:p14="http://schemas.microsoft.com/office/powerpoint/2010/main" val="3929295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C871-BFCF-4D9A-9FD0-5435B7F860F1}" type="slidenum">
              <a:rPr lang="en-GB" smtClean="0"/>
              <a:pPr>
                <a:defRPr/>
              </a:pPr>
              <a:t>22</a:t>
            </a:fld>
            <a:endParaRPr lang="en-GB"/>
          </a:p>
        </p:txBody>
      </p:sp>
    </p:spTree>
    <p:extLst>
      <p:ext uri="{BB962C8B-B14F-4D97-AF65-F5344CB8AC3E}">
        <p14:creationId xmlns:p14="http://schemas.microsoft.com/office/powerpoint/2010/main" val="3929295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r>
              <a:rPr lang="en-US" smtClean="0">
                <a:latin typeface="Arial" charset="0"/>
              </a:rPr>
              <a:t>Performance testing in an agile project environment allows you to manage the testing in a highly flexible way. In particular, this approach allows you to revisit the project vision and reprioritize tasks based on the value they add to the performance test at a given point in time.</a:t>
            </a:r>
          </a:p>
          <a:p>
            <a:endParaRPr lang="en-US" smtClean="0">
              <a:latin typeface="Arial" charset="0"/>
            </a:endParaRPr>
          </a:p>
        </p:txBody>
      </p:sp>
      <p:sp>
        <p:nvSpPr>
          <p:cNvPr id="33795" name="Slide Number Placeholder 3"/>
          <p:cNvSpPr>
            <a:spLocks noGrp="1"/>
          </p:cNvSpPr>
          <p:nvPr>
            <p:ph type="sldNum" sz="quarter" idx="5"/>
          </p:nvPr>
        </p:nvSpPr>
        <p:spPr>
          <a:noFill/>
        </p:spPr>
        <p:txBody>
          <a:bodyPr/>
          <a:lstStyle/>
          <a:p>
            <a:fld id="{6285B99B-12CC-4773-872E-A5827ADE6717}" type="slidenum">
              <a:rPr lang="en-GB" smtClean="0">
                <a:latin typeface="Arial" charset="0"/>
              </a:rPr>
              <a:pPr/>
              <a:t>23</a:t>
            </a:fld>
            <a:endParaRPr lang="en-GB"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C871-BFCF-4D9A-9FD0-5435B7F860F1}" type="slidenum">
              <a:rPr lang="en-GB" smtClean="0"/>
              <a:pPr>
                <a:defRPr/>
              </a:pPr>
              <a:t>25</a:t>
            </a:fld>
            <a:endParaRPr lang="en-GB"/>
          </a:p>
        </p:txBody>
      </p:sp>
    </p:spTree>
    <p:extLst>
      <p:ext uri="{BB962C8B-B14F-4D97-AF65-F5344CB8AC3E}">
        <p14:creationId xmlns:p14="http://schemas.microsoft.com/office/powerpoint/2010/main" val="3384305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C871-BFCF-4D9A-9FD0-5435B7F860F1}" type="slidenum">
              <a:rPr lang="en-GB" smtClean="0"/>
              <a:pPr>
                <a:defRPr/>
              </a:pPr>
              <a:t>2</a:t>
            </a:fld>
            <a:endParaRPr lang="en-GB"/>
          </a:p>
        </p:txBody>
      </p:sp>
    </p:spTree>
    <p:extLst>
      <p:ext uri="{BB962C8B-B14F-4D97-AF65-F5344CB8AC3E}">
        <p14:creationId xmlns:p14="http://schemas.microsoft.com/office/powerpoint/2010/main" val="3783561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smtClean="0">
              <a:latin typeface="Arial" charset="0"/>
            </a:endParaRPr>
          </a:p>
        </p:txBody>
      </p:sp>
      <p:sp>
        <p:nvSpPr>
          <p:cNvPr id="31747" name="Slide Number Placeholder 3"/>
          <p:cNvSpPr>
            <a:spLocks noGrp="1"/>
          </p:cNvSpPr>
          <p:nvPr>
            <p:ph type="sldNum" sz="quarter" idx="5"/>
          </p:nvPr>
        </p:nvSpPr>
        <p:spPr>
          <a:noFill/>
        </p:spPr>
        <p:txBody>
          <a:bodyPr/>
          <a:lstStyle/>
          <a:p>
            <a:fld id="{18AAAFB9-145E-42B8-8B0A-0B7297B1CDCA}" type="slidenum">
              <a:rPr lang="en-GB" smtClean="0">
                <a:latin typeface="Arial" charset="0"/>
              </a:rPr>
              <a:pPr/>
              <a:t>6</a:t>
            </a:fld>
            <a:endParaRPr lang="en-GB"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smtClean="0">
              <a:latin typeface="Arial" charset="0"/>
            </a:endParaRPr>
          </a:p>
        </p:txBody>
      </p:sp>
      <p:sp>
        <p:nvSpPr>
          <p:cNvPr id="31747" name="Slide Number Placeholder 3"/>
          <p:cNvSpPr>
            <a:spLocks noGrp="1"/>
          </p:cNvSpPr>
          <p:nvPr>
            <p:ph type="sldNum" sz="quarter" idx="5"/>
          </p:nvPr>
        </p:nvSpPr>
        <p:spPr>
          <a:noFill/>
        </p:spPr>
        <p:txBody>
          <a:bodyPr/>
          <a:lstStyle/>
          <a:p>
            <a:fld id="{18AAAFB9-145E-42B8-8B0A-0B7297B1CDCA}" type="slidenum">
              <a:rPr lang="en-GB" smtClean="0">
                <a:latin typeface="Arial" charset="0"/>
              </a:rPr>
              <a:pPr/>
              <a:t>7</a:t>
            </a:fld>
            <a:endParaRPr lang="en-GB"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de-DE" smtClean="0">
              <a:latin typeface="Arial" charset="0"/>
            </a:endParaRPr>
          </a:p>
          <a:p>
            <a:endParaRPr lang="de-DE" smtClean="0">
              <a:latin typeface="Arial" charset="0"/>
            </a:endParaRPr>
          </a:p>
          <a:p>
            <a:endParaRPr lang="de-DE"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smtClean="0">
              <a:latin typeface="Arial" charset="0"/>
            </a:endParaRPr>
          </a:p>
        </p:txBody>
      </p:sp>
      <p:sp>
        <p:nvSpPr>
          <p:cNvPr id="31747" name="Slide Number Placeholder 3"/>
          <p:cNvSpPr>
            <a:spLocks noGrp="1"/>
          </p:cNvSpPr>
          <p:nvPr>
            <p:ph type="sldNum" sz="quarter" idx="5"/>
          </p:nvPr>
        </p:nvSpPr>
        <p:spPr>
          <a:noFill/>
        </p:spPr>
        <p:txBody>
          <a:bodyPr/>
          <a:lstStyle/>
          <a:p>
            <a:fld id="{18AAAFB9-145E-42B8-8B0A-0B7297B1CDCA}" type="slidenum">
              <a:rPr lang="en-GB" smtClean="0">
                <a:latin typeface="Arial" charset="0"/>
              </a:rPr>
              <a:pPr/>
              <a:t>12</a:t>
            </a:fld>
            <a:endParaRPr lang="en-GB"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pitchFamily="34" charset="0"/>
                <a:ea typeface="+mn-ea"/>
                <a:cs typeface="+mn-cs"/>
              </a:rPr>
              <a:t>https://</a:t>
            </a:r>
            <a:r>
              <a:rPr lang="en-US" sz="1200" kern="1200" dirty="0" err="1" smtClean="0">
                <a:solidFill>
                  <a:schemeClr val="tx1"/>
                </a:solidFill>
                <a:latin typeface="Arial" pitchFamily="34" charset="0"/>
                <a:ea typeface="+mn-ea"/>
                <a:cs typeface="+mn-cs"/>
              </a:rPr>
              <a:t>www.openstack.org</a:t>
            </a:r>
            <a:r>
              <a:rPr lang="en-US" sz="1200" kern="1200" dirty="0" smtClean="0">
                <a:solidFill>
                  <a:schemeClr val="tx1"/>
                </a:solidFill>
                <a:latin typeface="Arial" pitchFamily="34"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C5A1C871-BFCF-4D9A-9FD0-5435B7F860F1}" type="slidenum">
              <a:rPr lang="en-GB" smtClean="0"/>
              <a:pPr>
                <a:defRPr/>
              </a:pPr>
              <a:t>13</a:t>
            </a:fld>
            <a:endParaRPr lang="en-GB"/>
          </a:p>
        </p:txBody>
      </p:sp>
    </p:spTree>
    <p:extLst>
      <p:ext uri="{BB962C8B-B14F-4D97-AF65-F5344CB8AC3E}">
        <p14:creationId xmlns:p14="http://schemas.microsoft.com/office/powerpoint/2010/main" val="148941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endParaRPr lang="en-US" dirty="0" smtClean="0">
              <a:latin typeface="Arial" charset="0"/>
            </a:endParaRPr>
          </a:p>
        </p:txBody>
      </p:sp>
      <p:sp>
        <p:nvSpPr>
          <p:cNvPr id="33795" name="Slide Number Placeholder 3"/>
          <p:cNvSpPr>
            <a:spLocks noGrp="1"/>
          </p:cNvSpPr>
          <p:nvPr>
            <p:ph type="sldNum" sz="quarter" idx="5"/>
          </p:nvPr>
        </p:nvSpPr>
        <p:spPr>
          <a:noFill/>
        </p:spPr>
        <p:txBody>
          <a:bodyPr/>
          <a:lstStyle/>
          <a:p>
            <a:fld id="{6285B99B-12CC-4773-872E-A5827ADE6717}" type="slidenum">
              <a:rPr lang="en-GB" smtClean="0">
                <a:latin typeface="Arial" charset="0"/>
              </a:rPr>
              <a:pPr/>
              <a:t>14</a:t>
            </a:fld>
            <a:endParaRPr lang="en-GB"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endParaRPr lang="en-US" dirty="0" smtClean="0">
              <a:latin typeface="Arial" charset="0"/>
            </a:endParaRPr>
          </a:p>
        </p:txBody>
      </p:sp>
      <p:sp>
        <p:nvSpPr>
          <p:cNvPr id="33795" name="Slide Number Placeholder 3"/>
          <p:cNvSpPr>
            <a:spLocks noGrp="1"/>
          </p:cNvSpPr>
          <p:nvPr>
            <p:ph type="sldNum" sz="quarter" idx="5"/>
          </p:nvPr>
        </p:nvSpPr>
        <p:spPr>
          <a:noFill/>
        </p:spPr>
        <p:txBody>
          <a:bodyPr/>
          <a:lstStyle/>
          <a:p>
            <a:fld id="{6285B99B-12CC-4773-872E-A5827ADE6717}" type="slidenum">
              <a:rPr lang="en-GB" smtClean="0">
                <a:latin typeface="Arial" charset="0"/>
              </a:rPr>
              <a:pPr/>
              <a:t>15</a:t>
            </a:fld>
            <a:endParaRPr lang="en-GB"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r>
              <a:rPr lang="en-US" dirty="0" smtClean="0"/>
              <a:t>© 2016 AQIS </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en-GB"/>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6BCD45B-766E-408B-92BE-41AA0C63A980}" type="slidenum">
              <a:rPr lang="en-GB" smtClean="0"/>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pPr>
              <a:defRPr/>
            </a:pPr>
            <a:fld id="{36AA01CD-4302-4353-8700-28B9BE483F72}" type="slidenum">
              <a:rPr lang="en-GB" smtClean="0"/>
              <a:pPr>
                <a:defRPr/>
              </a:pPr>
              <a:t>‹#›</a:t>
            </a:fld>
            <a:endParaRPr lang="en-GB"/>
          </a:p>
        </p:txBody>
      </p:sp>
      <p:sp>
        <p:nvSpPr>
          <p:cNvPr id="8" name="Date Placeholder 1"/>
          <p:cNvSpPr>
            <a:spLocks noGrp="1"/>
          </p:cNvSpPr>
          <p:nvPr>
            <p:ph type="dt" sz="half" idx="10"/>
          </p:nvPr>
        </p:nvSpPr>
        <p:spPr>
          <a:xfrm>
            <a:off x="6096000" y="6248400"/>
            <a:ext cx="2667000" cy="365125"/>
          </a:xfrm>
        </p:spPr>
        <p:txBody>
          <a:bodyPr/>
          <a:lstStyle/>
          <a:p>
            <a:pPr>
              <a:defRPr/>
            </a:pPr>
            <a:r>
              <a:rPr lang="en-US" dirty="0" smtClean="0"/>
              <a:t>© 2016 AQIS </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a:xfrm>
            <a:off x="457201" y="6248207"/>
            <a:ext cx="5573483" cy="365125"/>
          </a:xfrm>
        </p:spPr>
        <p:txBody>
          <a:bodyPr/>
          <a:lstStyle/>
          <a:p>
            <a:pPr>
              <a:defRPr/>
            </a:pPr>
            <a:endParaRPr lang="en-GB"/>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803059AD-AEEF-4355-9792-C73D38C4E64A}" type="slidenum">
              <a:rPr lang="en-GB" smtClean="0"/>
              <a:pPr>
                <a:defRPr/>
              </a:pPr>
              <a:t>‹#›</a:t>
            </a:fld>
            <a:endParaRPr lang="en-GB"/>
          </a:p>
        </p:txBody>
      </p:sp>
      <p:sp>
        <p:nvSpPr>
          <p:cNvPr id="10" name="Date Placeholder 1"/>
          <p:cNvSpPr>
            <a:spLocks noGrp="1"/>
          </p:cNvSpPr>
          <p:nvPr>
            <p:ph type="dt" sz="half" idx="10"/>
          </p:nvPr>
        </p:nvSpPr>
        <p:spPr>
          <a:xfrm>
            <a:off x="6477000" y="6237312"/>
            <a:ext cx="2667000" cy="365125"/>
          </a:xfrm>
        </p:spPr>
        <p:txBody>
          <a:bodyPr/>
          <a:lstStyle/>
          <a:p>
            <a:pPr>
              <a:defRPr/>
            </a:pPr>
            <a:r>
              <a:rPr lang="en-US" dirty="0" smtClean="0"/>
              <a:t>© 2016 AQIS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AF11284B-AE7C-439D-9F60-D0926255CA0F}" type="slidenum">
              <a:rPr lang="en-GB" smtClean="0"/>
              <a:pPr>
                <a:defRPr/>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1"/>
          <p:cNvSpPr>
            <a:spLocks noGrp="1"/>
          </p:cNvSpPr>
          <p:nvPr>
            <p:ph type="dt" sz="half" idx="10"/>
          </p:nvPr>
        </p:nvSpPr>
        <p:spPr>
          <a:xfrm>
            <a:off x="6096000" y="6248400"/>
            <a:ext cx="2667000" cy="365125"/>
          </a:xfrm>
        </p:spPr>
        <p:txBody>
          <a:bodyPr/>
          <a:lstStyle/>
          <a:p>
            <a:pPr>
              <a:defRPr/>
            </a:pPr>
            <a:r>
              <a:rPr lang="en-US" dirty="0" smtClean="0"/>
              <a:t>© 2016 AQIS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r>
              <a:rPr lang="en-US" dirty="0" smtClean="0"/>
              <a:t>© 2016AQIS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01B8189B-DF5B-4D4E-9DF1-D4C0FA643FE5}" type="slidenum">
              <a:rPr lang="en-GB" smtClean="0"/>
              <a:pPr>
                <a:defRPr/>
              </a:pPr>
              <a:t>‹#›</a:t>
            </a:fld>
            <a:endParaRPr lang="en-GB"/>
          </a:p>
        </p:txBody>
      </p:sp>
      <p:sp>
        <p:nvSpPr>
          <p:cNvPr id="14" name="Footer Placeholder 13"/>
          <p:cNvSpPr>
            <a:spLocks noGrp="1"/>
          </p:cNvSpPr>
          <p:nvPr>
            <p:ph type="ftr" sz="quarter" idx="12"/>
          </p:nvPr>
        </p:nvSpPr>
        <p:spPr/>
        <p:txBody>
          <a:bodyPr/>
          <a:lstStyle/>
          <a:p>
            <a:pPr>
              <a:defRPr/>
            </a:pPr>
            <a:endParaRPr lang="en-GB" dirty="0"/>
          </a:p>
        </p:txBody>
      </p:sp>
      <p:pic>
        <p:nvPicPr>
          <p:cNvPr id="10" name="Picture 9"/>
          <p:cNvPicPr>
            <a:picLocks noChangeAspect="1"/>
          </p:cNvPicPr>
          <p:nvPr userDrawn="1"/>
        </p:nvPicPr>
        <p:blipFill>
          <a:blip r:embed="rId2"/>
          <a:stretch>
            <a:fillRect/>
          </a:stretch>
        </p:blipFill>
        <p:spPr>
          <a:xfrm>
            <a:off x="827584" y="5877272"/>
            <a:ext cx="1562100" cy="635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pPr>
              <a:defRPr/>
            </a:pPr>
            <a:fld id="{A9717F8C-002E-4D12-AF4E-254C7036404B}" type="slidenum">
              <a:rPr lang="en-GB" smtClean="0"/>
              <a:pPr>
                <a:defRPr/>
              </a:pPr>
              <a:t>‹#›</a:t>
            </a:fld>
            <a:endParaRPr lang="en-GB"/>
          </a:p>
        </p:txBody>
      </p:sp>
      <p:sp>
        <p:nvSpPr>
          <p:cNvPr id="12" name="Footer Placeholder 11"/>
          <p:cNvSpPr>
            <a:spLocks noGrp="1"/>
          </p:cNvSpPr>
          <p:nvPr>
            <p:ph type="ftr" sz="quarter" idx="17"/>
          </p:nvPr>
        </p:nvSpPr>
        <p:spPr/>
        <p:txBody>
          <a:bodyPr rtlCol="0"/>
          <a:lstStyle/>
          <a:p>
            <a:pPr>
              <a:defRPr/>
            </a:pPr>
            <a:endParaRPr lang="en-GB"/>
          </a:p>
        </p:txBody>
      </p:sp>
      <p:sp>
        <p:nvSpPr>
          <p:cNvPr id="13" name="Date Placeholder 1"/>
          <p:cNvSpPr>
            <a:spLocks noGrp="1"/>
          </p:cNvSpPr>
          <p:nvPr>
            <p:ph type="dt" sz="half" idx="10"/>
          </p:nvPr>
        </p:nvSpPr>
        <p:spPr>
          <a:xfrm>
            <a:off x="6096000" y="6248400"/>
            <a:ext cx="2667000" cy="365125"/>
          </a:xfrm>
        </p:spPr>
        <p:txBody>
          <a:bodyPr/>
          <a:lstStyle/>
          <a:p>
            <a:pPr>
              <a:defRPr/>
            </a:pPr>
            <a:r>
              <a:rPr lang="en-US" dirty="0" smtClean="0"/>
              <a:t>© 2016 AQIS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Slide Number Placeholder 11"/>
          <p:cNvSpPr>
            <a:spLocks noGrp="1"/>
          </p:cNvSpPr>
          <p:nvPr>
            <p:ph type="sldNum" sz="quarter" idx="16"/>
          </p:nvPr>
        </p:nvSpPr>
        <p:spPr/>
        <p:txBody>
          <a:bodyPr rtlCol="0"/>
          <a:lstStyle/>
          <a:p>
            <a:pPr>
              <a:defRPr/>
            </a:pPr>
            <a:fld id="{BF25BC75-1A5B-4816-9D73-7DA4B6459A8C}" type="slidenum">
              <a:rPr lang="en-GB" smtClean="0"/>
              <a:pPr>
                <a:defRPr/>
              </a:pPr>
              <a:t>‹#›</a:t>
            </a:fld>
            <a:endParaRPr lang="en-GB"/>
          </a:p>
        </p:txBody>
      </p:sp>
      <p:sp>
        <p:nvSpPr>
          <p:cNvPr id="14" name="Footer Placeholder 13"/>
          <p:cNvSpPr>
            <a:spLocks noGrp="1"/>
          </p:cNvSpPr>
          <p:nvPr>
            <p:ph type="ftr" sz="quarter" idx="17"/>
          </p:nvPr>
        </p:nvSpPr>
        <p:spPr/>
        <p:txBody>
          <a:bodyPr rtlCol="0"/>
          <a:lstStyle/>
          <a:p>
            <a:pPr>
              <a:defRPr/>
            </a:pPr>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Date Placeholder 1"/>
          <p:cNvSpPr>
            <a:spLocks noGrp="1"/>
          </p:cNvSpPr>
          <p:nvPr>
            <p:ph type="dt" sz="half" idx="10"/>
          </p:nvPr>
        </p:nvSpPr>
        <p:spPr>
          <a:xfrm>
            <a:off x="6096000" y="6248400"/>
            <a:ext cx="2667000" cy="365125"/>
          </a:xfrm>
        </p:spPr>
        <p:txBody>
          <a:bodyPr/>
          <a:lstStyle/>
          <a:p>
            <a:pPr>
              <a:defRPr/>
            </a:pPr>
            <a:r>
              <a:rPr lang="en-US" dirty="0" smtClean="0"/>
              <a:t>© 2016 AQIS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F775CCBE-A9AE-49CB-B790-20590D5276E8}" type="slidenum">
              <a:rPr lang="en-GB" smtClean="0"/>
              <a:pPr>
                <a:defRPr/>
              </a:pPr>
              <a:t>‹#›</a:t>
            </a:fld>
            <a:endParaRPr lang="en-GB"/>
          </a:p>
        </p:txBody>
      </p:sp>
      <p:sp>
        <p:nvSpPr>
          <p:cNvPr id="6" name="Date Placeholder 1"/>
          <p:cNvSpPr>
            <a:spLocks noGrp="1"/>
          </p:cNvSpPr>
          <p:nvPr>
            <p:ph type="dt" sz="half" idx="10"/>
          </p:nvPr>
        </p:nvSpPr>
        <p:spPr>
          <a:xfrm>
            <a:off x="6096000" y="6248400"/>
            <a:ext cx="2667000" cy="365125"/>
          </a:xfrm>
        </p:spPr>
        <p:txBody>
          <a:bodyPr/>
          <a:lstStyle/>
          <a:p>
            <a:pPr>
              <a:defRPr/>
            </a:pPr>
            <a:r>
              <a:rPr lang="en-US" dirty="0" smtClean="0"/>
              <a:t>© 2016 AQIS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smtClean="0"/>
              <a:t>© 2016 AQIS </a:t>
            </a:r>
            <a:endParaRPr lang="en-US" dirty="0"/>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F27E8E3F-F12C-4801-82F5-4CD4F764A002}" type="slidenum">
              <a:rPr lang="en-GB" smtClean="0"/>
              <a:pPr>
                <a:defRPr/>
              </a:pPr>
              <a:t>‹#›</a:t>
            </a:fld>
            <a:endParaRPr lang="en-GB"/>
          </a:p>
        </p:txBody>
      </p:sp>
      <p:pic>
        <p:nvPicPr>
          <p:cNvPr id="5" name="Picture 4"/>
          <p:cNvPicPr>
            <a:picLocks noChangeAspect="1"/>
          </p:cNvPicPr>
          <p:nvPr userDrawn="1"/>
        </p:nvPicPr>
        <p:blipFill>
          <a:blip r:embed="rId2"/>
          <a:stretch>
            <a:fillRect/>
          </a:stretch>
        </p:blipFill>
        <p:spPr>
          <a:xfrm>
            <a:off x="827584" y="5877272"/>
            <a:ext cx="1562100" cy="635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82B5FF98-6199-44F0-8035-DD459915C02E}" type="slidenum">
              <a:rPr lang="en-GB" smtClean="0"/>
              <a:pPr>
                <a:defRPr/>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1"/>
          <p:cNvSpPr>
            <a:spLocks noGrp="1"/>
          </p:cNvSpPr>
          <p:nvPr>
            <p:ph type="dt" sz="half" idx="10"/>
          </p:nvPr>
        </p:nvSpPr>
        <p:spPr>
          <a:xfrm>
            <a:off x="6096000" y="6248400"/>
            <a:ext cx="2667000" cy="365125"/>
          </a:xfrm>
        </p:spPr>
        <p:txBody>
          <a:bodyPr/>
          <a:lstStyle/>
          <a:p>
            <a:pPr>
              <a:defRPr/>
            </a:pPr>
            <a:r>
              <a:rPr lang="en-US" dirty="0" smtClean="0"/>
              <a:t>© 2016 AQIS </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FFE76314-B1AA-4BF6-B6C4-B4B69ADBCED1}" type="slidenum">
              <a:rPr lang="en-GB" smtClean="0"/>
              <a:pPr>
                <a:defRPr/>
              </a:pPr>
              <a:t>‹#›</a:t>
            </a:fld>
            <a:endParaRPr lang="en-GB"/>
          </a:p>
        </p:txBody>
      </p:sp>
      <p:sp>
        <p:nvSpPr>
          <p:cNvPr id="14" name="Footer Placeholder 13"/>
          <p:cNvSpPr>
            <a:spLocks noGrp="1"/>
          </p:cNvSpPr>
          <p:nvPr>
            <p:ph type="ftr" sz="quarter" idx="12"/>
          </p:nvPr>
        </p:nvSpPr>
        <p:spPr>
          <a:xfrm>
            <a:off x="1600200" y="6248206"/>
            <a:ext cx="4572000" cy="365125"/>
          </a:xfrm>
        </p:spPr>
        <p:txBody>
          <a:bodyPr rtlCol="0"/>
          <a:lstStyle/>
          <a:p>
            <a:pPr>
              <a:defRPr/>
            </a:pPr>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
        <p:nvSpPr>
          <p:cNvPr id="15" name="Date Placeholder 1"/>
          <p:cNvSpPr>
            <a:spLocks noGrp="1"/>
          </p:cNvSpPr>
          <p:nvPr>
            <p:ph type="dt" sz="half" idx="10"/>
          </p:nvPr>
        </p:nvSpPr>
        <p:spPr>
          <a:xfrm>
            <a:off x="6096000" y="6248400"/>
            <a:ext cx="2667000" cy="365125"/>
          </a:xfrm>
        </p:spPr>
        <p:txBody>
          <a:bodyPr/>
          <a:lstStyle/>
          <a:p>
            <a:pPr>
              <a:defRPr/>
            </a:pPr>
            <a:r>
              <a:rPr lang="en-US" dirty="0" smtClean="0"/>
              <a:t>© 2016 AQIS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Data\@AQIS\logos\AQIS.logo.png"/>
          <p:cNvPicPr>
            <a:picLocks noChangeAspect="1" noChangeArrowheads="1"/>
          </p:cNvPicPr>
          <p:nvPr userDrawn="1"/>
        </p:nvPicPr>
        <p:blipFill>
          <a:blip r:embed="rId13"/>
          <a:srcRect/>
          <a:stretch>
            <a:fillRect/>
          </a:stretch>
        </p:blipFill>
        <p:spPr bwMode="auto">
          <a:xfrm>
            <a:off x="7500958" y="0"/>
            <a:ext cx="1893671" cy="1420844"/>
          </a:xfrm>
          <a:prstGeom prst="rect">
            <a:avLst/>
          </a:prstGeom>
          <a:noFill/>
        </p:spPr>
      </p:pic>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r>
              <a:rPr lang="en-US" dirty="0" smtClean="0"/>
              <a:t>© 2016 AQIS </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26E2154B-79B4-4D90-864A-F921E8CC0585}" type="slidenum">
              <a:rPr lang="en-GB" smtClean="0"/>
              <a:pPr>
                <a:defRPr/>
              </a:pPr>
              <a:t>‹#›</a:t>
            </a:fld>
            <a:endParaRPr lang="en-GB"/>
          </a:p>
        </p:txBody>
      </p:sp>
      <p:pic>
        <p:nvPicPr>
          <p:cNvPr id="11" name="Picture 10"/>
          <p:cNvPicPr>
            <a:picLocks noChangeAspect="1"/>
          </p:cNvPicPr>
          <p:nvPr userDrawn="1"/>
        </p:nvPicPr>
        <p:blipFill>
          <a:blip r:embed="rId14"/>
          <a:stretch>
            <a:fillRect/>
          </a:stretch>
        </p:blipFill>
        <p:spPr>
          <a:xfrm>
            <a:off x="827584" y="5877272"/>
            <a:ext cx="1562100" cy="635000"/>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image" Target="../media/image7.png"/><Relationship Id="rId6" Type="http://schemas.openxmlformats.org/officeDocument/2006/relationships/image" Target="../media/image4.png"/><Relationship Id="rId1" Type="http://schemas.microsoft.com/office/2007/relationships/media" Target="file:///D:\@qis\presentations\2008\traffic%20lights.avi" TargetMode="External"/><Relationship Id="rId2" Type="http://schemas.openxmlformats.org/officeDocument/2006/relationships/video" Target="file:///D:\@qis\presentations\2008\traffic%20lights.av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4" Type="http://schemas.openxmlformats.org/officeDocument/2006/relationships/image" Target="../media/image18.png"/><Relationship Id="rId5" Type="http://schemas.openxmlformats.org/officeDocument/2006/relationships/image" Target="../media/image19.jpe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hyperlink" Target="https://www.scrumalliance.org/community/articles/2013/2013-may/agile-performance-testing-an-experimental-approach" TargetMode="External"/><Relationship Id="rId4" Type="http://schemas.openxmlformats.org/officeDocument/2006/relationships/hyperlink" Target="http://www.agileload.com/docs/whitepapers/agile-performance-testing.pdf?sfvrsn=2" TargetMode="External"/><Relationship Id="rId5" Type="http://schemas.openxmlformats.org/officeDocument/2006/relationships/hyperlink" Target="http://www7b.boulder.ibm.com/wsdd/library/techarticles/hvws/scalability.htm" TargetMode="External"/><Relationship Id="rId6" Type="http://schemas.openxmlformats.org/officeDocument/2006/relationships/hyperlink" Target="http://www7b.boulder.ibm.com/wsdd/library/techarticles/hvws/scalability.html" TargetMode="External"/><Relationship Id="rId1" Type="http://schemas.openxmlformats.org/officeDocument/2006/relationships/slideLayout" Target="../slideLayouts/slideLayout2.xml"/><Relationship Id="rId2" Type="http://schemas.openxmlformats.org/officeDocument/2006/relationships/hyperlink" Target="http://www.ministryoftesting.com/2014/02/real-agile-approach-performance-testing/"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mailto:info@aqis.eu" TargetMode="External"/><Relationship Id="rId4" Type="http://schemas.openxmlformats.org/officeDocument/2006/relationships/hyperlink" Target="http://www.aqis.eu/" TargetMode="External"/><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539552" y="692696"/>
            <a:ext cx="8604448" cy="1685925"/>
          </a:xfrm>
        </p:spPr>
        <p:txBody>
          <a:bodyPr>
            <a:normAutofit/>
          </a:bodyPr>
          <a:lstStyle/>
          <a:p>
            <a:pPr eaLnBrk="1" hangingPunct="1"/>
            <a:r>
              <a:rPr lang="en-GB" sz="4000" dirty="0" smtClean="0">
                <a:solidFill>
                  <a:schemeClr val="tx1"/>
                </a:solidFill>
                <a:ea typeface="Calibri" pitchFamily="34" charset="0"/>
                <a:cs typeface="Times New Roman" pitchFamily="18" charset="0"/>
              </a:rPr>
              <a:t>“Agile and Performance Testing?“ A </a:t>
            </a:r>
            <a:r>
              <a:rPr lang="en-GB" sz="4000" dirty="0" err="1" smtClean="0">
                <a:solidFill>
                  <a:schemeClr val="tx1"/>
                </a:solidFill>
                <a:ea typeface="Calibri" pitchFamily="34" charset="0"/>
                <a:cs typeface="Times New Roman" pitchFamily="18" charset="0"/>
              </a:rPr>
              <a:t>contradition</a:t>
            </a:r>
            <a:r>
              <a:rPr lang="en-GB" sz="4000" dirty="0" smtClean="0">
                <a:solidFill>
                  <a:schemeClr val="tx1"/>
                </a:solidFill>
                <a:ea typeface="Calibri" pitchFamily="34" charset="0"/>
                <a:cs typeface="Times New Roman" pitchFamily="18" charset="0"/>
              </a:rPr>
              <a:t> of terms?</a:t>
            </a:r>
          </a:p>
        </p:txBody>
      </p:sp>
      <p:sp>
        <p:nvSpPr>
          <p:cNvPr id="16386" name="Rectangle 3"/>
          <p:cNvSpPr>
            <a:spLocks noGrp="1" noChangeArrowheads="1"/>
          </p:cNvSpPr>
          <p:nvPr>
            <p:ph type="subTitle" idx="1"/>
          </p:nvPr>
        </p:nvSpPr>
        <p:spPr>
          <a:xfrm>
            <a:off x="1371600" y="5157788"/>
            <a:ext cx="6400800" cy="647700"/>
          </a:xfrm>
        </p:spPr>
        <p:txBody>
          <a:bodyPr/>
          <a:lstStyle/>
          <a:p>
            <a:pPr algn="r" eaLnBrk="1" hangingPunct="1"/>
            <a:r>
              <a:rPr lang="nl-BE" smtClean="0"/>
              <a:t>Mieke Gevers</a:t>
            </a:r>
            <a:endParaRPr lang="en-GB" smtClean="0"/>
          </a:p>
        </p:txBody>
      </p:sp>
      <p:pic>
        <p:nvPicPr>
          <p:cNvPr id="2053" name="traffic lights.avi">
            <a:hlinkClick r:id="" action="ppaction://media"/>
          </p:cNvPr>
          <p:cNvPicPr>
            <a:picLocks noRot="1" noChangeAspect="1" noChangeArrowheads="1"/>
          </p:cNvPicPr>
          <p:nvPr>
            <a:videoFile r:link="rId2"/>
            <p:extLst>
              <p:ext uri="{DAA4B4D4-6D71-4841-9C94-3DE7FCFB9230}">
                <p14:media xmlns:p14="http://schemas.microsoft.com/office/powerpoint/2010/main" r:link="rId1"/>
              </p:ext>
            </p:extLst>
          </p:nvPr>
        </p:nvPicPr>
        <p:blipFill>
          <a:blip r:embed="rId5"/>
          <a:srcRect/>
          <a:stretch>
            <a:fillRect/>
          </a:stretch>
        </p:blipFill>
        <p:spPr bwMode="auto">
          <a:xfrm>
            <a:off x="1763713" y="3141663"/>
            <a:ext cx="6057900" cy="1828800"/>
          </a:xfrm>
          <a:prstGeom prst="rect">
            <a:avLst/>
          </a:prstGeom>
          <a:noFill/>
          <a:ln w="9525">
            <a:noFill/>
            <a:miter lim="800000"/>
            <a:headEnd/>
            <a:tailEnd/>
          </a:ln>
        </p:spPr>
      </p:pic>
      <p:pic>
        <p:nvPicPr>
          <p:cNvPr id="3" name="Picture 2"/>
          <p:cNvPicPr>
            <a:picLocks noChangeAspect="1"/>
          </p:cNvPicPr>
          <p:nvPr/>
        </p:nvPicPr>
        <p:blipFill>
          <a:blip r:embed="rId6"/>
          <a:stretch>
            <a:fillRect/>
          </a:stretch>
        </p:blipFill>
        <p:spPr>
          <a:xfrm>
            <a:off x="395536" y="6093296"/>
            <a:ext cx="1562100" cy="635000"/>
          </a:xfrm>
          <a:prstGeom prst="rect">
            <a:avLst/>
          </a:prstGeom>
        </p:spPr>
      </p:pic>
      <p:sp>
        <p:nvSpPr>
          <p:cNvPr id="7" name="Rectangle 3"/>
          <p:cNvSpPr txBox="1">
            <a:spLocks noChangeArrowheads="1"/>
          </p:cNvSpPr>
          <p:nvPr/>
        </p:nvSpPr>
        <p:spPr>
          <a:xfrm>
            <a:off x="2411760" y="6021288"/>
            <a:ext cx="6400800" cy="64770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pPr algn="r"/>
            <a:endParaRPr lang="en-GB" dirty="0" smtClean="0"/>
          </a:p>
        </p:txBody>
      </p:sp>
      <p:sp>
        <p:nvSpPr>
          <p:cNvPr id="4" name="Rectangle 3"/>
          <p:cNvSpPr/>
          <p:nvPr/>
        </p:nvSpPr>
        <p:spPr>
          <a:xfrm>
            <a:off x="2339752" y="6093296"/>
            <a:ext cx="6804248" cy="369332"/>
          </a:xfrm>
          <a:prstGeom prst="rect">
            <a:avLst/>
          </a:prstGeom>
        </p:spPr>
        <p:txBody>
          <a:bodyPr wrap="square">
            <a:spAutoFit/>
          </a:bodyPr>
          <a:lstStyle/>
          <a:p>
            <a:r>
              <a:rPr lang="en-US" dirty="0"/>
              <a:t>European Testing Conference 2016</a:t>
            </a:r>
          </a:p>
        </p:txBody>
      </p:sp>
    </p:spTree>
    <p:extLst>
      <p:ext uri="{BB962C8B-B14F-4D97-AF65-F5344CB8AC3E}">
        <p14:creationId xmlns:p14="http://schemas.microsoft.com/office/powerpoint/2010/main" val="13753897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001" fill="hold"/>
                                        <p:tgtEl>
                                          <p:spTgt spid="205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2053"/>
                </p:tgtEl>
              </p:cMediaNode>
            </p:video>
            <p:seq concurrent="1" nextAc="seek">
              <p:cTn id="8" restart="whenNotActive" fill="hold" evtFilter="cancelBubble" nodeType="interactiveSeq">
                <p:stCondLst>
                  <p:cond evt="onClick" delay="0">
                    <p:tgtEl>
                      <p:spTgt spid="205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053"/>
                                        </p:tgtEl>
                                      </p:cBhvr>
                                    </p:cmd>
                                  </p:childTnLst>
                                </p:cTn>
                              </p:par>
                            </p:childTnLst>
                          </p:cTn>
                        </p:par>
                      </p:childTnLst>
                    </p:cTn>
                  </p:par>
                </p:childTnLst>
              </p:cTn>
              <p:nextCondLst>
                <p:cond evt="onClick" delay="0">
                  <p:tgtEl>
                    <p:spTgt spid="2053"/>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fr-BE" dirty="0" smtClean="0"/>
              <a:t>Agile ~ Performance Testing</a:t>
            </a:r>
            <a:endParaRPr lang="en-US" dirty="0" smtClean="0"/>
          </a:p>
        </p:txBody>
      </p:sp>
      <p:sp>
        <p:nvSpPr>
          <p:cNvPr id="24578" name="Content Placeholder 2"/>
          <p:cNvSpPr>
            <a:spLocks noGrp="1"/>
          </p:cNvSpPr>
          <p:nvPr>
            <p:ph idx="1"/>
          </p:nvPr>
        </p:nvSpPr>
        <p:spPr/>
        <p:txBody>
          <a:bodyPr/>
          <a:lstStyle/>
          <a:p>
            <a:endParaRPr lang="en-US" smtClean="0"/>
          </a:p>
        </p:txBody>
      </p:sp>
      <p:sp>
        <p:nvSpPr>
          <p:cNvPr id="24580" name="Slide Number Placeholder 4"/>
          <p:cNvSpPr>
            <a:spLocks noGrp="1"/>
          </p:cNvSpPr>
          <p:nvPr>
            <p:ph type="sldNum" sz="quarter" idx="12"/>
          </p:nvPr>
        </p:nvSpPr>
        <p:spPr>
          <a:noFill/>
        </p:spPr>
        <p:txBody>
          <a:bodyPr>
            <a:normAutofit fontScale="85000" lnSpcReduction="20000"/>
          </a:bodyPr>
          <a:lstStyle/>
          <a:p>
            <a:fld id="{672F64B1-64A9-44F2-B848-14087C5FC8C5}" type="slidenum">
              <a:rPr lang="en-GB" smtClean="0">
                <a:latin typeface="Arial" charset="0"/>
              </a:rPr>
              <a:pPr/>
              <a:t>10</a:t>
            </a:fld>
            <a:endParaRPr lang="en-GB" smtClean="0">
              <a:latin typeface="Arial" charset="0"/>
            </a:endParaRPr>
          </a:p>
        </p:txBody>
      </p:sp>
      <p:pic>
        <p:nvPicPr>
          <p:cNvPr id="24581" name="Picture 5" descr="Scrum_SWmodel"/>
          <p:cNvPicPr>
            <a:picLocks noChangeAspect="1" noChangeArrowheads="1"/>
          </p:cNvPicPr>
          <p:nvPr/>
        </p:nvPicPr>
        <p:blipFill>
          <a:blip r:embed="rId2"/>
          <a:srcRect/>
          <a:stretch>
            <a:fillRect/>
          </a:stretch>
        </p:blipFill>
        <p:spPr bwMode="auto">
          <a:xfrm>
            <a:off x="428625" y="1571625"/>
            <a:ext cx="8277225" cy="4643438"/>
          </a:xfrm>
          <a:prstGeom prst="rect">
            <a:avLst/>
          </a:prstGeom>
          <a:noFill/>
          <a:ln w="9525">
            <a:noFill/>
            <a:miter lim="800000"/>
            <a:headEnd/>
            <a:tailEnd/>
          </a:ln>
        </p:spPr>
      </p:pic>
    </p:spTree>
    <p:extLst>
      <p:ext uri="{BB962C8B-B14F-4D97-AF65-F5344CB8AC3E}">
        <p14:creationId xmlns:p14="http://schemas.microsoft.com/office/powerpoint/2010/main" val="306302802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lstStyle/>
          <a:p>
            <a:endParaRPr lang="en-US" dirty="0" smtClean="0"/>
          </a:p>
        </p:txBody>
      </p:sp>
      <p:sp>
        <p:nvSpPr>
          <p:cNvPr id="39939" name="Date Placeholder 3"/>
          <p:cNvSpPr txBox="1">
            <a:spLocks noGrp="1"/>
          </p:cNvSpPr>
          <p:nvPr/>
        </p:nvSpPr>
        <p:spPr bwMode="auto">
          <a:xfrm>
            <a:off x="468313" y="6308725"/>
            <a:ext cx="2374900" cy="333375"/>
          </a:xfrm>
          <a:prstGeom prst="rect">
            <a:avLst/>
          </a:prstGeom>
          <a:noFill/>
          <a:ln w="9525">
            <a:noFill/>
            <a:miter lim="800000"/>
            <a:headEnd/>
            <a:tailEnd/>
          </a:ln>
        </p:spPr>
        <p:txBody>
          <a:bodyPr/>
          <a:lstStyle/>
          <a:p>
            <a:r>
              <a:rPr lang="en-US" sz="1400">
                <a:cs typeface="Arial" charset="0"/>
              </a:rPr>
              <a:t>© 2008-2009 AQIS </a:t>
            </a:r>
          </a:p>
        </p:txBody>
      </p:sp>
      <p:grpSp>
        <p:nvGrpSpPr>
          <p:cNvPr id="39999" name="Group 63"/>
          <p:cNvGrpSpPr>
            <a:grpSpLocks/>
          </p:cNvGrpSpPr>
          <p:nvPr/>
        </p:nvGrpSpPr>
        <p:grpSpPr bwMode="auto">
          <a:xfrm>
            <a:off x="3203575" y="1700213"/>
            <a:ext cx="1944688" cy="2919412"/>
            <a:chOff x="2018" y="1071"/>
            <a:chExt cx="1225" cy="1839"/>
          </a:xfrm>
        </p:grpSpPr>
        <p:sp>
          <p:nvSpPr>
            <p:cNvPr id="39947" name="TextBox 6"/>
            <p:cNvSpPr txBox="1">
              <a:spLocks noChangeArrowheads="1"/>
            </p:cNvSpPr>
            <p:nvPr/>
          </p:nvSpPr>
          <p:spPr bwMode="auto">
            <a:xfrm>
              <a:off x="2018" y="1071"/>
              <a:ext cx="1225" cy="256"/>
            </a:xfrm>
            <a:prstGeom prst="rect">
              <a:avLst/>
            </a:prstGeom>
            <a:solidFill>
              <a:schemeClr val="accent1"/>
            </a:solidFill>
            <a:ln w="9525">
              <a:solidFill>
                <a:schemeClr val="tx1"/>
              </a:solidFill>
              <a:miter lim="800000"/>
              <a:headEnd/>
              <a:tailEnd/>
            </a:ln>
          </p:spPr>
          <p:txBody>
            <a:bodyPr>
              <a:spAutoFit/>
            </a:bodyPr>
            <a:lstStyle/>
            <a:p>
              <a:r>
                <a:rPr lang="fr-BE" sz="1000" b="1">
                  <a:latin typeface="Arial Narrow" pitchFamily="34" charset="0"/>
                </a:rPr>
                <a:t>Core Performance Testing activities</a:t>
              </a:r>
              <a:endParaRPr lang="en-US" sz="1000" b="1">
                <a:latin typeface="Arial Narrow" pitchFamily="34" charset="0"/>
              </a:endParaRPr>
            </a:p>
          </p:txBody>
        </p:sp>
        <p:sp>
          <p:nvSpPr>
            <p:cNvPr id="39948" name="TextBox 6"/>
            <p:cNvSpPr txBox="1">
              <a:spLocks noChangeArrowheads="1"/>
            </p:cNvSpPr>
            <p:nvPr/>
          </p:nvSpPr>
          <p:spPr bwMode="auto">
            <a:xfrm>
              <a:off x="2018" y="1389"/>
              <a:ext cx="1225" cy="160"/>
            </a:xfrm>
            <a:prstGeom prst="rect">
              <a:avLst/>
            </a:prstGeom>
            <a:solidFill>
              <a:srgbClr val="DDDDDD"/>
            </a:solidFill>
            <a:ln w="9525">
              <a:solidFill>
                <a:schemeClr val="tx1"/>
              </a:solidFill>
              <a:miter lim="800000"/>
              <a:headEnd/>
              <a:tailEnd/>
            </a:ln>
          </p:spPr>
          <p:txBody>
            <a:bodyPr>
              <a:spAutoFit/>
            </a:bodyPr>
            <a:lstStyle/>
            <a:p>
              <a:r>
                <a:rPr lang="fr-BE" sz="1000">
                  <a:latin typeface="Arial Narrow" pitchFamily="34" charset="0"/>
                </a:rPr>
                <a:t>1. Identify Test Environment</a:t>
              </a:r>
            </a:p>
          </p:txBody>
        </p:sp>
        <p:sp>
          <p:nvSpPr>
            <p:cNvPr id="39949" name="TextBox 6"/>
            <p:cNvSpPr txBox="1">
              <a:spLocks noChangeArrowheads="1"/>
            </p:cNvSpPr>
            <p:nvPr/>
          </p:nvSpPr>
          <p:spPr bwMode="auto">
            <a:xfrm>
              <a:off x="2018" y="1570"/>
              <a:ext cx="1225" cy="256"/>
            </a:xfrm>
            <a:prstGeom prst="rect">
              <a:avLst/>
            </a:prstGeom>
            <a:noFill/>
            <a:ln w="9525">
              <a:solidFill>
                <a:schemeClr val="tx1"/>
              </a:solidFill>
              <a:miter lim="800000"/>
              <a:headEnd/>
              <a:tailEnd/>
            </a:ln>
          </p:spPr>
          <p:txBody>
            <a:bodyPr>
              <a:spAutoFit/>
            </a:bodyPr>
            <a:lstStyle/>
            <a:p>
              <a:pPr marL="342900" indent="-342900"/>
              <a:r>
                <a:rPr lang="fr-BE" sz="1000">
                  <a:latin typeface="Arial Narrow" pitchFamily="34" charset="0"/>
                </a:rPr>
                <a:t>2. Identify Performance Acceptance Criteria</a:t>
              </a:r>
            </a:p>
          </p:txBody>
        </p:sp>
        <p:sp>
          <p:nvSpPr>
            <p:cNvPr id="39951" name="TextBox 6"/>
            <p:cNvSpPr txBox="1">
              <a:spLocks noChangeArrowheads="1"/>
            </p:cNvSpPr>
            <p:nvPr/>
          </p:nvSpPr>
          <p:spPr bwMode="auto">
            <a:xfrm>
              <a:off x="2018" y="1888"/>
              <a:ext cx="1225" cy="160"/>
            </a:xfrm>
            <a:prstGeom prst="rect">
              <a:avLst/>
            </a:prstGeom>
            <a:solidFill>
              <a:srgbClr val="DDDDDD"/>
            </a:solidFill>
            <a:ln w="9525">
              <a:solidFill>
                <a:schemeClr val="tx1"/>
              </a:solidFill>
              <a:miter lim="800000"/>
              <a:headEnd/>
              <a:tailEnd/>
            </a:ln>
          </p:spPr>
          <p:txBody>
            <a:bodyPr>
              <a:spAutoFit/>
            </a:bodyPr>
            <a:lstStyle/>
            <a:p>
              <a:pPr marL="342900" indent="-342900"/>
              <a:r>
                <a:rPr lang="fr-BE" sz="1000">
                  <a:latin typeface="Arial Narrow" pitchFamily="34" charset="0"/>
                </a:rPr>
                <a:t>3. Plan and Design Tests</a:t>
              </a:r>
            </a:p>
          </p:txBody>
        </p:sp>
        <p:sp>
          <p:nvSpPr>
            <p:cNvPr id="39952" name="TextBox 6"/>
            <p:cNvSpPr txBox="1">
              <a:spLocks noChangeArrowheads="1"/>
            </p:cNvSpPr>
            <p:nvPr/>
          </p:nvSpPr>
          <p:spPr bwMode="auto">
            <a:xfrm>
              <a:off x="2018" y="2160"/>
              <a:ext cx="1225" cy="160"/>
            </a:xfrm>
            <a:prstGeom prst="rect">
              <a:avLst/>
            </a:prstGeom>
            <a:noFill/>
            <a:ln w="9525">
              <a:solidFill>
                <a:schemeClr val="tx1"/>
              </a:solidFill>
              <a:miter lim="800000"/>
              <a:headEnd/>
              <a:tailEnd/>
            </a:ln>
          </p:spPr>
          <p:txBody>
            <a:bodyPr>
              <a:spAutoFit/>
            </a:bodyPr>
            <a:lstStyle/>
            <a:p>
              <a:r>
                <a:rPr lang="fr-BE" sz="1000">
                  <a:latin typeface="Arial Narrow" pitchFamily="34" charset="0"/>
                </a:rPr>
                <a:t>4. Configure Test Environment</a:t>
              </a:r>
              <a:endParaRPr lang="en-US" sz="1000">
                <a:latin typeface="Arial Narrow" pitchFamily="34" charset="0"/>
              </a:endParaRPr>
            </a:p>
          </p:txBody>
        </p:sp>
        <p:sp>
          <p:nvSpPr>
            <p:cNvPr id="39953" name="TextBox 6"/>
            <p:cNvSpPr txBox="1">
              <a:spLocks noChangeArrowheads="1"/>
            </p:cNvSpPr>
            <p:nvPr/>
          </p:nvSpPr>
          <p:spPr bwMode="auto">
            <a:xfrm>
              <a:off x="2018" y="2387"/>
              <a:ext cx="1225" cy="160"/>
            </a:xfrm>
            <a:prstGeom prst="rect">
              <a:avLst/>
            </a:prstGeom>
            <a:solidFill>
              <a:srgbClr val="DDDDDD"/>
            </a:solidFill>
            <a:ln w="9525">
              <a:solidFill>
                <a:schemeClr val="tx1"/>
              </a:solidFill>
              <a:miter lim="800000"/>
              <a:headEnd/>
              <a:tailEnd/>
            </a:ln>
          </p:spPr>
          <p:txBody>
            <a:bodyPr>
              <a:spAutoFit/>
            </a:bodyPr>
            <a:lstStyle/>
            <a:p>
              <a:r>
                <a:rPr lang="fr-BE" sz="1000">
                  <a:latin typeface="Arial Narrow" pitchFamily="34" charset="0"/>
                </a:rPr>
                <a:t>5. Implement Test Design</a:t>
              </a:r>
            </a:p>
          </p:txBody>
        </p:sp>
        <p:sp>
          <p:nvSpPr>
            <p:cNvPr id="39954" name="TextBox 6"/>
            <p:cNvSpPr txBox="1">
              <a:spLocks noChangeArrowheads="1"/>
            </p:cNvSpPr>
            <p:nvPr/>
          </p:nvSpPr>
          <p:spPr bwMode="auto">
            <a:xfrm>
              <a:off x="2018" y="2568"/>
              <a:ext cx="1225" cy="160"/>
            </a:xfrm>
            <a:prstGeom prst="rect">
              <a:avLst/>
            </a:prstGeom>
            <a:noFill/>
            <a:ln w="9525">
              <a:solidFill>
                <a:schemeClr val="tx1"/>
              </a:solidFill>
              <a:miter lim="800000"/>
              <a:headEnd/>
              <a:tailEnd/>
            </a:ln>
          </p:spPr>
          <p:txBody>
            <a:bodyPr>
              <a:spAutoFit/>
            </a:bodyPr>
            <a:lstStyle/>
            <a:p>
              <a:r>
                <a:rPr lang="fr-BE" sz="1000">
                  <a:latin typeface="Arial Narrow" pitchFamily="34" charset="0"/>
                </a:rPr>
                <a:t>6. Execute Tests</a:t>
              </a:r>
            </a:p>
          </p:txBody>
        </p:sp>
        <p:sp>
          <p:nvSpPr>
            <p:cNvPr id="39955" name="TextBox 6"/>
            <p:cNvSpPr txBox="1">
              <a:spLocks noChangeArrowheads="1"/>
            </p:cNvSpPr>
            <p:nvPr/>
          </p:nvSpPr>
          <p:spPr bwMode="auto">
            <a:xfrm>
              <a:off x="2018" y="2750"/>
              <a:ext cx="1225" cy="160"/>
            </a:xfrm>
            <a:prstGeom prst="rect">
              <a:avLst/>
            </a:prstGeom>
            <a:solidFill>
              <a:srgbClr val="DDDDDD"/>
            </a:solidFill>
            <a:ln w="9525">
              <a:solidFill>
                <a:schemeClr val="tx1"/>
              </a:solidFill>
              <a:miter lim="800000"/>
              <a:headEnd/>
              <a:tailEnd/>
            </a:ln>
          </p:spPr>
          <p:txBody>
            <a:bodyPr>
              <a:spAutoFit/>
            </a:bodyPr>
            <a:lstStyle/>
            <a:p>
              <a:r>
                <a:rPr lang="fr-BE" sz="1000">
                  <a:latin typeface="Arial Narrow" pitchFamily="34" charset="0"/>
                </a:rPr>
                <a:t>7. Analyse, Report and Re-test</a:t>
              </a:r>
            </a:p>
          </p:txBody>
        </p:sp>
      </p:grpSp>
      <p:grpSp>
        <p:nvGrpSpPr>
          <p:cNvPr id="40002" name="Group 66"/>
          <p:cNvGrpSpPr>
            <a:grpSpLocks/>
          </p:cNvGrpSpPr>
          <p:nvPr/>
        </p:nvGrpSpPr>
        <p:grpSpPr bwMode="auto">
          <a:xfrm>
            <a:off x="6372225" y="1700213"/>
            <a:ext cx="1944688" cy="3568700"/>
            <a:chOff x="4014" y="1071"/>
            <a:chExt cx="1225" cy="2248"/>
          </a:xfrm>
        </p:grpSpPr>
        <p:sp>
          <p:nvSpPr>
            <p:cNvPr id="39958" name="TextBox 6"/>
            <p:cNvSpPr txBox="1">
              <a:spLocks noChangeArrowheads="1"/>
            </p:cNvSpPr>
            <p:nvPr/>
          </p:nvSpPr>
          <p:spPr bwMode="auto">
            <a:xfrm>
              <a:off x="4014" y="1071"/>
              <a:ext cx="1225" cy="256"/>
            </a:xfrm>
            <a:prstGeom prst="rect">
              <a:avLst/>
            </a:prstGeom>
            <a:solidFill>
              <a:schemeClr val="accent1"/>
            </a:solidFill>
            <a:ln w="9525">
              <a:solidFill>
                <a:schemeClr val="tx1"/>
              </a:solidFill>
              <a:miter lim="800000"/>
              <a:headEnd/>
              <a:tailEnd/>
            </a:ln>
          </p:spPr>
          <p:txBody>
            <a:bodyPr>
              <a:spAutoFit/>
            </a:bodyPr>
            <a:lstStyle/>
            <a:p>
              <a:r>
                <a:rPr lang="fr-BE" sz="1000" b="1">
                  <a:latin typeface="Arial Narrow" pitchFamily="34" charset="0"/>
                </a:rPr>
                <a:t>Agile Performance Testing Activities</a:t>
              </a:r>
            </a:p>
          </p:txBody>
        </p:sp>
        <p:sp>
          <p:nvSpPr>
            <p:cNvPr id="39959" name="TextBox 6"/>
            <p:cNvSpPr txBox="1">
              <a:spLocks noChangeArrowheads="1"/>
            </p:cNvSpPr>
            <p:nvPr/>
          </p:nvSpPr>
          <p:spPr bwMode="auto">
            <a:xfrm>
              <a:off x="4014" y="1344"/>
              <a:ext cx="1225" cy="256"/>
            </a:xfrm>
            <a:prstGeom prst="rect">
              <a:avLst/>
            </a:prstGeom>
            <a:solidFill>
              <a:srgbClr val="DDDDDD"/>
            </a:solidFill>
            <a:ln w="9525">
              <a:solidFill>
                <a:schemeClr val="tx1"/>
              </a:solidFill>
              <a:miter lim="800000"/>
              <a:headEnd/>
              <a:tailEnd/>
            </a:ln>
          </p:spPr>
          <p:txBody>
            <a:bodyPr>
              <a:spAutoFit/>
            </a:bodyPr>
            <a:lstStyle/>
            <a:p>
              <a:r>
                <a:rPr lang="en-US" sz="1000">
                  <a:latin typeface="Arial Narrow" pitchFamily="34" charset="0"/>
                </a:rPr>
                <a:t>1. Understand Project Vision and Content</a:t>
              </a:r>
              <a:endParaRPr lang="fr-BE" sz="1000">
                <a:latin typeface="Arial Narrow" pitchFamily="34" charset="0"/>
              </a:endParaRPr>
            </a:p>
          </p:txBody>
        </p:sp>
        <p:sp>
          <p:nvSpPr>
            <p:cNvPr id="39960" name="TextBox 6"/>
            <p:cNvSpPr txBox="1">
              <a:spLocks noChangeArrowheads="1"/>
            </p:cNvSpPr>
            <p:nvPr/>
          </p:nvSpPr>
          <p:spPr bwMode="auto">
            <a:xfrm>
              <a:off x="4014" y="1616"/>
              <a:ext cx="1225" cy="256"/>
            </a:xfrm>
            <a:prstGeom prst="rect">
              <a:avLst/>
            </a:prstGeom>
            <a:noFill/>
            <a:ln w="9525">
              <a:solidFill>
                <a:schemeClr val="tx1"/>
              </a:solidFill>
              <a:miter lim="800000"/>
              <a:headEnd/>
              <a:tailEnd/>
            </a:ln>
          </p:spPr>
          <p:txBody>
            <a:bodyPr>
              <a:spAutoFit/>
            </a:bodyPr>
            <a:lstStyle/>
            <a:p>
              <a:r>
                <a:rPr lang="en-US" sz="1000">
                  <a:latin typeface="Arial Narrow" pitchFamily="34" charset="0"/>
                </a:rPr>
                <a:t>2. Identify Reasons for Testing Performance</a:t>
              </a:r>
            </a:p>
          </p:txBody>
        </p:sp>
        <p:sp>
          <p:nvSpPr>
            <p:cNvPr id="39961" name="TextBox 6"/>
            <p:cNvSpPr txBox="1">
              <a:spLocks noChangeArrowheads="1"/>
            </p:cNvSpPr>
            <p:nvPr/>
          </p:nvSpPr>
          <p:spPr bwMode="auto">
            <a:xfrm>
              <a:off x="4014" y="1888"/>
              <a:ext cx="1225" cy="256"/>
            </a:xfrm>
            <a:prstGeom prst="rect">
              <a:avLst/>
            </a:prstGeom>
            <a:solidFill>
              <a:srgbClr val="DDDDDD"/>
            </a:solidFill>
            <a:ln w="9525">
              <a:solidFill>
                <a:schemeClr val="tx1"/>
              </a:solidFill>
              <a:miter lim="800000"/>
              <a:headEnd/>
              <a:tailEnd/>
            </a:ln>
          </p:spPr>
          <p:txBody>
            <a:bodyPr>
              <a:spAutoFit/>
            </a:bodyPr>
            <a:lstStyle/>
            <a:p>
              <a:r>
                <a:rPr lang="en-US" sz="1000">
                  <a:latin typeface="Arial Narrow" pitchFamily="34" charset="0"/>
                </a:rPr>
                <a:t>3. Identify Value of Testing Performance</a:t>
              </a:r>
              <a:endParaRPr lang="fr-BE" sz="1000">
                <a:latin typeface="Arial Narrow" pitchFamily="34" charset="0"/>
              </a:endParaRPr>
            </a:p>
          </p:txBody>
        </p:sp>
        <p:sp>
          <p:nvSpPr>
            <p:cNvPr id="39962" name="TextBox 6"/>
            <p:cNvSpPr txBox="1">
              <a:spLocks noChangeArrowheads="1"/>
            </p:cNvSpPr>
            <p:nvPr/>
          </p:nvSpPr>
          <p:spPr bwMode="auto">
            <a:xfrm>
              <a:off x="4014" y="2161"/>
              <a:ext cx="1225" cy="160"/>
            </a:xfrm>
            <a:prstGeom prst="rect">
              <a:avLst/>
            </a:prstGeom>
            <a:noFill/>
            <a:ln w="9525">
              <a:solidFill>
                <a:schemeClr val="tx1"/>
              </a:solidFill>
              <a:miter lim="800000"/>
              <a:headEnd/>
              <a:tailEnd/>
            </a:ln>
          </p:spPr>
          <p:txBody>
            <a:bodyPr>
              <a:spAutoFit/>
            </a:bodyPr>
            <a:lstStyle/>
            <a:p>
              <a:r>
                <a:rPr lang="fr-BE" sz="1000">
                  <a:latin typeface="Arial Narrow" pitchFamily="34" charset="0"/>
                </a:rPr>
                <a:t>4. Configure Test Environment</a:t>
              </a:r>
              <a:endParaRPr lang="en-US" sz="1000">
                <a:latin typeface="Arial Narrow" pitchFamily="34" charset="0"/>
              </a:endParaRPr>
            </a:p>
          </p:txBody>
        </p:sp>
        <p:sp>
          <p:nvSpPr>
            <p:cNvPr id="39963" name="TextBox 6"/>
            <p:cNvSpPr txBox="1">
              <a:spLocks noChangeArrowheads="1"/>
            </p:cNvSpPr>
            <p:nvPr/>
          </p:nvSpPr>
          <p:spPr bwMode="auto">
            <a:xfrm>
              <a:off x="4014" y="2342"/>
              <a:ext cx="1225" cy="160"/>
            </a:xfrm>
            <a:prstGeom prst="rect">
              <a:avLst/>
            </a:prstGeom>
            <a:solidFill>
              <a:srgbClr val="DDDDDD"/>
            </a:solidFill>
            <a:ln w="9525">
              <a:solidFill>
                <a:schemeClr val="tx1"/>
              </a:solidFill>
              <a:miter lim="800000"/>
              <a:headEnd/>
              <a:tailEnd/>
            </a:ln>
          </p:spPr>
          <p:txBody>
            <a:bodyPr>
              <a:spAutoFit/>
            </a:bodyPr>
            <a:lstStyle/>
            <a:p>
              <a:r>
                <a:rPr lang="fr-BE" sz="1000">
                  <a:latin typeface="Arial Narrow" pitchFamily="34" charset="0"/>
                </a:rPr>
                <a:t>5. Identify and Coordinate Tests</a:t>
              </a:r>
            </a:p>
          </p:txBody>
        </p:sp>
        <p:sp>
          <p:nvSpPr>
            <p:cNvPr id="39964" name="TextBox 6"/>
            <p:cNvSpPr txBox="1">
              <a:spLocks noChangeArrowheads="1"/>
            </p:cNvSpPr>
            <p:nvPr/>
          </p:nvSpPr>
          <p:spPr bwMode="auto">
            <a:xfrm>
              <a:off x="4014" y="2524"/>
              <a:ext cx="1225" cy="160"/>
            </a:xfrm>
            <a:prstGeom prst="rect">
              <a:avLst/>
            </a:prstGeom>
            <a:noFill/>
            <a:ln w="9525">
              <a:solidFill>
                <a:schemeClr val="tx1"/>
              </a:solidFill>
              <a:miter lim="800000"/>
              <a:headEnd/>
              <a:tailEnd/>
            </a:ln>
          </p:spPr>
          <p:txBody>
            <a:bodyPr>
              <a:spAutoFit/>
            </a:bodyPr>
            <a:lstStyle/>
            <a:p>
              <a:r>
                <a:rPr lang="fr-BE" sz="1000">
                  <a:latin typeface="Arial Narrow" pitchFamily="34" charset="0"/>
                </a:rPr>
                <a:t>6. Execute Task(s)</a:t>
              </a:r>
            </a:p>
          </p:txBody>
        </p:sp>
        <p:sp>
          <p:nvSpPr>
            <p:cNvPr id="39965" name="TextBox 6"/>
            <p:cNvSpPr txBox="1">
              <a:spLocks noChangeArrowheads="1"/>
            </p:cNvSpPr>
            <p:nvPr/>
          </p:nvSpPr>
          <p:spPr bwMode="auto">
            <a:xfrm>
              <a:off x="4014" y="2705"/>
              <a:ext cx="1225" cy="160"/>
            </a:xfrm>
            <a:prstGeom prst="rect">
              <a:avLst/>
            </a:prstGeom>
            <a:solidFill>
              <a:srgbClr val="DDDDDD"/>
            </a:solidFill>
            <a:ln w="9525">
              <a:solidFill>
                <a:schemeClr val="tx1"/>
              </a:solidFill>
              <a:miter lim="800000"/>
              <a:headEnd/>
              <a:tailEnd/>
            </a:ln>
          </p:spPr>
          <p:txBody>
            <a:bodyPr>
              <a:spAutoFit/>
            </a:bodyPr>
            <a:lstStyle/>
            <a:p>
              <a:r>
                <a:rPr lang="fr-BE" sz="1000">
                  <a:latin typeface="Arial Narrow" pitchFamily="34" charset="0"/>
                </a:rPr>
                <a:t>7. Analyse Results and Report</a:t>
              </a:r>
            </a:p>
          </p:txBody>
        </p:sp>
        <p:sp>
          <p:nvSpPr>
            <p:cNvPr id="39966" name="TextBox 6"/>
            <p:cNvSpPr txBox="1">
              <a:spLocks noChangeArrowheads="1"/>
            </p:cNvSpPr>
            <p:nvPr/>
          </p:nvSpPr>
          <p:spPr bwMode="auto">
            <a:xfrm>
              <a:off x="4014" y="2886"/>
              <a:ext cx="1225" cy="256"/>
            </a:xfrm>
            <a:prstGeom prst="rect">
              <a:avLst/>
            </a:prstGeom>
            <a:noFill/>
            <a:ln w="9525">
              <a:solidFill>
                <a:schemeClr val="tx1"/>
              </a:solidFill>
              <a:miter lim="800000"/>
              <a:headEnd/>
              <a:tailEnd/>
            </a:ln>
          </p:spPr>
          <p:txBody>
            <a:bodyPr>
              <a:spAutoFit/>
            </a:bodyPr>
            <a:lstStyle/>
            <a:p>
              <a:r>
                <a:rPr lang="fr-BE" sz="1000">
                  <a:latin typeface="Arial Narrow" pitchFamily="34" charset="0"/>
                </a:rPr>
                <a:t>8. Revisit 1-3 Consider Performance Criteria</a:t>
              </a:r>
            </a:p>
          </p:txBody>
        </p:sp>
        <p:sp>
          <p:nvSpPr>
            <p:cNvPr id="39967" name="TextBox 6"/>
            <p:cNvSpPr txBox="1">
              <a:spLocks noChangeArrowheads="1"/>
            </p:cNvSpPr>
            <p:nvPr/>
          </p:nvSpPr>
          <p:spPr bwMode="auto">
            <a:xfrm>
              <a:off x="4014" y="3159"/>
              <a:ext cx="1225" cy="160"/>
            </a:xfrm>
            <a:prstGeom prst="rect">
              <a:avLst/>
            </a:prstGeom>
            <a:solidFill>
              <a:srgbClr val="DDDDDD"/>
            </a:solidFill>
            <a:ln w="9525">
              <a:solidFill>
                <a:schemeClr val="tx1"/>
              </a:solidFill>
              <a:miter lim="800000"/>
              <a:headEnd/>
              <a:tailEnd/>
            </a:ln>
          </p:spPr>
          <p:txBody>
            <a:bodyPr>
              <a:spAutoFit/>
            </a:bodyPr>
            <a:lstStyle/>
            <a:p>
              <a:r>
                <a:rPr lang="fr-BE" sz="1000">
                  <a:latin typeface="Arial Narrow" pitchFamily="34" charset="0"/>
                </a:rPr>
                <a:t>9 Reprioritize Tasks</a:t>
              </a:r>
            </a:p>
          </p:txBody>
        </p:sp>
      </p:grpSp>
      <p:grpSp>
        <p:nvGrpSpPr>
          <p:cNvPr id="40000" name="Group 64"/>
          <p:cNvGrpSpPr>
            <a:grpSpLocks/>
          </p:cNvGrpSpPr>
          <p:nvPr/>
        </p:nvGrpSpPr>
        <p:grpSpPr bwMode="auto">
          <a:xfrm>
            <a:off x="5148263" y="2276475"/>
            <a:ext cx="1223962" cy="2879725"/>
            <a:chOff x="3243" y="1434"/>
            <a:chExt cx="771" cy="1814"/>
          </a:xfrm>
        </p:grpSpPr>
        <p:sp>
          <p:nvSpPr>
            <p:cNvPr id="39978" name="Line 42"/>
            <p:cNvSpPr>
              <a:spLocks noChangeShapeType="1"/>
            </p:cNvSpPr>
            <p:nvPr/>
          </p:nvSpPr>
          <p:spPr bwMode="auto">
            <a:xfrm>
              <a:off x="3243" y="1434"/>
              <a:ext cx="771" cy="0"/>
            </a:xfrm>
            <a:prstGeom prst="line">
              <a:avLst/>
            </a:prstGeom>
            <a:noFill/>
            <a:ln w="57150">
              <a:solidFill>
                <a:schemeClr val="tx1"/>
              </a:solidFill>
              <a:round/>
              <a:headEnd/>
              <a:tailEnd type="triangle" w="med" len="med"/>
            </a:ln>
            <a:effectLst/>
          </p:spPr>
          <p:txBody>
            <a:bodyPr/>
            <a:lstStyle/>
            <a:p>
              <a:endParaRPr lang="de-DE"/>
            </a:p>
          </p:txBody>
        </p:sp>
        <p:sp>
          <p:nvSpPr>
            <p:cNvPr id="39979" name="Line 43"/>
            <p:cNvSpPr>
              <a:spLocks noChangeShapeType="1"/>
            </p:cNvSpPr>
            <p:nvPr/>
          </p:nvSpPr>
          <p:spPr bwMode="auto">
            <a:xfrm>
              <a:off x="3243" y="1706"/>
              <a:ext cx="771" cy="0"/>
            </a:xfrm>
            <a:prstGeom prst="line">
              <a:avLst/>
            </a:prstGeom>
            <a:noFill/>
            <a:ln w="57150">
              <a:solidFill>
                <a:schemeClr val="tx1"/>
              </a:solidFill>
              <a:round/>
              <a:headEnd/>
              <a:tailEnd type="triangle" w="med" len="med"/>
            </a:ln>
            <a:effectLst/>
          </p:spPr>
          <p:txBody>
            <a:bodyPr/>
            <a:lstStyle/>
            <a:p>
              <a:endParaRPr lang="de-DE"/>
            </a:p>
          </p:txBody>
        </p:sp>
        <p:sp>
          <p:nvSpPr>
            <p:cNvPr id="39980" name="Line 44"/>
            <p:cNvSpPr>
              <a:spLocks noChangeShapeType="1"/>
            </p:cNvSpPr>
            <p:nvPr/>
          </p:nvSpPr>
          <p:spPr bwMode="auto">
            <a:xfrm>
              <a:off x="3243" y="1706"/>
              <a:ext cx="771" cy="273"/>
            </a:xfrm>
            <a:prstGeom prst="line">
              <a:avLst/>
            </a:prstGeom>
            <a:noFill/>
            <a:ln w="57150">
              <a:solidFill>
                <a:schemeClr val="tx1"/>
              </a:solidFill>
              <a:round/>
              <a:headEnd/>
              <a:tailEnd type="triangle" w="med" len="med"/>
            </a:ln>
            <a:effectLst/>
          </p:spPr>
          <p:txBody>
            <a:bodyPr/>
            <a:lstStyle/>
            <a:p>
              <a:endParaRPr lang="de-DE"/>
            </a:p>
          </p:txBody>
        </p:sp>
        <p:sp>
          <p:nvSpPr>
            <p:cNvPr id="39981" name="Line 45"/>
            <p:cNvSpPr>
              <a:spLocks noChangeShapeType="1"/>
            </p:cNvSpPr>
            <p:nvPr/>
          </p:nvSpPr>
          <p:spPr bwMode="auto">
            <a:xfrm>
              <a:off x="3243" y="2795"/>
              <a:ext cx="771" cy="182"/>
            </a:xfrm>
            <a:prstGeom prst="line">
              <a:avLst/>
            </a:prstGeom>
            <a:noFill/>
            <a:ln w="57150">
              <a:solidFill>
                <a:schemeClr val="tx1"/>
              </a:solidFill>
              <a:round/>
              <a:headEnd/>
              <a:tailEnd type="triangle" w="med" len="med"/>
            </a:ln>
            <a:effectLst/>
          </p:spPr>
          <p:txBody>
            <a:bodyPr/>
            <a:lstStyle/>
            <a:p>
              <a:endParaRPr lang="de-DE"/>
            </a:p>
          </p:txBody>
        </p:sp>
        <p:sp>
          <p:nvSpPr>
            <p:cNvPr id="39982" name="Line 46"/>
            <p:cNvSpPr>
              <a:spLocks noChangeShapeType="1"/>
            </p:cNvSpPr>
            <p:nvPr/>
          </p:nvSpPr>
          <p:spPr bwMode="auto">
            <a:xfrm>
              <a:off x="3243" y="2840"/>
              <a:ext cx="726" cy="408"/>
            </a:xfrm>
            <a:prstGeom prst="line">
              <a:avLst/>
            </a:prstGeom>
            <a:noFill/>
            <a:ln w="57150">
              <a:solidFill>
                <a:schemeClr val="tx1"/>
              </a:solidFill>
              <a:round/>
              <a:headEnd/>
              <a:tailEnd type="triangle" w="med" len="med"/>
            </a:ln>
            <a:effectLst/>
          </p:spPr>
          <p:txBody>
            <a:bodyPr/>
            <a:lstStyle/>
            <a:p>
              <a:endParaRPr lang="de-DE"/>
            </a:p>
          </p:txBody>
        </p:sp>
        <p:sp>
          <p:nvSpPr>
            <p:cNvPr id="39983" name="Line 47"/>
            <p:cNvSpPr>
              <a:spLocks noChangeShapeType="1"/>
            </p:cNvSpPr>
            <p:nvPr/>
          </p:nvSpPr>
          <p:spPr bwMode="auto">
            <a:xfrm>
              <a:off x="3243" y="1933"/>
              <a:ext cx="771" cy="499"/>
            </a:xfrm>
            <a:prstGeom prst="line">
              <a:avLst/>
            </a:prstGeom>
            <a:noFill/>
            <a:ln w="57150">
              <a:solidFill>
                <a:schemeClr val="tx1"/>
              </a:solidFill>
              <a:round/>
              <a:headEnd/>
              <a:tailEnd type="triangle" w="med" len="med"/>
            </a:ln>
            <a:effectLst/>
          </p:spPr>
          <p:txBody>
            <a:bodyPr/>
            <a:lstStyle/>
            <a:p>
              <a:endParaRPr lang="de-DE"/>
            </a:p>
          </p:txBody>
        </p:sp>
        <p:sp>
          <p:nvSpPr>
            <p:cNvPr id="39984" name="Line 48"/>
            <p:cNvSpPr>
              <a:spLocks noChangeShapeType="1"/>
            </p:cNvSpPr>
            <p:nvPr/>
          </p:nvSpPr>
          <p:spPr bwMode="auto">
            <a:xfrm>
              <a:off x="3243" y="2251"/>
              <a:ext cx="771" cy="0"/>
            </a:xfrm>
            <a:prstGeom prst="line">
              <a:avLst/>
            </a:prstGeom>
            <a:noFill/>
            <a:ln w="57150">
              <a:solidFill>
                <a:schemeClr val="tx1"/>
              </a:solidFill>
              <a:round/>
              <a:headEnd/>
              <a:tailEnd type="triangle" w="med" len="med"/>
            </a:ln>
            <a:effectLst/>
          </p:spPr>
          <p:txBody>
            <a:bodyPr/>
            <a:lstStyle/>
            <a:p>
              <a:endParaRPr lang="de-DE"/>
            </a:p>
          </p:txBody>
        </p:sp>
        <p:sp>
          <p:nvSpPr>
            <p:cNvPr id="39985" name="Line 49"/>
            <p:cNvSpPr>
              <a:spLocks noChangeShapeType="1"/>
            </p:cNvSpPr>
            <p:nvPr/>
          </p:nvSpPr>
          <p:spPr bwMode="auto">
            <a:xfrm>
              <a:off x="3243" y="2478"/>
              <a:ext cx="771" cy="0"/>
            </a:xfrm>
            <a:prstGeom prst="line">
              <a:avLst/>
            </a:prstGeom>
            <a:noFill/>
            <a:ln w="57150">
              <a:solidFill>
                <a:schemeClr val="tx1"/>
              </a:solidFill>
              <a:round/>
              <a:headEnd/>
              <a:tailEnd type="triangle" w="med" len="med"/>
            </a:ln>
            <a:effectLst/>
          </p:spPr>
          <p:txBody>
            <a:bodyPr/>
            <a:lstStyle/>
            <a:p>
              <a:endParaRPr lang="de-DE"/>
            </a:p>
          </p:txBody>
        </p:sp>
        <p:sp>
          <p:nvSpPr>
            <p:cNvPr id="39986" name="Line 50"/>
            <p:cNvSpPr>
              <a:spLocks noChangeShapeType="1"/>
            </p:cNvSpPr>
            <p:nvPr/>
          </p:nvSpPr>
          <p:spPr bwMode="auto">
            <a:xfrm>
              <a:off x="3243" y="2614"/>
              <a:ext cx="771" cy="0"/>
            </a:xfrm>
            <a:prstGeom prst="line">
              <a:avLst/>
            </a:prstGeom>
            <a:noFill/>
            <a:ln w="57150">
              <a:solidFill>
                <a:schemeClr val="tx1"/>
              </a:solidFill>
              <a:round/>
              <a:headEnd/>
              <a:tailEnd type="triangle" w="med" len="med"/>
            </a:ln>
            <a:effectLst/>
          </p:spPr>
          <p:txBody>
            <a:bodyPr/>
            <a:lstStyle/>
            <a:p>
              <a:endParaRPr lang="de-DE"/>
            </a:p>
          </p:txBody>
        </p:sp>
      </p:grpSp>
      <p:grpSp>
        <p:nvGrpSpPr>
          <p:cNvPr id="40003" name="Group 67"/>
          <p:cNvGrpSpPr>
            <a:grpSpLocks/>
          </p:cNvGrpSpPr>
          <p:nvPr/>
        </p:nvGrpSpPr>
        <p:grpSpPr bwMode="auto">
          <a:xfrm>
            <a:off x="2411413" y="2276475"/>
            <a:ext cx="792162" cy="2232025"/>
            <a:chOff x="1519" y="1434"/>
            <a:chExt cx="499" cy="1406"/>
          </a:xfrm>
        </p:grpSpPr>
        <p:sp>
          <p:nvSpPr>
            <p:cNvPr id="39987" name="Line 51"/>
            <p:cNvSpPr>
              <a:spLocks noChangeShapeType="1"/>
            </p:cNvSpPr>
            <p:nvPr/>
          </p:nvSpPr>
          <p:spPr bwMode="auto">
            <a:xfrm flipV="1">
              <a:off x="1519" y="1434"/>
              <a:ext cx="499" cy="544"/>
            </a:xfrm>
            <a:prstGeom prst="line">
              <a:avLst/>
            </a:prstGeom>
            <a:noFill/>
            <a:ln w="57150">
              <a:solidFill>
                <a:schemeClr val="tx1"/>
              </a:solidFill>
              <a:round/>
              <a:headEnd/>
              <a:tailEnd type="triangle" w="med" len="med"/>
            </a:ln>
            <a:effectLst/>
          </p:spPr>
          <p:txBody>
            <a:bodyPr/>
            <a:lstStyle/>
            <a:p>
              <a:endParaRPr lang="de-DE"/>
            </a:p>
          </p:txBody>
        </p:sp>
        <p:sp>
          <p:nvSpPr>
            <p:cNvPr id="39988" name="Line 52"/>
            <p:cNvSpPr>
              <a:spLocks noChangeShapeType="1"/>
            </p:cNvSpPr>
            <p:nvPr/>
          </p:nvSpPr>
          <p:spPr bwMode="auto">
            <a:xfrm>
              <a:off x="1519" y="1933"/>
              <a:ext cx="454" cy="0"/>
            </a:xfrm>
            <a:prstGeom prst="line">
              <a:avLst/>
            </a:prstGeom>
            <a:noFill/>
            <a:ln w="57150">
              <a:solidFill>
                <a:schemeClr val="tx1"/>
              </a:solidFill>
              <a:round/>
              <a:headEnd/>
              <a:tailEnd type="triangle" w="med" len="med"/>
            </a:ln>
            <a:effectLst/>
          </p:spPr>
          <p:txBody>
            <a:bodyPr/>
            <a:lstStyle/>
            <a:p>
              <a:endParaRPr lang="de-DE"/>
            </a:p>
          </p:txBody>
        </p:sp>
        <p:sp>
          <p:nvSpPr>
            <p:cNvPr id="39989" name="Line 53"/>
            <p:cNvSpPr>
              <a:spLocks noChangeShapeType="1"/>
            </p:cNvSpPr>
            <p:nvPr/>
          </p:nvSpPr>
          <p:spPr bwMode="auto">
            <a:xfrm>
              <a:off x="1519" y="2251"/>
              <a:ext cx="454" cy="0"/>
            </a:xfrm>
            <a:prstGeom prst="line">
              <a:avLst/>
            </a:prstGeom>
            <a:noFill/>
            <a:ln w="57150">
              <a:solidFill>
                <a:schemeClr val="tx1"/>
              </a:solidFill>
              <a:round/>
              <a:headEnd/>
              <a:tailEnd type="triangle" w="med" len="med"/>
            </a:ln>
            <a:effectLst/>
          </p:spPr>
          <p:txBody>
            <a:bodyPr/>
            <a:lstStyle/>
            <a:p>
              <a:endParaRPr lang="de-DE"/>
            </a:p>
          </p:txBody>
        </p:sp>
        <p:sp>
          <p:nvSpPr>
            <p:cNvPr id="39990" name="Line 54"/>
            <p:cNvSpPr>
              <a:spLocks noChangeShapeType="1"/>
            </p:cNvSpPr>
            <p:nvPr/>
          </p:nvSpPr>
          <p:spPr bwMode="auto">
            <a:xfrm>
              <a:off x="1519" y="2614"/>
              <a:ext cx="454" cy="0"/>
            </a:xfrm>
            <a:prstGeom prst="line">
              <a:avLst/>
            </a:prstGeom>
            <a:noFill/>
            <a:ln w="57150">
              <a:solidFill>
                <a:schemeClr val="tx1"/>
              </a:solidFill>
              <a:round/>
              <a:headEnd/>
              <a:tailEnd type="triangle" w="med" len="med"/>
            </a:ln>
            <a:effectLst/>
          </p:spPr>
          <p:txBody>
            <a:bodyPr/>
            <a:lstStyle/>
            <a:p>
              <a:endParaRPr lang="de-DE"/>
            </a:p>
          </p:txBody>
        </p:sp>
        <p:sp>
          <p:nvSpPr>
            <p:cNvPr id="39991" name="Line 55"/>
            <p:cNvSpPr>
              <a:spLocks noChangeShapeType="1"/>
            </p:cNvSpPr>
            <p:nvPr/>
          </p:nvSpPr>
          <p:spPr bwMode="auto">
            <a:xfrm>
              <a:off x="1519" y="2840"/>
              <a:ext cx="454" cy="0"/>
            </a:xfrm>
            <a:prstGeom prst="line">
              <a:avLst/>
            </a:prstGeom>
            <a:noFill/>
            <a:ln w="57150">
              <a:solidFill>
                <a:schemeClr val="tx1"/>
              </a:solidFill>
              <a:round/>
              <a:headEnd/>
              <a:tailEnd type="triangle" w="med" len="med"/>
            </a:ln>
            <a:effectLst/>
          </p:spPr>
          <p:txBody>
            <a:bodyPr/>
            <a:lstStyle/>
            <a:p>
              <a:endParaRPr lang="de-DE"/>
            </a:p>
          </p:txBody>
        </p:sp>
        <p:sp>
          <p:nvSpPr>
            <p:cNvPr id="39992" name="Line 56"/>
            <p:cNvSpPr>
              <a:spLocks noChangeShapeType="1"/>
            </p:cNvSpPr>
            <p:nvPr/>
          </p:nvSpPr>
          <p:spPr bwMode="auto">
            <a:xfrm>
              <a:off x="1519" y="1480"/>
              <a:ext cx="454" cy="226"/>
            </a:xfrm>
            <a:prstGeom prst="line">
              <a:avLst/>
            </a:prstGeom>
            <a:noFill/>
            <a:ln w="57150">
              <a:solidFill>
                <a:schemeClr val="tx1"/>
              </a:solidFill>
              <a:round/>
              <a:headEnd/>
              <a:tailEnd type="triangle" w="med" len="med"/>
            </a:ln>
            <a:effectLst/>
          </p:spPr>
          <p:txBody>
            <a:bodyPr/>
            <a:lstStyle/>
            <a:p>
              <a:endParaRPr lang="de-DE"/>
            </a:p>
          </p:txBody>
        </p:sp>
        <p:sp>
          <p:nvSpPr>
            <p:cNvPr id="39993" name="Line 57"/>
            <p:cNvSpPr>
              <a:spLocks noChangeShapeType="1"/>
            </p:cNvSpPr>
            <p:nvPr/>
          </p:nvSpPr>
          <p:spPr bwMode="auto">
            <a:xfrm>
              <a:off x="1519" y="2251"/>
              <a:ext cx="499" cy="226"/>
            </a:xfrm>
            <a:prstGeom prst="line">
              <a:avLst/>
            </a:prstGeom>
            <a:noFill/>
            <a:ln w="57150">
              <a:solidFill>
                <a:schemeClr val="tx1"/>
              </a:solidFill>
              <a:round/>
              <a:headEnd/>
              <a:tailEnd type="triangle" w="med" len="med"/>
            </a:ln>
            <a:effectLst/>
          </p:spPr>
          <p:txBody>
            <a:bodyPr/>
            <a:lstStyle/>
            <a:p>
              <a:endParaRPr lang="de-DE"/>
            </a:p>
          </p:txBody>
        </p:sp>
      </p:grpSp>
      <p:grpSp>
        <p:nvGrpSpPr>
          <p:cNvPr id="40001" name="Group 65"/>
          <p:cNvGrpSpPr>
            <a:grpSpLocks/>
          </p:cNvGrpSpPr>
          <p:nvPr/>
        </p:nvGrpSpPr>
        <p:grpSpPr bwMode="auto">
          <a:xfrm>
            <a:off x="468313" y="1844675"/>
            <a:ext cx="1944687" cy="2846388"/>
            <a:chOff x="295" y="1162"/>
            <a:chExt cx="1225" cy="1793"/>
          </a:xfrm>
        </p:grpSpPr>
        <p:sp>
          <p:nvSpPr>
            <p:cNvPr id="39942" name="TextBox 6"/>
            <p:cNvSpPr txBox="1">
              <a:spLocks noChangeArrowheads="1"/>
            </p:cNvSpPr>
            <p:nvPr/>
          </p:nvSpPr>
          <p:spPr bwMode="auto">
            <a:xfrm>
              <a:off x="295" y="1389"/>
              <a:ext cx="1225" cy="160"/>
            </a:xfrm>
            <a:prstGeom prst="rect">
              <a:avLst/>
            </a:prstGeom>
            <a:solidFill>
              <a:srgbClr val="DDDDDD"/>
            </a:solidFill>
            <a:ln w="9525">
              <a:solidFill>
                <a:schemeClr val="tx1"/>
              </a:solidFill>
              <a:miter lim="800000"/>
              <a:headEnd/>
              <a:tailEnd/>
            </a:ln>
          </p:spPr>
          <p:txBody>
            <a:bodyPr>
              <a:spAutoFit/>
            </a:bodyPr>
            <a:lstStyle/>
            <a:p>
              <a:r>
                <a:rPr lang="fr-BE" sz="1000">
                  <a:latin typeface="Arial Narrow" pitchFamily="34" charset="0"/>
                </a:rPr>
                <a:t>Analyse</a:t>
              </a:r>
              <a:endParaRPr lang="en-US" sz="1000">
                <a:latin typeface="Arial Narrow" pitchFamily="34" charset="0"/>
              </a:endParaRPr>
            </a:p>
          </p:txBody>
        </p:sp>
        <p:sp>
          <p:nvSpPr>
            <p:cNvPr id="39943" name="TextBox 8"/>
            <p:cNvSpPr txBox="1">
              <a:spLocks noChangeArrowheads="1"/>
            </p:cNvSpPr>
            <p:nvPr/>
          </p:nvSpPr>
          <p:spPr bwMode="auto">
            <a:xfrm>
              <a:off x="295" y="1888"/>
              <a:ext cx="1225" cy="160"/>
            </a:xfrm>
            <a:prstGeom prst="rect">
              <a:avLst/>
            </a:prstGeom>
            <a:noFill/>
            <a:ln w="9525">
              <a:solidFill>
                <a:schemeClr val="tx1"/>
              </a:solidFill>
              <a:miter lim="800000"/>
              <a:headEnd/>
              <a:tailEnd/>
            </a:ln>
          </p:spPr>
          <p:txBody>
            <a:bodyPr>
              <a:spAutoFit/>
            </a:bodyPr>
            <a:lstStyle/>
            <a:p>
              <a:r>
                <a:rPr lang="en-US" sz="1000">
                  <a:latin typeface="Arial Narrow" pitchFamily="34" charset="0"/>
                </a:rPr>
                <a:t>Plan &amp; Design Test</a:t>
              </a:r>
            </a:p>
          </p:txBody>
        </p:sp>
        <p:sp>
          <p:nvSpPr>
            <p:cNvPr id="39944" name="TextBox 9"/>
            <p:cNvSpPr txBox="1">
              <a:spLocks noChangeArrowheads="1"/>
            </p:cNvSpPr>
            <p:nvPr/>
          </p:nvSpPr>
          <p:spPr bwMode="auto">
            <a:xfrm>
              <a:off x="295" y="2160"/>
              <a:ext cx="1225" cy="160"/>
            </a:xfrm>
            <a:prstGeom prst="rect">
              <a:avLst/>
            </a:prstGeom>
            <a:solidFill>
              <a:srgbClr val="DDDDDD"/>
            </a:solidFill>
            <a:ln w="9525">
              <a:solidFill>
                <a:schemeClr val="tx1"/>
              </a:solidFill>
              <a:miter lim="800000"/>
              <a:headEnd/>
              <a:tailEnd/>
            </a:ln>
          </p:spPr>
          <p:txBody>
            <a:bodyPr>
              <a:spAutoFit/>
            </a:bodyPr>
            <a:lstStyle/>
            <a:p>
              <a:r>
                <a:rPr lang="en-US" sz="1000">
                  <a:latin typeface="Arial Narrow" pitchFamily="34" charset="0"/>
                </a:rPr>
                <a:t>Build/Record scenario’s</a:t>
              </a:r>
            </a:p>
          </p:txBody>
        </p:sp>
        <p:sp>
          <p:nvSpPr>
            <p:cNvPr id="39945" name="TextBox 10"/>
            <p:cNvSpPr txBox="1">
              <a:spLocks noChangeArrowheads="1"/>
            </p:cNvSpPr>
            <p:nvPr/>
          </p:nvSpPr>
          <p:spPr bwMode="auto">
            <a:xfrm>
              <a:off x="295" y="2523"/>
              <a:ext cx="1225" cy="160"/>
            </a:xfrm>
            <a:prstGeom prst="rect">
              <a:avLst/>
            </a:prstGeom>
            <a:noFill/>
            <a:ln w="9525">
              <a:solidFill>
                <a:schemeClr val="tx1"/>
              </a:solidFill>
              <a:miter lim="800000"/>
              <a:headEnd/>
              <a:tailEnd/>
            </a:ln>
          </p:spPr>
          <p:txBody>
            <a:bodyPr>
              <a:spAutoFit/>
            </a:bodyPr>
            <a:lstStyle/>
            <a:p>
              <a:r>
                <a:rPr lang="en-US" sz="1000">
                  <a:latin typeface="Arial Narrow" pitchFamily="34" charset="0"/>
                </a:rPr>
                <a:t>Baseline + Load Test</a:t>
              </a:r>
            </a:p>
          </p:txBody>
        </p:sp>
        <p:sp>
          <p:nvSpPr>
            <p:cNvPr id="39946" name="TextBox 11"/>
            <p:cNvSpPr txBox="1">
              <a:spLocks noChangeArrowheads="1"/>
            </p:cNvSpPr>
            <p:nvPr/>
          </p:nvSpPr>
          <p:spPr bwMode="auto">
            <a:xfrm>
              <a:off x="295" y="2795"/>
              <a:ext cx="1225" cy="160"/>
            </a:xfrm>
            <a:prstGeom prst="rect">
              <a:avLst/>
            </a:prstGeom>
            <a:solidFill>
              <a:srgbClr val="DDDDDD"/>
            </a:solidFill>
            <a:ln w="9525">
              <a:solidFill>
                <a:schemeClr val="tx1"/>
              </a:solidFill>
              <a:miter lim="800000"/>
              <a:headEnd/>
              <a:tailEnd/>
            </a:ln>
          </p:spPr>
          <p:txBody>
            <a:bodyPr>
              <a:spAutoFit/>
            </a:bodyPr>
            <a:lstStyle/>
            <a:p>
              <a:r>
                <a:rPr lang="en-US" sz="1000">
                  <a:latin typeface="Arial Narrow" pitchFamily="34" charset="0"/>
                </a:rPr>
                <a:t>Reporting</a:t>
              </a:r>
            </a:p>
          </p:txBody>
        </p:sp>
        <p:sp>
          <p:nvSpPr>
            <p:cNvPr id="39969" name="TextBox 6"/>
            <p:cNvSpPr txBox="1">
              <a:spLocks noChangeArrowheads="1"/>
            </p:cNvSpPr>
            <p:nvPr/>
          </p:nvSpPr>
          <p:spPr bwMode="auto">
            <a:xfrm>
              <a:off x="295" y="1162"/>
              <a:ext cx="1225" cy="160"/>
            </a:xfrm>
            <a:prstGeom prst="rect">
              <a:avLst/>
            </a:prstGeom>
            <a:solidFill>
              <a:schemeClr val="accent1"/>
            </a:solidFill>
            <a:ln w="9525">
              <a:solidFill>
                <a:schemeClr val="tx1"/>
              </a:solidFill>
              <a:miter lim="800000"/>
              <a:headEnd/>
              <a:tailEnd/>
            </a:ln>
          </p:spPr>
          <p:txBody>
            <a:bodyPr>
              <a:spAutoFit/>
            </a:bodyPr>
            <a:lstStyle/>
            <a:p>
              <a:r>
                <a:rPr lang="fr-BE" sz="1000" b="1">
                  <a:latin typeface="Arial Narrow" pitchFamily="34" charset="0"/>
                </a:rPr>
                <a:t>5 Steps</a:t>
              </a:r>
              <a:endParaRPr lang="en-US" sz="1000" b="1">
                <a:latin typeface="Arial Narrow" pitchFamily="34" charset="0"/>
              </a:endParaRPr>
            </a:p>
          </p:txBody>
        </p:sp>
      </p:grpSp>
      <p:sp>
        <p:nvSpPr>
          <p:cNvPr id="39994" name="AutoShape 58"/>
          <p:cNvSpPr>
            <a:spLocks noChangeArrowheads="1"/>
          </p:cNvSpPr>
          <p:nvPr/>
        </p:nvSpPr>
        <p:spPr bwMode="auto">
          <a:xfrm flipH="1">
            <a:off x="2195513" y="3716338"/>
            <a:ext cx="215900" cy="5762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de-DE"/>
          </a:p>
        </p:txBody>
      </p:sp>
      <p:sp>
        <p:nvSpPr>
          <p:cNvPr id="39995" name="AutoShape 59"/>
          <p:cNvSpPr>
            <a:spLocks noChangeArrowheads="1"/>
          </p:cNvSpPr>
          <p:nvPr/>
        </p:nvSpPr>
        <p:spPr bwMode="auto">
          <a:xfrm flipH="1">
            <a:off x="2195513" y="3213100"/>
            <a:ext cx="215900" cy="5762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de-DE"/>
          </a:p>
        </p:txBody>
      </p:sp>
      <p:sp>
        <p:nvSpPr>
          <p:cNvPr id="39996" name="AutoShape 60"/>
          <p:cNvSpPr>
            <a:spLocks noChangeArrowheads="1"/>
          </p:cNvSpPr>
          <p:nvPr/>
        </p:nvSpPr>
        <p:spPr bwMode="auto">
          <a:xfrm flipH="1">
            <a:off x="2195513" y="4221163"/>
            <a:ext cx="215900" cy="576262"/>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de-DE"/>
          </a:p>
        </p:txBody>
      </p:sp>
      <p:sp>
        <p:nvSpPr>
          <p:cNvPr id="39997" name="TextBox 6"/>
          <p:cNvSpPr txBox="1">
            <a:spLocks noChangeArrowheads="1"/>
          </p:cNvSpPr>
          <p:nvPr/>
        </p:nvSpPr>
        <p:spPr bwMode="auto">
          <a:xfrm>
            <a:off x="4860032" y="5661248"/>
            <a:ext cx="2571750" cy="396875"/>
          </a:xfrm>
          <a:prstGeom prst="rect">
            <a:avLst/>
          </a:prstGeom>
          <a:noFill/>
          <a:ln w="9525">
            <a:noFill/>
            <a:miter lim="800000"/>
            <a:headEnd/>
            <a:tailEnd/>
          </a:ln>
        </p:spPr>
        <p:txBody>
          <a:bodyPr>
            <a:spAutoFit/>
          </a:bodyPr>
          <a:lstStyle/>
          <a:p>
            <a:r>
              <a:rPr lang="en-US" sz="1000" dirty="0"/>
              <a:t>patterns &amp; practices: Performance Testing Guidance for Web Applications </a:t>
            </a:r>
          </a:p>
        </p:txBody>
      </p:sp>
      <p:sp>
        <p:nvSpPr>
          <p:cNvPr id="54" name="AutoShape 59"/>
          <p:cNvSpPr>
            <a:spLocks noChangeArrowheads="1"/>
          </p:cNvSpPr>
          <p:nvPr/>
        </p:nvSpPr>
        <p:spPr bwMode="auto">
          <a:xfrm flipH="1">
            <a:off x="2214546" y="2786058"/>
            <a:ext cx="215900" cy="576263"/>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de-DE"/>
          </a:p>
        </p:txBody>
      </p:sp>
    </p:spTree>
    <p:extLst>
      <p:ext uri="{BB962C8B-B14F-4D97-AF65-F5344CB8AC3E}">
        <p14:creationId xmlns:p14="http://schemas.microsoft.com/office/powerpoint/2010/main" val="1865809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002"/>
                                        </p:tgtEl>
                                        <p:attrNameLst>
                                          <p:attrName>style.visibility</p:attrName>
                                        </p:attrNameLst>
                                      </p:cBhvr>
                                      <p:to>
                                        <p:strVal val="visible"/>
                                      </p:to>
                                    </p:set>
                                    <p:animEffect transition="in" filter="blinds(horizontal)">
                                      <p:cBhvr>
                                        <p:cTn id="7" dur="500"/>
                                        <p:tgtEl>
                                          <p:spTgt spid="400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99"/>
                                        </p:tgtEl>
                                        <p:attrNameLst>
                                          <p:attrName>style.visibility</p:attrName>
                                        </p:attrNameLst>
                                      </p:cBhvr>
                                      <p:to>
                                        <p:strVal val="visible"/>
                                      </p:to>
                                    </p:set>
                                    <p:animEffect transition="in" filter="blinds(horizontal)">
                                      <p:cBhvr>
                                        <p:cTn id="12" dur="500"/>
                                        <p:tgtEl>
                                          <p:spTgt spid="3999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0000"/>
                                        </p:tgtEl>
                                        <p:attrNameLst>
                                          <p:attrName>style.visibility</p:attrName>
                                        </p:attrNameLst>
                                      </p:cBhvr>
                                      <p:to>
                                        <p:strVal val="visible"/>
                                      </p:to>
                                    </p:set>
                                    <p:animEffect transition="in" filter="diamond(in)">
                                      <p:cBhvr>
                                        <p:cTn id="17" dur="2000"/>
                                        <p:tgtEl>
                                          <p:spTgt spid="400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001"/>
                                        </p:tgtEl>
                                        <p:attrNameLst>
                                          <p:attrName>style.visibility</p:attrName>
                                        </p:attrNameLst>
                                      </p:cBhvr>
                                      <p:to>
                                        <p:strVal val="visible"/>
                                      </p:to>
                                    </p:set>
                                    <p:animEffect transition="in" filter="blinds(horizontal)">
                                      <p:cBhvr>
                                        <p:cTn id="22" dur="500"/>
                                        <p:tgtEl>
                                          <p:spTgt spid="40001"/>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40003"/>
                                        </p:tgtEl>
                                        <p:attrNameLst>
                                          <p:attrName>style.visibility</p:attrName>
                                        </p:attrNameLst>
                                      </p:cBhvr>
                                      <p:to>
                                        <p:strVal val="visible"/>
                                      </p:to>
                                    </p:set>
                                    <p:animEffect transition="in" filter="diamond(in)">
                                      <p:cBhvr>
                                        <p:cTn id="27" dur="2000"/>
                                        <p:tgtEl>
                                          <p:spTgt spid="4000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994"/>
                                        </p:tgtEl>
                                        <p:attrNameLst>
                                          <p:attrName>style.visibility</p:attrName>
                                        </p:attrNameLst>
                                      </p:cBhvr>
                                      <p:to>
                                        <p:strVal val="visible"/>
                                      </p:to>
                                    </p:set>
                                    <p:animEffect transition="in" filter="blinds(horizontal)">
                                      <p:cBhvr>
                                        <p:cTn id="30" dur="500"/>
                                        <p:tgtEl>
                                          <p:spTgt spid="3999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9995"/>
                                        </p:tgtEl>
                                        <p:attrNameLst>
                                          <p:attrName>style.visibility</p:attrName>
                                        </p:attrNameLst>
                                      </p:cBhvr>
                                      <p:to>
                                        <p:strVal val="visible"/>
                                      </p:to>
                                    </p:set>
                                    <p:animEffect transition="in" filter="blinds(horizontal)">
                                      <p:cBhvr>
                                        <p:cTn id="33" dur="500"/>
                                        <p:tgtEl>
                                          <p:spTgt spid="3999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9996"/>
                                        </p:tgtEl>
                                        <p:attrNameLst>
                                          <p:attrName>style.visibility</p:attrName>
                                        </p:attrNameLst>
                                      </p:cBhvr>
                                      <p:to>
                                        <p:strVal val="visible"/>
                                      </p:to>
                                    </p:set>
                                    <p:animEffect transition="in" filter="blinds(horizontal)">
                                      <p:cBhvr>
                                        <p:cTn id="36" dur="500"/>
                                        <p:tgtEl>
                                          <p:spTgt spid="3999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blinds(horizontal)">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94" grpId="0" animBg="1"/>
      <p:bldP spid="39995" grpId="0" animBg="1"/>
      <p:bldP spid="39996" grpId="0" animBg="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endParaRPr lang="en-US" smtClean="0"/>
          </a:p>
        </p:txBody>
      </p:sp>
      <p:sp>
        <p:nvSpPr>
          <p:cNvPr id="30724" name="Slide Number Placeholder 4"/>
          <p:cNvSpPr>
            <a:spLocks noGrp="1"/>
          </p:cNvSpPr>
          <p:nvPr>
            <p:ph type="sldNum" sz="quarter" idx="12"/>
          </p:nvPr>
        </p:nvSpPr>
        <p:spPr>
          <a:noFill/>
        </p:spPr>
        <p:txBody>
          <a:bodyPr>
            <a:normAutofit fontScale="85000" lnSpcReduction="20000"/>
          </a:bodyPr>
          <a:lstStyle/>
          <a:p>
            <a:fld id="{C89EBB47-C42A-4017-A488-B889744B08C1}" type="slidenum">
              <a:rPr lang="en-GB" smtClean="0">
                <a:latin typeface="Arial" charset="0"/>
              </a:rPr>
              <a:pPr/>
              <a:t>12</a:t>
            </a:fld>
            <a:endParaRPr lang="en-GB" smtClean="0">
              <a:latin typeface="Arial" charset="0"/>
            </a:endParaRPr>
          </a:p>
        </p:txBody>
      </p:sp>
      <p:pic>
        <p:nvPicPr>
          <p:cNvPr id="3" name="Content Placeholder 2" descr="agilePerfTesting.png"/>
          <p:cNvPicPr>
            <a:picLocks noGrp="1" noChangeAspect="1"/>
          </p:cNvPicPr>
          <p:nvPr>
            <p:ph sz="quarter" idx="1"/>
          </p:nvPr>
        </p:nvPicPr>
        <p:blipFill>
          <a:blip r:embed="rId3">
            <a:extLst>
              <a:ext uri="{28A0092B-C50C-407E-A947-70E740481C1C}">
                <a14:useLocalDpi xmlns:a14="http://schemas.microsoft.com/office/drawing/2010/main" val="0"/>
              </a:ext>
            </a:extLst>
          </a:blip>
          <a:srcRect t="1447" b="1447"/>
          <a:stretch>
            <a:fillRect/>
          </a:stretch>
        </p:blipFill>
        <p:spPr>
          <a:xfrm>
            <a:off x="611560" y="2132856"/>
            <a:ext cx="8153400" cy="4495800"/>
          </a:xfrm>
        </p:spPr>
      </p:pic>
      <p:sp>
        <p:nvSpPr>
          <p:cNvPr id="4" name="Rectangle 3"/>
          <p:cNvSpPr/>
          <p:nvPr/>
        </p:nvSpPr>
        <p:spPr>
          <a:xfrm>
            <a:off x="7236296" y="6165304"/>
            <a:ext cx="1365202" cy="369332"/>
          </a:xfrm>
          <a:prstGeom prst="rect">
            <a:avLst/>
          </a:prstGeom>
        </p:spPr>
        <p:txBody>
          <a:bodyPr wrap="none">
            <a:spAutoFit/>
          </a:bodyPr>
          <a:lstStyle/>
          <a:p>
            <a:r>
              <a:rPr lang="en-US" dirty="0" err="1"/>
              <a:t>Rajni</a:t>
            </a:r>
            <a:r>
              <a:rPr lang="en-US" dirty="0"/>
              <a:t> Singh </a:t>
            </a:r>
          </a:p>
        </p:txBody>
      </p:sp>
    </p:spTree>
    <p:extLst>
      <p:ext uri="{BB962C8B-B14F-4D97-AF65-F5344CB8AC3E}">
        <p14:creationId xmlns:p14="http://schemas.microsoft.com/office/powerpoint/2010/main" val="32155279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normAutofit fontScale="85000" lnSpcReduction="20000"/>
          </a:bodyPr>
          <a:lstStyle/>
          <a:p>
            <a:pPr>
              <a:defRPr/>
            </a:pPr>
            <a:fld id="{AF11284B-AE7C-439D-9F60-D0926255CA0F}" type="slidenum">
              <a:rPr lang="en-GB" smtClean="0"/>
              <a:pPr>
                <a:defRPr/>
              </a:pPr>
              <a:t>13</a:t>
            </a:fld>
            <a:endParaRPr lang="en-GB"/>
          </a:p>
        </p:txBody>
      </p:sp>
      <p:sp>
        <p:nvSpPr>
          <p:cNvPr id="5" name="Content Placeholder 4"/>
          <p:cNvSpPr>
            <a:spLocks noGrp="1"/>
          </p:cNvSpPr>
          <p:nvPr>
            <p:ph sz="quarter" idx="1"/>
          </p:nvPr>
        </p:nvSpPr>
        <p:spPr/>
        <p:txBody>
          <a:bodyPr/>
          <a:lstStyle/>
          <a:p>
            <a:r>
              <a:rPr lang="en-US" dirty="0" smtClean="0"/>
              <a:t>Performance User Stories</a:t>
            </a:r>
          </a:p>
          <a:p>
            <a:pPr lvl="1"/>
            <a:r>
              <a:rPr lang="en-US" dirty="0" smtClean="0"/>
              <a:t>Agile project Cloud</a:t>
            </a:r>
          </a:p>
          <a:p>
            <a:pPr lvl="1"/>
            <a:r>
              <a:rPr lang="en-US" dirty="0" smtClean="0"/>
              <a:t>Agile project Mobile (Citrix)</a:t>
            </a:r>
          </a:p>
          <a:p>
            <a:pPr lvl="1"/>
            <a:r>
              <a:rPr lang="en-US" dirty="0" smtClean="0"/>
              <a:t>Agile project Enterprise Software</a:t>
            </a:r>
          </a:p>
          <a:p>
            <a:pPr lvl="1"/>
            <a:endParaRPr lang="en-US" dirty="0"/>
          </a:p>
          <a:p>
            <a:pPr lvl="1"/>
            <a:endParaRPr lang="en-US" dirty="0"/>
          </a:p>
        </p:txBody>
      </p:sp>
    </p:spTree>
    <p:extLst>
      <p:ext uri="{BB962C8B-B14F-4D97-AF65-F5344CB8AC3E}">
        <p14:creationId xmlns:p14="http://schemas.microsoft.com/office/powerpoint/2010/main" val="24827559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lvl="1" algn="l" rtl="0">
              <a:spcBef>
                <a:spcPct val="0"/>
              </a:spcBef>
            </a:pPr>
            <a:r>
              <a:rPr lang="en-US" dirty="0" smtClean="0"/>
              <a:t>Agile project Cloud</a:t>
            </a:r>
            <a:br>
              <a:rPr lang="en-US" dirty="0" smtClean="0"/>
            </a:br>
            <a:endParaRPr lang="en-US" dirty="0" smtClean="0"/>
          </a:p>
        </p:txBody>
      </p:sp>
      <p:sp>
        <p:nvSpPr>
          <p:cNvPr id="32770" name="Content Placeholder 2"/>
          <p:cNvSpPr>
            <a:spLocks noGrp="1"/>
          </p:cNvSpPr>
          <p:nvPr>
            <p:ph idx="1"/>
          </p:nvPr>
        </p:nvSpPr>
        <p:spPr/>
        <p:txBody>
          <a:bodyPr/>
          <a:lstStyle/>
          <a:p>
            <a:pPr lvl="1"/>
            <a:endParaRPr lang="en-US" dirty="0" smtClean="0"/>
          </a:p>
          <a:p>
            <a:endParaRPr lang="en-US" dirty="0" smtClean="0"/>
          </a:p>
        </p:txBody>
      </p:sp>
      <p:sp>
        <p:nvSpPr>
          <p:cNvPr id="32772" name="Slide Number Placeholder 4"/>
          <p:cNvSpPr>
            <a:spLocks noGrp="1"/>
          </p:cNvSpPr>
          <p:nvPr>
            <p:ph type="sldNum" sz="quarter" idx="12"/>
          </p:nvPr>
        </p:nvSpPr>
        <p:spPr>
          <a:noFill/>
        </p:spPr>
        <p:txBody>
          <a:bodyPr>
            <a:normAutofit fontScale="85000" lnSpcReduction="20000"/>
          </a:bodyPr>
          <a:lstStyle/>
          <a:p>
            <a:fld id="{86A24277-BB3C-4571-974F-EF115306F257}" type="slidenum">
              <a:rPr lang="en-GB" smtClean="0">
                <a:latin typeface="Arial" charset="0"/>
              </a:rPr>
              <a:pPr/>
              <a:t>14</a:t>
            </a:fld>
            <a:endParaRPr lang="en-GB" smtClean="0">
              <a:latin typeface="Arial" charset="0"/>
            </a:endParaRPr>
          </a:p>
        </p:txBody>
      </p:sp>
      <p:pic>
        <p:nvPicPr>
          <p:cNvPr id="2" name="Picture 1"/>
          <p:cNvPicPr>
            <a:picLocks noChangeAspect="1"/>
          </p:cNvPicPr>
          <p:nvPr/>
        </p:nvPicPr>
        <p:blipFill>
          <a:blip r:embed="rId3"/>
          <a:stretch>
            <a:fillRect/>
          </a:stretch>
        </p:blipFill>
        <p:spPr>
          <a:xfrm>
            <a:off x="395536" y="1628800"/>
            <a:ext cx="3200400" cy="2540000"/>
          </a:xfrm>
          <a:prstGeom prst="rect">
            <a:avLst/>
          </a:prstGeom>
        </p:spPr>
      </p:pic>
      <p:pic>
        <p:nvPicPr>
          <p:cNvPr id="3" name="Picture 2"/>
          <p:cNvPicPr>
            <a:picLocks noChangeAspect="1"/>
          </p:cNvPicPr>
          <p:nvPr/>
        </p:nvPicPr>
        <p:blipFill>
          <a:blip r:embed="rId4"/>
          <a:stretch>
            <a:fillRect/>
          </a:stretch>
        </p:blipFill>
        <p:spPr>
          <a:xfrm>
            <a:off x="1979712" y="2276872"/>
            <a:ext cx="3462680" cy="2304256"/>
          </a:xfrm>
          <a:prstGeom prst="rect">
            <a:avLst/>
          </a:prstGeom>
        </p:spPr>
      </p:pic>
      <p:pic>
        <p:nvPicPr>
          <p:cNvPr id="4" name="Picture 3"/>
          <p:cNvPicPr>
            <a:picLocks noChangeAspect="1"/>
          </p:cNvPicPr>
          <p:nvPr/>
        </p:nvPicPr>
        <p:blipFill>
          <a:blip r:embed="rId5"/>
          <a:stretch>
            <a:fillRect/>
          </a:stretch>
        </p:blipFill>
        <p:spPr>
          <a:xfrm>
            <a:off x="3995936" y="3068960"/>
            <a:ext cx="3505200" cy="2324100"/>
          </a:xfrm>
          <a:prstGeom prst="rect">
            <a:avLst/>
          </a:prstGeom>
        </p:spPr>
      </p:pic>
    </p:spTree>
    <p:extLst>
      <p:ext uri="{BB962C8B-B14F-4D97-AF65-F5344CB8AC3E}">
        <p14:creationId xmlns:p14="http://schemas.microsoft.com/office/powerpoint/2010/main" val="3770728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lvl="1" algn="l" rtl="0">
              <a:spcBef>
                <a:spcPct val="0"/>
              </a:spcBef>
            </a:pPr>
            <a:r>
              <a:rPr lang="en-US" dirty="0" smtClean="0"/>
              <a:t>Agile project Cloud</a:t>
            </a:r>
            <a:br>
              <a:rPr lang="en-US" dirty="0" smtClean="0"/>
            </a:br>
            <a:endParaRPr lang="en-US" dirty="0" smtClean="0"/>
          </a:p>
        </p:txBody>
      </p:sp>
      <p:sp>
        <p:nvSpPr>
          <p:cNvPr id="32770" name="Content Placeholder 2"/>
          <p:cNvSpPr>
            <a:spLocks noGrp="1"/>
          </p:cNvSpPr>
          <p:nvPr>
            <p:ph idx="1"/>
          </p:nvPr>
        </p:nvSpPr>
        <p:spPr/>
        <p:txBody>
          <a:bodyPr/>
          <a:lstStyle/>
          <a:p>
            <a:pPr lvl="1"/>
            <a:endParaRPr lang="en-US" dirty="0" smtClean="0"/>
          </a:p>
          <a:p>
            <a:endParaRPr lang="en-US" dirty="0" smtClean="0"/>
          </a:p>
        </p:txBody>
      </p:sp>
      <p:sp>
        <p:nvSpPr>
          <p:cNvPr id="32772" name="Slide Number Placeholder 4"/>
          <p:cNvSpPr>
            <a:spLocks noGrp="1"/>
          </p:cNvSpPr>
          <p:nvPr>
            <p:ph type="sldNum" sz="quarter" idx="12"/>
          </p:nvPr>
        </p:nvSpPr>
        <p:spPr>
          <a:noFill/>
        </p:spPr>
        <p:txBody>
          <a:bodyPr>
            <a:normAutofit fontScale="85000" lnSpcReduction="20000"/>
          </a:bodyPr>
          <a:lstStyle/>
          <a:p>
            <a:fld id="{86A24277-BB3C-4571-974F-EF115306F257}" type="slidenum">
              <a:rPr lang="en-GB" smtClean="0">
                <a:latin typeface="Arial" charset="0"/>
              </a:rPr>
              <a:pPr/>
              <a:t>15</a:t>
            </a:fld>
            <a:endParaRPr lang="en-GB" smtClean="0">
              <a:latin typeface="Arial" charset="0"/>
            </a:endParaRPr>
          </a:p>
        </p:txBody>
      </p:sp>
      <p:pic>
        <p:nvPicPr>
          <p:cNvPr id="10" name="Picture 9" descr="cloud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1556792"/>
            <a:ext cx="3549130" cy="4392488"/>
          </a:xfrm>
          <a:prstGeom prst="rect">
            <a:avLst/>
          </a:prstGeom>
        </p:spPr>
      </p:pic>
      <p:pic>
        <p:nvPicPr>
          <p:cNvPr id="11" name="Picture 10" descr="cloud6.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1556792"/>
            <a:ext cx="6369717" cy="4468309"/>
          </a:xfrm>
          <a:prstGeom prst="rect">
            <a:avLst/>
          </a:prstGeom>
        </p:spPr>
      </p:pic>
    </p:spTree>
    <p:extLst>
      <p:ext uri="{BB962C8B-B14F-4D97-AF65-F5344CB8AC3E}">
        <p14:creationId xmlns:p14="http://schemas.microsoft.com/office/powerpoint/2010/main" val="3016394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lvl="1" algn="l" rtl="0">
              <a:spcBef>
                <a:spcPct val="0"/>
              </a:spcBef>
            </a:pPr>
            <a:r>
              <a:rPr lang="en-US" dirty="0" smtClean="0"/>
              <a:t>Agile project Cloud</a:t>
            </a:r>
            <a:br>
              <a:rPr lang="en-US" dirty="0" smtClean="0"/>
            </a:br>
            <a:endParaRPr lang="en-US" dirty="0" smtClean="0"/>
          </a:p>
        </p:txBody>
      </p:sp>
      <p:sp>
        <p:nvSpPr>
          <p:cNvPr id="32770" name="Content Placeholder 2"/>
          <p:cNvSpPr>
            <a:spLocks noGrp="1"/>
          </p:cNvSpPr>
          <p:nvPr>
            <p:ph idx="1"/>
          </p:nvPr>
        </p:nvSpPr>
        <p:spPr/>
        <p:txBody>
          <a:bodyPr/>
          <a:lstStyle/>
          <a:p>
            <a:pPr lvl="1"/>
            <a:endParaRPr lang="en-US" dirty="0" smtClean="0"/>
          </a:p>
          <a:p>
            <a:endParaRPr lang="en-US" dirty="0" smtClean="0"/>
          </a:p>
        </p:txBody>
      </p:sp>
      <p:sp>
        <p:nvSpPr>
          <p:cNvPr id="32772" name="Slide Number Placeholder 4"/>
          <p:cNvSpPr>
            <a:spLocks noGrp="1"/>
          </p:cNvSpPr>
          <p:nvPr>
            <p:ph type="sldNum" sz="quarter" idx="12"/>
          </p:nvPr>
        </p:nvSpPr>
        <p:spPr>
          <a:noFill/>
        </p:spPr>
        <p:txBody>
          <a:bodyPr>
            <a:normAutofit fontScale="85000" lnSpcReduction="20000"/>
          </a:bodyPr>
          <a:lstStyle/>
          <a:p>
            <a:fld id="{86A24277-BB3C-4571-974F-EF115306F257}" type="slidenum">
              <a:rPr lang="en-GB" smtClean="0">
                <a:latin typeface="Arial" charset="0"/>
              </a:rPr>
              <a:pPr/>
              <a:t>16</a:t>
            </a:fld>
            <a:endParaRPr lang="en-GB" smtClean="0">
              <a:latin typeface="Arial" charset="0"/>
            </a:endParaRPr>
          </a:p>
        </p:txBody>
      </p:sp>
      <p:pic>
        <p:nvPicPr>
          <p:cNvPr id="2" name="Picture 1" descr="navisit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4653136"/>
            <a:ext cx="2218944" cy="737616"/>
          </a:xfrm>
          <a:prstGeom prst="rect">
            <a:avLst/>
          </a:prstGeom>
        </p:spPr>
      </p:pic>
      <p:pic>
        <p:nvPicPr>
          <p:cNvPr id="3" name="Picture 2" descr="opensta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136" y="1844824"/>
            <a:ext cx="2954701" cy="2954701"/>
          </a:xfrm>
          <a:prstGeom prst="rect">
            <a:avLst/>
          </a:prstGeom>
        </p:spPr>
      </p:pic>
      <p:pic>
        <p:nvPicPr>
          <p:cNvPr id="4" name="Picture 3" descr="rackspace.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1844824"/>
            <a:ext cx="1898848" cy="2126314"/>
          </a:xfrm>
          <a:prstGeom prst="rect">
            <a:avLst/>
          </a:prstGeom>
        </p:spPr>
      </p:pic>
      <p:pic>
        <p:nvPicPr>
          <p:cNvPr id="5" name="Picture 4" descr="cloudstac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4008" y="4509120"/>
            <a:ext cx="3686696" cy="1326805"/>
          </a:xfrm>
          <a:prstGeom prst="rect">
            <a:avLst/>
          </a:prstGeom>
        </p:spPr>
      </p:pic>
    </p:spTree>
    <p:extLst>
      <p:ext uri="{BB962C8B-B14F-4D97-AF65-F5344CB8AC3E}">
        <p14:creationId xmlns:p14="http://schemas.microsoft.com/office/powerpoint/2010/main" val="6358641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lvl="1" algn="l" rtl="0">
              <a:spcBef>
                <a:spcPct val="0"/>
              </a:spcBef>
            </a:pPr>
            <a:r>
              <a:rPr lang="en-US" dirty="0" smtClean="0"/>
              <a:t>Agile project Mobile (Citrix)</a:t>
            </a:r>
            <a:br>
              <a:rPr lang="en-US" dirty="0" smtClean="0"/>
            </a:br>
            <a:endParaRPr lang="en-US" dirty="0" smtClean="0"/>
          </a:p>
        </p:txBody>
      </p:sp>
      <p:sp>
        <p:nvSpPr>
          <p:cNvPr id="32770" name="Content Placeholder 2"/>
          <p:cNvSpPr>
            <a:spLocks noGrp="1"/>
          </p:cNvSpPr>
          <p:nvPr>
            <p:ph idx="1"/>
          </p:nvPr>
        </p:nvSpPr>
        <p:spPr/>
        <p:txBody>
          <a:bodyPr/>
          <a:lstStyle/>
          <a:p>
            <a:pPr lvl="1"/>
            <a:endParaRPr lang="en-US" dirty="0" smtClean="0"/>
          </a:p>
          <a:p>
            <a:endParaRPr lang="en-US" dirty="0" smtClean="0"/>
          </a:p>
        </p:txBody>
      </p:sp>
      <p:sp>
        <p:nvSpPr>
          <p:cNvPr id="32772" name="Slide Number Placeholder 4"/>
          <p:cNvSpPr>
            <a:spLocks noGrp="1"/>
          </p:cNvSpPr>
          <p:nvPr>
            <p:ph type="sldNum" sz="quarter" idx="12"/>
          </p:nvPr>
        </p:nvSpPr>
        <p:spPr>
          <a:noFill/>
        </p:spPr>
        <p:txBody>
          <a:bodyPr>
            <a:normAutofit fontScale="85000" lnSpcReduction="20000"/>
          </a:bodyPr>
          <a:lstStyle/>
          <a:p>
            <a:fld id="{86A24277-BB3C-4571-974F-EF115306F257}" type="slidenum">
              <a:rPr lang="en-GB" smtClean="0">
                <a:latin typeface="Arial" charset="0"/>
              </a:rPr>
              <a:pPr/>
              <a:t>17</a:t>
            </a:fld>
            <a:endParaRPr lang="en-GB" smtClean="0">
              <a:latin typeface="Arial" charset="0"/>
            </a:endParaRPr>
          </a:p>
        </p:txBody>
      </p:sp>
      <p:pic>
        <p:nvPicPr>
          <p:cNvPr id="5" name="Picture 4" descr="mobile.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772816"/>
            <a:ext cx="6789057" cy="3330881"/>
          </a:xfrm>
          <a:prstGeom prst="rect">
            <a:avLst/>
          </a:prstGeom>
        </p:spPr>
      </p:pic>
    </p:spTree>
    <p:extLst>
      <p:ext uri="{BB962C8B-B14F-4D97-AF65-F5344CB8AC3E}">
        <p14:creationId xmlns:p14="http://schemas.microsoft.com/office/powerpoint/2010/main" val="31922748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lvl="1" algn="l" rtl="0">
              <a:spcBef>
                <a:spcPct val="0"/>
              </a:spcBef>
            </a:pPr>
            <a:r>
              <a:rPr lang="en-US" dirty="0" smtClean="0"/>
              <a:t>Agile project Enterprise Software</a:t>
            </a:r>
            <a:br>
              <a:rPr lang="en-US" dirty="0" smtClean="0"/>
            </a:br>
            <a:endParaRPr lang="en-US" dirty="0" smtClean="0"/>
          </a:p>
        </p:txBody>
      </p:sp>
      <p:sp>
        <p:nvSpPr>
          <p:cNvPr id="32770" name="Content Placeholder 2"/>
          <p:cNvSpPr>
            <a:spLocks noGrp="1"/>
          </p:cNvSpPr>
          <p:nvPr>
            <p:ph idx="1"/>
          </p:nvPr>
        </p:nvSpPr>
        <p:spPr/>
        <p:txBody>
          <a:bodyPr/>
          <a:lstStyle/>
          <a:p>
            <a:pPr lvl="1"/>
            <a:endParaRPr lang="en-US" dirty="0" smtClean="0"/>
          </a:p>
          <a:p>
            <a:endParaRPr lang="en-US" dirty="0" smtClean="0"/>
          </a:p>
        </p:txBody>
      </p:sp>
      <p:sp>
        <p:nvSpPr>
          <p:cNvPr id="32772" name="Slide Number Placeholder 4"/>
          <p:cNvSpPr>
            <a:spLocks noGrp="1"/>
          </p:cNvSpPr>
          <p:nvPr>
            <p:ph type="sldNum" sz="quarter" idx="12"/>
          </p:nvPr>
        </p:nvSpPr>
        <p:spPr>
          <a:noFill/>
        </p:spPr>
        <p:txBody>
          <a:bodyPr>
            <a:normAutofit fontScale="85000" lnSpcReduction="20000"/>
          </a:bodyPr>
          <a:lstStyle/>
          <a:p>
            <a:fld id="{86A24277-BB3C-4571-974F-EF115306F257}" type="slidenum">
              <a:rPr lang="en-GB" smtClean="0">
                <a:latin typeface="Arial" charset="0"/>
              </a:rPr>
              <a:pPr/>
              <a:t>18</a:t>
            </a:fld>
            <a:endParaRPr lang="en-GB" smtClean="0">
              <a:latin typeface="Arial" charset="0"/>
            </a:endParaRPr>
          </a:p>
        </p:txBody>
      </p:sp>
      <p:pic>
        <p:nvPicPr>
          <p:cNvPr id="5" name="Picture 4" descr="enterpris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1772816"/>
            <a:ext cx="5410200" cy="1498600"/>
          </a:xfrm>
          <a:prstGeom prst="rect">
            <a:avLst/>
          </a:prstGeom>
        </p:spPr>
      </p:pic>
      <p:pic>
        <p:nvPicPr>
          <p:cNvPr id="7" name="Picture 6" descr="entrerprise software.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1556792"/>
            <a:ext cx="5651128" cy="4141284"/>
          </a:xfrm>
          <a:prstGeom prst="rect">
            <a:avLst/>
          </a:prstGeom>
        </p:spPr>
      </p:pic>
    </p:spTree>
    <p:extLst>
      <p:ext uri="{BB962C8B-B14F-4D97-AF65-F5344CB8AC3E}">
        <p14:creationId xmlns:p14="http://schemas.microsoft.com/office/powerpoint/2010/main" val="3192274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Autofit/>
          </a:bodyPr>
          <a:lstStyle/>
          <a:p>
            <a:r>
              <a:rPr lang="en-US" dirty="0"/>
              <a:t>R</a:t>
            </a:r>
            <a:r>
              <a:rPr lang="en-US" dirty="0" smtClean="0"/>
              <a:t>edefined </a:t>
            </a:r>
            <a:r>
              <a:rPr lang="en-US" dirty="0"/>
              <a:t>the Definition of </a:t>
            </a:r>
            <a:r>
              <a:rPr lang="en-US" dirty="0" smtClean="0"/>
              <a:t>Done</a:t>
            </a:r>
          </a:p>
        </p:txBody>
      </p:sp>
      <p:sp>
        <p:nvSpPr>
          <p:cNvPr id="30724" name="Slide Number Placeholder 4"/>
          <p:cNvSpPr>
            <a:spLocks noGrp="1"/>
          </p:cNvSpPr>
          <p:nvPr>
            <p:ph type="sldNum" sz="quarter" idx="12"/>
          </p:nvPr>
        </p:nvSpPr>
        <p:spPr>
          <a:noFill/>
        </p:spPr>
        <p:txBody>
          <a:bodyPr>
            <a:normAutofit fontScale="85000" lnSpcReduction="20000"/>
          </a:bodyPr>
          <a:lstStyle/>
          <a:p>
            <a:fld id="{C89EBB47-C42A-4017-A488-B889744B08C1}" type="slidenum">
              <a:rPr lang="en-GB" smtClean="0">
                <a:latin typeface="Arial" charset="0"/>
              </a:rPr>
              <a:pPr/>
              <a:t>19</a:t>
            </a:fld>
            <a:endParaRPr lang="en-GB" dirty="0" smtClean="0">
              <a:latin typeface="Arial" charset="0"/>
            </a:endParaRPr>
          </a:p>
        </p:txBody>
      </p:sp>
      <p:pic>
        <p:nvPicPr>
          <p:cNvPr id="4" name="Content Placeholder 3" descr="052713.Agile_Performance_Testing_IMAGE.Prakash_Mallappa_Pujar__2_.jpg"/>
          <p:cNvPicPr>
            <a:picLocks noGrp="1" noChangeAspect="1"/>
          </p:cNvPicPr>
          <p:nvPr>
            <p:ph sz="quarter" idx="1"/>
          </p:nvPr>
        </p:nvPicPr>
        <p:blipFill>
          <a:blip r:embed="rId3">
            <a:extLst>
              <a:ext uri="{28A0092B-C50C-407E-A947-70E740481C1C}">
                <a14:useLocalDpi xmlns:a14="http://schemas.microsoft.com/office/drawing/2010/main" val="0"/>
              </a:ext>
            </a:extLst>
          </a:blip>
          <a:srcRect t="925" b="925"/>
          <a:stretch>
            <a:fillRect/>
          </a:stretch>
        </p:blipFill>
        <p:spPr/>
      </p:pic>
      <p:sp>
        <p:nvSpPr>
          <p:cNvPr id="3" name="TextBox 2"/>
          <p:cNvSpPr txBox="1"/>
          <p:nvPr/>
        </p:nvSpPr>
        <p:spPr>
          <a:xfrm>
            <a:off x="4355976" y="6309320"/>
            <a:ext cx="4392488" cy="369332"/>
          </a:xfrm>
          <a:prstGeom prst="rect">
            <a:avLst/>
          </a:prstGeom>
          <a:noFill/>
        </p:spPr>
        <p:txBody>
          <a:bodyPr wrap="square" rtlCol="0">
            <a:spAutoFit/>
          </a:bodyPr>
          <a:lstStyle/>
          <a:p>
            <a:r>
              <a:rPr lang="en-US" dirty="0" err="1"/>
              <a:t>Prakash</a:t>
            </a:r>
            <a:r>
              <a:rPr lang="en-US" dirty="0"/>
              <a:t> </a:t>
            </a:r>
            <a:r>
              <a:rPr lang="en-US" dirty="0" err="1"/>
              <a:t>Mallappa</a:t>
            </a:r>
            <a:r>
              <a:rPr lang="en-US" dirty="0"/>
              <a:t> </a:t>
            </a:r>
            <a:r>
              <a:rPr lang="en-US" dirty="0" err="1"/>
              <a:t>Pujar</a:t>
            </a:r>
            <a:endParaRPr lang="en-US" dirty="0"/>
          </a:p>
        </p:txBody>
      </p:sp>
    </p:spTree>
    <p:extLst>
      <p:ext uri="{BB962C8B-B14F-4D97-AF65-F5344CB8AC3E}">
        <p14:creationId xmlns:p14="http://schemas.microsoft.com/office/powerpoint/2010/main" val="32155279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normAutofit fontScale="85000" lnSpcReduction="20000"/>
          </a:bodyPr>
          <a:lstStyle/>
          <a:p>
            <a:fld id="{BA777B93-2266-4531-9157-EAFEF83DD123}" type="slidenum">
              <a:rPr lang="en-GB" smtClean="0">
                <a:latin typeface="Arial" charset="0"/>
              </a:rPr>
              <a:pPr/>
              <a:t>2</a:t>
            </a:fld>
            <a:endParaRPr lang="en-GB" smtClean="0">
              <a:latin typeface="Arial" charset="0"/>
            </a:endParaRPr>
          </a:p>
        </p:txBody>
      </p:sp>
      <p:sp>
        <p:nvSpPr>
          <p:cNvPr id="18435" name="Rectangle 2"/>
          <p:cNvSpPr>
            <a:spLocks noGrp="1" noChangeArrowheads="1"/>
          </p:cNvSpPr>
          <p:nvPr>
            <p:ph type="title"/>
          </p:nvPr>
        </p:nvSpPr>
        <p:spPr/>
        <p:txBody>
          <a:bodyPr/>
          <a:lstStyle/>
          <a:p>
            <a:pPr eaLnBrk="1" hangingPunct="1"/>
            <a:r>
              <a:rPr lang="en-GB" b="1" smtClean="0"/>
              <a:t>Agenda</a:t>
            </a:r>
          </a:p>
        </p:txBody>
      </p:sp>
      <p:sp>
        <p:nvSpPr>
          <p:cNvPr id="80899" name="Rectangle 3"/>
          <p:cNvSpPr>
            <a:spLocks noGrp="1" noChangeArrowheads="1"/>
          </p:cNvSpPr>
          <p:nvPr>
            <p:ph type="body" idx="1"/>
          </p:nvPr>
        </p:nvSpPr>
        <p:spPr>
          <a:xfrm>
            <a:off x="468313" y="1700213"/>
            <a:ext cx="8229600" cy="4525962"/>
          </a:xfrm>
        </p:spPr>
        <p:txBody>
          <a:bodyPr/>
          <a:lstStyle/>
          <a:p>
            <a:pPr marL="609600" indent="-609600">
              <a:buFontTx/>
              <a:buAutoNum type="arabicPeriod"/>
            </a:pPr>
            <a:r>
              <a:rPr lang="nl-BE" sz="4000" dirty="0">
                <a:solidFill>
                  <a:srgbClr val="292929"/>
                </a:solidFill>
              </a:rPr>
              <a:t>Performance testing</a:t>
            </a:r>
          </a:p>
          <a:p>
            <a:pPr marL="609600" indent="-609600" eaLnBrk="1" hangingPunct="1">
              <a:buFontTx/>
              <a:buAutoNum type="arabicPeriod"/>
            </a:pPr>
            <a:r>
              <a:rPr lang="nl-BE" sz="4000" dirty="0" smtClean="0">
                <a:solidFill>
                  <a:srgbClr val="292929"/>
                </a:solidFill>
              </a:rPr>
              <a:t>Manifesto</a:t>
            </a:r>
            <a:endParaRPr lang="en-GB" sz="4000" dirty="0" smtClean="0">
              <a:solidFill>
                <a:srgbClr val="292929"/>
              </a:solidFill>
            </a:endParaRPr>
          </a:p>
          <a:p>
            <a:pPr marL="609600" indent="-609600" eaLnBrk="1" hangingPunct="1">
              <a:buFontTx/>
              <a:buAutoNum type="arabicPeriod"/>
            </a:pPr>
            <a:r>
              <a:rPr lang="nl-BE" sz="4000" dirty="0" smtClean="0">
                <a:solidFill>
                  <a:srgbClr val="292929"/>
                </a:solidFill>
              </a:rPr>
              <a:t>Performance testing &amp; Agile</a:t>
            </a:r>
          </a:p>
          <a:p>
            <a:pPr marL="609600" indent="-609600" eaLnBrk="1" hangingPunct="1">
              <a:buFontTx/>
              <a:buAutoNum type="arabicPeriod"/>
            </a:pPr>
            <a:r>
              <a:rPr lang="nl-BE" sz="4000" dirty="0" smtClean="0">
                <a:solidFill>
                  <a:srgbClr val="292929"/>
                </a:solidFill>
              </a:rPr>
              <a:t>Stories</a:t>
            </a:r>
          </a:p>
          <a:p>
            <a:pPr marL="609600" indent="-609600" eaLnBrk="1" hangingPunct="1">
              <a:buFontTx/>
              <a:buAutoNum type="arabicPeriod"/>
            </a:pPr>
            <a:r>
              <a:rPr lang="en-GB" sz="4000" dirty="0" smtClean="0"/>
              <a:t>Conclusion</a:t>
            </a:r>
          </a:p>
          <a:p>
            <a:pPr marL="990600" lvl="1" indent="-533400" eaLnBrk="1" hangingPunct="1"/>
            <a:endParaRPr lang="en-GB" sz="3700" dirty="0" smtClean="0"/>
          </a:p>
        </p:txBody>
      </p:sp>
      <p:pic>
        <p:nvPicPr>
          <p:cNvPr id="2" name="Picture 1"/>
          <p:cNvPicPr>
            <a:picLocks noChangeAspect="1"/>
          </p:cNvPicPr>
          <p:nvPr/>
        </p:nvPicPr>
        <p:blipFill>
          <a:blip r:embed="rId3"/>
          <a:stretch>
            <a:fillRect/>
          </a:stretch>
        </p:blipFill>
        <p:spPr>
          <a:xfrm>
            <a:off x="827584" y="5877272"/>
            <a:ext cx="1562100" cy="635000"/>
          </a:xfrm>
          <a:prstGeom prst="rect">
            <a:avLst/>
          </a:prstGeom>
        </p:spPr>
      </p:pic>
    </p:spTree>
    <p:extLst>
      <p:ext uri="{BB962C8B-B14F-4D97-AF65-F5344CB8AC3E}">
        <p14:creationId xmlns:p14="http://schemas.microsoft.com/office/powerpoint/2010/main" val="2293957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0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08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08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uiExpand="1"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611560" y="332656"/>
            <a:ext cx="8153400" cy="990600"/>
          </a:xfrm>
        </p:spPr>
        <p:txBody>
          <a:bodyPr>
            <a:normAutofit fontScale="90000"/>
          </a:bodyPr>
          <a:lstStyle/>
          <a:p>
            <a:r>
              <a:rPr lang="en-US"/>
              <a:t>Key </a:t>
            </a:r>
            <a:r>
              <a:rPr lang="en-US" smtClean="0"/>
              <a:t>considerations</a:t>
            </a:r>
            <a:r>
              <a:rPr lang="en-US" dirty="0"/>
              <a:t/>
            </a:r>
            <a:br>
              <a:rPr lang="en-US" dirty="0"/>
            </a:br>
            <a:endParaRPr lang="en-US" dirty="0" smtClean="0"/>
          </a:p>
        </p:txBody>
      </p:sp>
      <p:sp>
        <p:nvSpPr>
          <p:cNvPr id="34820" name="Slide Number Placeholder 4"/>
          <p:cNvSpPr>
            <a:spLocks noGrp="1"/>
          </p:cNvSpPr>
          <p:nvPr>
            <p:ph type="sldNum" sz="quarter" idx="12"/>
          </p:nvPr>
        </p:nvSpPr>
        <p:spPr>
          <a:noFill/>
        </p:spPr>
        <p:txBody>
          <a:bodyPr>
            <a:normAutofit fontScale="85000" lnSpcReduction="20000"/>
          </a:bodyPr>
          <a:lstStyle/>
          <a:p>
            <a:fld id="{8A8D8288-3541-46B8-895C-FA5E956A5583}" type="slidenum">
              <a:rPr lang="en-GB" smtClean="0">
                <a:latin typeface="Arial" charset="0"/>
              </a:rPr>
              <a:pPr/>
              <a:t>20</a:t>
            </a:fld>
            <a:endParaRPr lang="en-GB" smtClean="0">
              <a:latin typeface="Arial" charset="0"/>
            </a:endParaRPr>
          </a:p>
        </p:txBody>
      </p:sp>
      <p:sp>
        <p:nvSpPr>
          <p:cNvPr id="2" name="Content Placeholder 1"/>
          <p:cNvSpPr>
            <a:spLocks noGrp="1"/>
          </p:cNvSpPr>
          <p:nvPr>
            <p:ph sz="quarter" idx="1"/>
          </p:nvPr>
        </p:nvSpPr>
        <p:spPr/>
        <p:txBody>
          <a:bodyPr>
            <a:normAutofit fontScale="85000" lnSpcReduction="20000"/>
          </a:bodyPr>
          <a:lstStyle/>
          <a:p>
            <a:r>
              <a:rPr lang="en-US" sz="3200" dirty="0">
                <a:latin typeface="Arial" pitchFamily="34" charset="0"/>
              </a:rPr>
              <a:t>Service-level </a:t>
            </a:r>
            <a:r>
              <a:rPr lang="en-US" sz="3200" dirty="0" smtClean="0">
                <a:latin typeface="Arial" pitchFamily="34" charset="0"/>
              </a:rPr>
              <a:t>objectives  </a:t>
            </a:r>
            <a:r>
              <a:rPr lang="en-US" sz="3200" dirty="0">
                <a:latin typeface="Arial" pitchFamily="34" charset="0"/>
              </a:rPr>
              <a:t>(SLOs</a:t>
            </a:r>
            <a:r>
              <a:rPr lang="en-US" sz="3200" dirty="0" smtClean="0">
                <a:latin typeface="Arial" pitchFamily="34" charset="0"/>
              </a:rPr>
              <a:t>)</a:t>
            </a:r>
          </a:p>
          <a:p>
            <a:r>
              <a:rPr lang="en-US" sz="3200" dirty="0">
                <a:latin typeface="Arial" pitchFamily="34" charset="0"/>
              </a:rPr>
              <a:t>Focused performance </a:t>
            </a:r>
            <a:r>
              <a:rPr lang="en-US" sz="3200" dirty="0" smtClean="0">
                <a:latin typeface="Arial" pitchFamily="34" charset="0"/>
              </a:rPr>
              <a:t>testing</a:t>
            </a:r>
          </a:p>
          <a:p>
            <a:pPr lvl="2"/>
            <a:r>
              <a:rPr lang="en-US" dirty="0">
                <a:latin typeface="Arial" pitchFamily="34" charset="0"/>
              </a:rPr>
              <a:t>Agile processes rely on the production availability lifecycle (PAL)</a:t>
            </a:r>
          </a:p>
          <a:p>
            <a:r>
              <a:rPr lang="en-US" sz="3200" dirty="0" smtClean="0">
                <a:latin typeface="Arial" pitchFamily="34" charset="0"/>
              </a:rPr>
              <a:t>Test </a:t>
            </a:r>
            <a:r>
              <a:rPr lang="en-US" sz="3200" dirty="0">
                <a:latin typeface="Arial" pitchFamily="34" charset="0"/>
              </a:rPr>
              <a:t>data </a:t>
            </a:r>
            <a:r>
              <a:rPr lang="en-US" sz="3200" dirty="0" smtClean="0">
                <a:latin typeface="Arial" pitchFamily="34" charset="0"/>
              </a:rPr>
              <a:t>preparation</a:t>
            </a:r>
          </a:p>
          <a:p>
            <a:pPr lvl="2"/>
            <a:r>
              <a:rPr lang="en-US" dirty="0">
                <a:latin typeface="Arial" pitchFamily="34" charset="0"/>
              </a:rPr>
              <a:t>just-in-time (JIT) </a:t>
            </a:r>
            <a:r>
              <a:rPr lang="en-US" dirty="0" smtClean="0">
                <a:latin typeface="Arial" pitchFamily="34" charset="0"/>
              </a:rPr>
              <a:t>manufacturing</a:t>
            </a:r>
          </a:p>
          <a:p>
            <a:r>
              <a:rPr lang="en-US" sz="3100" dirty="0" smtClean="0">
                <a:latin typeface="Arial" pitchFamily="34" charset="0"/>
              </a:rPr>
              <a:t>Trending</a:t>
            </a:r>
          </a:p>
          <a:p>
            <a:r>
              <a:rPr lang="en-US" sz="3200" dirty="0">
                <a:latin typeface="Arial" pitchFamily="34" charset="0"/>
              </a:rPr>
              <a:t>Reusable and shared testing </a:t>
            </a:r>
            <a:r>
              <a:rPr lang="en-US" sz="3200" dirty="0" smtClean="0">
                <a:latin typeface="Arial" pitchFamily="34" charset="0"/>
              </a:rPr>
              <a:t>assets</a:t>
            </a:r>
          </a:p>
          <a:p>
            <a:r>
              <a:rPr lang="en-US" sz="3200" dirty="0">
                <a:latin typeface="Arial" pitchFamily="34" charset="0"/>
              </a:rPr>
              <a:t>Automated </a:t>
            </a:r>
            <a:r>
              <a:rPr lang="en-US" sz="3200" dirty="0" smtClean="0">
                <a:latin typeface="Arial" pitchFamily="34" charset="0"/>
              </a:rPr>
              <a:t>testing</a:t>
            </a:r>
            <a:endParaRPr lang="en-US" sz="3200" dirty="0">
              <a:latin typeface="Arial" pitchFamily="34" charset="0"/>
            </a:endParaRPr>
          </a:p>
          <a:p>
            <a:r>
              <a:rPr lang="en-US" sz="3200" dirty="0">
                <a:latin typeface="Arial" pitchFamily="34" charset="0"/>
              </a:rPr>
              <a:t>Continual </a:t>
            </a:r>
            <a:r>
              <a:rPr lang="en-US" sz="3200" dirty="0" smtClean="0">
                <a:latin typeface="Arial" pitchFamily="34" charset="0"/>
              </a:rPr>
              <a:t>analysis</a:t>
            </a:r>
          </a:p>
          <a:p>
            <a:r>
              <a:rPr lang="en-US" sz="3200" dirty="0">
                <a:latin typeface="Arial" pitchFamily="34" charset="0"/>
              </a:rPr>
              <a:t>Component </a:t>
            </a:r>
            <a:r>
              <a:rPr lang="en-US" sz="3200" dirty="0" smtClean="0">
                <a:latin typeface="Arial" pitchFamily="34" charset="0"/>
              </a:rPr>
              <a:t>testing &amp; stubs</a:t>
            </a:r>
            <a:endParaRPr lang="en-US" sz="3200" dirty="0">
              <a:latin typeface="Arial" pitchFamily="34" charset="0"/>
            </a:endParaRPr>
          </a:p>
          <a:p>
            <a:endParaRPr lang="en-US" sz="3200" dirty="0">
              <a:latin typeface="Arial" pitchFamily="34" charset="0"/>
            </a:endParaRPr>
          </a:p>
          <a:p>
            <a:endParaRPr lang="en-US" sz="3200" dirty="0">
              <a:latin typeface="Arial" pitchFamily="34" charset="0"/>
            </a:endParaRPr>
          </a:p>
          <a:p>
            <a:endParaRPr lang="en-US" sz="3100" dirty="0">
              <a:latin typeface="Arial" pitchFamily="34" charset="0"/>
            </a:endParaRPr>
          </a:p>
          <a:p>
            <a:endParaRPr lang="en-US" dirty="0">
              <a:latin typeface="Arial" pitchFamily="34" charset="0"/>
            </a:endParaRPr>
          </a:p>
          <a:p>
            <a:endParaRPr lang="en-US" sz="3200" dirty="0">
              <a:latin typeface="Arial" pitchFamily="34" charset="0"/>
            </a:endParaRPr>
          </a:p>
          <a:p>
            <a:endParaRPr lang="en-US" dirty="0"/>
          </a:p>
        </p:txBody>
      </p:sp>
    </p:spTree>
    <p:extLst>
      <p:ext uri="{BB962C8B-B14F-4D97-AF65-F5344CB8AC3E}">
        <p14:creationId xmlns:p14="http://schemas.microsoft.com/office/powerpoint/2010/main" val="27608166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normAutofit fontScale="90000"/>
          </a:bodyPr>
          <a:lstStyle/>
          <a:p>
            <a:r>
              <a:rPr lang="en-US" dirty="0" smtClean="0">
                <a:solidFill>
                  <a:schemeClr val="tx1"/>
                </a:solidFill>
                <a:latin typeface="Arial" pitchFamily="34" charset="0"/>
              </a:rPr>
              <a:t>Three </a:t>
            </a:r>
            <a:r>
              <a:rPr lang="en-US" dirty="0">
                <a:solidFill>
                  <a:schemeClr val="tx1"/>
                </a:solidFill>
                <a:latin typeface="Arial" pitchFamily="34" charset="0"/>
              </a:rPr>
              <a:t>phases </a:t>
            </a:r>
            <a:r>
              <a:rPr lang="en-US" dirty="0" smtClean="0">
                <a:solidFill>
                  <a:schemeClr val="tx1"/>
                </a:solidFill>
                <a:latin typeface="Arial" pitchFamily="34" charset="0"/>
              </a:rPr>
              <a:t>of Agile </a:t>
            </a:r>
            <a:r>
              <a:rPr lang="en-US" dirty="0">
                <a:solidFill>
                  <a:schemeClr val="tx1"/>
                </a:solidFill>
                <a:latin typeface="Arial" pitchFamily="34" charset="0"/>
              </a:rPr>
              <a:t>Performance Testing </a:t>
            </a:r>
            <a:endParaRPr lang="en-US" dirty="0" smtClean="0"/>
          </a:p>
        </p:txBody>
      </p:sp>
      <p:sp>
        <p:nvSpPr>
          <p:cNvPr id="34820" name="Slide Number Placeholder 4"/>
          <p:cNvSpPr>
            <a:spLocks noGrp="1"/>
          </p:cNvSpPr>
          <p:nvPr>
            <p:ph type="sldNum" sz="quarter" idx="12"/>
          </p:nvPr>
        </p:nvSpPr>
        <p:spPr>
          <a:noFill/>
        </p:spPr>
        <p:txBody>
          <a:bodyPr>
            <a:normAutofit fontScale="85000" lnSpcReduction="20000"/>
          </a:bodyPr>
          <a:lstStyle/>
          <a:p>
            <a:fld id="{8A8D8288-3541-46B8-895C-FA5E956A5583}" type="slidenum">
              <a:rPr lang="en-GB" smtClean="0">
                <a:latin typeface="Arial" charset="0"/>
              </a:rPr>
              <a:pPr/>
              <a:t>21</a:t>
            </a:fld>
            <a:endParaRPr lang="en-GB" smtClean="0">
              <a:latin typeface="Arial" charset="0"/>
            </a:endParaRPr>
          </a:p>
        </p:txBody>
      </p:sp>
      <p:sp>
        <p:nvSpPr>
          <p:cNvPr id="2" name="Content Placeholder 1"/>
          <p:cNvSpPr>
            <a:spLocks noGrp="1"/>
          </p:cNvSpPr>
          <p:nvPr>
            <p:ph sz="quarter" idx="1"/>
          </p:nvPr>
        </p:nvSpPr>
        <p:spPr/>
        <p:txBody>
          <a:bodyPr>
            <a:normAutofit/>
          </a:bodyPr>
          <a:lstStyle/>
          <a:p>
            <a:r>
              <a:rPr lang="en-US" sz="3200" dirty="0">
                <a:latin typeface="Arial" pitchFamily="34" charset="0"/>
              </a:rPr>
              <a:t>Unit </a:t>
            </a:r>
            <a:r>
              <a:rPr lang="en-US" sz="3200" dirty="0" smtClean="0">
                <a:latin typeface="Arial" pitchFamily="34" charset="0"/>
              </a:rPr>
              <a:t>Level</a:t>
            </a:r>
          </a:p>
          <a:p>
            <a:pPr lvl="1"/>
            <a:r>
              <a:rPr lang="en-US" dirty="0" smtClean="0">
                <a:latin typeface="Arial" pitchFamily="34" charset="0"/>
              </a:rPr>
              <a:t> </a:t>
            </a:r>
            <a:r>
              <a:rPr lang="en-US" dirty="0">
                <a:latin typeface="Arial" pitchFamily="34" charset="0"/>
              </a:rPr>
              <a:t>Executing tests to isolate and fix bottlenecks at code level. </a:t>
            </a:r>
            <a:endParaRPr lang="en-US" dirty="0"/>
          </a:p>
          <a:p>
            <a:r>
              <a:rPr lang="en-US" sz="3200" dirty="0">
                <a:latin typeface="Arial" pitchFamily="34" charset="0"/>
              </a:rPr>
              <a:t>Component </a:t>
            </a:r>
            <a:r>
              <a:rPr lang="en-US" sz="3200" dirty="0" smtClean="0">
                <a:latin typeface="Arial" pitchFamily="34" charset="0"/>
              </a:rPr>
              <a:t>Level</a:t>
            </a:r>
          </a:p>
          <a:p>
            <a:pPr lvl="1"/>
            <a:r>
              <a:rPr lang="en-US" dirty="0" smtClean="0">
                <a:latin typeface="Arial" pitchFamily="34" charset="0"/>
              </a:rPr>
              <a:t> </a:t>
            </a:r>
            <a:r>
              <a:rPr lang="en-US" dirty="0">
                <a:latin typeface="Arial" pitchFamily="34" charset="0"/>
              </a:rPr>
              <a:t>Executing tests to isolate and fix bottlenecks in application components level. </a:t>
            </a:r>
            <a:endParaRPr lang="en-US" dirty="0"/>
          </a:p>
          <a:p>
            <a:r>
              <a:rPr lang="en-US" sz="3200" dirty="0">
                <a:latin typeface="Arial" pitchFamily="34" charset="0"/>
              </a:rPr>
              <a:t>Application </a:t>
            </a:r>
            <a:r>
              <a:rPr lang="en-US" sz="3200" dirty="0" smtClean="0">
                <a:latin typeface="Arial" pitchFamily="34" charset="0"/>
              </a:rPr>
              <a:t>Load</a:t>
            </a:r>
          </a:p>
          <a:p>
            <a:pPr lvl="1"/>
            <a:r>
              <a:rPr lang="en-US" dirty="0" smtClean="0">
                <a:latin typeface="Arial" pitchFamily="34" charset="0"/>
              </a:rPr>
              <a:t>Testing </a:t>
            </a:r>
            <a:r>
              <a:rPr lang="en-US" dirty="0">
                <a:latin typeface="Arial" pitchFamily="34" charset="0"/>
              </a:rPr>
              <a:t>the critical application flows for user experience under normal and peak loads. </a:t>
            </a:r>
            <a:endParaRPr lang="en-US" dirty="0"/>
          </a:p>
          <a:p>
            <a:endParaRPr lang="en-US" dirty="0"/>
          </a:p>
          <a:p>
            <a:endParaRPr lang="en-US" dirty="0"/>
          </a:p>
        </p:txBody>
      </p:sp>
    </p:spTree>
    <p:extLst>
      <p:ext uri="{BB962C8B-B14F-4D97-AF65-F5344CB8AC3E}">
        <p14:creationId xmlns:p14="http://schemas.microsoft.com/office/powerpoint/2010/main" val="15194816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endParaRPr lang="en-US" smtClean="0"/>
          </a:p>
        </p:txBody>
      </p:sp>
      <p:sp>
        <p:nvSpPr>
          <p:cNvPr id="34818" name="Content Placeholder 2"/>
          <p:cNvSpPr>
            <a:spLocks noGrp="1"/>
          </p:cNvSpPr>
          <p:nvPr>
            <p:ph idx="1"/>
          </p:nvPr>
        </p:nvSpPr>
        <p:spPr/>
        <p:txBody>
          <a:bodyPr/>
          <a:lstStyle/>
          <a:p>
            <a:endParaRPr lang="en-GB" b="1" i="1" smtClean="0"/>
          </a:p>
          <a:p>
            <a:endParaRPr lang="en-GB" b="1" i="1" smtClean="0"/>
          </a:p>
          <a:p>
            <a:pPr algn="ctr">
              <a:buFontTx/>
              <a:buNone/>
            </a:pPr>
            <a:r>
              <a:rPr lang="en-GB" b="1" i="1" smtClean="0"/>
              <a:t>“Effective performance testing is inherently agile.”</a:t>
            </a:r>
          </a:p>
          <a:p>
            <a:endParaRPr lang="en-GB" b="1" i="1" smtClean="0"/>
          </a:p>
          <a:p>
            <a:endParaRPr lang="en-GB" b="1" i="1" smtClean="0"/>
          </a:p>
          <a:p>
            <a:endParaRPr lang="en-GB" b="1" i="1" smtClean="0"/>
          </a:p>
          <a:p>
            <a:pPr algn="r">
              <a:buFontTx/>
              <a:buNone/>
            </a:pPr>
            <a:r>
              <a:rPr lang="en-US" sz="1800" i="1" smtClean="0"/>
              <a:t>Scott Barber</a:t>
            </a:r>
            <a:endParaRPr lang="en-GB" sz="1800" b="1" i="1" smtClean="0"/>
          </a:p>
        </p:txBody>
      </p:sp>
      <p:sp>
        <p:nvSpPr>
          <p:cNvPr id="34820" name="Slide Number Placeholder 4"/>
          <p:cNvSpPr>
            <a:spLocks noGrp="1"/>
          </p:cNvSpPr>
          <p:nvPr>
            <p:ph type="sldNum" sz="quarter" idx="12"/>
          </p:nvPr>
        </p:nvSpPr>
        <p:spPr>
          <a:noFill/>
        </p:spPr>
        <p:txBody>
          <a:bodyPr>
            <a:normAutofit fontScale="85000" lnSpcReduction="20000"/>
          </a:bodyPr>
          <a:lstStyle/>
          <a:p>
            <a:fld id="{8A8D8288-3541-46B8-895C-FA5E956A5583}" type="slidenum">
              <a:rPr lang="en-GB" smtClean="0">
                <a:latin typeface="Arial" charset="0"/>
              </a:rPr>
              <a:pPr/>
              <a:t>22</a:t>
            </a:fld>
            <a:endParaRPr lang="en-GB" smtClean="0">
              <a:latin typeface="Arial" charset="0"/>
            </a:endParaRPr>
          </a:p>
        </p:txBody>
      </p:sp>
    </p:spTree>
    <p:extLst>
      <p:ext uri="{BB962C8B-B14F-4D97-AF65-F5344CB8AC3E}">
        <p14:creationId xmlns:p14="http://schemas.microsoft.com/office/powerpoint/2010/main" val="11221142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normAutofit/>
          </a:bodyPr>
          <a:lstStyle/>
          <a:p>
            <a:r>
              <a:rPr lang="fr-BE" dirty="0" smtClean="0"/>
              <a:t>Conclusion</a:t>
            </a:r>
            <a:endParaRPr lang="en-US" dirty="0" smtClean="0"/>
          </a:p>
        </p:txBody>
      </p:sp>
      <p:sp>
        <p:nvSpPr>
          <p:cNvPr id="32770" name="Content Placeholder 2"/>
          <p:cNvSpPr>
            <a:spLocks noGrp="1"/>
          </p:cNvSpPr>
          <p:nvPr>
            <p:ph idx="1"/>
          </p:nvPr>
        </p:nvSpPr>
        <p:spPr/>
        <p:txBody>
          <a:bodyPr/>
          <a:lstStyle/>
          <a:p>
            <a:r>
              <a:rPr lang="fr-BE" dirty="0" smtClean="0"/>
              <a:t>Flexibility</a:t>
            </a:r>
          </a:p>
          <a:p>
            <a:r>
              <a:rPr lang="fr-BE" dirty="0" smtClean="0"/>
              <a:t>Cost reduction</a:t>
            </a:r>
          </a:p>
          <a:p>
            <a:r>
              <a:rPr lang="fr-BE" dirty="0" smtClean="0"/>
              <a:t>Team work even </a:t>
            </a:r>
            <a:r>
              <a:rPr lang="en-US" dirty="0" smtClean="0"/>
              <a:t>cross-functional teams</a:t>
            </a:r>
          </a:p>
          <a:p>
            <a:pPr lvl="1"/>
            <a:endParaRPr lang="en-US" dirty="0" smtClean="0"/>
          </a:p>
          <a:p>
            <a:endParaRPr lang="en-US" dirty="0" smtClean="0"/>
          </a:p>
        </p:txBody>
      </p:sp>
      <p:sp>
        <p:nvSpPr>
          <p:cNvPr id="32772" name="Slide Number Placeholder 4"/>
          <p:cNvSpPr>
            <a:spLocks noGrp="1"/>
          </p:cNvSpPr>
          <p:nvPr>
            <p:ph type="sldNum" sz="quarter" idx="12"/>
          </p:nvPr>
        </p:nvSpPr>
        <p:spPr>
          <a:noFill/>
        </p:spPr>
        <p:txBody>
          <a:bodyPr>
            <a:normAutofit fontScale="85000" lnSpcReduction="20000"/>
          </a:bodyPr>
          <a:lstStyle/>
          <a:p>
            <a:fld id="{86A24277-BB3C-4571-974F-EF115306F257}" type="slidenum">
              <a:rPr lang="en-GB" smtClean="0">
                <a:latin typeface="Arial" charset="0"/>
              </a:rPr>
              <a:pPr/>
              <a:t>23</a:t>
            </a:fld>
            <a:endParaRPr lang="en-GB" smtClean="0">
              <a:latin typeface="Arial" charset="0"/>
            </a:endParaRPr>
          </a:p>
        </p:txBody>
      </p:sp>
    </p:spTree>
    <p:extLst>
      <p:ext uri="{BB962C8B-B14F-4D97-AF65-F5344CB8AC3E}">
        <p14:creationId xmlns:p14="http://schemas.microsoft.com/office/powerpoint/2010/main" val="40674875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normAutofit fontScale="85000" lnSpcReduction="20000"/>
          </a:bodyPr>
          <a:lstStyle/>
          <a:p>
            <a:fld id="{B143E53E-3187-434E-87F9-ABB73660C9A7}" type="slidenum">
              <a:rPr lang="en-GB" smtClean="0">
                <a:latin typeface="Arial" charset="0"/>
              </a:rPr>
              <a:pPr/>
              <a:t>24</a:t>
            </a:fld>
            <a:endParaRPr lang="en-GB" smtClean="0">
              <a:latin typeface="Arial" charset="0"/>
            </a:endParaRPr>
          </a:p>
        </p:txBody>
      </p:sp>
      <p:sp>
        <p:nvSpPr>
          <p:cNvPr id="165890" name="Rectangle 2"/>
          <p:cNvSpPr>
            <a:spLocks noChangeArrowheads="1"/>
          </p:cNvSpPr>
          <p:nvPr/>
        </p:nvSpPr>
        <p:spPr bwMode="auto">
          <a:xfrm>
            <a:off x="539750" y="1700213"/>
            <a:ext cx="7924800" cy="4953000"/>
          </a:xfrm>
          <a:prstGeom prst="rect">
            <a:avLst/>
          </a:prstGeom>
          <a:noFill/>
          <a:ln w="9525">
            <a:noFill/>
            <a:miter lim="800000"/>
            <a:headEnd/>
            <a:tailEnd/>
          </a:ln>
        </p:spPr>
        <p:txBody>
          <a:bodyPr/>
          <a:lstStyle/>
          <a:p>
            <a:pPr lvl="1">
              <a:spcBef>
                <a:spcPct val="20000"/>
              </a:spcBef>
              <a:buClr>
                <a:schemeClr val="tx1"/>
              </a:buClr>
              <a:buFontTx/>
              <a:buChar char="•"/>
            </a:pPr>
            <a:r>
              <a:rPr lang="en-GB" sz="1600" dirty="0">
                <a:solidFill>
                  <a:srgbClr val="000000"/>
                </a:solidFill>
                <a:latin typeface="Verdana" pitchFamily="34" charset="0"/>
                <a:hlinkClick r:id="rId2"/>
              </a:rPr>
              <a:t>http://www.ministryoftesting.com/2014/02/real-agile-approach-performance-testing</a:t>
            </a:r>
            <a:r>
              <a:rPr lang="en-GB" sz="1600" dirty="0" smtClean="0">
                <a:solidFill>
                  <a:srgbClr val="000000"/>
                </a:solidFill>
                <a:latin typeface="Verdana" pitchFamily="34" charset="0"/>
                <a:hlinkClick r:id="rId2"/>
              </a:rPr>
              <a:t>/</a:t>
            </a:r>
            <a:endParaRPr lang="en-GB" sz="1600" dirty="0" smtClean="0">
              <a:solidFill>
                <a:srgbClr val="000000"/>
              </a:solidFill>
              <a:latin typeface="Verdana" pitchFamily="34" charset="0"/>
            </a:endParaRPr>
          </a:p>
          <a:p>
            <a:pPr lvl="1">
              <a:spcBef>
                <a:spcPct val="20000"/>
              </a:spcBef>
              <a:buClr>
                <a:schemeClr val="tx1"/>
              </a:buClr>
              <a:buFontTx/>
              <a:buChar char="•"/>
            </a:pPr>
            <a:endParaRPr lang="en-GB" sz="1600" dirty="0">
              <a:solidFill>
                <a:srgbClr val="000000"/>
              </a:solidFill>
              <a:latin typeface="Verdana" pitchFamily="34" charset="0"/>
            </a:endParaRPr>
          </a:p>
          <a:p>
            <a:pPr lvl="1">
              <a:spcBef>
                <a:spcPct val="20000"/>
              </a:spcBef>
              <a:buClr>
                <a:schemeClr val="tx1"/>
              </a:buClr>
              <a:buFontTx/>
              <a:buChar char="•"/>
            </a:pPr>
            <a:r>
              <a:rPr lang="en-GB" sz="1600" dirty="0">
                <a:solidFill>
                  <a:srgbClr val="000000"/>
                </a:solidFill>
                <a:latin typeface="Verdana" pitchFamily="34" charset="0"/>
                <a:hlinkClick r:id="rId3"/>
              </a:rPr>
              <a:t>https://www.scrumalliance.org/community/articles/2013/2013-may/agile-performance-testing-an-experimental-</a:t>
            </a:r>
            <a:r>
              <a:rPr lang="en-GB" sz="1600" dirty="0" smtClean="0">
                <a:solidFill>
                  <a:srgbClr val="000000"/>
                </a:solidFill>
                <a:latin typeface="Verdana" pitchFamily="34" charset="0"/>
                <a:hlinkClick r:id="rId3"/>
              </a:rPr>
              <a:t>approach</a:t>
            </a:r>
            <a:r>
              <a:rPr lang="en-GB" sz="1600" dirty="0" smtClean="0">
                <a:solidFill>
                  <a:srgbClr val="000000"/>
                </a:solidFill>
                <a:latin typeface="Verdana" pitchFamily="34" charset="0"/>
              </a:rPr>
              <a:t> </a:t>
            </a:r>
          </a:p>
          <a:p>
            <a:pPr lvl="1">
              <a:spcBef>
                <a:spcPct val="20000"/>
              </a:spcBef>
              <a:buClr>
                <a:schemeClr val="tx1"/>
              </a:buClr>
              <a:buFontTx/>
              <a:buChar char="•"/>
            </a:pPr>
            <a:endParaRPr lang="en-GB" sz="1600" dirty="0" smtClean="0">
              <a:solidFill>
                <a:srgbClr val="000000"/>
              </a:solidFill>
              <a:latin typeface="Verdana" pitchFamily="34" charset="0"/>
              <a:cs typeface="Times New Roman" pitchFamily="18" charset="0"/>
              <a:hlinkClick r:id="rId4"/>
            </a:endParaRPr>
          </a:p>
          <a:p>
            <a:pPr lvl="1">
              <a:spcBef>
                <a:spcPct val="20000"/>
              </a:spcBef>
              <a:buClr>
                <a:schemeClr val="tx1"/>
              </a:buClr>
              <a:buFontTx/>
              <a:buChar char="•"/>
            </a:pPr>
            <a:r>
              <a:rPr lang="en-GB" sz="1600" dirty="0" smtClean="0">
                <a:solidFill>
                  <a:srgbClr val="000000"/>
                </a:solidFill>
                <a:latin typeface="Verdana" pitchFamily="34" charset="0"/>
                <a:cs typeface="Times New Roman" pitchFamily="18" charset="0"/>
                <a:hlinkClick r:id="rId4"/>
              </a:rPr>
              <a:t>http</a:t>
            </a:r>
            <a:r>
              <a:rPr lang="en-GB" sz="1600" dirty="0">
                <a:solidFill>
                  <a:srgbClr val="000000"/>
                </a:solidFill>
                <a:latin typeface="Verdana" pitchFamily="34" charset="0"/>
                <a:cs typeface="Times New Roman" pitchFamily="18" charset="0"/>
                <a:hlinkClick r:id="rId4"/>
              </a:rPr>
              <a:t>://www.agileload.com/docs/whitepapers/agile-performance-testing.pdf?sfvrsn=</a:t>
            </a:r>
            <a:r>
              <a:rPr lang="en-GB" sz="1600" dirty="0" smtClean="0">
                <a:solidFill>
                  <a:srgbClr val="000000"/>
                </a:solidFill>
                <a:latin typeface="Verdana" pitchFamily="34" charset="0"/>
                <a:cs typeface="Times New Roman" pitchFamily="18" charset="0"/>
                <a:hlinkClick r:id="rId4"/>
              </a:rPr>
              <a:t>2</a:t>
            </a:r>
            <a:r>
              <a:rPr lang="en-GB" sz="1600" dirty="0" smtClean="0">
                <a:solidFill>
                  <a:srgbClr val="000000"/>
                </a:solidFill>
                <a:latin typeface="Verdana" pitchFamily="34" charset="0"/>
                <a:cs typeface="Times New Roman" pitchFamily="18" charset="0"/>
              </a:rPr>
              <a:t> </a:t>
            </a:r>
          </a:p>
          <a:p>
            <a:pPr lvl="1">
              <a:spcBef>
                <a:spcPct val="20000"/>
              </a:spcBef>
              <a:buClr>
                <a:schemeClr val="tx1"/>
              </a:buClr>
              <a:buFontTx/>
              <a:buChar char="•"/>
            </a:pPr>
            <a:endParaRPr lang="en-GB" sz="1600" dirty="0">
              <a:solidFill>
                <a:srgbClr val="000000"/>
              </a:solidFill>
              <a:latin typeface="Verdana" pitchFamily="34" charset="0"/>
            </a:endParaRPr>
          </a:p>
          <a:p>
            <a:pPr lvl="1">
              <a:spcBef>
                <a:spcPct val="20000"/>
              </a:spcBef>
              <a:buClr>
                <a:schemeClr val="tx1"/>
              </a:buClr>
              <a:buFontTx/>
              <a:buChar char="•"/>
            </a:pPr>
            <a:r>
              <a:rPr lang="en-GB" sz="1600" dirty="0" smtClean="0">
                <a:solidFill>
                  <a:srgbClr val="000000"/>
                </a:solidFill>
                <a:latin typeface="Verdana" pitchFamily="34" charset="0"/>
                <a:hlinkClick r:id="rId5"/>
              </a:rPr>
              <a:t>http</a:t>
            </a:r>
            <a:r>
              <a:rPr lang="en-GB" sz="1600" dirty="0">
                <a:solidFill>
                  <a:srgbClr val="000000"/>
                </a:solidFill>
                <a:latin typeface="Verdana" pitchFamily="34" charset="0"/>
                <a:hlinkClick r:id="rId5"/>
              </a:rPr>
              <a:t>://www7b.boulder.ibm.com/wsdd/library/techarticles/hvws/</a:t>
            </a:r>
            <a:r>
              <a:rPr lang="en-GB" sz="1600" dirty="0" err="1">
                <a:solidFill>
                  <a:srgbClr val="000000"/>
                </a:solidFill>
                <a:latin typeface="Verdana" pitchFamily="34" charset="0"/>
                <a:hlinkClick r:id="rId5"/>
              </a:rPr>
              <a:t>scalability.htm</a:t>
            </a:r>
            <a:r>
              <a:rPr lang="en-GB" sz="1600" dirty="0" err="1">
                <a:solidFill>
                  <a:srgbClr val="000000"/>
                </a:solidFill>
                <a:latin typeface="Verdana" pitchFamily="34" charset="0"/>
                <a:hlinkClick r:id="rId6"/>
              </a:rPr>
              <a:t>l</a:t>
            </a:r>
            <a:r>
              <a:rPr lang="en-GB" sz="1600" dirty="0">
                <a:solidFill>
                  <a:srgbClr val="000000"/>
                </a:solidFill>
                <a:latin typeface="Verdana" pitchFamily="34" charset="0"/>
              </a:rPr>
              <a:t> </a:t>
            </a:r>
          </a:p>
          <a:p>
            <a:pPr lvl="1">
              <a:spcBef>
                <a:spcPct val="20000"/>
              </a:spcBef>
              <a:buClr>
                <a:schemeClr val="tx1"/>
              </a:buClr>
              <a:buFontTx/>
              <a:buChar char="•"/>
            </a:pPr>
            <a:endParaRPr lang="en-GB" sz="1600" dirty="0">
              <a:solidFill>
                <a:srgbClr val="000000"/>
              </a:solidFill>
              <a:latin typeface="Verdana" pitchFamily="34" charset="0"/>
            </a:endParaRPr>
          </a:p>
          <a:p>
            <a:pPr lvl="1" eaLnBrk="0" hangingPunct="0">
              <a:buFontTx/>
              <a:buChar char="•"/>
            </a:pPr>
            <a:r>
              <a:rPr lang="en-US" dirty="0"/>
              <a:t>Patterns &amp; practices: Performance Testing Guidance for Web Applications by </a:t>
            </a:r>
            <a:r>
              <a:rPr lang="nl-BE" sz="1600" dirty="0">
                <a:solidFill>
                  <a:srgbClr val="000000"/>
                </a:solidFill>
                <a:latin typeface="Verdana" pitchFamily="34" charset="0"/>
              </a:rPr>
              <a:t>Scott Barber</a:t>
            </a:r>
          </a:p>
          <a:p>
            <a:pPr lvl="1" eaLnBrk="0" hangingPunct="0">
              <a:buFontTx/>
              <a:buChar char="•"/>
            </a:pPr>
            <a:endParaRPr lang="nl-BE" sz="1600" dirty="0">
              <a:solidFill>
                <a:srgbClr val="000000"/>
              </a:solidFill>
              <a:latin typeface="Verdana" pitchFamily="34" charset="0"/>
            </a:endParaRPr>
          </a:p>
          <a:p>
            <a:pPr lvl="1" eaLnBrk="0" hangingPunct="0">
              <a:buFontTx/>
              <a:buChar char="•"/>
            </a:pPr>
            <a:r>
              <a:rPr lang="nl-BE" sz="1600" dirty="0">
                <a:solidFill>
                  <a:srgbClr val="000000"/>
                </a:solidFill>
                <a:latin typeface="Verdana" pitchFamily="34" charset="0"/>
              </a:rPr>
              <a:t>ISO </a:t>
            </a:r>
            <a:r>
              <a:rPr lang="nl-BE" sz="1600" dirty="0" smtClean="0">
                <a:solidFill>
                  <a:srgbClr val="000000"/>
                </a:solidFill>
                <a:latin typeface="Verdana" pitchFamily="34" charset="0"/>
              </a:rPr>
              <a:t>9126, 29119</a:t>
            </a:r>
            <a:endParaRPr lang="en-GB" sz="1600" dirty="0">
              <a:solidFill>
                <a:srgbClr val="000000"/>
              </a:solidFill>
              <a:latin typeface="Verdana" pitchFamily="34" charset="0"/>
            </a:endParaRPr>
          </a:p>
        </p:txBody>
      </p:sp>
      <p:sp>
        <p:nvSpPr>
          <p:cNvPr id="36868" name="Rectangle 3"/>
          <p:cNvSpPr>
            <a:spLocks noGrp="1" noChangeArrowheads="1"/>
          </p:cNvSpPr>
          <p:nvPr>
            <p:ph type="title"/>
          </p:nvPr>
        </p:nvSpPr>
        <p:spPr/>
        <p:txBody>
          <a:bodyPr/>
          <a:lstStyle/>
          <a:p>
            <a:pPr eaLnBrk="1" hangingPunct="1"/>
            <a:r>
              <a:rPr lang="en-GB" dirty="0" smtClean="0"/>
              <a:t>Resources</a:t>
            </a:r>
          </a:p>
        </p:txBody>
      </p:sp>
      <p:sp>
        <p:nvSpPr>
          <p:cNvPr id="36869" name="AutoShape 4">
            <a:hlinkClick r:id="" action="ppaction://hlinkshowjump?jump=lastslide" highlightClick="1"/>
          </p:cNvPr>
          <p:cNvSpPr>
            <a:spLocks noChangeArrowheads="1"/>
          </p:cNvSpPr>
          <p:nvPr/>
        </p:nvSpPr>
        <p:spPr bwMode="auto">
          <a:xfrm>
            <a:off x="8675688" y="6597650"/>
            <a:ext cx="468312" cy="260350"/>
          </a:xfrm>
          <a:prstGeom prst="actionButtonEnd">
            <a:avLst/>
          </a:prstGeom>
          <a:solidFill>
            <a:schemeClr val="bg2">
              <a:alpha val="16078"/>
            </a:schemeClr>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34568255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 calcmode="lin" valueType="num">
                                      <p:cBhvr>
                                        <p:cTn id="7" dur="1000" fill="hold"/>
                                        <p:tgtEl>
                                          <p:spTgt spid="165890"/>
                                        </p:tgtEl>
                                        <p:attrNameLst>
                                          <p:attrName>ppt_w</p:attrName>
                                        </p:attrNameLst>
                                      </p:cBhvr>
                                      <p:tavLst>
                                        <p:tav tm="0">
                                          <p:val>
                                            <p:fltVal val="0"/>
                                          </p:val>
                                        </p:tav>
                                        <p:tav tm="100000">
                                          <p:val>
                                            <p:strVal val="#ppt_w"/>
                                          </p:val>
                                        </p:tav>
                                      </p:tavLst>
                                    </p:anim>
                                    <p:anim calcmode="lin" valueType="num">
                                      <p:cBhvr>
                                        <p:cTn id="8" dur="1000" fill="hold"/>
                                        <p:tgtEl>
                                          <p:spTgt spid="165890"/>
                                        </p:tgtEl>
                                        <p:attrNameLst>
                                          <p:attrName>ppt_h</p:attrName>
                                        </p:attrNameLst>
                                      </p:cBhvr>
                                      <p:tavLst>
                                        <p:tav tm="0">
                                          <p:val>
                                            <p:fltVal val="0"/>
                                          </p:val>
                                        </p:tav>
                                        <p:tav tm="100000">
                                          <p:val>
                                            <p:strVal val="#ppt_h"/>
                                          </p:val>
                                        </p:tav>
                                      </p:tavLst>
                                    </p:anim>
                                    <p:anim calcmode="lin" valueType="num">
                                      <p:cBhvr>
                                        <p:cTn id="9" dur="1000" fill="hold"/>
                                        <p:tgtEl>
                                          <p:spTgt spid="16589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589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normAutofit fontScale="85000" lnSpcReduction="20000"/>
          </a:bodyPr>
          <a:lstStyle/>
          <a:p>
            <a:fld id="{24418953-3422-47D5-8E1B-AE1EDC26C2BF}" type="slidenum">
              <a:rPr lang="en-GB" smtClean="0">
                <a:latin typeface="Arial" charset="0"/>
              </a:rPr>
              <a:pPr/>
              <a:t>25</a:t>
            </a:fld>
            <a:endParaRPr lang="en-GB" smtClean="0">
              <a:latin typeface="Arial" charset="0"/>
            </a:endParaRPr>
          </a:p>
        </p:txBody>
      </p:sp>
      <p:sp>
        <p:nvSpPr>
          <p:cNvPr id="37891" name="Rectangle 3"/>
          <p:cNvSpPr>
            <a:spLocks noGrp="1" noChangeArrowheads="1"/>
          </p:cNvSpPr>
          <p:nvPr>
            <p:ph type="body" idx="1"/>
          </p:nvPr>
        </p:nvSpPr>
        <p:spPr>
          <a:xfrm>
            <a:off x="2555875" y="1700213"/>
            <a:ext cx="4248150" cy="1152525"/>
          </a:xfrm>
        </p:spPr>
        <p:txBody>
          <a:bodyPr/>
          <a:lstStyle/>
          <a:p>
            <a:pPr algn="ctr" eaLnBrk="1" hangingPunct="1">
              <a:buFontTx/>
              <a:buNone/>
            </a:pPr>
            <a:r>
              <a:rPr lang="nl-BE" sz="4800" smtClean="0"/>
              <a:t>Thank you !</a:t>
            </a:r>
          </a:p>
          <a:p>
            <a:pPr algn="ctr" eaLnBrk="1" hangingPunct="1"/>
            <a:endParaRPr lang="en-GB" sz="4800" smtClean="0"/>
          </a:p>
        </p:txBody>
      </p:sp>
      <p:sp>
        <p:nvSpPr>
          <p:cNvPr id="37892" name="Text Box 4"/>
          <p:cNvSpPr txBox="1">
            <a:spLocks noChangeArrowheads="1"/>
          </p:cNvSpPr>
          <p:nvPr/>
        </p:nvSpPr>
        <p:spPr bwMode="auto">
          <a:xfrm>
            <a:off x="5688013" y="4437063"/>
            <a:ext cx="3455987" cy="1785104"/>
          </a:xfrm>
          <a:prstGeom prst="rect">
            <a:avLst/>
          </a:prstGeom>
          <a:noFill/>
          <a:ln w="9525">
            <a:noFill/>
            <a:miter lim="800000"/>
            <a:headEnd/>
            <a:tailEnd/>
          </a:ln>
        </p:spPr>
        <p:txBody>
          <a:bodyPr>
            <a:spAutoFit/>
          </a:bodyPr>
          <a:lstStyle/>
          <a:p>
            <a:pPr algn="ctr">
              <a:spcBef>
                <a:spcPct val="50000"/>
              </a:spcBef>
            </a:pPr>
            <a:r>
              <a:rPr lang="nl-BE" sz="2000" b="1" dirty="0"/>
              <a:t>Mieke </a:t>
            </a:r>
            <a:r>
              <a:rPr lang="nl-BE" sz="2000" b="1" dirty="0" smtClean="0"/>
              <a:t>Gevers</a:t>
            </a:r>
          </a:p>
          <a:p>
            <a:pPr algn="ctr">
              <a:spcBef>
                <a:spcPct val="50000"/>
              </a:spcBef>
            </a:pPr>
            <a:r>
              <a:rPr lang="nl-BE" sz="2000" b="1" dirty="0" smtClean="0"/>
              <a:t>@qaperf</a:t>
            </a:r>
            <a:endParaRPr lang="nl-BE" sz="2000" b="1" dirty="0"/>
          </a:p>
          <a:p>
            <a:pPr algn="ctr">
              <a:spcBef>
                <a:spcPct val="50000"/>
              </a:spcBef>
            </a:pPr>
            <a:r>
              <a:rPr lang="nl-BE" sz="2000" b="1" dirty="0" smtClean="0">
                <a:hlinkClick r:id="rId3"/>
              </a:rPr>
              <a:t>qa@</a:t>
            </a:r>
            <a:r>
              <a:rPr lang="nl-BE" sz="2000" b="1" dirty="0">
                <a:hlinkClick r:id="rId3"/>
              </a:rPr>
              <a:t>aqis.eu</a:t>
            </a:r>
            <a:endParaRPr lang="nl-BE" sz="2000" b="1" dirty="0"/>
          </a:p>
          <a:p>
            <a:pPr algn="ctr">
              <a:spcBef>
                <a:spcPct val="50000"/>
              </a:spcBef>
            </a:pPr>
            <a:r>
              <a:rPr lang="nl-BE" sz="2000" b="1" dirty="0">
                <a:hlinkClick r:id="rId4"/>
              </a:rPr>
              <a:t>www.aqis.eu</a:t>
            </a:r>
            <a:r>
              <a:rPr lang="nl-BE" sz="2000" b="1" dirty="0"/>
              <a:t> </a:t>
            </a:r>
            <a:endParaRPr lang="en-GB" sz="2000" b="1" dirty="0"/>
          </a:p>
        </p:txBody>
      </p:sp>
      <p:pic>
        <p:nvPicPr>
          <p:cNvPr id="37893" name="Picture 5"/>
          <p:cNvPicPr>
            <a:picLocks noChangeAspect="1" noChangeArrowheads="1"/>
          </p:cNvPicPr>
          <p:nvPr/>
        </p:nvPicPr>
        <p:blipFill>
          <a:blip r:embed="rId5"/>
          <a:srcRect/>
          <a:stretch>
            <a:fillRect/>
          </a:stretch>
        </p:blipFill>
        <p:spPr bwMode="auto">
          <a:xfrm>
            <a:off x="1547813" y="476250"/>
            <a:ext cx="6229350" cy="936625"/>
          </a:xfrm>
          <a:prstGeom prst="rect">
            <a:avLst/>
          </a:prstGeom>
          <a:noFill/>
          <a:ln w="9525">
            <a:noFill/>
            <a:miter lim="800000"/>
            <a:headEnd/>
            <a:tailEnd/>
          </a:ln>
        </p:spPr>
      </p:pic>
    </p:spTree>
    <p:extLst>
      <p:ext uri="{BB962C8B-B14F-4D97-AF65-F5344CB8AC3E}">
        <p14:creationId xmlns:p14="http://schemas.microsoft.com/office/powerpoint/2010/main" val="25920517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marL="742950" indent="-742950"/>
            <a:r>
              <a:rPr lang="nl-BE" smtClean="0">
                <a:solidFill>
                  <a:srgbClr val="292929"/>
                </a:solidFill>
              </a:rPr>
              <a:t>Performance Testing</a:t>
            </a:r>
            <a:endParaRPr lang="en-US" smtClean="0"/>
          </a:p>
        </p:txBody>
      </p:sp>
      <p:sp>
        <p:nvSpPr>
          <p:cNvPr id="23554" name="Content Placeholder 2"/>
          <p:cNvSpPr>
            <a:spLocks noGrp="1"/>
          </p:cNvSpPr>
          <p:nvPr>
            <p:ph idx="1"/>
          </p:nvPr>
        </p:nvSpPr>
        <p:spPr/>
        <p:txBody>
          <a:bodyPr/>
          <a:lstStyle/>
          <a:p>
            <a:r>
              <a:rPr lang="nl-BE" dirty="0" smtClean="0">
                <a:solidFill>
                  <a:srgbClr val="292929"/>
                </a:solidFill>
              </a:rPr>
              <a:t>what do we do</a:t>
            </a:r>
          </a:p>
          <a:p>
            <a:r>
              <a:rPr lang="nl-BE" dirty="0" smtClean="0">
                <a:solidFill>
                  <a:srgbClr val="292929"/>
                </a:solidFill>
              </a:rPr>
              <a:t>how do we do it</a:t>
            </a:r>
          </a:p>
          <a:p>
            <a:r>
              <a:rPr lang="nl-BE" dirty="0">
                <a:solidFill>
                  <a:srgbClr val="292929"/>
                </a:solidFill>
              </a:rPr>
              <a:t>w</a:t>
            </a:r>
            <a:r>
              <a:rPr lang="nl-BE" dirty="0" smtClean="0">
                <a:solidFill>
                  <a:srgbClr val="292929"/>
                </a:solidFill>
              </a:rPr>
              <a:t>hen we do it</a:t>
            </a:r>
            <a:endParaRPr lang="en-US" dirty="0" smtClean="0"/>
          </a:p>
        </p:txBody>
      </p:sp>
      <p:sp>
        <p:nvSpPr>
          <p:cNvPr id="23556" name="Slide Number Placeholder 4"/>
          <p:cNvSpPr>
            <a:spLocks noGrp="1"/>
          </p:cNvSpPr>
          <p:nvPr>
            <p:ph type="sldNum" sz="quarter" idx="12"/>
          </p:nvPr>
        </p:nvSpPr>
        <p:spPr>
          <a:noFill/>
        </p:spPr>
        <p:txBody>
          <a:bodyPr>
            <a:normAutofit fontScale="85000" lnSpcReduction="20000"/>
          </a:bodyPr>
          <a:lstStyle/>
          <a:p>
            <a:fld id="{4BAA0DF2-738C-4A7A-8086-25EDDAC6CF22}" type="slidenum">
              <a:rPr lang="en-GB" smtClean="0">
                <a:latin typeface="Arial" charset="0"/>
              </a:rPr>
              <a:pPr/>
              <a:t>3</a:t>
            </a:fld>
            <a:endParaRPr lang="en-GB" smtClean="0">
              <a:latin typeface="Arial" charset="0"/>
            </a:endParaRPr>
          </a:p>
        </p:txBody>
      </p:sp>
    </p:spTree>
    <p:extLst>
      <p:ext uri="{BB962C8B-B14F-4D97-AF65-F5344CB8AC3E}">
        <p14:creationId xmlns:p14="http://schemas.microsoft.com/office/powerpoint/2010/main" val="121106003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fr-BE" smtClean="0"/>
              <a:t>Performance testing</a:t>
            </a:r>
            <a:endParaRPr lang="en-US" smtClean="0"/>
          </a:p>
        </p:txBody>
      </p:sp>
      <p:sp>
        <p:nvSpPr>
          <p:cNvPr id="22530" name="Content Placeholder 2"/>
          <p:cNvSpPr>
            <a:spLocks noGrp="1"/>
          </p:cNvSpPr>
          <p:nvPr>
            <p:ph idx="1"/>
          </p:nvPr>
        </p:nvSpPr>
        <p:spPr/>
        <p:txBody>
          <a:bodyPr/>
          <a:lstStyle/>
          <a:p>
            <a:r>
              <a:rPr lang="fr-BE" dirty="0" smtClean="0"/>
              <a:t>What ~ Value:</a:t>
            </a:r>
            <a:endParaRPr lang="en-US" dirty="0" smtClean="0"/>
          </a:p>
          <a:p>
            <a:pPr lvl="1"/>
            <a:r>
              <a:rPr lang="en-US" dirty="0" smtClean="0"/>
              <a:t>assess user satisfaction?</a:t>
            </a:r>
          </a:p>
          <a:p>
            <a:pPr lvl="1"/>
            <a:r>
              <a:rPr lang="en-US" dirty="0" smtClean="0"/>
              <a:t>validate assumptions?</a:t>
            </a:r>
          </a:p>
          <a:p>
            <a:pPr lvl="1"/>
            <a:r>
              <a:rPr lang="en-US" dirty="0" smtClean="0"/>
              <a:t>estimate capacity?</a:t>
            </a:r>
          </a:p>
          <a:p>
            <a:pPr lvl="1"/>
            <a:r>
              <a:rPr lang="en-GB" dirty="0" smtClean="0"/>
              <a:t>assist in performance tuning?</a:t>
            </a:r>
          </a:p>
          <a:p>
            <a:pPr lvl="1"/>
            <a:r>
              <a:rPr lang="en-US" dirty="0" smtClean="0"/>
              <a:t>generate marketing statements? </a:t>
            </a:r>
          </a:p>
          <a:p>
            <a:pPr lvl="1"/>
            <a:r>
              <a:rPr lang="en-US" dirty="0" smtClean="0"/>
              <a:t>Inform &amp; assist developers?</a:t>
            </a:r>
          </a:p>
          <a:p>
            <a:pPr lvl="1"/>
            <a:r>
              <a:rPr lang="en-US" dirty="0" smtClean="0"/>
              <a:t>evaluate release readiness?</a:t>
            </a:r>
          </a:p>
          <a:p>
            <a:pPr lvl="1"/>
            <a:r>
              <a:rPr lang="fr-BE" dirty="0" smtClean="0"/>
              <a:t>prove readiness to stakeholders?</a:t>
            </a:r>
            <a:endParaRPr lang="en-US" dirty="0" smtClean="0"/>
          </a:p>
        </p:txBody>
      </p:sp>
      <p:sp>
        <p:nvSpPr>
          <p:cNvPr id="22532" name="Slide Number Placeholder 4"/>
          <p:cNvSpPr>
            <a:spLocks noGrp="1"/>
          </p:cNvSpPr>
          <p:nvPr>
            <p:ph type="sldNum" sz="quarter" idx="12"/>
          </p:nvPr>
        </p:nvSpPr>
        <p:spPr>
          <a:noFill/>
        </p:spPr>
        <p:txBody>
          <a:bodyPr>
            <a:normAutofit fontScale="85000" lnSpcReduction="20000"/>
          </a:bodyPr>
          <a:lstStyle/>
          <a:p>
            <a:fld id="{6FB5F2B8-73A4-4A03-9B10-0BD2DD470404}" type="slidenum">
              <a:rPr lang="en-GB" smtClean="0">
                <a:latin typeface="Arial" charset="0"/>
              </a:rPr>
              <a:pPr/>
              <a:t>4</a:t>
            </a:fld>
            <a:endParaRPr lang="en-GB" smtClean="0">
              <a:latin typeface="Arial" charset="0"/>
            </a:endParaRPr>
          </a:p>
        </p:txBody>
      </p:sp>
    </p:spTree>
    <p:extLst>
      <p:ext uri="{BB962C8B-B14F-4D97-AF65-F5344CB8AC3E}">
        <p14:creationId xmlns:p14="http://schemas.microsoft.com/office/powerpoint/2010/main" val="3833458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274638"/>
            <a:ext cx="8229600" cy="1368425"/>
          </a:xfrm>
        </p:spPr>
        <p:txBody>
          <a:bodyPr>
            <a:normAutofit fontScale="90000"/>
          </a:bodyPr>
          <a:lstStyle/>
          <a:p>
            <a:r>
              <a:rPr lang="fr-BE" b="1" smtClean="0"/>
              <a:t>Performance Testing Definition </a:t>
            </a:r>
            <a:br>
              <a:rPr lang="fr-BE" b="1" smtClean="0"/>
            </a:br>
            <a:endParaRPr lang="en-US" smtClean="0"/>
          </a:p>
        </p:txBody>
      </p:sp>
      <p:sp>
        <p:nvSpPr>
          <p:cNvPr id="21506" name="Content Placeholder 2"/>
          <p:cNvSpPr>
            <a:spLocks noGrp="1"/>
          </p:cNvSpPr>
          <p:nvPr>
            <p:ph idx="1"/>
          </p:nvPr>
        </p:nvSpPr>
        <p:spPr>
          <a:xfrm>
            <a:off x="642938" y="1357313"/>
            <a:ext cx="8229600" cy="4525962"/>
          </a:xfrm>
        </p:spPr>
        <p:txBody>
          <a:bodyPr/>
          <a:lstStyle/>
          <a:p>
            <a:pPr>
              <a:buFontTx/>
              <a:buNone/>
            </a:pPr>
            <a:endParaRPr lang="en-US" sz="2800" b="1" dirty="0" smtClean="0"/>
          </a:p>
          <a:p>
            <a:pPr>
              <a:buFontTx/>
              <a:buNone/>
            </a:pPr>
            <a:r>
              <a:rPr lang="en-US" sz="2800" dirty="0" smtClean="0"/>
              <a:t>Performance testing proves that the SUT meets (or does not meet) its performance requirements or objectives, specifically those regarding response time, throughput, and utilization under a given (usually, but not necessarily, average or normal) load.</a:t>
            </a:r>
          </a:p>
          <a:p>
            <a:endParaRPr lang="en-US" dirty="0" smtClean="0"/>
          </a:p>
        </p:txBody>
      </p:sp>
      <p:sp>
        <p:nvSpPr>
          <p:cNvPr id="21508" name="Slide Number Placeholder 4"/>
          <p:cNvSpPr>
            <a:spLocks noGrp="1"/>
          </p:cNvSpPr>
          <p:nvPr>
            <p:ph type="sldNum" sz="quarter" idx="12"/>
          </p:nvPr>
        </p:nvSpPr>
        <p:spPr>
          <a:noFill/>
        </p:spPr>
        <p:txBody>
          <a:bodyPr>
            <a:normAutofit fontScale="85000" lnSpcReduction="20000"/>
          </a:bodyPr>
          <a:lstStyle/>
          <a:p>
            <a:fld id="{3EFF5DCD-2318-4F70-8493-64565893BC13}" type="slidenum">
              <a:rPr lang="en-GB" smtClean="0">
                <a:latin typeface="Arial" charset="0"/>
              </a:rPr>
              <a:pPr/>
              <a:t>5</a:t>
            </a:fld>
            <a:endParaRPr lang="en-GB" smtClean="0">
              <a:latin typeface="Arial" charset="0"/>
            </a:endParaRPr>
          </a:p>
        </p:txBody>
      </p:sp>
      <p:sp>
        <p:nvSpPr>
          <p:cNvPr id="21510" name="Text Box 6"/>
          <p:cNvSpPr txBox="1">
            <a:spLocks noChangeArrowheads="1"/>
          </p:cNvSpPr>
          <p:nvPr/>
        </p:nvSpPr>
        <p:spPr bwMode="auto">
          <a:xfrm>
            <a:off x="6011863" y="5949950"/>
            <a:ext cx="2519362" cy="214313"/>
          </a:xfrm>
          <a:prstGeom prst="rect">
            <a:avLst/>
          </a:prstGeom>
          <a:noFill/>
          <a:ln w="9525">
            <a:noFill/>
            <a:miter lim="800000"/>
            <a:headEnd/>
            <a:tailEnd/>
          </a:ln>
          <a:effectLst/>
        </p:spPr>
        <p:txBody>
          <a:bodyPr>
            <a:spAutoFit/>
          </a:bodyPr>
          <a:lstStyle/>
          <a:p>
            <a:pPr>
              <a:spcBef>
                <a:spcPct val="50000"/>
              </a:spcBef>
            </a:pPr>
            <a:r>
              <a:rPr lang="de-DE" sz="800" dirty="0"/>
              <a:t>IEEE, </a:t>
            </a:r>
            <a:r>
              <a:rPr lang="de-DE" sz="800" dirty="0" err="1"/>
              <a:t>definition</a:t>
            </a:r>
            <a:r>
              <a:rPr lang="de-DE" sz="800" dirty="0"/>
              <a:t> Performance </a:t>
            </a:r>
            <a:r>
              <a:rPr lang="de-DE" sz="800" dirty="0" err="1"/>
              <a:t>testing</a:t>
            </a:r>
            <a:endParaRPr lang="de-DE" sz="800" dirty="0"/>
          </a:p>
        </p:txBody>
      </p:sp>
    </p:spTree>
    <p:extLst>
      <p:ext uri="{BB962C8B-B14F-4D97-AF65-F5344CB8AC3E}">
        <p14:creationId xmlns:p14="http://schemas.microsoft.com/office/powerpoint/2010/main" val="36966294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endParaRPr lang="en-US" smtClean="0"/>
          </a:p>
        </p:txBody>
      </p:sp>
      <p:sp>
        <p:nvSpPr>
          <p:cNvPr id="30722" name="Content Placeholder 2"/>
          <p:cNvSpPr>
            <a:spLocks noGrp="1"/>
          </p:cNvSpPr>
          <p:nvPr>
            <p:ph idx="1"/>
          </p:nvPr>
        </p:nvSpPr>
        <p:spPr/>
        <p:txBody>
          <a:bodyPr/>
          <a:lstStyle/>
          <a:p>
            <a:r>
              <a:rPr lang="fr-BE" dirty="0" smtClean="0"/>
              <a:t>How </a:t>
            </a:r>
            <a:r>
              <a:rPr lang="fr-BE" dirty="0"/>
              <a:t>~ </a:t>
            </a:r>
            <a:r>
              <a:rPr lang="fr-BE" dirty="0" smtClean="0"/>
              <a:t>Tools &amp; tools and tools….</a:t>
            </a:r>
          </a:p>
          <a:p>
            <a:pPr lvl="1"/>
            <a:r>
              <a:rPr lang="fr-BE" dirty="0" smtClean="0"/>
              <a:t>Junit</a:t>
            </a:r>
          </a:p>
          <a:p>
            <a:pPr lvl="1"/>
            <a:r>
              <a:rPr lang="fr-BE" dirty="0" smtClean="0"/>
              <a:t>Jmeter</a:t>
            </a:r>
          </a:p>
          <a:p>
            <a:pPr lvl="1"/>
            <a:r>
              <a:rPr lang="fr-BE" dirty="0" smtClean="0"/>
              <a:t>OpenSTA</a:t>
            </a:r>
          </a:p>
          <a:p>
            <a:pPr lvl="1"/>
            <a:r>
              <a:rPr lang="fr-BE" dirty="0" smtClean="0"/>
              <a:t>Java Explorer</a:t>
            </a:r>
          </a:p>
          <a:p>
            <a:pPr lvl="1"/>
            <a:r>
              <a:rPr lang="fr-BE" dirty="0" smtClean="0"/>
              <a:t>Profiler</a:t>
            </a:r>
          </a:p>
          <a:p>
            <a:pPr lvl="1"/>
            <a:r>
              <a:rPr lang="fr-BE" dirty="0" smtClean="0"/>
              <a:t>Performance TT</a:t>
            </a:r>
          </a:p>
          <a:p>
            <a:pPr lvl="1"/>
            <a:r>
              <a:rPr lang="fr-BE" dirty="0" smtClean="0"/>
              <a:t>…</a:t>
            </a:r>
          </a:p>
          <a:p>
            <a:endParaRPr lang="en-US" dirty="0" smtClean="0"/>
          </a:p>
        </p:txBody>
      </p:sp>
      <p:sp>
        <p:nvSpPr>
          <p:cNvPr id="30724" name="Slide Number Placeholder 4"/>
          <p:cNvSpPr>
            <a:spLocks noGrp="1"/>
          </p:cNvSpPr>
          <p:nvPr>
            <p:ph type="sldNum" sz="quarter" idx="12"/>
          </p:nvPr>
        </p:nvSpPr>
        <p:spPr>
          <a:noFill/>
        </p:spPr>
        <p:txBody>
          <a:bodyPr>
            <a:normAutofit fontScale="85000" lnSpcReduction="20000"/>
          </a:bodyPr>
          <a:lstStyle/>
          <a:p>
            <a:fld id="{C89EBB47-C42A-4017-A488-B889744B08C1}" type="slidenum">
              <a:rPr lang="en-GB" smtClean="0">
                <a:latin typeface="Arial" charset="0"/>
              </a:rPr>
              <a:pPr/>
              <a:t>6</a:t>
            </a:fld>
            <a:endParaRPr lang="en-GB" smtClean="0">
              <a:latin typeface="Arial" charset="0"/>
            </a:endParaRPr>
          </a:p>
        </p:txBody>
      </p:sp>
    </p:spTree>
    <p:extLst>
      <p:ext uri="{BB962C8B-B14F-4D97-AF65-F5344CB8AC3E}">
        <p14:creationId xmlns:p14="http://schemas.microsoft.com/office/powerpoint/2010/main" val="30150107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endParaRPr lang="en-US" smtClean="0"/>
          </a:p>
        </p:txBody>
      </p:sp>
      <p:sp>
        <p:nvSpPr>
          <p:cNvPr id="30722" name="Content Placeholder 2"/>
          <p:cNvSpPr>
            <a:spLocks noGrp="1"/>
          </p:cNvSpPr>
          <p:nvPr>
            <p:ph idx="1"/>
          </p:nvPr>
        </p:nvSpPr>
        <p:spPr/>
        <p:txBody>
          <a:bodyPr/>
          <a:lstStyle/>
          <a:p>
            <a:r>
              <a:rPr lang="fr-BE" dirty="0" smtClean="0"/>
              <a:t>When ~</a:t>
            </a:r>
            <a:endParaRPr lang="en-US" dirty="0" smtClean="0"/>
          </a:p>
        </p:txBody>
      </p:sp>
      <p:sp>
        <p:nvSpPr>
          <p:cNvPr id="30724" name="Slide Number Placeholder 4"/>
          <p:cNvSpPr>
            <a:spLocks noGrp="1"/>
          </p:cNvSpPr>
          <p:nvPr>
            <p:ph type="sldNum" sz="quarter" idx="12"/>
          </p:nvPr>
        </p:nvSpPr>
        <p:spPr>
          <a:noFill/>
        </p:spPr>
        <p:txBody>
          <a:bodyPr>
            <a:normAutofit fontScale="85000" lnSpcReduction="20000"/>
          </a:bodyPr>
          <a:lstStyle/>
          <a:p>
            <a:fld id="{C89EBB47-C42A-4017-A488-B889744B08C1}" type="slidenum">
              <a:rPr lang="en-GB" smtClean="0">
                <a:latin typeface="Arial" charset="0"/>
              </a:rPr>
              <a:pPr/>
              <a:t>7</a:t>
            </a:fld>
            <a:endParaRPr lang="en-GB" smtClean="0">
              <a:latin typeface="Arial" charset="0"/>
            </a:endParaRPr>
          </a:p>
        </p:txBody>
      </p:sp>
    </p:spTree>
    <p:extLst>
      <p:ext uri="{BB962C8B-B14F-4D97-AF65-F5344CB8AC3E}">
        <p14:creationId xmlns:p14="http://schemas.microsoft.com/office/powerpoint/2010/main" val="39461673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fontScale="90000"/>
          </a:bodyPr>
          <a:lstStyle/>
          <a:p>
            <a:r>
              <a:rPr lang="en-GB" sz="3600" b="1" smtClean="0"/>
              <a:t>Manifesto for Agile Software Development</a:t>
            </a:r>
            <a:br>
              <a:rPr lang="en-GB" sz="3600" b="1" smtClean="0"/>
            </a:br>
            <a:endParaRPr lang="en-US" sz="3600" smtClean="0"/>
          </a:p>
        </p:txBody>
      </p:sp>
      <p:sp>
        <p:nvSpPr>
          <p:cNvPr id="19458" name="Content Placeholder 2"/>
          <p:cNvSpPr>
            <a:spLocks noGrp="1"/>
          </p:cNvSpPr>
          <p:nvPr>
            <p:ph idx="1"/>
          </p:nvPr>
        </p:nvSpPr>
        <p:spPr/>
        <p:txBody>
          <a:bodyPr/>
          <a:lstStyle/>
          <a:p>
            <a:pPr>
              <a:buFontTx/>
              <a:buNone/>
            </a:pPr>
            <a:r>
              <a:rPr lang="en-GB" sz="2400" smtClean="0"/>
              <a:t>We are uncovering better ways of developing software by doing it and helping others do it. </a:t>
            </a:r>
          </a:p>
          <a:p>
            <a:pPr>
              <a:buFontTx/>
              <a:buNone/>
            </a:pPr>
            <a:endParaRPr lang="en-GB" sz="2400" smtClean="0"/>
          </a:p>
          <a:p>
            <a:pPr>
              <a:buFontTx/>
              <a:buNone/>
            </a:pPr>
            <a:r>
              <a:rPr lang="en-GB" sz="2400" smtClean="0"/>
              <a:t>Through this work we have come to value:</a:t>
            </a:r>
          </a:p>
          <a:p>
            <a:r>
              <a:rPr lang="en-GB" sz="2400" b="1" smtClean="0"/>
              <a:t>Individuals and interactions over processes and tools</a:t>
            </a:r>
          </a:p>
          <a:p>
            <a:r>
              <a:rPr lang="en-GB" sz="2400" b="1" smtClean="0"/>
              <a:t>Working software over comprehensive documentation</a:t>
            </a:r>
          </a:p>
          <a:p>
            <a:r>
              <a:rPr lang="en-GB" sz="2400" b="1" smtClean="0"/>
              <a:t>Customer collaboration over contract negotiation</a:t>
            </a:r>
          </a:p>
          <a:p>
            <a:r>
              <a:rPr lang="en-GB" sz="2400" b="1" smtClean="0"/>
              <a:t>Responding to change over following a plan </a:t>
            </a:r>
            <a:endParaRPr lang="en-US" sz="2400" smtClean="0"/>
          </a:p>
        </p:txBody>
      </p:sp>
      <p:sp>
        <p:nvSpPr>
          <p:cNvPr id="19460" name="Slide Number Placeholder 4"/>
          <p:cNvSpPr>
            <a:spLocks noGrp="1"/>
          </p:cNvSpPr>
          <p:nvPr>
            <p:ph type="sldNum" sz="quarter" idx="12"/>
          </p:nvPr>
        </p:nvSpPr>
        <p:spPr>
          <a:noFill/>
        </p:spPr>
        <p:txBody>
          <a:bodyPr>
            <a:normAutofit fontScale="85000" lnSpcReduction="20000"/>
          </a:bodyPr>
          <a:lstStyle/>
          <a:p>
            <a:fld id="{D5CA84C7-30E8-41B8-A0D7-7C16F0FA2730}" type="slidenum">
              <a:rPr lang="en-GB" smtClean="0">
                <a:latin typeface="Arial" charset="0"/>
              </a:rPr>
              <a:pPr/>
              <a:t>8</a:t>
            </a:fld>
            <a:endParaRPr lang="en-GB" smtClean="0">
              <a:latin typeface="Arial" charset="0"/>
            </a:endParaRPr>
          </a:p>
        </p:txBody>
      </p:sp>
      <p:pic>
        <p:nvPicPr>
          <p:cNvPr id="2" name="Picture 1" descr="Crossli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412776"/>
            <a:ext cx="5003800" cy="5080000"/>
          </a:xfrm>
          <a:prstGeom prst="rect">
            <a:avLst/>
          </a:prstGeom>
        </p:spPr>
      </p:pic>
    </p:spTree>
    <p:extLst>
      <p:ext uri="{BB962C8B-B14F-4D97-AF65-F5344CB8AC3E}">
        <p14:creationId xmlns:p14="http://schemas.microsoft.com/office/powerpoint/2010/main" val="31963760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a:xfrm>
            <a:off x="6096000" y="6248400"/>
            <a:ext cx="2667000" cy="365125"/>
          </a:xfrm>
        </p:spPr>
        <p:txBody>
          <a:bodyPr/>
          <a:lstStyle/>
          <a:p>
            <a:pPr>
              <a:defRPr/>
            </a:pPr>
            <a:r>
              <a:rPr lang="en-US" smtClean="0"/>
              <a:t>© 2010-2012 AQIS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defRPr/>
            </a:pPr>
            <a:fld id="{AF11284B-AE7C-439D-9F60-D0926255CA0F}" type="slidenum">
              <a:rPr lang="en-GB" smtClean="0"/>
              <a:pPr>
                <a:defRPr/>
              </a:pPr>
              <a:t>9</a:t>
            </a:fld>
            <a:endParaRPr lang="en-GB"/>
          </a:p>
        </p:txBody>
      </p:sp>
      <p:pic>
        <p:nvPicPr>
          <p:cNvPr id="7" name="Picture 6"/>
          <p:cNvPicPr>
            <a:picLocks noChangeAspect="1"/>
          </p:cNvPicPr>
          <p:nvPr/>
        </p:nvPicPr>
        <p:blipFill>
          <a:blip r:embed="rId2"/>
          <a:stretch>
            <a:fillRect/>
          </a:stretch>
        </p:blipFill>
        <p:spPr>
          <a:xfrm>
            <a:off x="1259632" y="1628800"/>
            <a:ext cx="6840760" cy="5015499"/>
          </a:xfrm>
          <a:prstGeom prst="rect">
            <a:avLst/>
          </a:prstGeom>
        </p:spPr>
      </p:pic>
    </p:spTree>
    <p:extLst>
      <p:ext uri="{BB962C8B-B14F-4D97-AF65-F5344CB8AC3E}">
        <p14:creationId xmlns:p14="http://schemas.microsoft.com/office/powerpoint/2010/main" val="40162347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13899</TotalTime>
  <Words>820</Words>
  <Application>Microsoft Macintosh PowerPoint</Application>
  <PresentationFormat>On-screen Show (4:3)</PresentationFormat>
  <Paragraphs>218</Paragraphs>
  <Slides>25</Slides>
  <Notes>18</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Median</vt:lpstr>
      <vt:lpstr>“Agile and Performance Testing?“ A contradition of terms?</vt:lpstr>
      <vt:lpstr>Agenda</vt:lpstr>
      <vt:lpstr>Performance Testing</vt:lpstr>
      <vt:lpstr>Performance testing</vt:lpstr>
      <vt:lpstr>Performance Testing Definition  </vt:lpstr>
      <vt:lpstr>PowerPoint Presentation</vt:lpstr>
      <vt:lpstr>PowerPoint Presentation</vt:lpstr>
      <vt:lpstr>Manifesto for Agile Software Development </vt:lpstr>
      <vt:lpstr>PowerPoint Presentation</vt:lpstr>
      <vt:lpstr>Agile ~ Performance Testing</vt:lpstr>
      <vt:lpstr>PowerPoint Presentation</vt:lpstr>
      <vt:lpstr>PowerPoint Presentation</vt:lpstr>
      <vt:lpstr>PowerPoint Presentation</vt:lpstr>
      <vt:lpstr>Agile project Cloud </vt:lpstr>
      <vt:lpstr>Agile project Cloud </vt:lpstr>
      <vt:lpstr>Agile project Cloud </vt:lpstr>
      <vt:lpstr>Agile project Mobile (Citrix) </vt:lpstr>
      <vt:lpstr>Agile project Enterprise Software </vt:lpstr>
      <vt:lpstr>Redefined the Definition of Done</vt:lpstr>
      <vt:lpstr>Key considerations </vt:lpstr>
      <vt:lpstr>Three phases of Agile Performance Testing </vt:lpstr>
      <vt:lpstr>PowerPoint Presentation</vt:lpstr>
      <vt:lpstr>Conclusion</vt:lpstr>
      <vt:lpstr>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mg</dc:creator>
  <cp:lastModifiedBy>Mieke Gevers</cp:lastModifiedBy>
  <cp:revision>453</cp:revision>
  <dcterms:created xsi:type="dcterms:W3CDTF">2007-09-19T15:54:55Z</dcterms:created>
  <dcterms:modified xsi:type="dcterms:W3CDTF">2016-02-13T21:39:20Z</dcterms:modified>
</cp:coreProperties>
</file>