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8" r:id="rId5"/>
    <p:sldId id="275" r:id="rId6"/>
    <p:sldId id="26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933"/>
    <a:srgbClr val="1BA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Pereira" userId="58f667d0-3f36-4195-8738-0cba4eb7573a" providerId="ADAL" clId="{AC71890A-40AF-4734-8C97-689FB610F6CC}"/>
    <pc:docChg chg="undo custSel modSld sldOrd">
      <pc:chgData name="Bruno Pereira" userId="58f667d0-3f36-4195-8738-0cba4eb7573a" providerId="ADAL" clId="{AC71890A-40AF-4734-8C97-689FB610F6CC}" dt="2022-06-09T12:08:52.091" v="25" actId="1076"/>
      <pc:docMkLst>
        <pc:docMk/>
      </pc:docMkLst>
      <pc:sldChg chg="modSp mod ord">
        <pc:chgData name="Bruno Pereira" userId="58f667d0-3f36-4195-8738-0cba4eb7573a" providerId="ADAL" clId="{AC71890A-40AF-4734-8C97-689FB610F6CC}" dt="2022-06-09T12:08:52.091" v="25" actId="1076"/>
        <pc:sldMkLst>
          <pc:docMk/>
          <pc:sldMk cId="2463452460" sldId="278"/>
        </pc:sldMkLst>
        <pc:spChg chg="mod">
          <ac:chgData name="Bruno Pereira" userId="58f667d0-3f36-4195-8738-0cba4eb7573a" providerId="ADAL" clId="{AC71890A-40AF-4734-8C97-689FB610F6CC}" dt="2022-06-09T12:08:45.621" v="23" actId="20577"/>
          <ac:spMkLst>
            <pc:docMk/>
            <pc:sldMk cId="2463452460" sldId="278"/>
            <ac:spMk id="65" creationId="{E63674A8-E8CC-17C3-2308-F6D4A5FAD9B0}"/>
          </ac:spMkLst>
        </pc:spChg>
        <pc:spChg chg="mod">
          <ac:chgData name="Bruno Pereira" userId="58f667d0-3f36-4195-8738-0cba4eb7573a" providerId="ADAL" clId="{AC71890A-40AF-4734-8C97-689FB610F6CC}" dt="2022-06-09T12:06:21.311" v="12" actId="20577"/>
          <ac:spMkLst>
            <pc:docMk/>
            <pc:sldMk cId="2463452460" sldId="278"/>
            <ac:spMk id="105" creationId="{A4CE0220-37F9-25D3-756F-00DA464DE7A3}"/>
          </ac:spMkLst>
        </pc:spChg>
        <pc:picChg chg="mod">
          <ac:chgData name="Bruno Pereira" userId="58f667d0-3f36-4195-8738-0cba4eb7573a" providerId="ADAL" clId="{AC71890A-40AF-4734-8C97-689FB610F6CC}" dt="2022-06-09T12:08:52.091" v="25" actId="1076"/>
          <ac:picMkLst>
            <pc:docMk/>
            <pc:sldMk cId="2463452460" sldId="278"/>
            <ac:picMk id="100" creationId="{BF8534E2-1EAB-B2D2-D67E-84DC5291882B}"/>
          </ac:picMkLst>
        </pc:picChg>
        <pc:cxnChg chg="mod">
          <ac:chgData name="Bruno Pereira" userId="58f667d0-3f36-4195-8738-0cba4eb7573a" providerId="ADAL" clId="{AC71890A-40AF-4734-8C97-689FB610F6CC}" dt="2022-06-09T12:08:52.091" v="25" actId="1076"/>
          <ac:cxnSpMkLst>
            <pc:docMk/>
            <pc:sldMk cId="2463452460" sldId="278"/>
            <ac:cxnSpMk id="101" creationId="{E3AAC848-B6BB-BA9B-2ADF-F051C4A0EA0D}"/>
          </ac:cxnSpMkLst>
        </pc:cxnChg>
      </pc:sldChg>
    </pc:docChg>
  </pc:docChgLst>
  <pc:docChgLst>
    <pc:chgData name="Bruno" userId="58f667d0-3f36-4195-8738-0cba4eb7573a" providerId="ADAL" clId="{AC71890A-40AF-4734-8C97-689FB610F6CC}"/>
    <pc:docChg chg="delSld">
      <pc:chgData name="Bruno" userId="58f667d0-3f36-4195-8738-0cba4eb7573a" providerId="ADAL" clId="{AC71890A-40AF-4734-8C97-689FB610F6CC}" dt="2022-06-28T07:32:51.308" v="2" actId="47"/>
      <pc:docMkLst>
        <pc:docMk/>
      </pc:docMkLst>
      <pc:sldChg chg="del">
        <pc:chgData name="Bruno" userId="58f667d0-3f36-4195-8738-0cba4eb7573a" providerId="ADAL" clId="{AC71890A-40AF-4734-8C97-689FB610F6CC}" dt="2022-06-28T07:32:51.308" v="2" actId="47"/>
        <pc:sldMkLst>
          <pc:docMk/>
          <pc:sldMk cId="2362867473" sldId="263"/>
        </pc:sldMkLst>
      </pc:sldChg>
      <pc:sldChg chg="del">
        <pc:chgData name="Bruno" userId="58f667d0-3f36-4195-8738-0cba4eb7573a" providerId="ADAL" clId="{AC71890A-40AF-4734-8C97-689FB610F6CC}" dt="2022-06-28T07:32:46.825" v="0" actId="47"/>
        <pc:sldMkLst>
          <pc:docMk/>
          <pc:sldMk cId="4051175299" sldId="276"/>
        </pc:sldMkLst>
      </pc:sldChg>
      <pc:sldChg chg="del">
        <pc:chgData name="Bruno" userId="58f667d0-3f36-4195-8738-0cba4eb7573a" providerId="ADAL" clId="{AC71890A-40AF-4734-8C97-689FB610F6CC}" dt="2022-06-28T07:32:48.141" v="1" actId="47"/>
        <pc:sldMkLst>
          <pc:docMk/>
          <pc:sldMk cId="143588080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4236-5D66-D34A-A0E4-CF68F9F6B11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1B2E0-7767-4F43-8216-9C964886388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8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B488428-0FDA-B240-9CFA-67FDFA778619}"/>
              </a:ext>
            </a:extLst>
          </p:cNvPr>
          <p:cNvSpPr/>
          <p:nvPr userDrawn="1"/>
        </p:nvSpPr>
        <p:spPr>
          <a:xfrm>
            <a:off x="0" y="0"/>
            <a:ext cx="12192000" cy="591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EF82DF-0E9A-2346-8A82-359D2C87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1E8CC5-57E4-3B4C-99A9-3406C2F3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A74EBD-4AFA-6F46-88E8-428B3097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8983-4D8C-9944-86BA-792EC3505E70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D6978A-B3F3-A249-A302-7D5A3DDA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it-IT" err="1"/>
              <a:t>www.edssi.eu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859132-84D9-184C-981E-8F4BFB17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1061C-15E7-BD4A-8C67-9E8E6645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46EA0-5D7B-B54B-92C7-B6B5E412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871B6B-8DF8-1A4B-B989-0F043B17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5B5-A15B-3848-8CFC-0051AD5AD009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D1E44-0BB8-1845-B330-A36622AD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www.edssi.eu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916C4-1D8B-4247-91EF-ACFC9F3F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43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1061C-15E7-BD4A-8C67-9E8E6645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46EA0-5D7B-B54B-92C7-B6B5E412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871B6B-8DF8-1A4B-B989-0F043B17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5B5-A15B-3848-8CFC-0051AD5AD009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D1E44-0BB8-1845-B330-A36622AD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www.edssi.eu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916C4-1D8B-4247-91EF-ACFC9F3F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5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F4D25-2E5B-034E-A224-C13FFAD9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8EB5DB-C926-284D-852F-EC38236D3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ACDEA9-9383-E240-AF23-4327C646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27D7AC-8971-4546-807E-A5B3C4CE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C8A4-AF93-4546-A83C-AE8071851BD4}" type="datetime1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0D45C7-87B3-504E-A2C0-6F0CD967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www.edssi.eu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76FBB9-AA63-864F-B936-3C4263E0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9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-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F4D25-2E5B-034E-A224-C13FFAD9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8EB5DB-C926-284D-852F-EC38236D3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27D7AC-8971-4546-807E-A5B3C4CE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C8A4-AF93-4546-A83C-AE8071851BD4}" type="datetime1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0D45C7-87B3-504E-A2C0-6F0CD967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err="1"/>
              <a:t>www.edssi.eu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76FBB9-AA63-864F-B936-3C4263E0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EC8FA0A4-0E58-1243-BA9E-1D94CFE1B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4925" y="1825625"/>
            <a:ext cx="4968875" cy="4351338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8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-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3509B-E537-1349-8622-E3BCA148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900" y="1393825"/>
            <a:ext cx="54229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9D506A-EAC4-E447-B0A4-F93C22B5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94A5-4976-B74B-AE20-E4D17F948693}" type="datetime1">
              <a:rPr lang="it-IT" smtClean="0"/>
              <a:t>28/06/2022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D59800-FFEA-8640-ABE2-88A642A6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92ED89-1BE5-2D48-9E66-0A304516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BA41468B-82B6-034F-8B0A-3E7D0949EF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0900" y="3175000"/>
            <a:ext cx="5422900" cy="2933700"/>
          </a:xfrm>
        </p:spPr>
        <p:txBody>
          <a:bodyPr/>
          <a:lstStyle>
            <a:lvl1pPr marL="0" indent="0" algn="r">
              <a:lnSpc>
                <a:spcPct val="150000"/>
              </a:lnSpc>
              <a:buNone/>
              <a:defRPr/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0B1DD5D6-ABA3-4749-927B-1EBF357CDE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411449" cy="6858000"/>
          </a:xfrm>
          <a:custGeom>
            <a:avLst/>
            <a:gdLst>
              <a:gd name="connsiteX0" fmla="*/ 0 w 5411449"/>
              <a:gd name="connsiteY0" fmla="*/ 0 h 6858000"/>
              <a:gd name="connsiteX1" fmla="*/ 5411449 w 5411449"/>
              <a:gd name="connsiteY1" fmla="*/ 0 h 6858000"/>
              <a:gd name="connsiteX2" fmla="*/ 5411449 w 5411449"/>
              <a:gd name="connsiteY2" fmla="*/ 6858000 h 6858000"/>
              <a:gd name="connsiteX3" fmla="*/ 0 w 5411449"/>
              <a:gd name="connsiteY3" fmla="*/ 6858000 h 6858000"/>
              <a:gd name="connsiteX4" fmla="*/ 0 w 5411449"/>
              <a:gd name="connsiteY4" fmla="*/ 0 h 6858000"/>
              <a:gd name="connsiteX0" fmla="*/ 0 w 5411449"/>
              <a:gd name="connsiteY0" fmla="*/ 0 h 6858000"/>
              <a:gd name="connsiteX1" fmla="*/ 4107305 w 5411449"/>
              <a:gd name="connsiteY1" fmla="*/ 0 h 6858000"/>
              <a:gd name="connsiteX2" fmla="*/ 5411449 w 5411449"/>
              <a:gd name="connsiteY2" fmla="*/ 6858000 h 6858000"/>
              <a:gd name="connsiteX3" fmla="*/ 0 w 5411449"/>
              <a:gd name="connsiteY3" fmla="*/ 6858000 h 6858000"/>
              <a:gd name="connsiteX4" fmla="*/ 0 w 541144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449" h="6858000">
                <a:moveTo>
                  <a:pt x="0" y="0"/>
                </a:moveTo>
                <a:lnTo>
                  <a:pt x="4107305" y="0"/>
                </a:lnTo>
                <a:lnTo>
                  <a:pt x="541144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6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FD41607-0DA1-D54F-8E81-399016B8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65125"/>
            <a:ext cx="7772400" cy="1325563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92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0743D8-F5E8-D945-AC4D-3BB7B001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38571-ACD8-BC45-9D91-28DA5811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BC6B1-FAB3-514A-A900-8C3FA98EB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214C-1890-AD42-85B2-4DCD636474B9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B2B71-586E-A846-820A-14066408E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2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it-IT" err="1"/>
              <a:t>www.edssi.eu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BFD868-20EA-0D44-BF70-648325D32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7F10FA2-7B4C-874B-8C1C-EE7AD78DC625}" type="slidenum">
              <a:rPr lang="it-IT" smtClean="0"/>
              <a:pPr/>
              <a:t>‹nº›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4FE0BEE-54FA-EB4E-A5FC-57E2EDB6023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160240" y="473620"/>
            <a:ext cx="2260600" cy="7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9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mething-ewp.herokuapp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2D995-36C5-824C-8A25-232B57BBA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EDSSI Conference</a:t>
            </a:r>
            <a:br>
              <a:rPr lang="en-GB"/>
            </a:br>
            <a:r>
              <a:rPr lang="en-GB"/>
              <a:t>SSPs workshop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FFB4D3-77F4-8643-9B35-EAC7DDE05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59692"/>
          </a:xfrm>
        </p:spPr>
        <p:txBody>
          <a:bodyPr/>
          <a:lstStyle/>
          <a:p>
            <a:r>
              <a:rPr lang="en-GB"/>
              <a:t>Thessaloniki, Greece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9A3FA6BD-9516-774B-B0CD-EB06BC1D05C3}"/>
              </a:ext>
            </a:extLst>
          </p:cNvPr>
          <p:cNvGrpSpPr/>
          <p:nvPr/>
        </p:nvGrpSpPr>
        <p:grpSpPr>
          <a:xfrm>
            <a:off x="571500" y="6023909"/>
            <a:ext cx="11049000" cy="653449"/>
            <a:chOff x="406400" y="6064250"/>
            <a:chExt cx="11049000" cy="65344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D56B259-456A-7140-A0DD-6807EEEC39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0" y="6149947"/>
              <a:ext cx="4597400" cy="505714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E526C8F-3D20-5E43-982F-68C6274DACD2}"/>
                </a:ext>
              </a:extLst>
            </p:cNvPr>
            <p:cNvSpPr txBox="1"/>
            <p:nvPr userDrawn="1"/>
          </p:nvSpPr>
          <p:spPr>
            <a:xfrm>
              <a:off x="406400" y="6064250"/>
              <a:ext cx="5842748" cy="65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The sole responsibility of this publication lies with the project consortium. The European Union is not responsible for any use that may be made of the information contained therein.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LC-01560120 CEF-TC-2019-4-001 </a:t>
              </a: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F4087E61-6755-3C46-AE20-539C1719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876050"/>
            <a:ext cx="2794000" cy="938389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D16DFA5-88A0-C045-80E8-12EEFF67F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57736"/>
              </p:ext>
            </p:extLst>
          </p:nvPr>
        </p:nvGraphicFramePr>
        <p:xfrm>
          <a:off x="2032000" y="4761730"/>
          <a:ext cx="8128000" cy="7416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64116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2180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18</a:t>
                      </a:r>
                      <a:r>
                        <a:rPr lang="en-GB" sz="1600" baseline="300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1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Presenter: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Bruno Pereira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45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3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>
            <a:normAutofit/>
          </a:bodyPr>
          <a:lstStyle/>
          <a:p>
            <a:r>
              <a:rPr lang="en-GB"/>
              <a:t>SSPs module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7F10FA2-7B4C-874B-8C1C-EE7AD78DC625}" type="slidenum">
              <a:rPr lang="en-GB" smtClean="0"/>
              <a:t>2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5D7980-B358-4CF9-AE85-B8DA4886C480}"/>
              </a:ext>
            </a:extLst>
          </p:cNvPr>
          <p:cNvSpPr/>
          <p:nvPr/>
        </p:nvSpPr>
        <p:spPr>
          <a:xfrm>
            <a:off x="2414336" y="1616448"/>
            <a:ext cx="3735038" cy="3547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31B11D-56FD-47F3-AB97-2CDD8CB108C2}"/>
              </a:ext>
            </a:extLst>
          </p:cNvPr>
          <p:cNvSpPr/>
          <p:nvPr/>
        </p:nvSpPr>
        <p:spPr>
          <a:xfrm>
            <a:off x="4025710" y="2723819"/>
            <a:ext cx="512288" cy="420849"/>
          </a:xfrm>
          <a:prstGeom prst="ellipse">
            <a:avLst/>
          </a:prstGeom>
          <a:solidFill>
            <a:srgbClr val="1C1933"/>
          </a:solidFill>
          <a:ln>
            <a:solidFill>
              <a:srgbClr val="1C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/>
              <a:t>IIA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197CD5-0D9F-4E84-8440-30E79E6B1F3A}"/>
              </a:ext>
            </a:extLst>
          </p:cNvPr>
          <p:cNvSpPr/>
          <p:nvPr/>
        </p:nvSpPr>
        <p:spPr>
          <a:xfrm>
            <a:off x="2622549" y="2586299"/>
            <a:ext cx="1331459" cy="696190"/>
          </a:xfrm>
          <a:prstGeom prst="ellipse">
            <a:avLst/>
          </a:prstGeom>
          <a:solidFill>
            <a:srgbClr val="1C1933"/>
          </a:solidFill>
          <a:ln>
            <a:solidFill>
              <a:srgbClr val="1C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err="1"/>
              <a:t>Learning</a:t>
            </a:r>
            <a:br>
              <a:rPr lang="pt-PT" sz="1100"/>
            </a:br>
            <a:r>
              <a:rPr lang="pt-PT" sz="1100" err="1"/>
              <a:t>Agreements</a:t>
            </a:r>
            <a:endParaRPr lang="en-US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0BC19-03EE-465C-A911-39357F5A22A7}"/>
              </a:ext>
            </a:extLst>
          </p:cNvPr>
          <p:cNvSpPr/>
          <p:nvPr/>
        </p:nvSpPr>
        <p:spPr>
          <a:xfrm>
            <a:off x="4609700" y="2708975"/>
            <a:ext cx="1398687" cy="459037"/>
          </a:xfrm>
          <a:prstGeom prst="ellipse">
            <a:avLst/>
          </a:prstGeom>
          <a:solidFill>
            <a:srgbClr val="1C1933"/>
          </a:solidFill>
          <a:ln>
            <a:solidFill>
              <a:srgbClr val="1C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err="1"/>
              <a:t>Default</a:t>
            </a:r>
            <a:r>
              <a:rPr lang="pt-PT" sz="1100"/>
              <a:t> Data</a:t>
            </a:r>
            <a:endParaRPr lang="en-US" sz="1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CB6FA3-7164-4855-86F8-C473E6EC3964}"/>
              </a:ext>
            </a:extLst>
          </p:cNvPr>
          <p:cNvSpPr/>
          <p:nvPr/>
        </p:nvSpPr>
        <p:spPr>
          <a:xfrm>
            <a:off x="3350232" y="3528049"/>
            <a:ext cx="1863243" cy="970795"/>
          </a:xfrm>
          <a:prstGeom prst="ellipse">
            <a:avLst/>
          </a:prstGeom>
          <a:solidFill>
            <a:srgbClr val="FF0000"/>
          </a:solidFill>
          <a:ln>
            <a:solidFill>
              <a:srgbClr val="1BA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/>
              <a:t>Student</a:t>
            </a:r>
            <a:r>
              <a:rPr lang="pt-PT" sz="1200"/>
              <a:t> </a:t>
            </a:r>
          </a:p>
          <a:p>
            <a:pPr algn="ctr"/>
            <a:r>
              <a:rPr lang="pt-PT" sz="1200" err="1"/>
              <a:t>Service</a:t>
            </a:r>
            <a:r>
              <a:rPr lang="pt-PT" sz="1200"/>
              <a:t> Provider (SSP)</a:t>
            </a:r>
          </a:p>
          <a:p>
            <a:pPr algn="ctr"/>
            <a:r>
              <a:rPr lang="pt-PT" sz="1200"/>
              <a:t>Module</a:t>
            </a:r>
            <a:endParaRPr lang="en-US" sz="16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A27FF8-4690-4BB7-B2E6-2BEC4CC6DB3E}"/>
              </a:ext>
            </a:extLst>
          </p:cNvPr>
          <p:cNvSpPr txBox="1"/>
          <p:nvPr/>
        </p:nvSpPr>
        <p:spPr>
          <a:xfrm>
            <a:off x="3091991" y="2091714"/>
            <a:ext cx="23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Erasmus </a:t>
            </a:r>
            <a:r>
              <a:rPr kumimoji="0" lang="pt-PT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Dashboard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7DE43804-1F85-4D3D-B7FE-A2AE73CA7EAA}"/>
              </a:ext>
            </a:extLst>
          </p:cNvPr>
          <p:cNvCxnSpPr>
            <a:cxnSpLocks/>
          </p:cNvCxnSpPr>
          <p:nvPr/>
        </p:nvCxnSpPr>
        <p:spPr>
          <a:xfrm flipH="1" flipV="1">
            <a:off x="5213475" y="4006266"/>
            <a:ext cx="1475677" cy="7180"/>
          </a:xfrm>
          <a:prstGeom prst="straightConnector1">
            <a:avLst/>
          </a:prstGeom>
          <a:ln w="38100">
            <a:solidFill>
              <a:srgbClr val="1C1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: Curva 42">
            <a:extLst>
              <a:ext uri="{FF2B5EF4-FFF2-40B4-BE49-F238E27FC236}">
                <a16:creationId xmlns:a16="http://schemas.microsoft.com/office/drawing/2014/main" id="{9A9AE621-9732-4982-AF1E-D6BB94BC43F7}"/>
              </a:ext>
            </a:extLst>
          </p:cNvPr>
          <p:cNvCxnSpPr>
            <a:cxnSpLocks/>
          </p:cNvCxnSpPr>
          <p:nvPr/>
        </p:nvCxnSpPr>
        <p:spPr>
          <a:xfrm flipV="1">
            <a:off x="6664079" y="2716155"/>
            <a:ext cx="1684827" cy="1297291"/>
          </a:xfrm>
          <a:prstGeom prst="curvedConnector3">
            <a:avLst/>
          </a:prstGeom>
          <a:ln w="38100">
            <a:solidFill>
              <a:srgbClr val="1C1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: Curva 45">
            <a:extLst>
              <a:ext uri="{FF2B5EF4-FFF2-40B4-BE49-F238E27FC236}">
                <a16:creationId xmlns:a16="http://schemas.microsoft.com/office/drawing/2014/main" id="{33F6DF7A-6939-4968-864E-EB87B6D69FEE}"/>
              </a:ext>
            </a:extLst>
          </p:cNvPr>
          <p:cNvCxnSpPr>
            <a:cxnSpLocks/>
          </p:cNvCxnSpPr>
          <p:nvPr/>
        </p:nvCxnSpPr>
        <p:spPr>
          <a:xfrm flipH="1" flipV="1">
            <a:off x="6664078" y="4013446"/>
            <a:ext cx="1684827" cy="1297291"/>
          </a:xfrm>
          <a:prstGeom prst="curvedConnector3">
            <a:avLst/>
          </a:prstGeom>
          <a:ln w="38100">
            <a:solidFill>
              <a:srgbClr val="1C1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87804C-CE33-479D-8501-DDCF5536EE87}"/>
              </a:ext>
            </a:extLst>
          </p:cNvPr>
          <p:cNvSpPr txBox="1"/>
          <p:nvPr/>
        </p:nvSpPr>
        <p:spPr>
          <a:xfrm>
            <a:off x="5728179" y="4021865"/>
            <a:ext cx="117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Student</a:t>
            </a: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9" name="Gráfico 48" descr="Escola com preenchimento sólido">
            <a:extLst>
              <a:ext uri="{FF2B5EF4-FFF2-40B4-BE49-F238E27FC236}">
                <a16:creationId xmlns:a16="http://schemas.microsoft.com/office/drawing/2014/main" id="{B7A7206E-84D2-46B3-924D-373F97237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960" y="1938741"/>
            <a:ext cx="914400" cy="914400"/>
          </a:xfrm>
          <a:prstGeom prst="rect">
            <a:avLst/>
          </a:prstGeom>
        </p:spPr>
      </p:pic>
      <p:pic>
        <p:nvPicPr>
          <p:cNvPr id="51" name="Gráfico 50" descr="Aperto de mão com preenchimento sólido">
            <a:extLst>
              <a:ext uri="{FF2B5EF4-FFF2-40B4-BE49-F238E27FC236}">
                <a16:creationId xmlns:a16="http://schemas.microsoft.com/office/drawing/2014/main" id="{73D54590-8E1C-4E27-8BD3-08BC33853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9480" y="4662091"/>
            <a:ext cx="914400" cy="91440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99D1F72F-D9C8-43A3-A71D-D69184FBFB4F}"/>
              </a:ext>
            </a:extLst>
          </p:cNvPr>
          <p:cNvSpPr txBox="1"/>
          <p:nvPr/>
        </p:nvSpPr>
        <p:spPr>
          <a:xfrm>
            <a:off x="8314274" y="2755014"/>
            <a:ext cx="117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Institutional</a:t>
            </a:r>
            <a:r>
              <a:rPr lang="pt-PT" sz="120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Information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8DA0E82-FAE9-4A73-84E0-70EDB49D31CB}"/>
              </a:ext>
            </a:extLst>
          </p:cNvPr>
          <p:cNvSpPr txBox="1"/>
          <p:nvPr/>
        </p:nvSpPr>
        <p:spPr>
          <a:xfrm>
            <a:off x="8348905" y="5401694"/>
            <a:ext cx="133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External</a:t>
            </a:r>
            <a:r>
              <a:rPr lang="pt-PT" sz="1200">
                <a:solidFill>
                  <a:srgbClr val="1C1933"/>
                </a:solidFill>
                <a:latin typeface="Arial" panose="020B0604020202020204"/>
              </a:rPr>
              <a:t> SSP </a:t>
            </a: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Information</a:t>
            </a:r>
            <a:endParaRPr kumimoji="0" lang="en-US" sz="12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511A7B-2F51-4890-B10F-1CAFFCB46ECC}"/>
              </a:ext>
            </a:extLst>
          </p:cNvPr>
          <p:cNvSpPr/>
          <p:nvPr/>
        </p:nvSpPr>
        <p:spPr>
          <a:xfrm>
            <a:off x="1477702" y="5313567"/>
            <a:ext cx="421929" cy="365126"/>
          </a:xfrm>
          <a:prstGeom prst="ellipse">
            <a:avLst/>
          </a:prstGeom>
          <a:solidFill>
            <a:srgbClr val="1C1933"/>
          </a:solidFill>
          <a:ln>
            <a:solidFill>
              <a:srgbClr val="1C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FEF0FB-CD21-4B45-849A-CF6EA3DF5CD8}"/>
              </a:ext>
            </a:extLst>
          </p:cNvPr>
          <p:cNvSpPr/>
          <p:nvPr/>
        </p:nvSpPr>
        <p:spPr>
          <a:xfrm>
            <a:off x="1477702" y="5831093"/>
            <a:ext cx="421929" cy="36512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39E58C8-69E4-4B56-8B09-099B04F6C996}"/>
              </a:ext>
            </a:extLst>
          </p:cNvPr>
          <p:cNvSpPr txBox="1"/>
          <p:nvPr/>
        </p:nvSpPr>
        <p:spPr>
          <a:xfrm>
            <a:off x="1899631" y="5343260"/>
            <a:ext cx="133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Existing</a:t>
            </a:r>
            <a:r>
              <a:rPr lang="pt-PT" sz="1200">
                <a:solidFill>
                  <a:srgbClr val="1C1933"/>
                </a:solidFill>
                <a:latin typeface="Arial" panose="020B0604020202020204"/>
              </a:rPr>
              <a:t> Module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55A9786-2389-4688-A336-CB56BF786BC6}"/>
              </a:ext>
            </a:extLst>
          </p:cNvPr>
          <p:cNvSpPr txBox="1"/>
          <p:nvPr/>
        </p:nvSpPr>
        <p:spPr>
          <a:xfrm>
            <a:off x="1766111" y="5881817"/>
            <a:ext cx="133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>
                <a:solidFill>
                  <a:srgbClr val="1C1933"/>
                </a:solidFill>
                <a:latin typeface="Arial" panose="020B0604020202020204"/>
              </a:rPr>
              <a:t>New Module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7" grpId="0"/>
      <p:bldP spid="52" grpId="0"/>
      <p:bldP spid="53" grpId="0"/>
      <p:bldP spid="55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SSP Module Objectives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DBFCE-3A58-F44D-B510-40AC4561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9680" cy="1155174"/>
          </a:xfrm>
        </p:spPr>
        <p:txBody>
          <a:bodyPr>
            <a:normAutofit lnSpcReduction="10000"/>
          </a:bodyPr>
          <a:lstStyle/>
          <a:p>
            <a:r>
              <a:rPr lang="en-GB"/>
              <a:t>Dashboard collects all information regarding Student Services of the institutions</a:t>
            </a:r>
          </a:p>
          <a:p>
            <a:r>
              <a:rPr lang="en-GB"/>
              <a:t>This information can be shared across multiple platforms.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3</a:t>
            </a:fld>
            <a:endParaRPr lang="en-GB"/>
          </a:p>
        </p:txBody>
      </p:sp>
      <p:pic>
        <p:nvPicPr>
          <p:cNvPr id="13" name="Gráfico 12" descr="Escola com preenchimento sólido">
            <a:extLst>
              <a:ext uri="{FF2B5EF4-FFF2-40B4-BE49-F238E27FC236}">
                <a16:creationId xmlns:a16="http://schemas.microsoft.com/office/drawing/2014/main" id="{0BBD3217-4C42-4EF0-9F55-7B628E102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729835" y="3373327"/>
            <a:ext cx="668867" cy="668867"/>
          </a:xfrm>
          <a:prstGeom prst="rect">
            <a:avLst/>
          </a:prstGeom>
        </p:spPr>
      </p:pic>
      <p:pic>
        <p:nvPicPr>
          <p:cNvPr id="14" name="Gráfico 13" descr="Aperto de mão com preenchimento sólido">
            <a:extLst>
              <a:ext uri="{FF2B5EF4-FFF2-40B4-BE49-F238E27FC236}">
                <a16:creationId xmlns:a16="http://schemas.microsoft.com/office/drawing/2014/main" id="{872F11BF-4246-4FDF-8061-BABEBFDFC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50923" y="3477801"/>
            <a:ext cx="557397" cy="557397"/>
          </a:xfrm>
          <a:prstGeom prst="rect">
            <a:avLst/>
          </a:prstGeom>
        </p:spPr>
      </p:pic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305837B4-9FF2-4D2E-820C-BAAF21E7C123}"/>
              </a:ext>
            </a:extLst>
          </p:cNvPr>
          <p:cNvCxnSpPr>
            <a:cxnSpLocks/>
            <a:stCxn id="13" idx="0"/>
            <a:endCxn id="64" idx="0"/>
          </p:cNvCxnSpPr>
          <p:nvPr/>
        </p:nvCxnSpPr>
        <p:spPr>
          <a:xfrm rot="16200000" flipH="1">
            <a:off x="5564928" y="2872666"/>
            <a:ext cx="903277" cy="1904599"/>
          </a:xfrm>
          <a:prstGeom prst="bentConnector3">
            <a:avLst>
              <a:gd name="adj1" fmla="val -134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C36B14A-C294-4C37-AC72-72DFC2DC1D1B}"/>
              </a:ext>
            </a:extLst>
          </p:cNvPr>
          <p:cNvSpPr txBox="1"/>
          <p:nvPr/>
        </p:nvSpPr>
        <p:spPr>
          <a:xfrm flipH="1">
            <a:off x="10025291" y="4080642"/>
            <a:ext cx="943738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chemeClr val="bg1"/>
                </a:solidFill>
                <a:latin typeface="Arial" panose="020B0604020202020204"/>
              </a:rPr>
              <a:t>Platform</a:t>
            </a: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 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9" name="Gráfico 58" descr="Utilizador com preenchimento sólido">
            <a:extLst>
              <a:ext uri="{FF2B5EF4-FFF2-40B4-BE49-F238E27FC236}">
                <a16:creationId xmlns:a16="http://schemas.microsoft.com/office/drawing/2014/main" id="{71DDFC50-2477-41AF-8027-2F42B7F29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322" y="4744701"/>
            <a:ext cx="461665" cy="461665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13825CC2-E839-4581-94F0-F2800CE84DA0}"/>
              </a:ext>
            </a:extLst>
          </p:cNvPr>
          <p:cNvSpPr/>
          <p:nvPr/>
        </p:nvSpPr>
        <p:spPr>
          <a:xfrm>
            <a:off x="6030473" y="4276604"/>
            <a:ext cx="1876787" cy="139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err="1">
                <a:solidFill>
                  <a:schemeClr val="bg1"/>
                </a:solidFill>
                <a:latin typeface="Arial" panose="020B0604020202020204"/>
              </a:rPr>
              <a:t>Dashboard</a:t>
            </a:r>
            <a:endParaRPr lang="pt-PT" sz="1800">
              <a:solidFill>
                <a:schemeClr val="bg1"/>
              </a:solidFill>
              <a:latin typeface="Arial" panose="020B0604020202020204"/>
            </a:endParaRPr>
          </a:p>
          <a:p>
            <a:pPr algn="ctr"/>
            <a:r>
              <a:rPr lang="pt-PT" sz="1800">
                <a:solidFill>
                  <a:schemeClr val="bg1"/>
                </a:solidFill>
                <a:latin typeface="Arial" panose="020B0604020202020204"/>
              </a:rPr>
              <a:t>SSP </a:t>
            </a:r>
            <a:r>
              <a:rPr lang="pt-PT" sz="1800" err="1">
                <a:solidFill>
                  <a:schemeClr val="bg1"/>
                </a:solidFill>
                <a:latin typeface="Arial" panose="020B0604020202020204"/>
              </a:rPr>
              <a:t>Database</a:t>
            </a:r>
            <a:endParaRPr lang="pt-PT" sz="180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3A2D763-0147-4EB2-AF31-2502D7B332DB}"/>
              </a:ext>
            </a:extLst>
          </p:cNvPr>
          <p:cNvSpPr txBox="1"/>
          <p:nvPr/>
        </p:nvSpPr>
        <p:spPr>
          <a:xfrm flipH="1">
            <a:off x="1646428" y="4741252"/>
            <a:ext cx="869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3" name="Gráfico 102" descr="Livros com preenchimento sólido">
            <a:extLst>
              <a:ext uri="{FF2B5EF4-FFF2-40B4-BE49-F238E27FC236}">
                <a16:creationId xmlns:a16="http://schemas.microsoft.com/office/drawing/2014/main" id="{9A1C895F-8C81-46E2-AE6B-79751238B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8325" y="4777279"/>
            <a:ext cx="396508" cy="396508"/>
          </a:xfrm>
          <a:prstGeom prst="rect">
            <a:avLst/>
          </a:prstGeom>
        </p:spPr>
      </p:pic>
      <p:pic>
        <p:nvPicPr>
          <p:cNvPr id="107" name="Gráfico 106" descr="Rede de utilizadores com preenchimento sólido">
            <a:extLst>
              <a:ext uri="{FF2B5EF4-FFF2-40B4-BE49-F238E27FC236}">
                <a16:creationId xmlns:a16="http://schemas.microsoft.com/office/drawing/2014/main" id="{864F8758-798C-4D40-AB16-1B4F2157A6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4245" y="4708114"/>
            <a:ext cx="527940" cy="527940"/>
          </a:xfrm>
          <a:prstGeom prst="rect">
            <a:avLst/>
          </a:prstGeom>
        </p:spPr>
      </p:pic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B7237B33-71D0-448E-8975-129BDA1EC2D0}"/>
              </a:ext>
            </a:extLst>
          </p:cNvPr>
          <p:cNvSpPr txBox="1"/>
          <p:nvPr/>
        </p:nvSpPr>
        <p:spPr>
          <a:xfrm flipH="1">
            <a:off x="5034376" y="4563168"/>
            <a:ext cx="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Stores</a:t>
            </a:r>
            <a:r>
              <a:rPr kumimoji="0" lang="pt-PT" sz="900" b="0" i="0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selection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54" name="Conexão: Ângulo Reto 153">
            <a:extLst>
              <a:ext uri="{FF2B5EF4-FFF2-40B4-BE49-F238E27FC236}">
                <a16:creationId xmlns:a16="http://schemas.microsoft.com/office/drawing/2014/main" id="{E57C9373-D99F-492A-A761-645C3FA02340}"/>
              </a:ext>
            </a:extLst>
          </p:cNvPr>
          <p:cNvCxnSpPr>
            <a:cxnSpLocks/>
            <a:stCxn id="14" idx="0"/>
            <a:endCxn id="64" idx="0"/>
          </p:cNvCxnSpPr>
          <p:nvPr/>
        </p:nvCxnSpPr>
        <p:spPr>
          <a:xfrm rot="16200000" flipH="1">
            <a:off x="5099842" y="2407579"/>
            <a:ext cx="798803" cy="2939246"/>
          </a:xfrm>
          <a:prstGeom prst="bentConnector3">
            <a:avLst>
              <a:gd name="adj1" fmla="val -28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: Ângulo Reto 167">
            <a:extLst>
              <a:ext uri="{FF2B5EF4-FFF2-40B4-BE49-F238E27FC236}">
                <a16:creationId xmlns:a16="http://schemas.microsoft.com/office/drawing/2014/main" id="{69181DCC-8536-48C5-97AF-72005CD5523A}"/>
              </a:ext>
            </a:extLst>
          </p:cNvPr>
          <p:cNvCxnSpPr>
            <a:cxnSpLocks/>
            <a:stCxn id="14" idx="2"/>
            <a:endCxn id="107" idx="0"/>
          </p:cNvCxnSpPr>
          <p:nvPr/>
        </p:nvCxnSpPr>
        <p:spPr>
          <a:xfrm rot="16200000" flipH="1">
            <a:off x="3942460" y="4122359"/>
            <a:ext cx="672916" cy="498594"/>
          </a:xfrm>
          <a:prstGeom prst="bentConnector3">
            <a:avLst/>
          </a:prstGeom>
          <a:ln w="19050">
            <a:solidFill>
              <a:srgbClr val="1BA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: Ângulo Reto 169">
            <a:extLst>
              <a:ext uri="{FF2B5EF4-FFF2-40B4-BE49-F238E27FC236}">
                <a16:creationId xmlns:a16="http://schemas.microsoft.com/office/drawing/2014/main" id="{B3087FF2-7D3B-4391-9C15-C330586DC6D2}"/>
              </a:ext>
            </a:extLst>
          </p:cNvPr>
          <p:cNvCxnSpPr>
            <a:cxnSpLocks/>
            <a:stCxn id="13" idx="2"/>
            <a:endCxn id="107" idx="0"/>
          </p:cNvCxnSpPr>
          <p:nvPr/>
        </p:nvCxnSpPr>
        <p:spPr>
          <a:xfrm rot="5400000">
            <a:off x="4463282" y="4107128"/>
            <a:ext cx="665920" cy="536053"/>
          </a:xfrm>
          <a:prstGeom prst="bentConnector3">
            <a:avLst>
              <a:gd name="adj1" fmla="val 48474"/>
            </a:avLst>
          </a:prstGeom>
          <a:ln w="19050">
            <a:solidFill>
              <a:srgbClr val="1BA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A61734B7-4FB6-49C2-A674-4BBBCA2C04CE}"/>
              </a:ext>
            </a:extLst>
          </p:cNvPr>
          <p:cNvSpPr txBox="1"/>
          <p:nvPr/>
        </p:nvSpPr>
        <p:spPr>
          <a:xfrm flipH="1">
            <a:off x="6868586" y="3230462"/>
            <a:ext cx="869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Inserts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information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76F9D969-BF6C-40D0-9A1A-8B1748AA1DED}"/>
              </a:ext>
            </a:extLst>
          </p:cNvPr>
          <p:cNvSpPr txBox="1"/>
          <p:nvPr/>
        </p:nvSpPr>
        <p:spPr>
          <a:xfrm flipH="1">
            <a:off x="4029619" y="4103726"/>
            <a:ext cx="1088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either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5FC679EF-DAF4-4F64-9EC7-0918933F7B72}"/>
              </a:ext>
            </a:extLst>
          </p:cNvPr>
          <p:cNvSpPr txBox="1"/>
          <p:nvPr/>
        </p:nvSpPr>
        <p:spPr>
          <a:xfrm flipH="1">
            <a:off x="3123470" y="4754797"/>
            <a:ext cx="966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chooses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90" name="Conexão reta unidirecional 189">
            <a:extLst>
              <a:ext uri="{FF2B5EF4-FFF2-40B4-BE49-F238E27FC236}">
                <a16:creationId xmlns:a16="http://schemas.microsoft.com/office/drawing/2014/main" id="{40F43500-4909-4923-AA1A-7536785F6B1D}"/>
              </a:ext>
            </a:extLst>
          </p:cNvPr>
          <p:cNvCxnSpPr>
            <a:cxnSpLocks/>
            <a:stCxn id="59" idx="3"/>
            <a:endCxn id="103" idx="1"/>
          </p:cNvCxnSpPr>
          <p:nvPr/>
        </p:nvCxnSpPr>
        <p:spPr>
          <a:xfrm flipV="1">
            <a:off x="1603987" y="4975533"/>
            <a:ext cx="88433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xão reta unidirecional 196">
            <a:extLst>
              <a:ext uri="{FF2B5EF4-FFF2-40B4-BE49-F238E27FC236}">
                <a16:creationId xmlns:a16="http://schemas.microsoft.com/office/drawing/2014/main" id="{3CD24456-93AC-472E-ABB3-900DCD8DCA6C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 flipV="1">
            <a:off x="2884833" y="4972084"/>
            <a:ext cx="1379412" cy="3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unidirecional 203">
            <a:extLst>
              <a:ext uri="{FF2B5EF4-FFF2-40B4-BE49-F238E27FC236}">
                <a16:creationId xmlns:a16="http://schemas.microsoft.com/office/drawing/2014/main" id="{3B6EAAE2-22FB-4C42-AAC6-791B4104CE4D}"/>
              </a:ext>
            </a:extLst>
          </p:cNvPr>
          <p:cNvCxnSpPr>
            <a:cxnSpLocks/>
            <a:stCxn id="107" idx="3"/>
            <a:endCxn id="64" idx="2"/>
          </p:cNvCxnSpPr>
          <p:nvPr/>
        </p:nvCxnSpPr>
        <p:spPr>
          <a:xfrm>
            <a:off x="4792185" y="4972084"/>
            <a:ext cx="12382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538D7395-A1A8-4AA6-A6D7-C8DE46CB6EAA}"/>
              </a:ext>
            </a:extLst>
          </p:cNvPr>
          <p:cNvSpPr txBox="1"/>
          <p:nvPr/>
        </p:nvSpPr>
        <p:spPr>
          <a:xfrm flipH="1">
            <a:off x="1081609" y="5202916"/>
            <a:ext cx="583089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ECDA88C4-E715-4059-A5D8-A28D776F4C6D}"/>
              </a:ext>
            </a:extLst>
          </p:cNvPr>
          <p:cNvSpPr txBox="1"/>
          <p:nvPr/>
        </p:nvSpPr>
        <p:spPr>
          <a:xfrm flipH="1">
            <a:off x="2333378" y="5206366"/>
            <a:ext cx="692579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2414529B-BB96-47B5-8BD0-9393BC74AC7D}"/>
              </a:ext>
            </a:extLst>
          </p:cNvPr>
          <p:cNvSpPr txBox="1"/>
          <p:nvPr/>
        </p:nvSpPr>
        <p:spPr>
          <a:xfrm flipH="1">
            <a:off x="4153888" y="5202916"/>
            <a:ext cx="750386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Provider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2FD5E4FB-B59E-4E6A-A735-503B7FCDCE16}"/>
              </a:ext>
            </a:extLst>
          </p:cNvPr>
          <p:cNvSpPr txBox="1"/>
          <p:nvPr/>
        </p:nvSpPr>
        <p:spPr>
          <a:xfrm flipH="1">
            <a:off x="2929127" y="3471444"/>
            <a:ext cx="750386" cy="461665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chemeClr val="bg1"/>
                </a:solidFill>
                <a:latin typeface="Arial" panose="020B0604020202020204"/>
              </a:rPr>
              <a:t>External</a:t>
            </a: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SSP</a:t>
            </a:r>
            <a:endParaRPr kumimoji="0" lang="en-US" sz="1200" b="0" i="0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FA0D7F80-FBF0-4336-B365-49F5E90F04E1}"/>
              </a:ext>
            </a:extLst>
          </p:cNvPr>
          <p:cNvSpPr txBox="1"/>
          <p:nvPr/>
        </p:nvSpPr>
        <p:spPr>
          <a:xfrm flipH="1">
            <a:off x="5411329" y="3617999"/>
            <a:ext cx="619144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HEI</a:t>
            </a:r>
            <a:endParaRPr kumimoji="0" lang="en-US" sz="1200" b="0" i="0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18" name="Gráfico 217" descr="smartphone com preenchimento sólido">
            <a:extLst>
              <a:ext uri="{FF2B5EF4-FFF2-40B4-BE49-F238E27FC236}">
                <a16:creationId xmlns:a16="http://schemas.microsoft.com/office/drawing/2014/main" id="{3AEC7C4A-3116-4B2B-9CFD-F171E0579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94769" y="4005764"/>
            <a:ext cx="461665" cy="461665"/>
          </a:xfrm>
          <a:prstGeom prst="rect">
            <a:avLst/>
          </a:prstGeom>
        </p:spPr>
      </p:pic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37191013-E8D8-447E-88DE-B550393124A7}"/>
              </a:ext>
            </a:extLst>
          </p:cNvPr>
          <p:cNvSpPr txBox="1"/>
          <p:nvPr/>
        </p:nvSpPr>
        <p:spPr>
          <a:xfrm flipH="1">
            <a:off x="10025291" y="4843430"/>
            <a:ext cx="943738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chemeClr val="bg1"/>
                </a:solidFill>
                <a:latin typeface="Arial" panose="020B0604020202020204"/>
              </a:rPr>
              <a:t>Platform</a:t>
            </a: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 2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20" name="Gráfico 219" descr="smartphone com preenchimento sólido">
            <a:extLst>
              <a:ext uri="{FF2B5EF4-FFF2-40B4-BE49-F238E27FC236}">
                <a16:creationId xmlns:a16="http://schemas.microsoft.com/office/drawing/2014/main" id="{4E2EE883-0863-43E6-9D0A-E790EADC26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89689" y="4741252"/>
            <a:ext cx="461665" cy="461665"/>
          </a:xfrm>
          <a:prstGeom prst="rect">
            <a:avLst/>
          </a:prstGeom>
        </p:spPr>
      </p:pic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8814D0B9-5935-429A-B201-4C338C50CB18}"/>
              </a:ext>
            </a:extLst>
          </p:cNvPr>
          <p:cNvSpPr txBox="1"/>
          <p:nvPr/>
        </p:nvSpPr>
        <p:spPr>
          <a:xfrm flipH="1">
            <a:off x="10030371" y="5548850"/>
            <a:ext cx="943738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chemeClr val="bg1"/>
                </a:solidFill>
                <a:latin typeface="Arial" panose="020B0604020202020204"/>
              </a:rPr>
              <a:t>Platform</a:t>
            </a: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 3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22" name="Gráfico 221" descr="smartphone com preenchimento sólido">
            <a:extLst>
              <a:ext uri="{FF2B5EF4-FFF2-40B4-BE49-F238E27FC236}">
                <a16:creationId xmlns:a16="http://schemas.microsoft.com/office/drawing/2014/main" id="{9BF5E5C1-6141-4F24-9179-7154E9C84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94769" y="5476740"/>
            <a:ext cx="461665" cy="461665"/>
          </a:xfrm>
          <a:prstGeom prst="rect">
            <a:avLst/>
          </a:prstGeom>
        </p:spPr>
      </p:pic>
      <p:cxnSp>
        <p:nvCxnSpPr>
          <p:cNvPr id="223" name="Conexão: Ângulo Reto 222">
            <a:extLst>
              <a:ext uri="{FF2B5EF4-FFF2-40B4-BE49-F238E27FC236}">
                <a16:creationId xmlns:a16="http://schemas.microsoft.com/office/drawing/2014/main" id="{C7694143-F012-4777-8039-75E3EEE9093A}"/>
              </a:ext>
            </a:extLst>
          </p:cNvPr>
          <p:cNvCxnSpPr>
            <a:cxnSpLocks/>
            <a:stCxn id="64" idx="6"/>
            <a:endCxn id="218" idx="1"/>
          </p:cNvCxnSpPr>
          <p:nvPr/>
        </p:nvCxnSpPr>
        <p:spPr>
          <a:xfrm flipV="1">
            <a:off x="7907260" y="4236597"/>
            <a:ext cx="1587509" cy="73548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xão: Ângulo Reto 225">
            <a:extLst>
              <a:ext uri="{FF2B5EF4-FFF2-40B4-BE49-F238E27FC236}">
                <a16:creationId xmlns:a16="http://schemas.microsoft.com/office/drawing/2014/main" id="{AFDB40FF-2A91-46C6-A69F-930303518669}"/>
              </a:ext>
            </a:extLst>
          </p:cNvPr>
          <p:cNvCxnSpPr>
            <a:cxnSpLocks/>
            <a:stCxn id="64" idx="6"/>
            <a:endCxn id="220" idx="1"/>
          </p:cNvCxnSpPr>
          <p:nvPr/>
        </p:nvCxnSpPr>
        <p:spPr>
          <a:xfrm>
            <a:off x="7907260" y="4972084"/>
            <a:ext cx="158242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xão: Ângulo Reto 228">
            <a:extLst>
              <a:ext uri="{FF2B5EF4-FFF2-40B4-BE49-F238E27FC236}">
                <a16:creationId xmlns:a16="http://schemas.microsoft.com/office/drawing/2014/main" id="{F1A5F96F-230F-4597-AD8B-A8AC7E3D7807}"/>
              </a:ext>
            </a:extLst>
          </p:cNvPr>
          <p:cNvCxnSpPr>
            <a:cxnSpLocks/>
            <a:stCxn id="64" idx="6"/>
            <a:endCxn id="222" idx="1"/>
          </p:cNvCxnSpPr>
          <p:nvPr/>
        </p:nvCxnSpPr>
        <p:spPr>
          <a:xfrm>
            <a:off x="7907260" y="4972084"/>
            <a:ext cx="1587509" cy="73548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B933CFA8-E798-4039-82C5-EC76191D8D90}"/>
              </a:ext>
            </a:extLst>
          </p:cNvPr>
          <p:cNvSpPr txBox="1"/>
          <p:nvPr/>
        </p:nvSpPr>
        <p:spPr>
          <a:xfrm flipH="1">
            <a:off x="7841733" y="4570131"/>
            <a:ext cx="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Shares SSP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information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" name="Conexão: Curva 6">
            <a:extLst>
              <a:ext uri="{FF2B5EF4-FFF2-40B4-BE49-F238E27FC236}">
                <a16:creationId xmlns:a16="http://schemas.microsoft.com/office/drawing/2014/main" id="{DACAF855-6798-31CE-2C85-D0933DE0AB09}"/>
              </a:ext>
            </a:extLst>
          </p:cNvPr>
          <p:cNvCxnSpPr>
            <a:cxnSpLocks/>
            <a:stCxn id="64" idx="3"/>
            <a:endCxn id="64" idx="5"/>
          </p:cNvCxnSpPr>
          <p:nvPr/>
        </p:nvCxnSpPr>
        <p:spPr>
          <a:xfrm rot="16200000" flipH="1">
            <a:off x="6968866" y="4800317"/>
            <a:ext cx="12700" cy="1327089"/>
          </a:xfrm>
          <a:prstGeom prst="curvedConnector3">
            <a:avLst>
              <a:gd name="adj1" fmla="val 711495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E9757BD-F69B-D130-E61C-4AF2653B0AB8}"/>
              </a:ext>
            </a:extLst>
          </p:cNvPr>
          <p:cNvSpPr txBox="1"/>
          <p:nvPr/>
        </p:nvSpPr>
        <p:spPr>
          <a:xfrm flipH="1">
            <a:off x="6127027" y="6340639"/>
            <a:ext cx="1696378" cy="38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HEIs</a:t>
            </a:r>
            <a:r>
              <a:rPr kumimoji="0" lang="pt-PT" sz="900" b="0" i="0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may</a:t>
            </a:r>
            <a:r>
              <a:rPr kumimoji="0" lang="pt-PT" sz="900" b="0" i="0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check</a:t>
            </a:r>
            <a:r>
              <a:rPr kumimoji="0" lang="pt-PT" sz="900" b="0" i="0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SSP </a:t>
            </a: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information</a:t>
            </a:r>
            <a:r>
              <a:rPr kumimoji="0" lang="pt-PT" sz="900" b="0" i="0" strike="noStrike" kern="1200" cap="none" spc="0" normalizeH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pt-PT" sz="900" b="0" i="0" strike="noStrike" kern="1200" cap="none" spc="0" normalizeH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</a:t>
            </a:r>
            <a:r>
              <a:rPr kumimoji="0" lang="pt-PT" sz="900" b="0" i="0" strike="noStrike" kern="1200" cap="none" spc="0" normalizeH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HEIs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4" grpId="0" animBg="1"/>
      <p:bldP spid="98" grpId="0"/>
      <p:bldP spid="142" grpId="0"/>
      <p:bldP spid="178" grpId="0"/>
      <p:bldP spid="179" grpId="0"/>
      <p:bldP spid="183" grpId="0"/>
      <p:bldP spid="210" grpId="0" animBg="1"/>
      <p:bldP spid="211" grpId="0" animBg="1"/>
      <p:bldP spid="212" grpId="0" animBg="1"/>
      <p:bldP spid="215" grpId="0" animBg="1"/>
      <p:bldP spid="216" grpId="0" animBg="1"/>
      <p:bldP spid="219" grpId="0" animBg="1"/>
      <p:bldP spid="221" grpId="0" animBg="1"/>
      <p:bldP spid="235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SSP Information Flow</a:t>
            </a:r>
            <a:br>
              <a:rPr lang="en-GB" dirty="0"/>
            </a:br>
            <a:r>
              <a:rPr lang="en-GB" dirty="0"/>
              <a:t>EWP Network Perspective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4</a:t>
            </a:fld>
            <a:endParaRPr lang="en-GB"/>
          </a:p>
        </p:txBody>
      </p:sp>
      <p:pic>
        <p:nvPicPr>
          <p:cNvPr id="44" name="Gráfico 43" descr="Escola com preenchimento sólido">
            <a:extLst>
              <a:ext uri="{FF2B5EF4-FFF2-40B4-BE49-F238E27FC236}">
                <a16:creationId xmlns:a16="http://schemas.microsoft.com/office/drawing/2014/main" id="{D86A1E7B-6219-B78B-4719-E5AD5FD3D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66760" y="3339644"/>
            <a:ext cx="557356" cy="557356"/>
          </a:xfrm>
          <a:prstGeom prst="rect">
            <a:avLst/>
          </a:prstGeom>
        </p:spPr>
      </p:pic>
      <p:pic>
        <p:nvPicPr>
          <p:cNvPr id="45" name="Gráfico 44" descr="Escola com preenchimento sólido">
            <a:extLst>
              <a:ext uri="{FF2B5EF4-FFF2-40B4-BE49-F238E27FC236}">
                <a16:creationId xmlns:a16="http://schemas.microsoft.com/office/drawing/2014/main" id="{E3793015-289E-E8DF-1796-ED72E672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14816" y="1825700"/>
            <a:ext cx="557356" cy="557356"/>
          </a:xfrm>
          <a:prstGeom prst="rect">
            <a:avLst/>
          </a:prstGeom>
        </p:spPr>
      </p:pic>
      <p:pic>
        <p:nvPicPr>
          <p:cNvPr id="46" name="Gráfico 45" descr="Escola com preenchimento sólido">
            <a:extLst>
              <a:ext uri="{FF2B5EF4-FFF2-40B4-BE49-F238E27FC236}">
                <a16:creationId xmlns:a16="http://schemas.microsoft.com/office/drawing/2014/main" id="{37C413F1-F9C4-005E-FF8A-0CFCDF22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60845" y="3861248"/>
            <a:ext cx="668867" cy="668867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E63674A8-E8CC-17C3-2308-F6D4A5FAD9B0}"/>
              </a:ext>
            </a:extLst>
          </p:cNvPr>
          <p:cNvSpPr/>
          <p:nvPr/>
        </p:nvSpPr>
        <p:spPr>
          <a:xfrm>
            <a:off x="5492983" y="2864069"/>
            <a:ext cx="1958379" cy="951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Dashboard</a:t>
            </a:r>
            <a:endParaRPr lang="en-US" dirty="0"/>
          </a:p>
        </p:txBody>
      </p:sp>
      <p:cxnSp>
        <p:nvCxnSpPr>
          <p:cNvPr id="71" name="Conexão reta unidirecional 70">
            <a:extLst>
              <a:ext uri="{FF2B5EF4-FFF2-40B4-BE49-F238E27FC236}">
                <a16:creationId xmlns:a16="http://schemas.microsoft.com/office/drawing/2014/main" id="{4DA092BC-D35E-74BC-A3DC-1D1456EDDC64}"/>
              </a:ext>
            </a:extLst>
          </p:cNvPr>
          <p:cNvCxnSpPr>
            <a:cxnSpLocks/>
            <a:stCxn id="46" idx="3"/>
            <a:endCxn id="65" idx="5"/>
          </p:cNvCxnSpPr>
          <p:nvPr/>
        </p:nvCxnSpPr>
        <p:spPr>
          <a:xfrm flipH="1" flipV="1">
            <a:off x="7164564" y="3675927"/>
            <a:ext cx="896281" cy="51975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DBC7488-D551-4557-BA73-B1ACEEC3A3BE}"/>
              </a:ext>
            </a:extLst>
          </p:cNvPr>
          <p:cNvSpPr txBox="1"/>
          <p:nvPr/>
        </p:nvSpPr>
        <p:spPr>
          <a:xfrm>
            <a:off x="5472216" y="1493404"/>
            <a:ext cx="152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HEI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with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its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own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system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AEF0D01-936C-0FAF-6421-C1FC87220C10}"/>
              </a:ext>
            </a:extLst>
          </p:cNvPr>
          <p:cNvSpPr txBox="1"/>
          <p:nvPr/>
        </p:nvSpPr>
        <p:spPr>
          <a:xfrm>
            <a:off x="3559860" y="3882316"/>
            <a:ext cx="193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HEI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using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Dashboard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896159D-1495-3FD6-4A87-9CF02095E860}"/>
              </a:ext>
            </a:extLst>
          </p:cNvPr>
          <p:cNvSpPr txBox="1"/>
          <p:nvPr/>
        </p:nvSpPr>
        <p:spPr>
          <a:xfrm>
            <a:off x="7669356" y="4418501"/>
            <a:ext cx="152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Erasmus App+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9" name="Conexão reta unidirecional 88">
            <a:extLst>
              <a:ext uri="{FF2B5EF4-FFF2-40B4-BE49-F238E27FC236}">
                <a16:creationId xmlns:a16="http://schemas.microsoft.com/office/drawing/2014/main" id="{DA235FB2-7082-06B2-3936-178223751F6C}"/>
              </a:ext>
            </a:extLst>
          </p:cNvPr>
          <p:cNvCxnSpPr>
            <a:cxnSpLocks/>
            <a:stCxn id="44" idx="0"/>
            <a:endCxn id="65" idx="2"/>
          </p:cNvCxnSpPr>
          <p:nvPr/>
        </p:nvCxnSpPr>
        <p:spPr>
          <a:xfrm>
            <a:off x="4545438" y="3339644"/>
            <a:ext cx="947545" cy="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xão reta unidirecional 93">
            <a:extLst>
              <a:ext uri="{FF2B5EF4-FFF2-40B4-BE49-F238E27FC236}">
                <a16:creationId xmlns:a16="http://schemas.microsoft.com/office/drawing/2014/main" id="{B28865C1-D039-07AF-7D89-5D25F2BCB2C5}"/>
              </a:ext>
            </a:extLst>
          </p:cNvPr>
          <p:cNvCxnSpPr>
            <a:cxnSpLocks/>
            <a:stCxn id="45" idx="1"/>
            <a:endCxn id="65" idx="0"/>
          </p:cNvCxnSpPr>
          <p:nvPr/>
        </p:nvCxnSpPr>
        <p:spPr>
          <a:xfrm>
            <a:off x="6472172" y="2104378"/>
            <a:ext cx="1" cy="759691"/>
          </a:xfrm>
          <a:prstGeom prst="straightConnector1">
            <a:avLst/>
          </a:prstGeom>
          <a:ln w="19050" cap="flat" cmpd="sng" algn="ctr">
            <a:solidFill>
              <a:srgbClr val="1C193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0" name="Gráfico 99" descr="Escola com preenchimento sólido">
            <a:extLst>
              <a:ext uri="{FF2B5EF4-FFF2-40B4-BE49-F238E27FC236}">
                <a16:creationId xmlns:a16="http://schemas.microsoft.com/office/drawing/2014/main" id="{BF8534E2-1EAB-B2D2-D67E-84DC52918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77916" y="1887817"/>
            <a:ext cx="668867" cy="668867"/>
          </a:xfrm>
          <a:prstGeom prst="rect">
            <a:avLst/>
          </a:prstGeom>
        </p:spPr>
      </p:pic>
      <p:cxnSp>
        <p:nvCxnSpPr>
          <p:cNvPr id="101" name="Conexão reta unidirecional 100">
            <a:extLst>
              <a:ext uri="{FF2B5EF4-FFF2-40B4-BE49-F238E27FC236}">
                <a16:creationId xmlns:a16="http://schemas.microsoft.com/office/drawing/2014/main" id="{E3AAC848-B6BB-BA9B-2ADF-F051C4A0EA0D}"/>
              </a:ext>
            </a:extLst>
          </p:cNvPr>
          <p:cNvCxnSpPr>
            <a:cxnSpLocks/>
            <a:stCxn id="100" idx="3"/>
            <a:endCxn id="65" idx="7"/>
          </p:cNvCxnSpPr>
          <p:nvPr/>
        </p:nvCxnSpPr>
        <p:spPr>
          <a:xfrm flipH="1">
            <a:off x="7164564" y="2222251"/>
            <a:ext cx="813352" cy="7811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4CE0220-37F9-25D3-756F-00DA464DE7A3}"/>
              </a:ext>
            </a:extLst>
          </p:cNvPr>
          <p:cNvSpPr txBox="1"/>
          <p:nvPr/>
        </p:nvSpPr>
        <p:spPr>
          <a:xfrm>
            <a:off x="7548658" y="2520198"/>
            <a:ext cx="152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SSP’s</a:t>
            </a:r>
            <a:br>
              <a:rPr lang="pt-PT" sz="1200" dirty="0">
                <a:solidFill>
                  <a:srgbClr val="1C1933"/>
                </a:solidFill>
                <a:latin typeface="Arial" panose="020B0604020202020204"/>
              </a:rPr>
            </a:b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(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In-House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,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Public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,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Private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0" name="Gráfico 139" descr="Escola com preenchimento sólido">
            <a:extLst>
              <a:ext uri="{FF2B5EF4-FFF2-40B4-BE49-F238E27FC236}">
                <a16:creationId xmlns:a16="http://schemas.microsoft.com/office/drawing/2014/main" id="{AEE7B4EA-2CD2-648F-8773-3C1091C9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37739" y="4435977"/>
            <a:ext cx="668867" cy="668867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AB5C450F-66FD-F8C6-CDBB-1A781ED3E730}"/>
              </a:ext>
            </a:extLst>
          </p:cNvPr>
          <p:cNvSpPr txBox="1"/>
          <p:nvPr/>
        </p:nvSpPr>
        <p:spPr>
          <a:xfrm>
            <a:off x="5692117" y="4988601"/>
            <a:ext cx="152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HEI </a:t>
            </a:r>
            <a:r>
              <a:rPr kumimoji="0" lang="pt-P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represented</a:t>
            </a: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</a:t>
            </a: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Commercial</a:t>
            </a: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Software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44" name="Conexão reta unidirecional 143">
            <a:extLst>
              <a:ext uri="{FF2B5EF4-FFF2-40B4-BE49-F238E27FC236}">
                <a16:creationId xmlns:a16="http://schemas.microsoft.com/office/drawing/2014/main" id="{092D47FA-0F6F-D201-5C0B-426183C9E5B2}"/>
              </a:ext>
            </a:extLst>
          </p:cNvPr>
          <p:cNvCxnSpPr>
            <a:cxnSpLocks/>
            <a:stCxn id="140" idx="0"/>
            <a:endCxn id="65" idx="4"/>
          </p:cNvCxnSpPr>
          <p:nvPr/>
        </p:nvCxnSpPr>
        <p:spPr>
          <a:xfrm flipV="1">
            <a:off x="6472172" y="3815220"/>
            <a:ext cx="1" cy="62075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exão reta unidirecional 159">
            <a:extLst>
              <a:ext uri="{FF2B5EF4-FFF2-40B4-BE49-F238E27FC236}">
                <a16:creationId xmlns:a16="http://schemas.microsoft.com/office/drawing/2014/main" id="{0846E7D4-3029-262E-B58A-A004FB238AA1}"/>
              </a:ext>
            </a:extLst>
          </p:cNvPr>
          <p:cNvCxnSpPr>
            <a:cxnSpLocks/>
          </p:cNvCxnSpPr>
          <p:nvPr/>
        </p:nvCxnSpPr>
        <p:spPr>
          <a:xfrm>
            <a:off x="838200" y="5042582"/>
            <a:ext cx="87718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B1D58A3B-D4B0-18DF-2FEA-8433B55E7C1B}"/>
              </a:ext>
            </a:extLst>
          </p:cNvPr>
          <p:cNvSpPr txBox="1"/>
          <p:nvPr/>
        </p:nvSpPr>
        <p:spPr>
          <a:xfrm>
            <a:off x="1715383" y="4811750"/>
            <a:ext cx="193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Communication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through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SSP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APIs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*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1" name="Segnaposto contenuto 2">
            <a:extLst>
              <a:ext uri="{FF2B5EF4-FFF2-40B4-BE49-F238E27FC236}">
                <a16:creationId xmlns:a16="http://schemas.microsoft.com/office/drawing/2014/main" id="{E7F3C4FC-A971-375D-579A-706A9276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278" y="5625985"/>
            <a:ext cx="3858674" cy="1825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1C1933"/>
                </a:solidFill>
              </a:rPr>
              <a:t>*Every information owner provides its data to the rest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4634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Test it yourself!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DBFCE-3A58-F44D-B510-40AC4561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Login into: </a:t>
            </a:r>
            <a:r>
              <a:rPr lang="en-GB">
                <a:hlinkClick r:id="rId2"/>
              </a:rPr>
              <a:t>https://something-ewp.herokuapp.com</a:t>
            </a:r>
            <a:r>
              <a:rPr lang="en-GB"/>
              <a:t>;</a:t>
            </a:r>
          </a:p>
          <a:p>
            <a:pPr lvl="1"/>
            <a:r>
              <a:rPr lang="en-GB"/>
              <a:t>username:</a:t>
            </a:r>
          </a:p>
          <a:p>
            <a:pPr lvl="1"/>
            <a:r>
              <a:rPr lang="en-GB"/>
              <a:t>password: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Access on the left menu to the “SSP module”;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Insert information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GB"/>
              <a:t>Insert information provided by your HEI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GB"/>
              <a:t>Insert information provided by an already existing provider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Insert a new provider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6AA6C76-A04C-414E-B834-2532966F1E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D3D48A-78E7-AE4C-8DD9-4D3880EA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113063"/>
            <a:ext cx="77724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72FA36-1F5C-F24D-80BD-0EE50B913596}"/>
              </a:ext>
            </a:extLst>
          </p:cNvPr>
          <p:cNvSpPr txBox="1"/>
          <p:nvPr/>
        </p:nvSpPr>
        <p:spPr>
          <a:xfrm>
            <a:off x="5236779" y="5912069"/>
            <a:ext cx="171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www.edssi.eu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81CE82-9E01-8143-A946-76B35742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876050"/>
            <a:ext cx="2794000" cy="9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EDSSI colo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BADB9"/>
      </a:accent1>
      <a:accent2>
        <a:srgbClr val="1E1A33"/>
      </a:accent2>
      <a:accent3>
        <a:srgbClr val="B1B1B1"/>
      </a:accent3>
      <a:accent4>
        <a:srgbClr val="0C59B5"/>
      </a:accent4>
      <a:accent5>
        <a:srgbClr val="91D4DC"/>
      </a:accent5>
      <a:accent6>
        <a:srgbClr val="258FB9"/>
      </a:accent6>
      <a:hlink>
        <a:srgbClr val="1BADB9"/>
      </a:hlink>
      <a:folHlink>
        <a:srgbClr val="1E1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273</Words>
  <Application>Microsoft Office PowerPoint</Application>
  <PresentationFormat>Ecrã Panorâmico</PresentationFormat>
  <Paragraphs>71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di Office</vt:lpstr>
      <vt:lpstr>EDSSI Conference SSPs workshop</vt:lpstr>
      <vt:lpstr>SSPs module</vt:lpstr>
      <vt:lpstr>SSP Module Objectives</vt:lpstr>
      <vt:lpstr>SSP Information Flow EWP Network Perspective</vt:lpstr>
      <vt:lpstr>Test it yourself!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EDSSI ppt template</dc:title>
  <dc:subject/>
  <dc:creator>Author</dc:creator>
  <cp:keywords/>
  <dc:description/>
  <cp:lastModifiedBy>Bruno Pereira</cp:lastModifiedBy>
  <cp:revision>2</cp:revision>
  <dcterms:created xsi:type="dcterms:W3CDTF">2021-01-04T17:12:02Z</dcterms:created>
  <dcterms:modified xsi:type="dcterms:W3CDTF">2022-06-28T07:32:56Z</dcterms:modified>
  <cp:category/>
</cp:coreProperties>
</file>