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8" r:id="rId10"/>
    <p:sldId id="267" r:id="rId11"/>
    <p:sldId id="262" r:id="rId12"/>
    <p:sldId id="271" r:id="rId13"/>
    <p:sldId id="272" r:id="rId14"/>
    <p:sldId id="263" r:id="rId15"/>
    <p:sldId id="273" r:id="rId16"/>
    <p:sldId id="269" r:id="rId17"/>
    <p:sldId id="274" r:id="rId18"/>
    <p:sldId id="275" r:id="rId19"/>
    <p:sldId id="270" r:id="rId20"/>
    <p:sldId id="276" r:id="rId21"/>
    <p:sldId id="264" r:id="rId22"/>
  </p:sldIdLst>
  <p:sldSz cx="9144000" cy="6858000" type="screen4x3"/>
  <p:notesSz cx="6858000" cy="9144000"/>
  <p:embeddedFontLst>
    <p:embeddedFont>
      <p:font typeface="휴먼모음T" pitchFamily="18" charset="-127"/>
      <p:regular r:id="rId24"/>
    </p:embeddedFont>
    <p:embeddedFont>
      <p:font typeface="Maven Pro" charset="0"/>
      <p:regular r:id="rId25"/>
      <p:bold r:id="rId26"/>
    </p:embeddedFont>
    <p:embeddedFont>
      <p:font typeface="Nunito" charset="0"/>
      <p:regular r:id="rId27"/>
      <p:bold r:id="rId28"/>
      <p:italic r:id="rId29"/>
      <p:boldItalic r:id="rId30"/>
    </p:embeddedFont>
    <p:embeddedFont>
      <p:font typeface="맑은 고딕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>
        <p:scale>
          <a:sx n="100" d="100"/>
          <a:sy n="100" d="100"/>
        </p:scale>
        <p:origin x="-217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12559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151c6f69c_0_1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151c6f69c_0_1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151c6f69c_0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151c6f69c_0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151c6f69c_0_1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151c6f69c_0_1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151c6f69c_0_1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151c6f69c_0_1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151c6f69c_0_1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151c6f69c_0_1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600" dirty="0" smtClean="0"/>
              <a:t>Centroid : mean extracted per frame</a:t>
            </a:r>
          </a:p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600" dirty="0" smtClean="0"/>
              <a:t>Flatness : indicates how the spectrum similar</a:t>
            </a:r>
            <a:r>
              <a:rPr lang="en-US" sz="600" baseline="0" dirty="0" smtClean="0"/>
              <a:t> to white noise is</a:t>
            </a:r>
          </a:p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600" baseline="0" dirty="0" err="1" smtClean="0"/>
              <a:t>Rolloff</a:t>
            </a:r>
            <a:r>
              <a:rPr lang="en-US" sz="600" baseline="0" dirty="0" smtClean="0"/>
              <a:t> : </a:t>
            </a:r>
            <a:r>
              <a:rPr lang="ko-KR" altLang="en-US" sz="600" baseline="0" dirty="0" smtClean="0"/>
              <a:t>스펙트럼에서 </a:t>
            </a:r>
            <a:r>
              <a:rPr lang="en-US" sz="600" baseline="0" dirty="0" err="1" smtClean="0"/>
              <a:t>roll_percent</a:t>
            </a:r>
            <a:r>
              <a:rPr lang="ko-KR" altLang="en-US" sz="600" baseline="0" dirty="0" smtClean="0"/>
              <a:t> 만큼의 에너지를 갖는 주파수 중 </a:t>
            </a:r>
            <a:r>
              <a:rPr lang="ko-KR" altLang="en-US" sz="600" baseline="0" dirty="0" err="1" smtClean="0"/>
              <a:t>중간값</a:t>
            </a:r>
            <a:endParaRPr sz="6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151c6f69c_0_1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151c6f69c_0_1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600" smtClean="0"/>
              <a:t>Centroid </a:t>
            </a:r>
            <a:r>
              <a:rPr lang="en-US" sz="600" dirty="0" smtClean="0"/>
              <a:t>: mean extracted per frame</a:t>
            </a:r>
          </a:p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600" dirty="0" smtClean="0"/>
              <a:t>Flatness : indicates how the spectrum similar</a:t>
            </a:r>
            <a:r>
              <a:rPr lang="en-US" sz="600" baseline="0" dirty="0" smtClean="0"/>
              <a:t> to white noise is</a:t>
            </a:r>
          </a:p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600" baseline="0" dirty="0" err="1" smtClean="0"/>
              <a:t>Rolloff</a:t>
            </a:r>
            <a:r>
              <a:rPr lang="en-US" sz="600" baseline="0" dirty="0" smtClean="0"/>
              <a:t> : </a:t>
            </a:r>
            <a:r>
              <a:rPr lang="ko-KR" altLang="en-US" sz="600" baseline="0" dirty="0" smtClean="0"/>
              <a:t>스펙트럼에서 </a:t>
            </a:r>
            <a:r>
              <a:rPr lang="en-US" sz="600" baseline="0" dirty="0" err="1" smtClean="0"/>
              <a:t>roll_percent</a:t>
            </a:r>
            <a:r>
              <a:rPr lang="ko-KR" altLang="en-US" sz="600" baseline="0" dirty="0" smtClean="0"/>
              <a:t> 만큼의 에너지를 갖는 주파수 중 </a:t>
            </a:r>
            <a:r>
              <a:rPr lang="ko-KR" altLang="en-US" sz="600" baseline="0" dirty="0" err="1" smtClean="0"/>
              <a:t>중간값</a:t>
            </a:r>
            <a:endParaRPr sz="6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151c6f69c_0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151c6f69c_0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151c6f69c_0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151c6f69c_0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151c6f69c_0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151c6f69c_0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151c6f69c_0_1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151c6f69c_0_1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51c6f69c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151c6f69c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151c6f69c_0_1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151c6f69c_0_1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151c6f69c_0_1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151c6f69c_0_1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151c6f69c_0_1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151c6f69c_0_1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151c6f69c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151c6f69c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151c6f69c_0_1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151c6f69c_0_1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151c6f69c_0_1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151c6f69c_0_1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151c6f69c_0_1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151c6f69c_0_1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151c6f69c_0_1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151c6f69c_0_1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body" idx="2"/>
          </p:nvPr>
        </p:nvSpPr>
        <p:spPr>
          <a:xfrm>
            <a:off x="467544" y="2161455"/>
            <a:ext cx="82296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272;p12"/>
          <p:cNvSpPr txBox="1">
            <a:spLocks/>
          </p:cNvSpPr>
          <p:nvPr userDrawn="1"/>
        </p:nvSpPr>
        <p:spPr>
          <a:xfrm>
            <a:off x="8075096" y="4358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US" sz="1200" smtClean="0"/>
              <a:pPr/>
              <a:t>‹#›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body" idx="1"/>
          </p:nvPr>
        </p:nvSpPr>
        <p:spPr>
          <a:xfrm>
            <a:off x="2123728" y="12687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body" idx="2"/>
          </p:nvPr>
        </p:nvSpPr>
        <p:spPr>
          <a:xfrm>
            <a:off x="2134072" y="1844824"/>
            <a:ext cx="6563100" cy="4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272;p12"/>
          <p:cNvSpPr txBox="1">
            <a:spLocks/>
          </p:cNvSpPr>
          <p:nvPr userDrawn="1"/>
        </p:nvSpPr>
        <p:spPr>
          <a:xfrm>
            <a:off x="315396" y="5807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US" sz="1200" smtClean="0"/>
              <a:pPr/>
              <a:t>‹#›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58" r:id="rId11"/>
    <p:sldLayoutId id="2147483660" r:id="rId12"/>
    <p:sldLayoutId id="214748365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/>
        </p:nvSpPr>
        <p:spPr>
          <a:xfrm>
            <a:off x="7522125" y="1116075"/>
            <a:ext cx="892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2"/>
                </a:solidFill>
                <a:latin typeface="휴먼모음T" pitchFamily="18" charset="-127"/>
                <a:ea typeface="휴먼모음T" pitchFamily="18" charset="-127"/>
              </a:rPr>
              <a:t>장은성</a:t>
            </a:r>
            <a:endParaRPr sz="1600" i="0" u="none" strike="noStrike" cap="none" dirty="0">
              <a:solidFill>
                <a:schemeClr val="bg2"/>
              </a:solidFill>
              <a:latin typeface="휴먼모음T" pitchFamily="18" charset="-127"/>
              <a:ea typeface="휴먼모음T" pitchFamily="18" charset="-127"/>
              <a:sym typeface="Arial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597607" y="3536224"/>
            <a:ext cx="506296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 err="1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Librosa와</a:t>
            </a:r>
            <a:r>
              <a:rPr lang="en-US" sz="3300" b="1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3300" b="1" dirty="0" err="1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Keras를</a:t>
            </a:r>
            <a:r>
              <a:rPr lang="en-US" sz="3300" b="1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3300" b="1" dirty="0" err="1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활용한</a:t>
            </a:r>
            <a:r>
              <a:rPr lang="en-US" sz="3300" b="1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3300" b="1" dirty="0" err="1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음악</a:t>
            </a:r>
            <a:r>
              <a:rPr lang="en-US" sz="3300" b="1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3300" b="1" dirty="0" err="1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장르</a:t>
            </a:r>
            <a:r>
              <a:rPr lang="en-US" sz="3300" b="1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3300" b="1" dirty="0" err="1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분류</a:t>
            </a:r>
            <a:r>
              <a:rPr lang="en-US" sz="3300" b="1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3300" b="1" dirty="0" err="1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모델</a:t>
            </a:r>
            <a:endParaRPr sz="19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r>
              <a:rPr lang="en-US" dirty="0" smtClean="0"/>
              <a:t>. Initial Idea</a:t>
            </a:r>
            <a:endParaRPr dirty="0"/>
          </a:p>
        </p:txBody>
      </p:sp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439783" y="798439"/>
            <a:ext cx="8229600" cy="5350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Aft>
                <a:spcPts val="1600"/>
              </a:spcAft>
              <a:buFont typeface="Arial" pitchFamily="34" charset="0"/>
              <a:buChar char="•"/>
            </a:pP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CNN model 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개략도</a:t>
            </a:r>
            <a:endParaRPr lang="en-US" sz="2200" b="1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195" name="AutoShape 3" descr="\mathbf {STFT} \{x(t)\}(\tau ,\omega )\equiv X(\tau ,\omega )=\int _{-\infty }^{\infty }x(t)w(t-\tau )e^{-j\omega t}\,d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5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334830" y="2101072"/>
            <a:ext cx="1193464" cy="2049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err="1" smtClean="0">
                <a:latin typeface="휴먼모음T" pitchFamily="18" charset="-127"/>
                <a:ea typeface="휴먼모음T" pitchFamily="18" charset="-127"/>
              </a:rPr>
              <a:t>n_channels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7" name="Google Shape;324;p20"/>
          <p:cNvSpPr txBox="1">
            <a:spLocks noGrp="1"/>
          </p:cNvSpPr>
          <p:nvPr>
            <p:ph type="body" idx="1"/>
          </p:nvPr>
        </p:nvSpPr>
        <p:spPr>
          <a:xfrm>
            <a:off x="-52254" y="3767947"/>
            <a:ext cx="545764" cy="45162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time</a:t>
            </a:r>
            <a:br>
              <a:rPr lang="en-US" sz="105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range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8" name="Google Shape;324;p20"/>
          <p:cNvSpPr txBox="1">
            <a:spLocks noGrp="1"/>
          </p:cNvSpPr>
          <p:nvPr>
            <p:ph type="body" idx="1"/>
          </p:nvPr>
        </p:nvSpPr>
        <p:spPr>
          <a:xfrm>
            <a:off x="455019" y="1548622"/>
            <a:ext cx="1082040" cy="2049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u="sng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1050" b="1" u="sng" dirty="0" smtClean="0">
                <a:latin typeface="휴먼모음T" pitchFamily="18" charset="-127"/>
                <a:ea typeface="휴먼모음T" pitchFamily="18" charset="-127"/>
              </a:rPr>
              <a:t>곡의 </a:t>
            </a:r>
            <a:r>
              <a:rPr lang="en-US" altLang="ko-KR" sz="1050" b="1" u="sng" dirty="0" err="1" smtClean="0">
                <a:latin typeface="휴먼모음T" pitchFamily="18" charset="-127"/>
                <a:ea typeface="휴먼모음T" pitchFamily="18" charset="-127"/>
              </a:rPr>
              <a:t>stft</a:t>
            </a:r>
            <a:r>
              <a:rPr lang="en-US" altLang="ko-KR" sz="1050" b="1" u="sng" dirty="0" smtClean="0">
                <a:latin typeface="휴먼모음T" pitchFamily="18" charset="-127"/>
                <a:ea typeface="휴먼모음T" pitchFamily="18" charset="-127"/>
              </a:rPr>
              <a:t> data</a:t>
            </a:r>
            <a:endParaRPr sz="1050" b="1" u="sng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5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841604" y="2701147"/>
            <a:ext cx="545764" cy="45162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filter</a:t>
            </a:r>
            <a:br>
              <a:rPr lang="en-US" sz="105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size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81" name="그룹 480"/>
          <p:cNvGrpSpPr/>
          <p:nvPr/>
        </p:nvGrpSpPr>
        <p:grpSpPr>
          <a:xfrm>
            <a:off x="3212489" y="1482634"/>
            <a:ext cx="2227115" cy="5375366"/>
            <a:chOff x="2942510" y="1482634"/>
            <a:chExt cx="2227115" cy="5375366"/>
          </a:xfrm>
        </p:grpSpPr>
        <p:grpSp>
          <p:nvGrpSpPr>
            <p:cNvPr id="225" name="그룹 224"/>
            <p:cNvGrpSpPr/>
            <p:nvPr/>
          </p:nvGrpSpPr>
          <p:grpSpPr>
            <a:xfrm>
              <a:off x="3133010" y="1482634"/>
              <a:ext cx="1619250" cy="2105025"/>
              <a:chOff x="3133010" y="1682659"/>
              <a:chExt cx="1619250" cy="2105025"/>
            </a:xfrm>
          </p:grpSpPr>
          <p:grpSp>
            <p:nvGrpSpPr>
              <p:cNvPr id="177" name="그룹 176"/>
              <p:cNvGrpSpPr/>
              <p:nvPr/>
            </p:nvGrpSpPr>
            <p:grpSpPr>
              <a:xfrm>
                <a:off x="3133010" y="1682659"/>
                <a:ext cx="247650" cy="733425"/>
                <a:chOff x="2875835" y="3178084"/>
                <a:chExt cx="247650" cy="733425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3285410" y="1835059"/>
                <a:ext cx="247650" cy="733425"/>
                <a:chOff x="2875835" y="3178084"/>
                <a:chExt cx="247650" cy="733425"/>
              </a:xfrm>
            </p:grpSpPr>
            <p:sp>
              <p:nvSpPr>
                <p:cNvPr id="189" name="직사각형 188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직사각형 190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2" name="그룹 191"/>
              <p:cNvGrpSpPr/>
              <p:nvPr/>
            </p:nvGrpSpPr>
            <p:grpSpPr>
              <a:xfrm>
                <a:off x="3437810" y="1987459"/>
                <a:ext cx="247650" cy="733425"/>
                <a:chOff x="2875835" y="3178084"/>
                <a:chExt cx="247650" cy="733425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직사각형 194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6" name="그룹 195"/>
              <p:cNvGrpSpPr/>
              <p:nvPr/>
            </p:nvGrpSpPr>
            <p:grpSpPr>
              <a:xfrm>
                <a:off x="3590210" y="2139859"/>
                <a:ext cx="247650" cy="733425"/>
                <a:chOff x="2875835" y="3178084"/>
                <a:chExt cx="247650" cy="733425"/>
              </a:xfrm>
            </p:grpSpPr>
            <p:sp>
              <p:nvSpPr>
                <p:cNvPr id="197" name="직사각형 196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0" name="그룹 199"/>
              <p:cNvGrpSpPr/>
              <p:nvPr/>
            </p:nvGrpSpPr>
            <p:grpSpPr>
              <a:xfrm>
                <a:off x="3742610" y="22922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01" name="직사각형 200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직사각형 201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직사각형 202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4" name="그룹 203"/>
              <p:cNvGrpSpPr/>
              <p:nvPr/>
            </p:nvGrpSpPr>
            <p:grpSpPr>
              <a:xfrm>
                <a:off x="3895010" y="24446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05" name="직사각형 204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8" name="그룹 207"/>
              <p:cNvGrpSpPr/>
              <p:nvPr/>
            </p:nvGrpSpPr>
            <p:grpSpPr>
              <a:xfrm>
                <a:off x="4047410" y="25970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09" name="직사각형 208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/>
              <p:cNvGrpSpPr/>
              <p:nvPr/>
            </p:nvGrpSpPr>
            <p:grpSpPr>
              <a:xfrm>
                <a:off x="4199810" y="27494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13" name="직사각형 212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6" name="그룹 215"/>
              <p:cNvGrpSpPr/>
              <p:nvPr/>
            </p:nvGrpSpPr>
            <p:grpSpPr>
              <a:xfrm>
                <a:off x="4352210" y="29018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17" name="직사각형 216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0" name="그룹 219"/>
              <p:cNvGrpSpPr/>
              <p:nvPr/>
            </p:nvGrpSpPr>
            <p:grpSpPr>
              <a:xfrm>
                <a:off x="4504610" y="30542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21" name="직사각형 220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7" name="그룹 266"/>
            <p:cNvGrpSpPr/>
            <p:nvPr/>
          </p:nvGrpSpPr>
          <p:grpSpPr>
            <a:xfrm>
              <a:off x="3085385" y="2416084"/>
              <a:ext cx="1619250" cy="2105025"/>
              <a:chOff x="3133010" y="1682659"/>
              <a:chExt cx="1619250" cy="2105025"/>
            </a:xfrm>
          </p:grpSpPr>
          <p:grpSp>
            <p:nvGrpSpPr>
              <p:cNvPr id="268" name="그룹 176"/>
              <p:cNvGrpSpPr/>
              <p:nvPr/>
            </p:nvGrpSpPr>
            <p:grpSpPr>
              <a:xfrm>
                <a:off x="3133010" y="1682659"/>
                <a:ext cx="247650" cy="733425"/>
                <a:chOff x="2875835" y="3178084"/>
                <a:chExt cx="247650" cy="733425"/>
              </a:xfrm>
            </p:grpSpPr>
            <p:sp>
              <p:nvSpPr>
                <p:cNvPr id="305" name="직사각형 304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9" name="그룹 187"/>
              <p:cNvGrpSpPr/>
              <p:nvPr/>
            </p:nvGrpSpPr>
            <p:grpSpPr>
              <a:xfrm>
                <a:off x="3285410" y="1835059"/>
                <a:ext cx="247650" cy="733425"/>
                <a:chOff x="2875835" y="3178084"/>
                <a:chExt cx="247650" cy="733425"/>
              </a:xfrm>
            </p:grpSpPr>
            <p:sp>
              <p:nvSpPr>
                <p:cNvPr id="302" name="직사각형 301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0" name="그룹 191"/>
              <p:cNvGrpSpPr/>
              <p:nvPr/>
            </p:nvGrpSpPr>
            <p:grpSpPr>
              <a:xfrm>
                <a:off x="3437810" y="19874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99" name="직사각형 298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1" name="그룹 195"/>
              <p:cNvGrpSpPr/>
              <p:nvPr/>
            </p:nvGrpSpPr>
            <p:grpSpPr>
              <a:xfrm>
                <a:off x="3590210" y="21398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96" name="직사각형 295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2" name="그룹 199"/>
              <p:cNvGrpSpPr/>
              <p:nvPr/>
            </p:nvGrpSpPr>
            <p:grpSpPr>
              <a:xfrm>
                <a:off x="3742610" y="22922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93" name="직사각형 292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3" name="그룹 203"/>
              <p:cNvGrpSpPr/>
              <p:nvPr/>
            </p:nvGrpSpPr>
            <p:grpSpPr>
              <a:xfrm>
                <a:off x="3895010" y="24446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90" name="직사각형 289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4" name="그룹 207"/>
              <p:cNvGrpSpPr/>
              <p:nvPr/>
            </p:nvGrpSpPr>
            <p:grpSpPr>
              <a:xfrm>
                <a:off x="4047410" y="25970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87" name="직사각형 286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5" name="그룹 211"/>
              <p:cNvGrpSpPr/>
              <p:nvPr/>
            </p:nvGrpSpPr>
            <p:grpSpPr>
              <a:xfrm>
                <a:off x="4199810" y="27494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84" name="직사각형 283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6" name="그룹 215"/>
              <p:cNvGrpSpPr/>
              <p:nvPr/>
            </p:nvGrpSpPr>
            <p:grpSpPr>
              <a:xfrm>
                <a:off x="4352210" y="29018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81" name="직사각형 280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7" name="그룹 219"/>
              <p:cNvGrpSpPr/>
              <p:nvPr/>
            </p:nvGrpSpPr>
            <p:grpSpPr>
              <a:xfrm>
                <a:off x="4504610" y="3054259"/>
                <a:ext cx="247650" cy="733425"/>
                <a:chOff x="2875835" y="3178084"/>
                <a:chExt cx="247650" cy="733425"/>
              </a:xfrm>
            </p:grpSpPr>
            <p:sp>
              <p:nvSpPr>
                <p:cNvPr id="278" name="직사각형 277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08" name="Google Shape;316;p19"/>
            <p:cNvCxnSpPr/>
            <p:nvPr/>
          </p:nvCxnSpPr>
          <p:spPr>
            <a:xfrm>
              <a:off x="3771185" y="3842315"/>
              <a:ext cx="0" cy="50401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93" name="그룹 392"/>
            <p:cNvGrpSpPr/>
            <p:nvPr/>
          </p:nvGrpSpPr>
          <p:grpSpPr>
            <a:xfrm>
              <a:off x="2990135" y="3819525"/>
              <a:ext cx="1619250" cy="2105025"/>
              <a:chOff x="3133010" y="1682659"/>
              <a:chExt cx="1619250" cy="2105025"/>
            </a:xfrm>
          </p:grpSpPr>
          <p:grpSp>
            <p:nvGrpSpPr>
              <p:cNvPr id="394" name="그룹 176"/>
              <p:cNvGrpSpPr/>
              <p:nvPr/>
            </p:nvGrpSpPr>
            <p:grpSpPr>
              <a:xfrm>
                <a:off x="3133010" y="16826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31" name="직사각형 430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2" name="직사각형 431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3" name="직사각형 432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5" name="그룹 187"/>
              <p:cNvGrpSpPr/>
              <p:nvPr/>
            </p:nvGrpSpPr>
            <p:grpSpPr>
              <a:xfrm>
                <a:off x="3285410" y="18350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28" name="직사각형 427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직사각형 428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0" name="직사각형 429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6" name="그룹 191"/>
              <p:cNvGrpSpPr/>
              <p:nvPr/>
            </p:nvGrpSpPr>
            <p:grpSpPr>
              <a:xfrm>
                <a:off x="3437810" y="19874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25" name="직사각형 424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6" name="직사각형 425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직사각형 426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7" name="그룹 195"/>
              <p:cNvGrpSpPr/>
              <p:nvPr/>
            </p:nvGrpSpPr>
            <p:grpSpPr>
              <a:xfrm>
                <a:off x="3590210" y="21398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22" name="직사각형 421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3" name="직사각형 422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4" name="직사각형 423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8" name="그룹 199"/>
              <p:cNvGrpSpPr/>
              <p:nvPr/>
            </p:nvGrpSpPr>
            <p:grpSpPr>
              <a:xfrm>
                <a:off x="3742610" y="22922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19" name="직사각형 418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직사각형 419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직사각형 420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9" name="그룹 203"/>
              <p:cNvGrpSpPr/>
              <p:nvPr/>
            </p:nvGrpSpPr>
            <p:grpSpPr>
              <a:xfrm>
                <a:off x="3895010" y="24446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16" name="직사각형 415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7" name="직사각형 416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8" name="직사각형 417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0" name="그룹 207"/>
              <p:cNvGrpSpPr/>
              <p:nvPr/>
            </p:nvGrpSpPr>
            <p:grpSpPr>
              <a:xfrm>
                <a:off x="4047410" y="25970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13" name="직사각형 412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4" name="직사각형 413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5" name="직사각형 414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1" name="그룹 211"/>
              <p:cNvGrpSpPr/>
              <p:nvPr/>
            </p:nvGrpSpPr>
            <p:grpSpPr>
              <a:xfrm>
                <a:off x="4199810" y="27494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10" name="직사각형 409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직사각형 410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직사각형 411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2" name="그룹 215"/>
              <p:cNvGrpSpPr/>
              <p:nvPr/>
            </p:nvGrpSpPr>
            <p:grpSpPr>
              <a:xfrm>
                <a:off x="4352210" y="29018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07" name="직사각형 406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직사각형 408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3" name="그룹 219"/>
              <p:cNvGrpSpPr/>
              <p:nvPr/>
            </p:nvGrpSpPr>
            <p:grpSpPr>
              <a:xfrm>
                <a:off x="4504610" y="30542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04" name="직사각형 403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5" name="직사각형 404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직사각형 405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34" name="그룹 433"/>
            <p:cNvGrpSpPr/>
            <p:nvPr/>
          </p:nvGrpSpPr>
          <p:grpSpPr>
            <a:xfrm>
              <a:off x="2942510" y="4752975"/>
              <a:ext cx="1619250" cy="2105025"/>
              <a:chOff x="3133010" y="1682659"/>
              <a:chExt cx="1619250" cy="2105025"/>
            </a:xfrm>
          </p:grpSpPr>
          <p:grpSp>
            <p:nvGrpSpPr>
              <p:cNvPr id="435" name="그룹 176"/>
              <p:cNvGrpSpPr/>
              <p:nvPr/>
            </p:nvGrpSpPr>
            <p:grpSpPr>
              <a:xfrm>
                <a:off x="3133010" y="16826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72" name="직사각형 471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직사각형 472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4" name="직사각형 473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6" name="그룹 187"/>
              <p:cNvGrpSpPr/>
              <p:nvPr/>
            </p:nvGrpSpPr>
            <p:grpSpPr>
              <a:xfrm>
                <a:off x="3285410" y="18350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69" name="직사각형 468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0" name="직사각형 469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1" name="직사각형 470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7" name="그룹 191"/>
              <p:cNvGrpSpPr/>
              <p:nvPr/>
            </p:nvGrpSpPr>
            <p:grpSpPr>
              <a:xfrm>
                <a:off x="3437810" y="19874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66" name="직사각형 465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직사각형 466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직사각형 467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8" name="그룹 195"/>
              <p:cNvGrpSpPr/>
              <p:nvPr/>
            </p:nvGrpSpPr>
            <p:grpSpPr>
              <a:xfrm>
                <a:off x="3590210" y="21398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63" name="직사각형 462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직사각형 463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직사각형 464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9" name="그룹 199"/>
              <p:cNvGrpSpPr/>
              <p:nvPr/>
            </p:nvGrpSpPr>
            <p:grpSpPr>
              <a:xfrm>
                <a:off x="3742610" y="22922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60" name="직사각형 459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직사각형 460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직사각형 461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0" name="그룹 203"/>
              <p:cNvGrpSpPr/>
              <p:nvPr/>
            </p:nvGrpSpPr>
            <p:grpSpPr>
              <a:xfrm>
                <a:off x="3895010" y="24446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57" name="직사각형 456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8" name="직사각형 457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9" name="직사각형 458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1" name="그룹 207"/>
              <p:cNvGrpSpPr/>
              <p:nvPr/>
            </p:nvGrpSpPr>
            <p:grpSpPr>
              <a:xfrm>
                <a:off x="4047410" y="25970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54" name="직사각형 453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5" name="직사각형 454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6" name="직사각형 455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2" name="그룹 211"/>
              <p:cNvGrpSpPr/>
              <p:nvPr/>
            </p:nvGrpSpPr>
            <p:grpSpPr>
              <a:xfrm>
                <a:off x="4199810" y="27494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51" name="직사각형 450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2" name="직사각형 451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3" name="직사각형 452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3" name="그룹 215"/>
              <p:cNvGrpSpPr/>
              <p:nvPr/>
            </p:nvGrpSpPr>
            <p:grpSpPr>
              <a:xfrm>
                <a:off x="4352210" y="29018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48" name="직사각형 447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직사각형 448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0" name="직사각형 449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4" name="그룹 219"/>
              <p:cNvGrpSpPr/>
              <p:nvPr/>
            </p:nvGrpSpPr>
            <p:grpSpPr>
              <a:xfrm>
                <a:off x="4504610" y="3054259"/>
                <a:ext cx="247650" cy="733425"/>
                <a:chOff x="2875835" y="3178084"/>
                <a:chExt cx="247650" cy="733425"/>
              </a:xfrm>
            </p:grpSpPr>
            <p:sp>
              <p:nvSpPr>
                <p:cNvPr id="445" name="직사각형 444"/>
                <p:cNvSpPr/>
                <p:nvPr/>
              </p:nvSpPr>
              <p:spPr>
                <a:xfrm>
                  <a:off x="2875835" y="3178084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6" name="직사각형 445"/>
                <p:cNvSpPr/>
                <p:nvPr/>
              </p:nvSpPr>
              <p:spPr>
                <a:xfrm>
                  <a:off x="2875835" y="3419067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직사각형 446"/>
                <p:cNvSpPr/>
                <p:nvPr/>
              </p:nvSpPr>
              <p:spPr>
                <a:xfrm>
                  <a:off x="2875835" y="3663859"/>
                  <a:ext cx="247650" cy="2476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79" name="Google Shape;318;p19"/>
            <p:cNvSpPr/>
            <p:nvPr/>
          </p:nvSpPr>
          <p:spPr>
            <a:xfrm rot="7991520">
              <a:off x="4047794" y="971651"/>
              <a:ext cx="174224" cy="206943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0" name="Google Shape;324;p20"/>
          <p:cNvSpPr txBox="1">
            <a:spLocks noGrp="1"/>
          </p:cNvSpPr>
          <p:nvPr>
            <p:ph type="body" idx="1"/>
          </p:nvPr>
        </p:nvSpPr>
        <p:spPr>
          <a:xfrm>
            <a:off x="4286690" y="1637522"/>
            <a:ext cx="1193464" cy="2049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err="1" smtClean="0">
                <a:latin typeface="휴먼모음T" pitchFamily="18" charset="-127"/>
                <a:ea typeface="휴먼모음T" pitchFamily="18" charset="-127"/>
              </a:rPr>
              <a:t>n_output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85" name="그룹 484"/>
          <p:cNvGrpSpPr/>
          <p:nvPr/>
        </p:nvGrpSpPr>
        <p:grpSpPr>
          <a:xfrm>
            <a:off x="403420" y="2120809"/>
            <a:ext cx="1656560" cy="4499472"/>
            <a:chOff x="481801" y="2120809"/>
            <a:chExt cx="1656560" cy="4499472"/>
          </a:xfrm>
        </p:grpSpPr>
        <p:grpSp>
          <p:nvGrpSpPr>
            <p:cNvPr id="176" name="그룹 175"/>
            <p:cNvGrpSpPr/>
            <p:nvPr/>
          </p:nvGrpSpPr>
          <p:grpSpPr>
            <a:xfrm>
              <a:off x="481801" y="2120809"/>
              <a:ext cx="1564894" cy="4499472"/>
              <a:chOff x="481801" y="2120809"/>
              <a:chExt cx="1564894" cy="4499472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770810" y="2120809"/>
                <a:ext cx="247650" cy="3737472"/>
                <a:chOff x="1091122" y="2122986"/>
                <a:chExt cx="247650" cy="3737472"/>
              </a:xfrm>
            </p:grpSpPr>
            <p:grpSp>
              <p:nvGrpSpPr>
                <p:cNvPr id="56" name="그룹 55"/>
                <p:cNvGrpSpPr/>
                <p:nvPr/>
              </p:nvGrpSpPr>
              <p:grpSpPr>
                <a:xfrm>
                  <a:off x="1091122" y="2122986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20" name="직사각형 19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직사각형 45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1091122" y="4400275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64" name="Google Shape;316;p19"/>
                <p:cNvCxnSpPr/>
                <p:nvPr/>
              </p:nvCxnSpPr>
              <p:spPr>
                <a:xfrm>
                  <a:off x="1214947" y="3739717"/>
                  <a:ext cx="0" cy="50401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4" name="그룹 83"/>
              <p:cNvGrpSpPr/>
              <p:nvPr/>
            </p:nvGrpSpPr>
            <p:grpSpPr>
              <a:xfrm>
                <a:off x="923210" y="2273209"/>
                <a:ext cx="247650" cy="3737472"/>
                <a:chOff x="1091122" y="2122986"/>
                <a:chExt cx="247650" cy="3737472"/>
              </a:xfrm>
            </p:grpSpPr>
            <p:grpSp>
              <p:nvGrpSpPr>
                <p:cNvPr id="85" name="그룹 55"/>
                <p:cNvGrpSpPr/>
                <p:nvPr/>
              </p:nvGrpSpPr>
              <p:grpSpPr>
                <a:xfrm>
                  <a:off x="1091122" y="2122986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94" name="직사각형 93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직사각형 94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직사각형 95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직사각형 96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직사각형 97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직사각형 98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6" name="그룹 56"/>
                <p:cNvGrpSpPr/>
                <p:nvPr/>
              </p:nvGrpSpPr>
              <p:grpSpPr>
                <a:xfrm>
                  <a:off x="1091122" y="4400275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88" name="직사각형 87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직사각형 88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" name="직사각형 90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87" name="Google Shape;316;p19"/>
                <p:cNvCxnSpPr/>
                <p:nvPr/>
              </p:nvCxnSpPr>
              <p:spPr>
                <a:xfrm>
                  <a:off x="1214947" y="3739717"/>
                  <a:ext cx="0" cy="50401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0" name="그룹 99"/>
              <p:cNvGrpSpPr/>
              <p:nvPr/>
            </p:nvGrpSpPr>
            <p:grpSpPr>
              <a:xfrm>
                <a:off x="1075610" y="2425609"/>
                <a:ext cx="247650" cy="3737472"/>
                <a:chOff x="1091122" y="2122986"/>
                <a:chExt cx="247650" cy="3737472"/>
              </a:xfrm>
            </p:grpSpPr>
            <p:grpSp>
              <p:nvGrpSpPr>
                <p:cNvPr id="101" name="그룹 55"/>
                <p:cNvGrpSpPr/>
                <p:nvPr/>
              </p:nvGrpSpPr>
              <p:grpSpPr>
                <a:xfrm>
                  <a:off x="1091122" y="2122986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110" name="직사각형 109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직사각형 110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직사각형 112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직사각형 113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2" name="그룹 56"/>
                <p:cNvGrpSpPr/>
                <p:nvPr/>
              </p:nvGrpSpPr>
              <p:grpSpPr>
                <a:xfrm>
                  <a:off x="1091122" y="4400275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직사각형 107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03" name="Google Shape;316;p19"/>
                <p:cNvCxnSpPr/>
                <p:nvPr/>
              </p:nvCxnSpPr>
              <p:spPr>
                <a:xfrm>
                  <a:off x="1214947" y="3739717"/>
                  <a:ext cx="0" cy="50401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6" name="그룹 115"/>
              <p:cNvGrpSpPr/>
              <p:nvPr/>
            </p:nvGrpSpPr>
            <p:grpSpPr>
              <a:xfrm>
                <a:off x="1228010" y="2578009"/>
                <a:ext cx="247650" cy="3737472"/>
                <a:chOff x="1091122" y="2122986"/>
                <a:chExt cx="247650" cy="3737472"/>
              </a:xfrm>
            </p:grpSpPr>
            <p:grpSp>
              <p:nvGrpSpPr>
                <p:cNvPr id="117" name="그룹 55"/>
                <p:cNvGrpSpPr/>
                <p:nvPr/>
              </p:nvGrpSpPr>
              <p:grpSpPr>
                <a:xfrm>
                  <a:off x="1091122" y="2122986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직사각형 128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직사각형 129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직사각형 130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8" name="그룹 56"/>
                <p:cNvGrpSpPr/>
                <p:nvPr/>
              </p:nvGrpSpPr>
              <p:grpSpPr>
                <a:xfrm>
                  <a:off x="1091122" y="4400275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120" name="직사각형 119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직사각형 124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9" name="Google Shape;316;p19"/>
                <p:cNvCxnSpPr/>
                <p:nvPr/>
              </p:nvCxnSpPr>
              <p:spPr>
                <a:xfrm>
                  <a:off x="1214947" y="3739717"/>
                  <a:ext cx="0" cy="50401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" name="그룹 131"/>
              <p:cNvGrpSpPr/>
              <p:nvPr/>
            </p:nvGrpSpPr>
            <p:grpSpPr>
              <a:xfrm>
                <a:off x="1380410" y="2730409"/>
                <a:ext cx="247650" cy="3737472"/>
                <a:chOff x="1091122" y="2122986"/>
                <a:chExt cx="247650" cy="3737472"/>
              </a:xfrm>
            </p:grpSpPr>
            <p:grpSp>
              <p:nvGrpSpPr>
                <p:cNvPr id="133" name="그룹 55"/>
                <p:cNvGrpSpPr/>
                <p:nvPr/>
              </p:nvGrpSpPr>
              <p:grpSpPr>
                <a:xfrm>
                  <a:off x="1091122" y="2122986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직사각형 143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직사각형 145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직사각형 146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4" name="그룹 56"/>
                <p:cNvGrpSpPr/>
                <p:nvPr/>
              </p:nvGrpSpPr>
              <p:grpSpPr>
                <a:xfrm>
                  <a:off x="1091122" y="4400275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35" name="Google Shape;316;p19"/>
                <p:cNvCxnSpPr/>
                <p:nvPr/>
              </p:nvCxnSpPr>
              <p:spPr>
                <a:xfrm>
                  <a:off x="1214947" y="3739717"/>
                  <a:ext cx="0" cy="50401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8" name="그룹 147"/>
              <p:cNvGrpSpPr/>
              <p:nvPr/>
            </p:nvGrpSpPr>
            <p:grpSpPr>
              <a:xfrm>
                <a:off x="1532810" y="2882809"/>
                <a:ext cx="247650" cy="3737472"/>
                <a:chOff x="1091122" y="2122986"/>
                <a:chExt cx="247650" cy="3737472"/>
              </a:xfrm>
            </p:grpSpPr>
            <p:grpSp>
              <p:nvGrpSpPr>
                <p:cNvPr id="149" name="그룹 55"/>
                <p:cNvGrpSpPr/>
                <p:nvPr/>
              </p:nvGrpSpPr>
              <p:grpSpPr>
                <a:xfrm>
                  <a:off x="1091122" y="2122986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158" name="직사각형 157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직사각형 158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직사각형 159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1" name="직사각형 160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2" name="직사각형 161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그룹 56"/>
                <p:cNvGrpSpPr/>
                <p:nvPr/>
              </p:nvGrpSpPr>
              <p:grpSpPr>
                <a:xfrm>
                  <a:off x="1091122" y="4400275"/>
                  <a:ext cx="247650" cy="1460183"/>
                  <a:chOff x="1084591" y="2122986"/>
                  <a:chExt cx="247650" cy="1460183"/>
                </a:xfrm>
              </p:grpSpPr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1084591" y="212298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직사각형 152"/>
                  <p:cNvSpPr/>
                  <p:nvPr/>
                </p:nvSpPr>
                <p:spPr>
                  <a:xfrm>
                    <a:off x="1084591" y="236396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직사각형 153"/>
                  <p:cNvSpPr/>
                  <p:nvPr/>
                </p:nvSpPr>
                <p:spPr>
                  <a:xfrm>
                    <a:off x="1084591" y="2608761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직사각형 154"/>
                  <p:cNvSpPr/>
                  <p:nvPr/>
                </p:nvSpPr>
                <p:spPr>
                  <a:xfrm>
                    <a:off x="1084591" y="284974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1084591" y="3094536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1084591" y="333551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51" name="Google Shape;316;p19"/>
                <p:cNvCxnSpPr/>
                <p:nvPr/>
              </p:nvCxnSpPr>
              <p:spPr>
                <a:xfrm>
                  <a:off x="1214947" y="3739717"/>
                  <a:ext cx="0" cy="50401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4" name="Google Shape;318;p19"/>
              <p:cNvSpPr/>
              <p:nvPr/>
            </p:nvSpPr>
            <p:spPr>
              <a:xfrm rot="7991520">
                <a:off x="1315252" y="1733015"/>
                <a:ext cx="174224" cy="1288662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318;p19"/>
              <p:cNvSpPr/>
              <p:nvPr/>
            </p:nvSpPr>
            <p:spPr>
              <a:xfrm>
                <a:off x="481801" y="2120900"/>
                <a:ext cx="174224" cy="374015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78" name="원호 477"/>
            <p:cNvSpPr/>
            <p:nvPr/>
          </p:nvSpPr>
          <p:spPr>
            <a:xfrm rot="1784087">
              <a:off x="1376361" y="3124199"/>
              <a:ext cx="762000" cy="790575"/>
            </a:xfrm>
            <a:prstGeom prst="arc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왼쪽 대괄호 481"/>
            <p:cNvSpPr/>
            <p:nvPr/>
          </p:nvSpPr>
          <p:spPr>
            <a:xfrm rot="10800000">
              <a:off x="1800223" y="2950372"/>
              <a:ext cx="104775" cy="619122"/>
            </a:xfrm>
            <a:prstGeom prst="leftBracket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왼쪽 대괄호 482"/>
            <p:cNvSpPr/>
            <p:nvPr/>
          </p:nvSpPr>
          <p:spPr>
            <a:xfrm rot="10800000">
              <a:off x="1788317" y="3444248"/>
              <a:ext cx="235741" cy="579112"/>
            </a:xfrm>
            <a:prstGeom prst="leftBracket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2040950" y="3237722"/>
            <a:ext cx="623869" cy="2049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strides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8" name="오른쪽 화살표 487"/>
          <p:cNvSpPr/>
          <p:nvPr/>
        </p:nvSpPr>
        <p:spPr>
          <a:xfrm>
            <a:off x="2220686" y="3943485"/>
            <a:ext cx="783774" cy="39188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</a:rPr>
              <a:t>Conv1D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73" name="그룹 572"/>
          <p:cNvGrpSpPr/>
          <p:nvPr/>
        </p:nvGrpSpPr>
        <p:grpSpPr>
          <a:xfrm>
            <a:off x="6663900" y="1192246"/>
            <a:ext cx="94595" cy="5532404"/>
            <a:chOff x="6511500" y="1144621"/>
            <a:chExt cx="94595" cy="5532404"/>
          </a:xfrm>
        </p:grpSpPr>
        <p:grpSp>
          <p:nvGrpSpPr>
            <p:cNvPr id="537" name="그룹 536"/>
            <p:cNvGrpSpPr/>
            <p:nvPr/>
          </p:nvGrpSpPr>
          <p:grpSpPr>
            <a:xfrm>
              <a:off x="6511500" y="1144621"/>
              <a:ext cx="94595" cy="2410381"/>
              <a:chOff x="6791535" y="1101545"/>
              <a:chExt cx="94595" cy="2410381"/>
            </a:xfrm>
          </p:grpSpPr>
          <p:grpSp>
            <p:nvGrpSpPr>
              <p:cNvPr id="512" name="그룹 511"/>
              <p:cNvGrpSpPr/>
              <p:nvPr/>
            </p:nvGrpSpPr>
            <p:grpSpPr>
              <a:xfrm>
                <a:off x="6791535" y="1101545"/>
                <a:ext cx="94595" cy="1669596"/>
                <a:chOff x="6639770" y="1850844"/>
                <a:chExt cx="247650" cy="4371023"/>
              </a:xfrm>
            </p:grpSpPr>
            <p:grpSp>
              <p:nvGrpSpPr>
                <p:cNvPr id="497" name="그룹 496"/>
                <p:cNvGrpSpPr/>
                <p:nvPr/>
              </p:nvGrpSpPr>
              <p:grpSpPr>
                <a:xfrm>
                  <a:off x="6639770" y="1850844"/>
                  <a:ext cx="247650" cy="1460183"/>
                  <a:chOff x="1606829" y="3035209"/>
                  <a:chExt cx="247650" cy="1460183"/>
                </a:xfrm>
              </p:grpSpPr>
              <p:sp>
                <p:nvSpPr>
                  <p:cNvPr id="491" name="직사각형 490"/>
                  <p:cNvSpPr/>
                  <p:nvPr/>
                </p:nvSpPr>
                <p:spPr>
                  <a:xfrm>
                    <a:off x="1606829" y="303520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2" name="직사각형 491"/>
                  <p:cNvSpPr/>
                  <p:nvPr/>
                </p:nvSpPr>
                <p:spPr>
                  <a:xfrm>
                    <a:off x="1606829" y="327619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3" name="직사각형 492"/>
                  <p:cNvSpPr/>
                  <p:nvPr/>
                </p:nvSpPr>
                <p:spPr>
                  <a:xfrm>
                    <a:off x="1606829" y="352098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4" name="직사각형 493"/>
                  <p:cNvSpPr/>
                  <p:nvPr/>
                </p:nvSpPr>
                <p:spPr>
                  <a:xfrm>
                    <a:off x="1606829" y="3761967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5" name="직사각형 494"/>
                  <p:cNvSpPr/>
                  <p:nvPr/>
                </p:nvSpPr>
                <p:spPr>
                  <a:xfrm>
                    <a:off x="1606829" y="400675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6" name="직사각형 495"/>
                  <p:cNvSpPr/>
                  <p:nvPr/>
                </p:nvSpPr>
                <p:spPr>
                  <a:xfrm>
                    <a:off x="1606829" y="424774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98" name="그룹 497"/>
                <p:cNvGrpSpPr/>
                <p:nvPr/>
              </p:nvGrpSpPr>
              <p:grpSpPr>
                <a:xfrm>
                  <a:off x="6639770" y="3309530"/>
                  <a:ext cx="247650" cy="1460183"/>
                  <a:chOff x="1606829" y="3035209"/>
                  <a:chExt cx="247650" cy="1460183"/>
                </a:xfrm>
              </p:grpSpPr>
              <p:sp>
                <p:nvSpPr>
                  <p:cNvPr id="499" name="직사각형 498"/>
                  <p:cNvSpPr/>
                  <p:nvPr/>
                </p:nvSpPr>
                <p:spPr>
                  <a:xfrm>
                    <a:off x="1606829" y="303520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0" name="직사각형 499"/>
                  <p:cNvSpPr/>
                  <p:nvPr/>
                </p:nvSpPr>
                <p:spPr>
                  <a:xfrm>
                    <a:off x="1606829" y="327619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1" name="직사각형 500"/>
                  <p:cNvSpPr/>
                  <p:nvPr/>
                </p:nvSpPr>
                <p:spPr>
                  <a:xfrm>
                    <a:off x="1606829" y="352098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2" name="직사각형 501"/>
                  <p:cNvSpPr/>
                  <p:nvPr/>
                </p:nvSpPr>
                <p:spPr>
                  <a:xfrm>
                    <a:off x="1606829" y="3761967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3" name="직사각형 502"/>
                  <p:cNvSpPr/>
                  <p:nvPr/>
                </p:nvSpPr>
                <p:spPr>
                  <a:xfrm>
                    <a:off x="1606829" y="400675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4" name="직사각형 503"/>
                  <p:cNvSpPr/>
                  <p:nvPr/>
                </p:nvSpPr>
                <p:spPr>
                  <a:xfrm>
                    <a:off x="1606829" y="424774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05" name="그룹 504"/>
                <p:cNvGrpSpPr/>
                <p:nvPr/>
              </p:nvGrpSpPr>
              <p:grpSpPr>
                <a:xfrm>
                  <a:off x="6639770" y="4761684"/>
                  <a:ext cx="247650" cy="1460183"/>
                  <a:chOff x="1606829" y="3035209"/>
                  <a:chExt cx="247650" cy="1460183"/>
                </a:xfrm>
              </p:grpSpPr>
              <p:sp>
                <p:nvSpPr>
                  <p:cNvPr id="506" name="직사각형 505"/>
                  <p:cNvSpPr/>
                  <p:nvPr/>
                </p:nvSpPr>
                <p:spPr>
                  <a:xfrm>
                    <a:off x="1606829" y="303520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7" name="직사각형 506"/>
                  <p:cNvSpPr/>
                  <p:nvPr/>
                </p:nvSpPr>
                <p:spPr>
                  <a:xfrm>
                    <a:off x="1606829" y="327619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8" name="직사각형 507"/>
                  <p:cNvSpPr/>
                  <p:nvPr/>
                </p:nvSpPr>
                <p:spPr>
                  <a:xfrm>
                    <a:off x="1606829" y="352098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9" name="직사각형 508"/>
                  <p:cNvSpPr/>
                  <p:nvPr/>
                </p:nvSpPr>
                <p:spPr>
                  <a:xfrm>
                    <a:off x="1606829" y="3761967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0" name="직사각형 509"/>
                  <p:cNvSpPr/>
                  <p:nvPr/>
                </p:nvSpPr>
                <p:spPr>
                  <a:xfrm>
                    <a:off x="1606829" y="400675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1" name="직사각형 510"/>
                  <p:cNvSpPr/>
                  <p:nvPr/>
                </p:nvSpPr>
                <p:spPr>
                  <a:xfrm>
                    <a:off x="1606829" y="424774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35" name="그룹 534"/>
              <p:cNvGrpSpPr/>
              <p:nvPr/>
            </p:nvGrpSpPr>
            <p:grpSpPr>
              <a:xfrm>
                <a:off x="6791535" y="2770603"/>
                <a:ext cx="94595" cy="741323"/>
                <a:chOff x="6300045" y="3199228"/>
                <a:chExt cx="94595" cy="741323"/>
              </a:xfrm>
            </p:grpSpPr>
            <p:grpSp>
              <p:nvGrpSpPr>
                <p:cNvPr id="515" name="그룹 497"/>
                <p:cNvGrpSpPr/>
                <p:nvPr/>
              </p:nvGrpSpPr>
              <p:grpSpPr>
                <a:xfrm>
                  <a:off x="6300045" y="3199228"/>
                  <a:ext cx="94595" cy="557745"/>
                  <a:chOff x="1606829" y="3035209"/>
                  <a:chExt cx="247650" cy="1460183"/>
                </a:xfrm>
              </p:grpSpPr>
              <p:sp>
                <p:nvSpPr>
                  <p:cNvPr id="523" name="직사각형 522"/>
                  <p:cNvSpPr/>
                  <p:nvPr/>
                </p:nvSpPr>
                <p:spPr>
                  <a:xfrm>
                    <a:off x="1606829" y="303520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4" name="직사각형 523"/>
                  <p:cNvSpPr/>
                  <p:nvPr/>
                </p:nvSpPr>
                <p:spPr>
                  <a:xfrm>
                    <a:off x="1606829" y="327619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5" name="직사각형 524"/>
                  <p:cNvSpPr/>
                  <p:nvPr/>
                </p:nvSpPr>
                <p:spPr>
                  <a:xfrm>
                    <a:off x="1606829" y="352098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6" name="직사각형 525"/>
                  <p:cNvSpPr/>
                  <p:nvPr/>
                </p:nvSpPr>
                <p:spPr>
                  <a:xfrm>
                    <a:off x="1606829" y="3761967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7" name="직사각형 526"/>
                  <p:cNvSpPr/>
                  <p:nvPr/>
                </p:nvSpPr>
                <p:spPr>
                  <a:xfrm>
                    <a:off x="1606829" y="400675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8" name="직사각형 527"/>
                  <p:cNvSpPr/>
                  <p:nvPr/>
                </p:nvSpPr>
                <p:spPr>
                  <a:xfrm>
                    <a:off x="1606829" y="424774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16" name="그룹 504"/>
                <p:cNvGrpSpPr/>
                <p:nvPr/>
              </p:nvGrpSpPr>
              <p:grpSpPr>
                <a:xfrm>
                  <a:off x="6300045" y="3753908"/>
                  <a:ext cx="94595" cy="186643"/>
                  <a:chOff x="1606829" y="3035209"/>
                  <a:chExt cx="247650" cy="488633"/>
                </a:xfrm>
              </p:grpSpPr>
              <p:sp>
                <p:nvSpPr>
                  <p:cNvPr id="517" name="직사각형 516"/>
                  <p:cNvSpPr/>
                  <p:nvPr/>
                </p:nvSpPr>
                <p:spPr>
                  <a:xfrm>
                    <a:off x="1606829" y="303520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8" name="직사각형 517"/>
                  <p:cNvSpPr/>
                  <p:nvPr/>
                </p:nvSpPr>
                <p:spPr>
                  <a:xfrm>
                    <a:off x="1606829" y="327619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538" name="그룹 537"/>
            <p:cNvGrpSpPr/>
            <p:nvPr/>
          </p:nvGrpSpPr>
          <p:grpSpPr>
            <a:xfrm>
              <a:off x="6511500" y="4266644"/>
              <a:ext cx="94595" cy="2410381"/>
              <a:chOff x="6791535" y="1101545"/>
              <a:chExt cx="94595" cy="2410381"/>
            </a:xfrm>
          </p:grpSpPr>
          <p:grpSp>
            <p:nvGrpSpPr>
              <p:cNvPr id="539" name="그룹 511"/>
              <p:cNvGrpSpPr/>
              <p:nvPr/>
            </p:nvGrpSpPr>
            <p:grpSpPr>
              <a:xfrm>
                <a:off x="6791535" y="1101545"/>
                <a:ext cx="94595" cy="1669596"/>
                <a:chOff x="6639770" y="1850844"/>
                <a:chExt cx="247650" cy="4371023"/>
              </a:xfrm>
            </p:grpSpPr>
            <p:grpSp>
              <p:nvGrpSpPr>
                <p:cNvPr id="551" name="그룹 496"/>
                <p:cNvGrpSpPr/>
                <p:nvPr/>
              </p:nvGrpSpPr>
              <p:grpSpPr>
                <a:xfrm>
                  <a:off x="6639770" y="1850844"/>
                  <a:ext cx="247650" cy="1460183"/>
                  <a:chOff x="1606829" y="3035209"/>
                  <a:chExt cx="247650" cy="1460183"/>
                </a:xfrm>
              </p:grpSpPr>
              <p:sp>
                <p:nvSpPr>
                  <p:cNvPr id="566" name="직사각형 565"/>
                  <p:cNvSpPr/>
                  <p:nvPr/>
                </p:nvSpPr>
                <p:spPr>
                  <a:xfrm>
                    <a:off x="1606829" y="303520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7" name="직사각형 566"/>
                  <p:cNvSpPr/>
                  <p:nvPr/>
                </p:nvSpPr>
                <p:spPr>
                  <a:xfrm>
                    <a:off x="1606829" y="327619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8" name="직사각형 567"/>
                  <p:cNvSpPr/>
                  <p:nvPr/>
                </p:nvSpPr>
                <p:spPr>
                  <a:xfrm>
                    <a:off x="1606829" y="352098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9" name="직사각형 568"/>
                  <p:cNvSpPr/>
                  <p:nvPr/>
                </p:nvSpPr>
                <p:spPr>
                  <a:xfrm>
                    <a:off x="1606829" y="3761967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0" name="직사각형 569"/>
                  <p:cNvSpPr/>
                  <p:nvPr/>
                </p:nvSpPr>
                <p:spPr>
                  <a:xfrm>
                    <a:off x="1606829" y="400675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1" name="직사각형 570"/>
                  <p:cNvSpPr/>
                  <p:nvPr/>
                </p:nvSpPr>
                <p:spPr>
                  <a:xfrm>
                    <a:off x="1606829" y="424774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52" name="그룹 497"/>
                <p:cNvGrpSpPr/>
                <p:nvPr/>
              </p:nvGrpSpPr>
              <p:grpSpPr>
                <a:xfrm>
                  <a:off x="6639770" y="3309530"/>
                  <a:ext cx="247650" cy="1460183"/>
                  <a:chOff x="1606829" y="3035209"/>
                  <a:chExt cx="247650" cy="1460183"/>
                </a:xfrm>
              </p:grpSpPr>
              <p:sp>
                <p:nvSpPr>
                  <p:cNvPr id="560" name="직사각형 559"/>
                  <p:cNvSpPr/>
                  <p:nvPr/>
                </p:nvSpPr>
                <p:spPr>
                  <a:xfrm>
                    <a:off x="1606829" y="303520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1" name="직사각형 560"/>
                  <p:cNvSpPr/>
                  <p:nvPr/>
                </p:nvSpPr>
                <p:spPr>
                  <a:xfrm>
                    <a:off x="1606829" y="327619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2" name="직사각형 561"/>
                  <p:cNvSpPr/>
                  <p:nvPr/>
                </p:nvSpPr>
                <p:spPr>
                  <a:xfrm>
                    <a:off x="1606829" y="352098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3" name="직사각형 562"/>
                  <p:cNvSpPr/>
                  <p:nvPr/>
                </p:nvSpPr>
                <p:spPr>
                  <a:xfrm>
                    <a:off x="1606829" y="3761967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4" name="직사각형 563"/>
                  <p:cNvSpPr/>
                  <p:nvPr/>
                </p:nvSpPr>
                <p:spPr>
                  <a:xfrm>
                    <a:off x="1606829" y="400675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5" name="직사각형 564"/>
                  <p:cNvSpPr/>
                  <p:nvPr/>
                </p:nvSpPr>
                <p:spPr>
                  <a:xfrm>
                    <a:off x="1606829" y="424774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53" name="그룹 504"/>
                <p:cNvGrpSpPr/>
                <p:nvPr/>
              </p:nvGrpSpPr>
              <p:grpSpPr>
                <a:xfrm>
                  <a:off x="6639770" y="4761684"/>
                  <a:ext cx="247650" cy="1460183"/>
                  <a:chOff x="1606829" y="3035209"/>
                  <a:chExt cx="247650" cy="1460183"/>
                </a:xfrm>
              </p:grpSpPr>
              <p:sp>
                <p:nvSpPr>
                  <p:cNvPr id="554" name="직사각형 553"/>
                  <p:cNvSpPr/>
                  <p:nvPr/>
                </p:nvSpPr>
                <p:spPr>
                  <a:xfrm>
                    <a:off x="1606829" y="303520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5" name="직사각형 554"/>
                  <p:cNvSpPr/>
                  <p:nvPr/>
                </p:nvSpPr>
                <p:spPr>
                  <a:xfrm>
                    <a:off x="1606829" y="327619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6" name="직사각형 555"/>
                  <p:cNvSpPr/>
                  <p:nvPr/>
                </p:nvSpPr>
                <p:spPr>
                  <a:xfrm>
                    <a:off x="1606829" y="352098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7" name="직사각형 556"/>
                  <p:cNvSpPr/>
                  <p:nvPr/>
                </p:nvSpPr>
                <p:spPr>
                  <a:xfrm>
                    <a:off x="1606829" y="3761967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8" name="직사각형 557"/>
                  <p:cNvSpPr/>
                  <p:nvPr/>
                </p:nvSpPr>
                <p:spPr>
                  <a:xfrm>
                    <a:off x="1606829" y="400675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9" name="직사각형 558"/>
                  <p:cNvSpPr/>
                  <p:nvPr/>
                </p:nvSpPr>
                <p:spPr>
                  <a:xfrm>
                    <a:off x="1606829" y="424774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40" name="그룹 534"/>
              <p:cNvGrpSpPr/>
              <p:nvPr/>
            </p:nvGrpSpPr>
            <p:grpSpPr>
              <a:xfrm>
                <a:off x="6791535" y="2770603"/>
                <a:ext cx="94595" cy="741323"/>
                <a:chOff x="6300045" y="3199228"/>
                <a:chExt cx="94595" cy="741323"/>
              </a:xfrm>
            </p:grpSpPr>
            <p:grpSp>
              <p:nvGrpSpPr>
                <p:cNvPr id="541" name="그룹 497"/>
                <p:cNvGrpSpPr/>
                <p:nvPr/>
              </p:nvGrpSpPr>
              <p:grpSpPr>
                <a:xfrm>
                  <a:off x="6300045" y="3199228"/>
                  <a:ext cx="94595" cy="557745"/>
                  <a:chOff x="1606829" y="3035209"/>
                  <a:chExt cx="247650" cy="1460183"/>
                </a:xfrm>
              </p:grpSpPr>
              <p:sp>
                <p:nvSpPr>
                  <p:cNvPr id="545" name="직사각형 544"/>
                  <p:cNvSpPr/>
                  <p:nvPr/>
                </p:nvSpPr>
                <p:spPr>
                  <a:xfrm>
                    <a:off x="1606829" y="303520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6" name="직사각형 545"/>
                  <p:cNvSpPr/>
                  <p:nvPr/>
                </p:nvSpPr>
                <p:spPr>
                  <a:xfrm>
                    <a:off x="1606829" y="327619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7" name="직사각형 546"/>
                  <p:cNvSpPr/>
                  <p:nvPr/>
                </p:nvSpPr>
                <p:spPr>
                  <a:xfrm>
                    <a:off x="1606829" y="3520984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8" name="직사각형 547"/>
                  <p:cNvSpPr/>
                  <p:nvPr/>
                </p:nvSpPr>
                <p:spPr>
                  <a:xfrm>
                    <a:off x="1606829" y="3761967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9" name="직사각형 548"/>
                  <p:cNvSpPr/>
                  <p:nvPr/>
                </p:nvSpPr>
                <p:spPr>
                  <a:xfrm>
                    <a:off x="1606829" y="400675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0" name="직사각형 549"/>
                  <p:cNvSpPr/>
                  <p:nvPr/>
                </p:nvSpPr>
                <p:spPr>
                  <a:xfrm>
                    <a:off x="1606829" y="424774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42" name="그룹 504"/>
                <p:cNvGrpSpPr/>
                <p:nvPr/>
              </p:nvGrpSpPr>
              <p:grpSpPr>
                <a:xfrm>
                  <a:off x="6300045" y="3753908"/>
                  <a:ext cx="94595" cy="186643"/>
                  <a:chOff x="1606829" y="3035209"/>
                  <a:chExt cx="247650" cy="488633"/>
                </a:xfrm>
              </p:grpSpPr>
              <p:sp>
                <p:nvSpPr>
                  <p:cNvPr id="543" name="직사각형 542"/>
                  <p:cNvSpPr/>
                  <p:nvPr/>
                </p:nvSpPr>
                <p:spPr>
                  <a:xfrm>
                    <a:off x="1606829" y="3035209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4" name="직사각형 543"/>
                  <p:cNvSpPr/>
                  <p:nvPr/>
                </p:nvSpPr>
                <p:spPr>
                  <a:xfrm>
                    <a:off x="1606829" y="3276192"/>
                    <a:ext cx="247650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cxnSp>
          <p:nvCxnSpPr>
            <p:cNvPr id="572" name="Google Shape;316;p19"/>
            <p:cNvCxnSpPr/>
            <p:nvPr/>
          </p:nvCxnSpPr>
          <p:spPr>
            <a:xfrm>
              <a:off x="6558797" y="3689448"/>
              <a:ext cx="0" cy="50401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74" name="오른쪽 화살표 573"/>
          <p:cNvSpPr/>
          <p:nvPr/>
        </p:nvSpPr>
        <p:spPr>
          <a:xfrm>
            <a:off x="5468711" y="3943485"/>
            <a:ext cx="783774" cy="39188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</a:rPr>
              <a:t>Flatten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5" name="오른쪽 화살표 574"/>
          <p:cNvSpPr/>
          <p:nvPr/>
        </p:nvSpPr>
        <p:spPr>
          <a:xfrm>
            <a:off x="7059386" y="3943485"/>
            <a:ext cx="783774" cy="39188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</a:rPr>
              <a:t>Dense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87" name="그룹 586"/>
          <p:cNvGrpSpPr/>
          <p:nvPr/>
        </p:nvGrpSpPr>
        <p:grpSpPr>
          <a:xfrm>
            <a:off x="8075001" y="2037942"/>
            <a:ext cx="247650" cy="4219575"/>
            <a:chOff x="8208351" y="1923642"/>
            <a:chExt cx="247650" cy="4219575"/>
          </a:xfrm>
        </p:grpSpPr>
        <p:sp>
          <p:nvSpPr>
            <p:cNvPr id="576" name="직사각형 575"/>
            <p:cNvSpPr/>
            <p:nvPr/>
          </p:nvSpPr>
          <p:spPr>
            <a:xfrm>
              <a:off x="8208351" y="2364967"/>
              <a:ext cx="247650" cy="247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직사각형 577"/>
            <p:cNvSpPr/>
            <p:nvPr/>
          </p:nvSpPr>
          <p:spPr>
            <a:xfrm>
              <a:off x="8208351" y="2806292"/>
              <a:ext cx="247650" cy="247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직사각형 578"/>
            <p:cNvSpPr/>
            <p:nvPr/>
          </p:nvSpPr>
          <p:spPr>
            <a:xfrm>
              <a:off x="8208351" y="3247617"/>
              <a:ext cx="247650" cy="247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/>
            <p:cNvSpPr/>
            <p:nvPr/>
          </p:nvSpPr>
          <p:spPr>
            <a:xfrm>
              <a:off x="8208351" y="3688942"/>
              <a:ext cx="247650" cy="247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1" name="직사각형 580"/>
            <p:cNvSpPr/>
            <p:nvPr/>
          </p:nvSpPr>
          <p:spPr>
            <a:xfrm>
              <a:off x="8208351" y="4130267"/>
              <a:ext cx="247650" cy="247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2" name="직사각형 581"/>
            <p:cNvSpPr/>
            <p:nvPr/>
          </p:nvSpPr>
          <p:spPr>
            <a:xfrm>
              <a:off x="8208351" y="4571592"/>
              <a:ext cx="247650" cy="247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직사각형 582"/>
            <p:cNvSpPr/>
            <p:nvPr/>
          </p:nvSpPr>
          <p:spPr>
            <a:xfrm>
              <a:off x="8208351" y="5012917"/>
              <a:ext cx="247650" cy="247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/>
            <p:cNvSpPr/>
            <p:nvPr/>
          </p:nvSpPr>
          <p:spPr>
            <a:xfrm>
              <a:off x="8208351" y="1923642"/>
              <a:ext cx="247650" cy="247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5" name="직사각형 584"/>
            <p:cNvSpPr/>
            <p:nvPr/>
          </p:nvSpPr>
          <p:spPr>
            <a:xfrm>
              <a:off x="8208351" y="5454242"/>
              <a:ext cx="247650" cy="247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직사각형 585"/>
            <p:cNvSpPr/>
            <p:nvPr/>
          </p:nvSpPr>
          <p:spPr>
            <a:xfrm>
              <a:off x="8208351" y="5895567"/>
              <a:ext cx="247650" cy="247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0" name="Google Shape;324;p20"/>
          <p:cNvSpPr txBox="1">
            <a:spLocks noGrp="1"/>
          </p:cNvSpPr>
          <p:nvPr>
            <p:ph type="body" idx="1"/>
          </p:nvPr>
        </p:nvSpPr>
        <p:spPr>
          <a:xfrm>
            <a:off x="8367731" y="1980422"/>
            <a:ext cx="623869" cy="2049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blues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1" name="Google Shape;324;p20"/>
          <p:cNvSpPr txBox="1">
            <a:spLocks noGrp="1"/>
          </p:cNvSpPr>
          <p:nvPr>
            <p:ph type="body" idx="1"/>
          </p:nvPr>
        </p:nvSpPr>
        <p:spPr>
          <a:xfrm>
            <a:off x="8367731" y="2428097"/>
            <a:ext cx="776269" cy="26747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classical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2" name="Google Shape;324;p20"/>
          <p:cNvSpPr txBox="1">
            <a:spLocks noGrp="1"/>
          </p:cNvSpPr>
          <p:nvPr>
            <p:ph type="body" idx="1"/>
          </p:nvPr>
        </p:nvSpPr>
        <p:spPr>
          <a:xfrm>
            <a:off x="8367731" y="2875772"/>
            <a:ext cx="776269" cy="26747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country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" name="Google Shape;324;p20"/>
          <p:cNvSpPr txBox="1">
            <a:spLocks noGrp="1"/>
          </p:cNvSpPr>
          <p:nvPr>
            <p:ph type="body" idx="1"/>
          </p:nvPr>
        </p:nvSpPr>
        <p:spPr>
          <a:xfrm>
            <a:off x="8367731" y="3304397"/>
            <a:ext cx="776269" cy="26747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disco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8358206" y="3752072"/>
            <a:ext cx="776269" cy="26747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err="1" smtClean="0">
                <a:latin typeface="휴먼모음T" pitchFamily="18" charset="-127"/>
                <a:ea typeface="휴먼모음T" pitchFamily="18" charset="-127"/>
              </a:rPr>
              <a:t>hiphop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5" name="Google Shape;324;p20"/>
          <p:cNvSpPr txBox="1">
            <a:spLocks noGrp="1"/>
          </p:cNvSpPr>
          <p:nvPr>
            <p:ph type="body" idx="1"/>
          </p:nvPr>
        </p:nvSpPr>
        <p:spPr>
          <a:xfrm>
            <a:off x="8367731" y="4190222"/>
            <a:ext cx="776269" cy="26747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jazz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6" name="Google Shape;324;p20"/>
          <p:cNvSpPr txBox="1">
            <a:spLocks noGrp="1"/>
          </p:cNvSpPr>
          <p:nvPr>
            <p:ph type="body" idx="1"/>
          </p:nvPr>
        </p:nvSpPr>
        <p:spPr>
          <a:xfrm>
            <a:off x="8367731" y="4637897"/>
            <a:ext cx="776269" cy="26747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metal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7" name="Google Shape;324;p20"/>
          <p:cNvSpPr txBox="1">
            <a:spLocks noGrp="1"/>
          </p:cNvSpPr>
          <p:nvPr>
            <p:ph type="body" idx="1"/>
          </p:nvPr>
        </p:nvSpPr>
        <p:spPr>
          <a:xfrm>
            <a:off x="8367731" y="5056997"/>
            <a:ext cx="776269" cy="26747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pop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8" name="Google Shape;324;p20"/>
          <p:cNvSpPr txBox="1">
            <a:spLocks noGrp="1"/>
          </p:cNvSpPr>
          <p:nvPr>
            <p:ph type="body" idx="1"/>
          </p:nvPr>
        </p:nvSpPr>
        <p:spPr>
          <a:xfrm>
            <a:off x="8367731" y="5533247"/>
            <a:ext cx="776269" cy="26747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reggae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9" name="Google Shape;324;p20"/>
          <p:cNvSpPr txBox="1">
            <a:spLocks noGrp="1"/>
          </p:cNvSpPr>
          <p:nvPr>
            <p:ph type="body" idx="1"/>
          </p:nvPr>
        </p:nvSpPr>
        <p:spPr>
          <a:xfrm>
            <a:off x="8367731" y="5980922"/>
            <a:ext cx="776269" cy="26747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rock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4-1. Raw Data Training</a:t>
            </a:r>
            <a:endParaRPr dirty="0"/>
          </a:p>
        </p:txBody>
      </p:sp>
      <p:sp>
        <p:nvSpPr>
          <p:cNvPr id="342" name="Google Shape;342;p22"/>
          <p:cNvSpPr txBox="1">
            <a:spLocks noGrp="1"/>
          </p:cNvSpPr>
          <p:nvPr>
            <p:ph type="body" idx="1"/>
          </p:nvPr>
        </p:nvSpPr>
        <p:spPr>
          <a:xfrm>
            <a:off x="1179347" y="1208798"/>
            <a:ext cx="7694830" cy="286852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4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데이터 전처리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음악 데이터를 하나의 </a:t>
            </a:r>
            <a:r>
              <a:rPr lang="en-US" altLang="ko-KR" sz="1800" b="1" dirty="0" err="1" smtClean="0">
                <a:latin typeface="휴먼모음T" pitchFamily="18" charset="-127"/>
                <a:ea typeface="휴먼모음T" pitchFamily="18" charset="-127"/>
              </a:rPr>
              <a:t>ndarray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에 저장하려면 길이가 같아야 함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-&gt; 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음악 파일 중 가장 짧은 길이만큼만 저장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1800" b="1" dirty="0" err="1" smtClean="0">
                <a:latin typeface="휴먼모음T" pitchFamily="18" charset="-127"/>
                <a:ea typeface="휴먼모음T" pitchFamily="18" charset="-127"/>
              </a:rPr>
              <a:t>track_length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 = 660000 (660000 / 22050Hz 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는 약 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30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초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sz="1800" b="1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Users\Eunbin\Downloads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70" y="2365467"/>
            <a:ext cx="6865454" cy="7752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s://mail.naver.com/read/image/original/?mimeSN=1537150952.855184.22478.14080&amp;offset=2411&amp;size=79526&amp;u=gkfrjdjq&amp;cid=2e302cde3d1bddd35c8f711d29b576@cweb20.nm.nhnsystem.com&amp;contentType=image/png&amp;filename=1537150938016.png&amp;org=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https://mail.naver.com/read/image/original/?mimeSN=1537150952.855184.22478.14080&amp;offset=2411&amp;size=79526&amp;u=gkfrjdjq&amp;cid=2e302cde3d1bddd35c8f711d29b576@cweb20.nm.nhnsystem.com&amp;contentType=image/png&amp;filename=1537150938016.png&amp;org=1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70" y="3693587"/>
            <a:ext cx="5262950" cy="307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00012" y="42422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문제</a:t>
            </a:r>
            <a:r>
              <a:rPr lang="en-US" altLang="ko-KR" sz="1800" b="1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!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613363" y="4861490"/>
            <a:ext cx="2613216" cy="1587363"/>
            <a:chOff x="6613363" y="4861490"/>
            <a:chExt cx="2613216" cy="1587363"/>
          </a:xfrm>
        </p:grpSpPr>
        <p:sp>
          <p:nvSpPr>
            <p:cNvPr id="17" name="TextBox 16"/>
            <p:cNvSpPr txBox="1"/>
            <p:nvPr/>
          </p:nvSpPr>
          <p:spPr>
            <a:xfrm>
              <a:off x="6613363" y="4861490"/>
              <a:ext cx="2613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1000</a:t>
              </a:r>
              <a:r>
                <a:rPr lang="ko-KR" altLang="en-US" sz="1800" b="1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곡 </a:t>
              </a:r>
              <a:r>
                <a:rPr lang="en-US" altLang="ko-KR" sz="1800" b="1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X (1290, 1025)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8811" y="6079521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과도한 양의 데이터</a:t>
              </a:r>
              <a:endParaRPr lang="ko-KR" altLang="en-US" dirty="0"/>
            </a:p>
          </p:txBody>
        </p:sp>
        <p:sp>
          <p:nvSpPr>
            <p:cNvPr id="9" name="아래쪽 화살표 8"/>
            <p:cNvSpPr/>
            <p:nvPr/>
          </p:nvSpPr>
          <p:spPr>
            <a:xfrm>
              <a:off x="7770070" y="5394969"/>
              <a:ext cx="299803" cy="52869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4-1. Raw Data Training</a:t>
            </a:r>
            <a:endParaRPr dirty="0"/>
          </a:p>
        </p:txBody>
      </p:sp>
      <p:sp>
        <p:nvSpPr>
          <p:cNvPr id="351" name="Google Shape;351;p23"/>
          <p:cNvSpPr txBox="1">
            <a:spLocks noGrp="1"/>
          </p:cNvSpPr>
          <p:nvPr>
            <p:ph type="body" idx="1"/>
          </p:nvPr>
        </p:nvSpPr>
        <p:spPr>
          <a:xfrm>
            <a:off x="1254299" y="1284059"/>
            <a:ext cx="6563100" cy="46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rtl="0">
              <a:spcBef>
                <a:spcPts val="4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주파수 채널의 가중치 평균을 계산하여 훈련</a:t>
            </a:r>
            <a:endParaRPr sz="22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AutoShape 2" descr="https://mail.naver.com/read/image/original/?mimeSN=1537152367.435745.27660.59136&amp;offset=3099&amp;size=20114&amp;u=gkfrjdjq&amp;cid=e3a22e6ff3c689b23f9920f1d2a746a9@cweb14.nm.nhnsystem.com&amp;contentType=image/png&amp;filename=1537152191953.png&amp;org=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525797" y="1744559"/>
            <a:ext cx="7618203" cy="790575"/>
            <a:chOff x="1525797" y="1744559"/>
            <a:chExt cx="7618203" cy="7905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797" y="1744559"/>
              <a:ext cx="576262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 flipH="1" flipV="1">
              <a:off x="7231380" y="2118360"/>
              <a:ext cx="342900" cy="762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513425" y="2004060"/>
              <a:ext cx="16305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주파수가 높을수록 </a:t>
              </a:r>
              <a:r>
                <a:rPr lang="ko-KR" altLang="en-US" sz="1100" b="1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큰</a:t>
              </a:r>
              <a:endParaRPr lang="en-US" altLang="ko-KR" sz="1100" b="1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endParaRPr>
            </a:p>
            <a:p>
              <a:r>
                <a:rPr lang="ko-KR" altLang="en-US" sz="1100" b="1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가중치 </a:t>
              </a:r>
              <a:r>
                <a:rPr lang="ko-KR" altLang="en-US" sz="1100" b="1" dirty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곱한 뒤 평균 계산</a:t>
              </a:r>
            </a:p>
          </p:txBody>
        </p:sp>
      </p:grpSp>
      <p:sp>
        <p:nvSpPr>
          <p:cNvPr id="16" name="Google Shape;351;p23"/>
          <p:cNvSpPr txBox="1">
            <a:spLocks noGrp="1"/>
          </p:cNvSpPr>
          <p:nvPr>
            <p:ph type="body" idx="1"/>
          </p:nvPr>
        </p:nvSpPr>
        <p:spPr>
          <a:xfrm>
            <a:off x="1276070" y="3163655"/>
            <a:ext cx="6563100" cy="46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rtl="0">
              <a:spcBef>
                <a:spcPts val="4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훈련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평가 세트 분할</a:t>
            </a:r>
            <a:endParaRPr sz="22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AutoShape 5" descr="https://mail.naver.com/read/image/original/?mimeSN=1537152367.435745.27660.59136&amp;offset=23520&amp;size=27936&amp;u=gkfrjdjq&amp;cid=533971e71e725e19b7619e934d4233@cweb14.nm.nhnsystem.com&amp;contentType=image/png&amp;filename=1537152209610.png&amp;org=1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525796" y="3709988"/>
            <a:ext cx="7229475" cy="1710991"/>
            <a:chOff x="1525796" y="3709988"/>
            <a:chExt cx="7229475" cy="171099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796" y="3709988"/>
              <a:ext cx="722947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직선 화살표 연결선 18"/>
            <p:cNvCxnSpPr/>
            <p:nvPr/>
          </p:nvCxnSpPr>
          <p:spPr>
            <a:xfrm flipH="1" flipV="1">
              <a:off x="5314950" y="4927600"/>
              <a:ext cx="403752" cy="32701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7847" y="5159369"/>
              <a:ext cx="19784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장르 인덱스 </a:t>
              </a:r>
              <a:r>
                <a:rPr lang="en-US" altLang="ko-KR" sz="1100" b="1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one-hot-encoding</a:t>
              </a:r>
              <a:endParaRPr lang="ko-KR" altLang="en-US" sz="1100" b="1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686330" y="5745204"/>
            <a:ext cx="70689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['blues', 'classical', 'country', 'disco', '</a:t>
            </a:r>
            <a:r>
              <a:rPr lang="en-US" altLang="ko-KR" dirty="0" err="1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hiphop</a:t>
            </a:r>
            <a:r>
              <a:rPr lang="en-US" altLang="ko-KR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', 'jazz', 'metal', 'pop', 'reggae', 'rock']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873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4-1. Raw Data Training</a:t>
            </a:r>
            <a:endParaRPr dirty="0"/>
          </a:p>
        </p:txBody>
      </p:sp>
      <p:sp>
        <p:nvSpPr>
          <p:cNvPr id="351" name="Google Shape;351;p23"/>
          <p:cNvSpPr txBox="1">
            <a:spLocks noGrp="1"/>
          </p:cNvSpPr>
          <p:nvPr>
            <p:ph type="body" idx="1"/>
          </p:nvPr>
        </p:nvSpPr>
        <p:spPr>
          <a:xfrm>
            <a:off x="1254299" y="1284059"/>
            <a:ext cx="6563100" cy="46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rtl="0">
              <a:spcBef>
                <a:spcPts val="4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2200" b="1" dirty="0" err="1" smtClean="0">
                <a:latin typeface="휴먼모음T" pitchFamily="18" charset="-127"/>
                <a:ea typeface="휴먼모음T" pitchFamily="18" charset="-127"/>
              </a:rPr>
              <a:t>Keras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 CNN 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학습 및 평가</a:t>
            </a:r>
            <a:endParaRPr sz="22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AutoShape 2" descr="https://mail.naver.com/read/image/original/?mimeSN=1537152367.435745.27660.59136&amp;offset=3099&amp;size=20114&amp;u=gkfrjdjq&amp;cid=e3a22e6ff3c689b23f9920f1d2a746a9@cweb14.nm.nhnsystem.com&amp;contentType=image/png&amp;filename=1537152191953.png&amp;org=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https://mail.naver.com/read/image/original/?mimeSN=1537152367.435745.27660.59136&amp;offset=23520&amp;size=27936&amp;u=gkfrjdjq&amp;cid=533971e71e725e19b7619e934d4233@cweb14.nm.nhnsystem.com&amp;contentType=image/png&amp;filename=1537152209610.png&amp;org=1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16527" y="5077182"/>
            <a:ext cx="7548521" cy="472712"/>
            <a:chOff x="1516527" y="4772388"/>
            <a:chExt cx="7548521" cy="472712"/>
          </a:xfrm>
        </p:grpSpPr>
        <p:grpSp>
          <p:nvGrpSpPr>
            <p:cNvPr id="4" name="그룹 3"/>
            <p:cNvGrpSpPr/>
            <p:nvPr/>
          </p:nvGrpSpPr>
          <p:grpSpPr>
            <a:xfrm>
              <a:off x="1516527" y="4772388"/>
              <a:ext cx="7469505" cy="371475"/>
              <a:chOff x="1101237" y="5318806"/>
              <a:chExt cx="7469505" cy="371475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r="84695"/>
              <a:stretch/>
            </p:blipFill>
            <p:spPr bwMode="auto">
              <a:xfrm>
                <a:off x="1101237" y="5318806"/>
                <a:ext cx="1260963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24645"/>
              <a:stretch/>
            </p:blipFill>
            <p:spPr bwMode="auto">
              <a:xfrm>
                <a:off x="2362200" y="5318806"/>
                <a:ext cx="6208542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타원 7"/>
            <p:cNvSpPr/>
            <p:nvPr/>
          </p:nvSpPr>
          <p:spPr>
            <a:xfrm>
              <a:off x="7835900" y="4797788"/>
              <a:ext cx="1229148" cy="4473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Google Shape;351;p23"/>
          <p:cNvSpPr txBox="1">
            <a:spLocks noGrp="1"/>
          </p:cNvSpPr>
          <p:nvPr>
            <p:ph type="body" idx="1"/>
          </p:nvPr>
        </p:nvSpPr>
        <p:spPr>
          <a:xfrm>
            <a:off x="6898900" y="5638794"/>
            <a:ext cx="2245100" cy="46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1600"/>
              </a:spcAft>
            </a:pP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모델 개선 필요</a:t>
            </a:r>
            <a:endParaRPr sz="2200" b="1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516527" y="1984736"/>
            <a:ext cx="7627473" cy="2508795"/>
            <a:chOff x="1516527" y="1984736"/>
            <a:chExt cx="7627473" cy="2508795"/>
          </a:xfrm>
        </p:grpSpPr>
        <p:grpSp>
          <p:nvGrpSpPr>
            <p:cNvPr id="6" name="그룹 5"/>
            <p:cNvGrpSpPr/>
            <p:nvPr/>
          </p:nvGrpSpPr>
          <p:grpSpPr>
            <a:xfrm>
              <a:off x="1516527" y="1984736"/>
              <a:ext cx="7627473" cy="2508795"/>
              <a:chOff x="1516527" y="1883138"/>
              <a:chExt cx="7627473" cy="2508795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6527" y="1883138"/>
                <a:ext cx="7627473" cy="2508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5208" y="1906724"/>
                <a:ext cx="1663340" cy="606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" name="직선 화살표 연결선 14"/>
            <p:cNvCxnSpPr/>
            <p:nvPr/>
          </p:nvCxnSpPr>
          <p:spPr>
            <a:xfrm flipH="1">
              <a:off x="6276975" y="2766060"/>
              <a:ext cx="1905" cy="25336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827500" y="2375535"/>
              <a:ext cx="16674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한 시점의 가중치 평균값만</a:t>
              </a:r>
              <a:endParaRPr lang="en-US" altLang="ko-KR" sz="1100" b="1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endParaRPr>
            </a:p>
            <a:p>
              <a:r>
                <a:rPr lang="ko-KR" altLang="en-US" sz="1100" b="1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있으므로 채널은 </a:t>
              </a:r>
              <a:r>
                <a:rPr lang="en-US" altLang="ko-KR" sz="1100" b="1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1</a:t>
              </a:r>
              <a:endParaRPr lang="ko-KR" altLang="en-US" sz="1100" b="1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4248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4-2. Featured Data Training</a:t>
            </a:r>
            <a:endParaRPr dirty="0"/>
          </a:p>
        </p:txBody>
      </p:sp>
      <p:sp>
        <p:nvSpPr>
          <p:cNvPr id="351" name="Google Shape;351;p23"/>
          <p:cNvSpPr txBox="1">
            <a:spLocks noGrp="1"/>
          </p:cNvSpPr>
          <p:nvPr>
            <p:ph type="body" idx="1"/>
          </p:nvPr>
        </p:nvSpPr>
        <p:spPr>
          <a:xfrm>
            <a:off x="1260128" y="1065560"/>
            <a:ext cx="7096472" cy="46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rtl="0">
              <a:spcBef>
                <a:spcPts val="4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휴먼모음T" pitchFamily="18" charset="-127"/>
                <a:ea typeface="휴먼모음T" pitchFamily="18" charset="-127"/>
              </a:rPr>
              <a:t>Raw data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에서 추출된 특징을 이용하</a:t>
            </a:r>
            <a:r>
              <a:rPr lang="ko-KR" altLang="en-US" sz="2200" b="1" dirty="0">
                <a:latin typeface="휴먼모음T" pitchFamily="18" charset="-127"/>
                <a:ea typeface="휴먼모음T" pitchFamily="18" charset="-127"/>
              </a:rPr>
              <a:t>여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 학습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평가 진행</a:t>
            </a:r>
            <a:endParaRPr sz="22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9" name="Google Shape;349;p23"/>
          <p:cNvSpPr txBox="1">
            <a:spLocks noGrp="1"/>
          </p:cNvSpPr>
          <p:nvPr>
            <p:ph type="body" idx="2"/>
          </p:nvPr>
        </p:nvSpPr>
        <p:spPr>
          <a:xfrm>
            <a:off x="769762" y="1400324"/>
            <a:ext cx="8374238" cy="5457676"/>
          </a:xfrm>
          <a:prstGeom prst="rect">
            <a:avLst/>
          </a:prstGeom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lvl="0" indent="-34290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1800" b="1" dirty="0" err="1" smtClean="0">
                <a:latin typeface="휴먼모음T" pitchFamily="18" charset="-127"/>
                <a:ea typeface="휴먼모음T" pitchFamily="18" charset="-127"/>
              </a:rPr>
              <a:t>librosa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의 특징 추출 도구</a:t>
            </a:r>
            <a:r>
              <a:rPr lang="en-US" sz="1800" b="1" dirty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sz="1800" b="1" dirty="0">
                <a:latin typeface="휴먼모음T" pitchFamily="18" charset="-127"/>
                <a:ea typeface="휴먼모음T" pitchFamily="18" charset="-127"/>
              </a:rPr>
            </a:br>
            <a:r>
              <a:rPr lang="en-US" sz="1800" b="1" dirty="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en-US" sz="1800" b="1" dirty="0" err="1" smtClean="0">
                <a:latin typeface="휴먼모음T" pitchFamily="18" charset="-127"/>
                <a:ea typeface="휴먼모음T" pitchFamily="18" charset="-127"/>
              </a:rPr>
              <a:t>cqt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(constant Q transform)</a:t>
            </a:r>
            <a:br>
              <a:rPr lang="en-US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cqt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1800" dirty="0">
                <a:latin typeface="휴먼모음T" pitchFamily="18" charset="-127"/>
                <a:ea typeface="휴먼모음T" pitchFamily="18" charset="-127"/>
              </a:rPr>
              <a:t>can be thought of as a series of logarithmically spaced 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filters.</a:t>
            </a:r>
            <a:br>
              <a:rPr lang="en-US" sz="1800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librosa.cqt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( )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함수에서 변환 후 총 주파수 영역 개수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n_bins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지정 가능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en-US" sz="1800" b="1" dirty="0" err="1" smtClean="0">
                <a:latin typeface="휴먼모음T" pitchFamily="18" charset="-127"/>
                <a:ea typeface="휴먼모음T" pitchFamily="18" charset="-127"/>
              </a:rPr>
              <a:t>mfcc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sz="1800" b="1" dirty="0" err="1" smtClean="0">
                <a:latin typeface="휴먼모음T" pitchFamily="18" charset="-127"/>
                <a:ea typeface="휴먼모음T" pitchFamily="18" charset="-127"/>
              </a:rPr>
              <a:t>mel_frequency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1800" b="1" dirty="0" err="1" smtClean="0">
                <a:latin typeface="휴먼모음T" pitchFamily="18" charset="-127"/>
                <a:ea typeface="휴먼모음T" pitchFamily="18" charset="-127"/>
              </a:rPr>
              <a:t>cepstral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coefficients)</a:t>
            </a:r>
            <a:br>
              <a:rPr lang="en-US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fourier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 transform -&gt; </a:t>
            </a: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mel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 scale mapping -&gt; discrete cosine transform</a:t>
            </a:r>
            <a:br>
              <a:rPr lang="en-US" sz="1800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sz="1800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sz="1800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en-US" sz="1800" b="1" dirty="0" err="1" smtClean="0">
                <a:latin typeface="휴먼모음T" pitchFamily="18" charset="-127"/>
                <a:ea typeface="휴먼모음T" pitchFamily="18" charset="-127"/>
              </a:rPr>
              <a:t>spetral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features</a:t>
            </a:r>
            <a:br>
              <a:rPr lang="en-US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spectral_centroid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spectral_bandwidth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spectral_flatness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spectral_rolloff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zero_crossing_rate</a:t>
            </a:r>
            <a:endParaRPr lang="en-US" sz="18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" name="AutoShape 2" descr="m=2595\log _{10}\left(1+{\frac {f}{700}}\right)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40" y="4661320"/>
            <a:ext cx="1933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550" y="4629308"/>
            <a:ext cx="5153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4-2. Featured Data Training</a:t>
            </a:r>
            <a:endParaRPr dirty="0"/>
          </a:p>
        </p:txBody>
      </p:sp>
      <p:sp>
        <p:nvSpPr>
          <p:cNvPr id="351" name="Google Shape;351;p23"/>
          <p:cNvSpPr txBox="1">
            <a:spLocks noGrp="1"/>
          </p:cNvSpPr>
          <p:nvPr>
            <p:ph type="body" idx="1"/>
          </p:nvPr>
        </p:nvSpPr>
        <p:spPr>
          <a:xfrm>
            <a:off x="1260128" y="1065560"/>
            <a:ext cx="7096472" cy="46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rtl="0">
              <a:spcBef>
                <a:spcPts val="4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각 특징 데이터를 이용한 학습 결과</a:t>
            </a:r>
            <a:endParaRPr sz="22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9" name="Google Shape;349;p23"/>
          <p:cNvSpPr txBox="1">
            <a:spLocks noGrp="1"/>
          </p:cNvSpPr>
          <p:nvPr>
            <p:ph type="body" idx="2"/>
          </p:nvPr>
        </p:nvSpPr>
        <p:spPr>
          <a:xfrm>
            <a:off x="1024592" y="1400324"/>
            <a:ext cx="7459839" cy="5457676"/>
          </a:xfrm>
          <a:prstGeom prst="rect">
            <a:avLst/>
          </a:prstGeom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400050" lvl="0" indent="-28575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latin typeface="휴먼모음T" pitchFamily="18" charset="-127"/>
                <a:ea typeface="휴먼모음T" pitchFamily="18" charset="-127"/>
              </a:rPr>
              <a:t>cqt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data result</a:t>
            </a:r>
            <a:br>
              <a:rPr lang="en-US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n_bins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=64, train data shape=(n, 1290, 64)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val_acc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 : </a:t>
            </a:r>
            <a:r>
              <a:rPr lang="en-US" sz="1800" b="1" u="sng" dirty="0" smtClean="0">
                <a:latin typeface="휴먼모음T" pitchFamily="18" charset="-127"/>
                <a:ea typeface="휴먼모음T" pitchFamily="18" charset="-127"/>
              </a:rPr>
              <a:t>0.30 ~ 0.45</a:t>
            </a:r>
          </a:p>
          <a:p>
            <a:pPr marL="400050" lvl="0" indent="-28575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latin typeface="휴먼모음T" pitchFamily="18" charset="-127"/>
                <a:ea typeface="휴먼모음T" pitchFamily="18" charset="-127"/>
              </a:rPr>
              <a:t>mfcc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en-US" sz="1800" dirty="0" err="1" smtClean="0">
                <a:latin typeface="휴먼모음T" pitchFamily="18" charset="-127"/>
                <a:ea typeface="휴먼모음T" pitchFamily="18" charset="-127"/>
              </a:rPr>
              <a:t>n_mfcc</a:t>
            </a: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=5, 10, train data shape=(n, 1290, 5 or 10)</a:t>
            </a:r>
            <a:br>
              <a:rPr lang="en-US" sz="1800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dirty="0" smtClean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val_acc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: </a:t>
            </a:r>
            <a:r>
              <a:rPr lang="en-US" altLang="ko-KR" sz="1800" b="1" u="sng" dirty="0" smtClean="0">
                <a:latin typeface="휴먼모음T" pitchFamily="18" charset="-127"/>
                <a:ea typeface="휴먼모음T" pitchFamily="18" charset="-127"/>
              </a:rPr>
              <a:t>0.30 </a:t>
            </a:r>
            <a:r>
              <a:rPr lang="en-US" altLang="ko-KR" sz="1800" b="1" u="sng" dirty="0">
                <a:latin typeface="휴먼모음T" pitchFamily="18" charset="-127"/>
                <a:ea typeface="휴먼모음T" pitchFamily="18" charset="-127"/>
              </a:rPr>
              <a:t>~ </a:t>
            </a:r>
            <a:r>
              <a:rPr lang="en-US" altLang="ko-KR" sz="1800" b="1" u="sng" dirty="0" smtClean="0">
                <a:latin typeface="휴먼모음T" pitchFamily="18" charset="-127"/>
                <a:ea typeface="휴먼모음T" pitchFamily="18" charset="-127"/>
              </a:rPr>
              <a:t>0.35</a:t>
            </a:r>
          </a:p>
          <a:p>
            <a:pPr marL="400050" lvl="0" indent="-28575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latin typeface="휴먼모음T" pitchFamily="18" charset="-127"/>
                <a:ea typeface="휴먼모음T" pitchFamily="18" charset="-127"/>
              </a:rPr>
              <a:t>spetral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features</a:t>
            </a:r>
            <a:br>
              <a:rPr lang="en-US" sz="18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train 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data shape=(n, 1290,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5)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800" dirty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val_acc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: </a:t>
            </a:r>
            <a:r>
              <a:rPr lang="en-US" altLang="ko-KR" sz="1800" b="1" u="sng" dirty="0" smtClean="0">
                <a:latin typeface="휴먼모음T" pitchFamily="18" charset="-127"/>
                <a:ea typeface="휴먼모음T" pitchFamily="18" charset="-127"/>
              </a:rPr>
              <a:t>0.20 </a:t>
            </a:r>
            <a:r>
              <a:rPr lang="en-US" altLang="ko-KR" sz="1800" b="1" u="sng" dirty="0">
                <a:latin typeface="휴먼모음T" pitchFamily="18" charset="-127"/>
                <a:ea typeface="휴먼모음T" pitchFamily="18" charset="-127"/>
              </a:rPr>
              <a:t>~ </a:t>
            </a:r>
            <a:r>
              <a:rPr lang="en-US" altLang="ko-KR" sz="1800" b="1" u="sng" dirty="0" smtClean="0">
                <a:latin typeface="휴먼모음T" pitchFamily="18" charset="-127"/>
                <a:ea typeface="휴먼모음T" pitchFamily="18" charset="-127"/>
              </a:rPr>
              <a:t>0.30</a:t>
            </a:r>
          </a:p>
          <a:p>
            <a:pPr marL="400050" lvl="0" indent="-28575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Ø"/>
            </a:pP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각각의 특징들을 결합하여 학습시켜도 개선되지 않음</a:t>
            </a:r>
            <a:endParaRPr lang="en-US" sz="1800" b="1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" name="AutoShape 2" descr="m=2595\log _{10}\left(1+{\frac {f}{700}}\right)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558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5. Modified Training</a:t>
            </a:r>
            <a:endParaRPr dirty="0"/>
          </a:p>
        </p:txBody>
      </p:sp>
      <p:sp>
        <p:nvSpPr>
          <p:cNvPr id="342" name="Google Shape;34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rtl="0">
              <a:spcBef>
                <a:spcPts val="400"/>
              </a:spcBef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모델 개선 아이디어</a:t>
            </a:r>
            <a:endParaRPr sz="22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0" name="Google Shape;340;p22"/>
          <p:cNvSpPr txBox="1">
            <a:spLocks noGrp="1"/>
          </p:cNvSpPr>
          <p:nvPr>
            <p:ph type="body" idx="2"/>
          </p:nvPr>
        </p:nvSpPr>
        <p:spPr>
          <a:xfrm>
            <a:off x="452554" y="2094353"/>
            <a:ext cx="8229600" cy="3435590"/>
          </a:xfrm>
          <a:prstGeom prst="rect">
            <a:avLst/>
          </a:prstGeom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+mj-ea"/>
              <a:buAutoNum type="circleNumDbPlain"/>
            </a:pP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장르 분류에 영향을 미칠만한 특징이 무엇인지는 많은 공부 필요 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-&gt; 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시간 부족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</a:br>
            <a:endParaRPr lang="en-US" altLang="ko-KR" sz="1800" b="1" dirty="0" smtClean="0">
              <a:latin typeface="휴먼모음T" pitchFamily="18" charset="-127"/>
              <a:ea typeface="휴먼모음T" pitchFamily="18" charset="-127"/>
            </a:endParaRPr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+mj-ea"/>
              <a:buAutoNum type="circleNumDbPlain"/>
            </a:pP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대부분의 특징은 </a:t>
            </a:r>
            <a:r>
              <a:rPr lang="en-US" altLang="ko-KR" sz="1800" b="1" dirty="0" err="1" smtClean="0">
                <a:latin typeface="휴먼모음T" pitchFamily="18" charset="-127"/>
                <a:ea typeface="휴먼모음T" pitchFamily="18" charset="-127"/>
              </a:rPr>
              <a:t>stft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데이터나 </a:t>
            </a:r>
            <a:r>
              <a:rPr lang="en-US" altLang="ko-KR" sz="1800" b="1" dirty="0" err="1" smtClean="0">
                <a:latin typeface="휴먼모음T" pitchFamily="18" charset="-127"/>
                <a:ea typeface="휴먼모음T" pitchFamily="18" charset="-127"/>
              </a:rPr>
              <a:t>cqt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에 포함되어 있는 것으로 판단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</a:br>
            <a:endParaRPr lang="en-US" altLang="ko-KR" sz="1800" b="1" dirty="0" smtClean="0">
              <a:latin typeface="휴먼모음T" pitchFamily="18" charset="-127"/>
              <a:ea typeface="휴먼모음T" pitchFamily="18" charset="-127"/>
            </a:endParaRPr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+mj-ea"/>
              <a:buAutoNum type="circleNumDbPlain"/>
            </a:pP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Accuracy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가 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0.45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까지 나온 </a:t>
            </a:r>
            <a:r>
              <a:rPr lang="en-US" altLang="ko-KR" sz="1800" b="1" dirty="0" err="1" smtClean="0">
                <a:latin typeface="휴먼모음T" pitchFamily="18" charset="-127"/>
                <a:ea typeface="휴먼모음T" pitchFamily="18" charset="-127"/>
              </a:rPr>
              <a:t>cqt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데이터 이용 결정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</a:br>
            <a:endParaRPr lang="en-US" altLang="ko-KR" sz="1800" b="1" dirty="0" smtClean="0">
              <a:latin typeface="휴먼모음T" pitchFamily="18" charset="-127"/>
              <a:ea typeface="휴먼모음T" pitchFamily="18" charset="-127"/>
            </a:endParaRPr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+mj-ea"/>
              <a:buAutoNum type="circleNumDbPlain"/>
            </a:pPr>
            <a:r>
              <a:rPr lang="en-US" sz="1800" b="1" dirty="0" err="1" smtClean="0">
                <a:latin typeface="휴먼모음T" pitchFamily="18" charset="-127"/>
                <a:ea typeface="휴먼모음T" pitchFamily="18" charset="-127"/>
              </a:rPr>
              <a:t>cqt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결과의 주파수 영역 수인 </a:t>
            </a:r>
            <a:r>
              <a:rPr lang="en-US" sz="1800" b="1" dirty="0" err="1" smtClean="0">
                <a:latin typeface="휴먼모음T" pitchFamily="18" charset="-127"/>
                <a:ea typeface="휴먼모음T" pitchFamily="18" charset="-127"/>
              </a:rPr>
              <a:t>n_bins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 64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개는 음악적 특징을 나타내기에 부족하다고 판단하여 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168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개로 증가시켜 훈련 세트 구성</a:t>
            </a:r>
            <a:endParaRPr sz="18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Google Shape;342;p22"/>
          <p:cNvSpPr txBox="1">
            <a:spLocks/>
          </p:cNvSpPr>
          <p:nvPr/>
        </p:nvSpPr>
        <p:spPr>
          <a:xfrm>
            <a:off x="1593952" y="5834743"/>
            <a:ext cx="5961090" cy="82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altLang="ko-KR" sz="2200" dirty="0" err="1" smtClean="0">
                <a:solidFill>
                  <a:schemeClr val="bg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np.abs</a:t>
            </a:r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( </a:t>
            </a:r>
            <a:r>
              <a:rPr lang="en-US" altLang="ko-KR" sz="2200" dirty="0" err="1" smtClean="0">
                <a:solidFill>
                  <a:schemeClr val="bg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librosa.cqt</a:t>
            </a:r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(data, </a:t>
            </a:r>
            <a:r>
              <a:rPr lang="en-US" altLang="ko-KR" sz="2200" b="1" u="sng" dirty="0" err="1" smtClean="0">
                <a:solidFill>
                  <a:schemeClr val="bg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n_bins</a:t>
            </a:r>
            <a:r>
              <a:rPr lang="en-US" altLang="ko-KR" sz="2200" b="1" u="sng" dirty="0" smtClean="0">
                <a:solidFill>
                  <a:schemeClr val="bg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=168</a:t>
            </a:r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 ) )</a:t>
            </a:r>
            <a:b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-&gt; accuracy 0.50 ~ 0.55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까지 확인됨</a:t>
            </a:r>
            <a:endParaRPr lang="en-US" altLang="ko-KR" sz="2200" dirty="0" smtClean="0">
              <a:solidFill>
                <a:schemeClr val="bg2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5. Modified Training</a:t>
            </a:r>
            <a:endParaRPr dirty="0"/>
          </a:p>
        </p:txBody>
      </p:sp>
      <p:sp>
        <p:nvSpPr>
          <p:cNvPr id="342" name="Google Shape;34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rtl="0">
              <a:spcBef>
                <a:spcPts val="400"/>
              </a:spcBef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en-US" sz="2200" b="1" dirty="0" smtClean="0">
                <a:latin typeface="휴먼모음T" pitchFamily="18" charset="-127"/>
                <a:ea typeface="휴먼모음T" pitchFamily="18" charset="-127"/>
              </a:rPr>
              <a:t>CNN 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모델 최적화</a:t>
            </a:r>
            <a:endParaRPr sz="2200" b="1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9050" y="2122488"/>
            <a:ext cx="9124950" cy="3400425"/>
            <a:chOff x="19050" y="2122488"/>
            <a:chExt cx="9124950" cy="3400425"/>
          </a:xfrm>
        </p:grpSpPr>
        <p:grpSp>
          <p:nvGrpSpPr>
            <p:cNvPr id="16" name="그룹 15"/>
            <p:cNvGrpSpPr/>
            <p:nvPr/>
          </p:nvGrpSpPr>
          <p:grpSpPr>
            <a:xfrm>
              <a:off x="19050" y="2122488"/>
              <a:ext cx="9124950" cy="3400425"/>
              <a:chOff x="19050" y="2122488"/>
              <a:chExt cx="9124950" cy="3400425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9050" y="2122488"/>
                <a:ext cx="9124950" cy="3400425"/>
                <a:chOff x="19050" y="2122488"/>
                <a:chExt cx="9124950" cy="3400425"/>
              </a:xfrm>
            </p:grpSpPr>
            <p:pic>
              <p:nvPicPr>
                <p:cNvPr id="7171" name="Picture 3" descr="C:\Users\Eunbin\Downloads\downloadfile-1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" y="2122488"/>
                  <a:ext cx="9124950" cy="3400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70" name="Picture 2" descr="C:\Users\Eunbin\Downloads\downloadfile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10450" y="2122488"/>
                  <a:ext cx="1733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7" name="직선 연결선 6"/>
              <p:cNvCxnSpPr/>
              <p:nvPr/>
            </p:nvCxnSpPr>
            <p:spPr>
              <a:xfrm>
                <a:off x="819150" y="3657600"/>
                <a:ext cx="122396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1435894" y="3810000"/>
                <a:ext cx="2262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129088" y="3971925"/>
                <a:ext cx="5524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2538412" y="4886325"/>
                <a:ext cx="57149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72" name="Picture 4" descr="C:\Users\Eunbin\Downloads\153716662235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63" y="4262437"/>
              <a:ext cx="2028825" cy="6000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3" name="Picture 5" descr="C:\Users\Eunbin\Downloads\153716662536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686" y="4448173"/>
              <a:ext cx="1590675" cy="228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572000" y="4797152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2">
                      <a:lumMod val="50000"/>
                    </a:schemeClr>
                  </a:solidFill>
                </a:rPr>
                <a:t>softmax</a:t>
              </a:r>
              <a:endParaRPr lang="ko-KR" alt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9699" y="4797152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2">
                      <a:lumMod val="50000"/>
                    </a:schemeClr>
                  </a:solidFill>
                </a:rPr>
                <a:t>softplus</a:t>
              </a:r>
              <a:endParaRPr lang="ko-KR" alt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AutoShape 7" descr="https://mail.naver.com/read/image/original/?mimeSN=1537164853.15211.29973.22272&amp;offset=104004&amp;size=3582&amp;u=gkfrjdjq&amp;cid=54130a54c3883aa43e20b97ce31636@cweb02.nm.nhnsystem.com&amp;contentType=image/png&amp;filename=1537164786547.png&amp;org=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5981700"/>
            <a:ext cx="8143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7447494" y="6064268"/>
            <a:ext cx="1229148" cy="350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351;p23"/>
          <p:cNvSpPr txBox="1">
            <a:spLocks noGrp="1"/>
          </p:cNvSpPr>
          <p:nvPr>
            <p:ph type="body" idx="1"/>
          </p:nvPr>
        </p:nvSpPr>
        <p:spPr>
          <a:xfrm>
            <a:off x="4794251" y="6516096"/>
            <a:ext cx="4330700" cy="33464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1600"/>
              </a:spcAft>
            </a:pP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개선됐으나 여전히 낮은 수치</a:t>
            </a:r>
            <a:endParaRPr sz="2200" b="1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32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5. Modified Training</a:t>
            </a:r>
            <a:endParaRPr dirty="0"/>
          </a:p>
        </p:txBody>
      </p:sp>
      <p:sp>
        <p:nvSpPr>
          <p:cNvPr id="20" name="AutoShape 7" descr="https://mail.naver.com/read/image/original/?mimeSN=1537164853.15211.29973.22272&amp;offset=104004&amp;size=3582&amp;u=gkfrjdjq&amp;cid=54130a54c3883aa43e20b97ce31636@cweb02.nm.nhnsystem.com&amp;contentType=image/png&amp;filename=1537164786547.png&amp;org=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Google Shape;342;p22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6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rtl="0">
              <a:spcBef>
                <a:spcPts val="400"/>
              </a:spcBef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정확도 향상 방안 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예측 결과에서 확률 상위 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개의 장르 선택</a:t>
            </a:r>
            <a:endParaRPr sz="2200" b="1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3535" y="2511880"/>
            <a:ext cx="8011889" cy="751929"/>
            <a:chOff x="101600" y="2073089"/>
            <a:chExt cx="8011889" cy="751929"/>
          </a:xfrm>
        </p:grpSpPr>
        <p:sp>
          <p:nvSpPr>
            <p:cNvPr id="26" name="직사각형 25"/>
            <p:cNvSpPr/>
            <p:nvPr/>
          </p:nvSpPr>
          <p:spPr>
            <a:xfrm>
              <a:off x="101600" y="2073089"/>
              <a:ext cx="7945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 Ex)    [</a:t>
              </a:r>
              <a:r>
                <a:rPr lang="en-US" altLang="ko-KR" dirty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'blues', 'classical', 'country', 'disco', '</a:t>
              </a:r>
              <a:r>
                <a:rPr lang="en-US" altLang="ko-KR" dirty="0" err="1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hiphop</a:t>
              </a:r>
              <a:r>
                <a:rPr lang="en-US" altLang="ko-KR" dirty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', 'jazz', 'metal', 'pop', 'reggae', 'rock']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1605" y="2497503"/>
              <a:ext cx="78318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pred</a:t>
              </a:r>
              <a:r>
                <a:rPr lang="en-US" altLang="ko-KR" dirty="0" smtClean="0">
                  <a:solidFill>
                    <a:srgbClr val="205867"/>
                  </a:solidFill>
                  <a:latin typeface="휴먼모음T" pitchFamily="18" charset="-127"/>
                  <a:ea typeface="휴먼모음T" pitchFamily="18" charset="-127"/>
                </a:rPr>
                <a:t> = [ 0.03..,   0.51.. ,  0.12.. , 0.01.. ,  0.06.. , 0.28.., 0.05.., 0.03.., 0.06.. , 0.01..]</a:t>
              </a:r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1860715" y="2497503"/>
              <a:ext cx="641185" cy="327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845810" y="2484802"/>
              <a:ext cx="653456" cy="327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Google Shape;342;p22"/>
          <p:cNvSpPr txBox="1">
            <a:spLocks noGrp="1"/>
          </p:cNvSpPr>
          <p:nvPr>
            <p:ph type="body" idx="1"/>
          </p:nvPr>
        </p:nvSpPr>
        <p:spPr>
          <a:xfrm>
            <a:off x="573540" y="2051380"/>
            <a:ext cx="8229600" cy="46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400"/>
              </a:spcBef>
              <a:spcAft>
                <a:spcPts val="1600"/>
              </a:spcAft>
            </a:pP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확률 상위 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개의 장르로 예측하면 정확도가 상승할까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?</a:t>
            </a:r>
            <a:endParaRPr sz="2200" b="1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4614" b="13124"/>
          <a:stretch/>
        </p:blipFill>
        <p:spPr bwMode="auto">
          <a:xfrm>
            <a:off x="473075" y="3530023"/>
            <a:ext cx="5999387" cy="278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4775" y="6415652"/>
            <a:ext cx="8940800" cy="425264"/>
            <a:chOff x="104775" y="6415652"/>
            <a:chExt cx="8940800" cy="425264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231" t="88581" r="1098"/>
            <a:stretch/>
          </p:blipFill>
          <p:spPr bwMode="auto">
            <a:xfrm>
              <a:off x="104775" y="6415652"/>
              <a:ext cx="8940800" cy="425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1797809" y="6605424"/>
              <a:ext cx="176073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Google Shape;342;p22"/>
          <p:cNvSpPr txBox="1">
            <a:spLocks noGrp="1"/>
          </p:cNvSpPr>
          <p:nvPr>
            <p:ph type="body" idx="1"/>
          </p:nvPr>
        </p:nvSpPr>
        <p:spPr>
          <a:xfrm>
            <a:off x="3315335" y="4213860"/>
            <a:ext cx="2513965" cy="23002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400"/>
              </a:spcBef>
              <a:spcAft>
                <a:spcPts val="1600"/>
              </a:spcAft>
            </a:pPr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예측이 </a:t>
            </a:r>
            <a:r>
              <a:rPr lang="ko-KR" altLang="en-US" sz="1050">
                <a:latin typeface="휴먼모음T" pitchFamily="18" charset="-127"/>
                <a:ea typeface="휴먼모음T" pitchFamily="18" charset="-127"/>
              </a:rPr>
              <a:t>틀린 </a:t>
            </a:r>
            <a:r>
              <a:rPr lang="ko-KR" altLang="en-US" sz="1050" smtClean="0">
                <a:latin typeface="휴먼모음T" pitchFamily="18" charset="-127"/>
                <a:ea typeface="휴먼모음T" pitchFamily="18" charset="-127"/>
              </a:rPr>
              <a:t>장르의 인덱스를 </a:t>
            </a:r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저장할 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array</a:t>
            </a:r>
            <a:endParaRPr sz="10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75175" y="4432983"/>
            <a:ext cx="344796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[ 0.01.., </a:t>
            </a:r>
            <a:r>
              <a:rPr lang="en-US" altLang="ko-KR" sz="7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0.01</a:t>
            </a:r>
            <a:r>
              <a:rPr lang="en-US" altLang="ko-KR" sz="7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.., 0.03.., </a:t>
            </a:r>
            <a:r>
              <a:rPr lang="en-US" altLang="ko-KR" sz="7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0.03..,</a:t>
            </a:r>
            <a:r>
              <a:rPr lang="en-US" altLang="ko-KR" sz="7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7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0.05.., 0.06</a:t>
            </a:r>
            <a:r>
              <a:rPr lang="en-US" altLang="ko-KR" sz="7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.., 0.06.. , </a:t>
            </a:r>
            <a:r>
              <a:rPr lang="en-US" altLang="ko-KR" sz="7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0.12.. , </a:t>
            </a:r>
            <a:r>
              <a:rPr lang="en-US" altLang="ko-KR" sz="700" b="1" u="sng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0.28.., </a:t>
            </a:r>
            <a:r>
              <a:rPr lang="en-US" altLang="ko-KR" sz="700" b="1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0.51</a:t>
            </a:r>
            <a:r>
              <a:rPr lang="en-US" altLang="ko-KR" sz="700" b="1" u="sng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..</a:t>
            </a:r>
            <a:r>
              <a:rPr lang="en-US" altLang="ko-KR" sz="700" b="1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]</a:t>
            </a:r>
            <a:endParaRPr lang="ko-KR" altLang="en-US" sz="7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459980" y="4633038"/>
            <a:ext cx="45720" cy="28899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342;p22"/>
          <p:cNvSpPr txBox="1">
            <a:spLocks noGrp="1"/>
          </p:cNvSpPr>
          <p:nvPr>
            <p:ph type="body" idx="1"/>
          </p:nvPr>
        </p:nvSpPr>
        <p:spPr>
          <a:xfrm>
            <a:off x="5322314" y="4975377"/>
            <a:ext cx="3913988" cy="40482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</a:pPr>
            <a:r>
              <a:rPr lang="en-US" sz="1050" dirty="0" err="1" smtClean="0">
                <a:latin typeface="휴먼모음T" pitchFamily="18" charset="-127"/>
                <a:ea typeface="휴먼모음T" pitchFamily="18" charset="-127"/>
              </a:rPr>
              <a:t>pred</a:t>
            </a: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에서 이들의 인덱스는 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1, 5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050" dirty="0">
                <a:latin typeface="휴먼모음T" pitchFamily="18" charset="-127"/>
                <a:ea typeface="휴먼모음T" pitchFamily="18" charset="-127"/>
              </a:rPr>
            </a:b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해당 음악의 장르 인덱스가 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1 </a:t>
            </a: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또는 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이면 예측 성공</a:t>
            </a:r>
            <a:endParaRPr lang="en-US" altLang="ko-KR" sz="105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" name="Google Shape;342;p22"/>
          <p:cNvSpPr txBox="1">
            <a:spLocks noGrp="1"/>
          </p:cNvSpPr>
          <p:nvPr>
            <p:ph type="body" idx="1"/>
          </p:nvPr>
        </p:nvSpPr>
        <p:spPr>
          <a:xfrm>
            <a:off x="2870324" y="6185628"/>
            <a:ext cx="1988185" cy="23002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400"/>
              </a:spcBef>
              <a:spcAft>
                <a:spcPts val="1600"/>
              </a:spcAft>
            </a:pPr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예측이 </a:t>
            </a:r>
            <a:r>
              <a:rPr lang="ko-KR" altLang="en-US" sz="1050">
                <a:latin typeface="휴먼모음T" pitchFamily="18" charset="-127"/>
                <a:ea typeface="휴먼모음T" pitchFamily="18" charset="-127"/>
              </a:rPr>
              <a:t>틀린 </a:t>
            </a:r>
            <a:r>
              <a:rPr lang="ko-KR" altLang="en-US" sz="1050" smtClean="0">
                <a:latin typeface="휴먼모음T" pitchFamily="18" charset="-127"/>
                <a:ea typeface="휴먼모음T" pitchFamily="18" charset="-127"/>
              </a:rPr>
              <a:t>장르들의 개수 출력</a:t>
            </a:r>
            <a:endParaRPr sz="10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" name="Google Shape;342;p22"/>
          <p:cNvSpPr txBox="1">
            <a:spLocks noGrp="1"/>
          </p:cNvSpPr>
          <p:nvPr>
            <p:ph type="body" idx="1"/>
          </p:nvPr>
        </p:nvSpPr>
        <p:spPr>
          <a:xfrm>
            <a:off x="2162554" y="4744872"/>
            <a:ext cx="3276221" cy="22811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</a:pP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예측 성공 시 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correct </a:t>
            </a: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값 증가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실패 시 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false</a:t>
            </a: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값 증가 및 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</a:b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실제 장르 인덱스를 </a:t>
            </a:r>
            <a:r>
              <a:rPr lang="en-US" altLang="ko-KR" sz="1050" dirty="0" err="1" smtClean="0">
                <a:latin typeface="휴먼모음T" pitchFamily="18" charset="-127"/>
                <a:ea typeface="휴먼모음T" pitchFamily="18" charset="-127"/>
              </a:rPr>
              <a:t>false_genre</a:t>
            </a: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에 저장</a:t>
            </a:r>
            <a:endParaRPr lang="en-US" altLang="ko-KR" sz="1050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53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5. Practical Genre Prediction</a:t>
            </a:r>
            <a:endParaRPr dirty="0"/>
          </a:p>
        </p:txBody>
      </p:sp>
      <p:sp>
        <p:nvSpPr>
          <p:cNvPr id="351" name="Google Shape;351;p23"/>
          <p:cNvSpPr txBox="1">
            <a:spLocks noGrp="1"/>
          </p:cNvSpPr>
          <p:nvPr>
            <p:ph type="body" idx="1"/>
          </p:nvPr>
        </p:nvSpPr>
        <p:spPr>
          <a:xfrm>
            <a:off x="1267385" y="1355846"/>
            <a:ext cx="6563100" cy="7381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rtl="0">
              <a:spcBef>
                <a:spcPts val="4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휴먼모음T" pitchFamily="18" charset="-127"/>
                <a:ea typeface="휴먼모음T" pitchFamily="18" charset="-127"/>
              </a:rPr>
              <a:t>임의의</a:t>
            </a:r>
            <a:r>
              <a:rPr lang="en-US" sz="22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200" b="1" dirty="0" err="1">
                <a:latin typeface="휴먼모음T" pitchFamily="18" charset="-127"/>
                <a:ea typeface="휴먼모음T" pitchFamily="18" charset="-127"/>
              </a:rPr>
              <a:t>음악</a:t>
            </a:r>
            <a:r>
              <a:rPr lang="en-US" sz="22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200" b="1" dirty="0" err="1" smtClean="0">
                <a:latin typeface="휴먼모음T" pitchFamily="18" charset="-127"/>
                <a:ea typeface="휴먼모음T" pitchFamily="18" charset="-127"/>
              </a:rPr>
              <a:t>파일</a:t>
            </a:r>
            <a:r>
              <a:rPr lang="ko-KR" altLang="en-US" sz="22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1" dirty="0" err="1" smtClean="0">
                <a:latin typeface="휴먼모음T" pitchFamily="18" charset="-127"/>
                <a:ea typeface="휴먼모음T" pitchFamily="18" charset="-127"/>
              </a:rPr>
              <a:t>읽어들이고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 장르를 예측하려면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?</a:t>
            </a:r>
            <a:endParaRPr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53029" y="2172849"/>
            <a:ext cx="68507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음악파일의 </a:t>
            </a:r>
            <a:r>
              <a:rPr lang="en-US" altLang="ko-KR" sz="2000" dirty="0" err="1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sample_rate</a:t>
            </a:r>
            <a:r>
              <a:rPr lang="ko-KR" altLang="en-US" sz="20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에 맞추어 불러들여야 함</a:t>
            </a:r>
            <a:r>
              <a:rPr lang="en-US" altLang="ko-KR" sz="20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20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20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&gt;&gt; pydub.AudioSegment.from_mp3 </a:t>
            </a:r>
            <a:r>
              <a:rPr lang="ko-KR" altLang="en-US" sz="20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이용</a:t>
            </a:r>
            <a:endParaRPr lang="en-US" altLang="ko-KR" sz="2000" dirty="0" smtClean="0">
              <a:solidFill>
                <a:srgbClr val="205867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 dirty="0" smtClean="0">
              <a:solidFill>
                <a:srgbClr val="205867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다양한 </a:t>
            </a:r>
            <a:r>
              <a:rPr lang="ko-KR" altLang="en-US" sz="20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길이의 음악 파일을 모델에 맞추어야 함</a:t>
            </a:r>
            <a:r>
              <a:rPr lang="en-US" altLang="ko-KR" sz="20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sz="20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20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&gt;&gt; </a:t>
            </a:r>
            <a:r>
              <a:rPr lang="ko-KR" altLang="en-US" sz="20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음악 데이터를 일정한 길이의 </a:t>
            </a:r>
            <a:r>
              <a:rPr lang="en-US" altLang="ko-KR" sz="20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segment</a:t>
            </a:r>
            <a:r>
              <a:rPr lang="ko-KR" altLang="en-US" sz="2000" dirty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로 </a:t>
            </a:r>
            <a:r>
              <a:rPr lang="ko-KR" altLang="en-US" sz="20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분할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 dirty="0" smtClean="0">
              <a:solidFill>
                <a:srgbClr val="205867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err="1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Keras</a:t>
            </a:r>
            <a:r>
              <a:rPr lang="ko-KR" altLang="en-US" sz="20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의 </a:t>
            </a:r>
            <a:r>
              <a:rPr lang="en-US" altLang="ko-KR" sz="2000" dirty="0" err="1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model.save_weights</a:t>
            </a:r>
            <a:r>
              <a:rPr lang="en-US" altLang="ko-KR" sz="20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2000" dirty="0" err="1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model.load_weights</a:t>
            </a:r>
            <a:r>
              <a:rPr lang="ko-KR" altLang="en-US" sz="2000" dirty="0" smtClean="0">
                <a:solidFill>
                  <a:srgbClr val="205867"/>
                </a:solidFill>
                <a:latin typeface="휴먼모음T" pitchFamily="18" charset="-127"/>
                <a:ea typeface="휴먼모음T" pitchFamily="18" charset="-127"/>
              </a:rPr>
              <a:t>를 훈련된 모델에 적용하여 입력 데이터의 장르 예측</a:t>
            </a:r>
            <a:endParaRPr lang="ko-KR" altLang="en-US" sz="2000" dirty="0">
              <a:solidFill>
                <a:srgbClr val="205867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670925" y="358150"/>
            <a:ext cx="2639400" cy="5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Contents</a:t>
            </a:r>
            <a:endParaRPr sz="4000"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3951924" y="821625"/>
            <a:ext cx="5058725" cy="545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AutoNum type="arabicPeriod"/>
            </a:pPr>
            <a:r>
              <a:rPr lang="en-US" sz="2700" b="1" dirty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Overview</a:t>
            </a:r>
            <a:endParaRPr sz="2700" b="1" dirty="0">
              <a:solidFill>
                <a:schemeClr val="lt1"/>
              </a:solidFill>
              <a:latin typeface="휴먼모음T" pitchFamily="18" charset="-127"/>
              <a:ea typeface="휴먼모음T" pitchFamily="18" charset="-127"/>
              <a:cs typeface="Arial"/>
              <a:sym typeface="Arial"/>
            </a:endParaRPr>
          </a:p>
          <a:p>
            <a:pPr marL="457200" lvl="0" indent="-40005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AutoNum type="arabicPeriod"/>
            </a:pPr>
            <a:r>
              <a:rPr lang="en-US" sz="27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Dataset</a:t>
            </a:r>
          </a:p>
          <a:p>
            <a:pPr indent="-400050">
              <a:lnSpc>
                <a:spcPct val="150000"/>
              </a:lnSpc>
              <a:spcBef>
                <a:spcPts val="1600"/>
              </a:spcBef>
              <a:buClr>
                <a:schemeClr val="lt1"/>
              </a:buClr>
              <a:buSzPts val="2700"/>
              <a:buFont typeface="Arial"/>
              <a:buAutoNum type="arabicPeriod"/>
            </a:pPr>
            <a:r>
              <a:rPr lang="en-US" altLang="ko-KR" sz="27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Data Loading</a:t>
            </a:r>
            <a:endParaRPr sz="2700" b="1" dirty="0">
              <a:solidFill>
                <a:schemeClr val="lt1"/>
              </a:solidFill>
              <a:latin typeface="휴먼모음T" pitchFamily="18" charset="-127"/>
              <a:ea typeface="휴먼모음T" pitchFamily="18" charset="-127"/>
              <a:cs typeface="Arial"/>
              <a:sym typeface="Arial"/>
            </a:endParaRPr>
          </a:p>
          <a:p>
            <a:pPr marL="457200" lvl="0" indent="-38735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500"/>
              <a:buAutoNum type="arabicPeriod"/>
            </a:pPr>
            <a:r>
              <a:rPr lang="en-US" sz="27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Initial Idea</a:t>
            </a:r>
            <a:r>
              <a:rPr lang="en-US" sz="2500" b="1" dirty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/>
            </a:r>
            <a:br>
              <a:rPr lang="en-US" sz="2500" b="1" dirty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</a:br>
            <a:r>
              <a:rPr lang="en-US" sz="1800" b="1" dirty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1) </a:t>
            </a:r>
            <a:r>
              <a:rPr lang="en-US" sz="18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Raw Data Training</a:t>
            </a:r>
            <a:r>
              <a:rPr lang="en-US" sz="1800" b="1" dirty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/>
            </a:r>
            <a:br>
              <a:rPr lang="en-US" sz="1800" b="1" dirty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</a:br>
            <a:r>
              <a:rPr lang="en-US" sz="1800" b="1" dirty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2) </a:t>
            </a:r>
            <a:r>
              <a:rPr lang="en-US" sz="18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Featured Training</a:t>
            </a:r>
          </a:p>
          <a:p>
            <a:pPr marL="457200" lvl="0" indent="-38735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500"/>
              <a:buAutoNum type="arabicPeriod"/>
            </a:pPr>
            <a:r>
              <a:rPr lang="en-US" altLang="ko-KR" sz="2700" b="1" dirty="0" smtClean="0">
                <a:solidFill>
                  <a:srgbClr val="FFFFFF"/>
                </a:solidFill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Practical Genre Prediction</a:t>
            </a:r>
            <a:endParaRPr sz="1800" b="1" dirty="0">
              <a:solidFill>
                <a:schemeClr val="lt1"/>
              </a:solidFill>
              <a:latin typeface="휴먼모음T" pitchFamily="18" charset="-127"/>
              <a:ea typeface="휴먼모음T" pitchFamily="18" charset="-127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5. Practical Genre Prediction</a:t>
            </a:r>
            <a:endParaRPr dirty="0"/>
          </a:p>
        </p:txBody>
      </p:sp>
      <p:pic>
        <p:nvPicPr>
          <p:cNvPr id="9" name="Google Shape;343;p22"/>
          <p:cNvPicPr preferRelativeResize="0"/>
          <p:nvPr/>
        </p:nvPicPr>
        <p:blipFill rotWithShape="1">
          <a:blip r:embed="rId3">
            <a:alphaModFix/>
          </a:blip>
          <a:srcRect l="18526" t="57939"/>
          <a:stretch/>
        </p:blipFill>
        <p:spPr>
          <a:xfrm>
            <a:off x="2165324" y="1450760"/>
            <a:ext cx="5313592" cy="1858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그룹 5"/>
          <p:cNvGrpSpPr/>
          <p:nvPr/>
        </p:nvGrpSpPr>
        <p:grpSpPr>
          <a:xfrm>
            <a:off x="2249714" y="3526971"/>
            <a:ext cx="4948335" cy="406404"/>
            <a:chOff x="2249714" y="3526971"/>
            <a:chExt cx="4948335" cy="406404"/>
          </a:xfrm>
        </p:grpSpPr>
        <p:sp>
          <p:nvSpPr>
            <p:cNvPr id="4" name="직사각형 3"/>
            <p:cNvSpPr/>
            <p:nvPr/>
          </p:nvSpPr>
          <p:spPr>
            <a:xfrm rot="10800000" flipV="1">
              <a:off x="2249714" y="3526971"/>
              <a:ext cx="989667" cy="4064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spcBef>
                  <a:spcPts val="400"/>
                </a:spcBef>
                <a:spcAft>
                  <a:spcPts val="1600"/>
                </a:spcAft>
              </a:pPr>
              <a:r>
                <a:rPr lang="ko-KR" altLang="en-US" sz="1200" dirty="0" smtClean="0">
                  <a:latin typeface="휴먼모음T" pitchFamily="18" charset="-127"/>
                  <a:ea typeface="휴먼모음T" pitchFamily="18" charset="-127"/>
                </a:rPr>
                <a:t>예측장르 </a:t>
              </a:r>
              <a:r>
                <a:rPr lang="en-US" altLang="ko-KR" sz="1200" dirty="0">
                  <a:latin typeface="휴먼모음T" pitchFamily="18" charset="-127"/>
                  <a:ea typeface="휴먼모음T" pitchFamily="18" charset="-127"/>
                </a:rPr>
                <a:t>2</a:t>
              </a:r>
              <a:r>
                <a:rPr lang="ko-KR" altLang="en-US" sz="1200" dirty="0">
                  <a:latin typeface="휴먼모음T" pitchFamily="18" charset="-127"/>
                  <a:ea typeface="휴먼모음T" pitchFamily="18" charset="-127"/>
                </a:rPr>
                <a:t>개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 rot="10800000" flipV="1">
              <a:off x="3239381" y="3526972"/>
              <a:ext cx="989667" cy="4064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spcBef>
                  <a:spcPts val="400"/>
                </a:spcBef>
                <a:spcAft>
                  <a:spcPts val="1600"/>
                </a:spcAft>
              </a:pPr>
              <a:r>
                <a:rPr lang="ko-KR" altLang="en-US" sz="1200" dirty="0" smtClean="0">
                  <a:latin typeface="휴먼모음T" pitchFamily="18" charset="-127"/>
                  <a:ea typeface="휴먼모음T" pitchFamily="18" charset="-127"/>
                </a:rPr>
                <a:t>예측장르 </a:t>
              </a:r>
              <a:r>
                <a:rPr lang="en-US" altLang="ko-KR" sz="1200" dirty="0">
                  <a:latin typeface="휴먼모음T" pitchFamily="18" charset="-127"/>
                  <a:ea typeface="휴먼모음T" pitchFamily="18" charset="-127"/>
                </a:rPr>
                <a:t>2</a:t>
              </a:r>
              <a:r>
                <a:rPr lang="ko-KR" altLang="en-US" sz="1200" dirty="0">
                  <a:latin typeface="휴먼모음T" pitchFamily="18" charset="-127"/>
                  <a:ea typeface="휴먼모음T" pitchFamily="18" charset="-127"/>
                </a:rPr>
                <a:t>개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 rot="10800000" flipV="1">
              <a:off x="4229048" y="3526971"/>
              <a:ext cx="989667" cy="4064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spcBef>
                  <a:spcPts val="400"/>
                </a:spcBef>
                <a:spcAft>
                  <a:spcPts val="1600"/>
                </a:spcAft>
              </a:pPr>
              <a:r>
                <a:rPr lang="ko-KR" altLang="en-US" sz="1200" dirty="0" smtClean="0">
                  <a:latin typeface="휴먼모음T" pitchFamily="18" charset="-127"/>
                  <a:ea typeface="휴먼모음T" pitchFamily="18" charset="-127"/>
                </a:rPr>
                <a:t>예측장르 </a:t>
              </a:r>
              <a:r>
                <a:rPr lang="en-US" altLang="ko-KR" sz="1200" dirty="0">
                  <a:latin typeface="휴먼모음T" pitchFamily="18" charset="-127"/>
                  <a:ea typeface="휴먼모음T" pitchFamily="18" charset="-127"/>
                </a:rPr>
                <a:t>2</a:t>
              </a:r>
              <a:r>
                <a:rPr lang="ko-KR" altLang="en-US" sz="1200" dirty="0">
                  <a:latin typeface="휴먼모음T" pitchFamily="18" charset="-127"/>
                  <a:ea typeface="휴먼모음T" pitchFamily="18" charset="-127"/>
                </a:rPr>
                <a:t>개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 rot="10800000" flipV="1">
              <a:off x="5218715" y="3526971"/>
              <a:ext cx="989667" cy="4064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spcBef>
                  <a:spcPts val="400"/>
                </a:spcBef>
                <a:spcAft>
                  <a:spcPts val="1600"/>
                </a:spcAft>
              </a:pPr>
              <a:r>
                <a:rPr lang="ko-KR" altLang="en-US" sz="1200" dirty="0" smtClean="0">
                  <a:latin typeface="휴먼모음T" pitchFamily="18" charset="-127"/>
                  <a:ea typeface="휴먼모음T" pitchFamily="18" charset="-127"/>
                </a:rPr>
                <a:t>예측장르 </a:t>
              </a:r>
              <a:r>
                <a:rPr lang="en-US" altLang="ko-KR" sz="1200" dirty="0">
                  <a:latin typeface="휴먼모음T" pitchFamily="18" charset="-127"/>
                  <a:ea typeface="휴먼모음T" pitchFamily="18" charset="-127"/>
                </a:rPr>
                <a:t>2</a:t>
              </a:r>
              <a:r>
                <a:rPr lang="ko-KR" altLang="en-US" sz="1200" dirty="0">
                  <a:latin typeface="휴먼모음T" pitchFamily="18" charset="-127"/>
                  <a:ea typeface="휴먼모음T" pitchFamily="18" charset="-127"/>
                </a:rPr>
                <a:t>개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 rot="10800000" flipV="1">
              <a:off x="6208382" y="3526973"/>
              <a:ext cx="989667" cy="4064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spcBef>
                  <a:spcPts val="400"/>
                </a:spcBef>
                <a:spcAft>
                  <a:spcPts val="1600"/>
                </a:spcAft>
              </a:pPr>
              <a:r>
                <a:rPr lang="ko-KR" altLang="en-US" sz="1200" dirty="0" smtClean="0">
                  <a:latin typeface="휴먼모음T" pitchFamily="18" charset="-127"/>
                  <a:ea typeface="휴먼모음T" pitchFamily="18" charset="-127"/>
                </a:rPr>
                <a:t>예측장르 </a:t>
              </a:r>
              <a:r>
                <a:rPr lang="en-US" altLang="ko-KR" sz="1200" dirty="0">
                  <a:latin typeface="휴먼모음T" pitchFamily="18" charset="-127"/>
                  <a:ea typeface="휴먼모음T" pitchFamily="18" charset="-127"/>
                </a:rPr>
                <a:t>2</a:t>
              </a:r>
              <a:r>
                <a:rPr lang="ko-KR" altLang="en-US" sz="1200" dirty="0">
                  <a:latin typeface="휴먼모음T" pitchFamily="18" charset="-127"/>
                  <a:ea typeface="휴먼모음T" pitchFamily="18" charset="-127"/>
                </a:rPr>
                <a:t>개</a:t>
              </a:r>
            </a:p>
          </p:txBody>
        </p:sp>
      </p:grpSp>
      <p:sp>
        <p:nvSpPr>
          <p:cNvPr id="7" name="줄무늬가 있는 오른쪽 화살표 6"/>
          <p:cNvSpPr/>
          <p:nvPr/>
        </p:nvSpPr>
        <p:spPr>
          <a:xfrm rot="5400000">
            <a:off x="4386691" y="4448627"/>
            <a:ext cx="870857" cy="566057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351;p23"/>
          <p:cNvSpPr txBox="1">
            <a:spLocks noGrp="1"/>
          </p:cNvSpPr>
          <p:nvPr>
            <p:ph type="body" idx="1"/>
          </p:nvPr>
        </p:nvSpPr>
        <p:spPr>
          <a:xfrm>
            <a:off x="3894525" y="4223656"/>
            <a:ext cx="1826160" cy="91508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1600"/>
              </a:spcAft>
            </a:pP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합  산</a:t>
            </a:r>
            <a:endParaRPr sz="3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Google Shape;351;p23"/>
          <p:cNvSpPr txBox="1">
            <a:spLocks noGrp="1"/>
          </p:cNvSpPr>
          <p:nvPr>
            <p:ph type="body" idx="1"/>
          </p:nvPr>
        </p:nvSpPr>
        <p:spPr>
          <a:xfrm>
            <a:off x="2579559" y="5406571"/>
            <a:ext cx="4485119" cy="7027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rtl="0">
              <a:spcBef>
                <a:spcPts val="400"/>
              </a:spcBef>
              <a:spcAft>
                <a:spcPts val="1600"/>
              </a:spcAft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장르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1: 6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장르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2: 3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장르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3: 1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,…</a:t>
            </a:r>
          </a:p>
        </p:txBody>
      </p:sp>
    </p:spTree>
    <p:extLst>
      <p:ext uri="{BB962C8B-B14F-4D97-AF65-F5344CB8AC3E}">
        <p14:creationId xmlns="" xmlns:p14="http://schemas.microsoft.com/office/powerpoint/2010/main" val="23716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ctrTitle"/>
          </p:nvPr>
        </p:nvSpPr>
        <p:spPr>
          <a:xfrm>
            <a:off x="824000" y="3005500"/>
            <a:ext cx="42555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휴먼모음T" pitchFamily="18" charset="-127"/>
                <a:ea typeface="휴먼모음T" pitchFamily="18" charset="-127"/>
              </a:rPr>
              <a:t>감사합니다</a:t>
            </a:r>
            <a:r>
              <a:rPr lang="en-US" sz="4000" dirty="0">
                <a:latin typeface="휴먼모음T" pitchFamily="18" charset="-127"/>
                <a:ea typeface="휴먼모음T" pitchFamily="18" charset="-127"/>
              </a:rPr>
              <a:t>!</a:t>
            </a:r>
            <a:endParaRPr sz="4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4574" y="6433367"/>
            <a:ext cx="4719551" cy="424633"/>
          </a:xfrm>
        </p:spPr>
        <p:txBody>
          <a:bodyPr/>
          <a:lstStyle/>
          <a:p>
            <a:r>
              <a:rPr lang="en-US" altLang="ko-KR" dirty="0" smtClean="0"/>
              <a:t>https://github.com/Euseong/Music-Classification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>
            <a:spLocks noGrp="1"/>
          </p:cNvSpPr>
          <p:nvPr>
            <p:ph type="body" idx="2"/>
          </p:nvPr>
        </p:nvSpPr>
        <p:spPr>
          <a:xfrm>
            <a:off x="523425" y="4581327"/>
            <a:ext cx="8229600" cy="2046300"/>
          </a:xfrm>
          <a:prstGeom prst="rect">
            <a:avLst/>
          </a:prstGeom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0" lvl="0" indent="0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1)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음악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파일에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저장된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정보로부터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다양한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특성을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추출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endParaRPr sz="2100" b="1" dirty="0">
              <a:latin typeface="휴먼모음T" pitchFamily="18" charset="-127"/>
              <a:ea typeface="휴먼모음T" pitchFamily="18" charset="-127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2)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추출된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특성을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바탕으로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음악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장르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분류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모델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학습</a:t>
            </a:r>
            <a:endParaRPr sz="2100" b="1" dirty="0">
              <a:latin typeface="휴먼모음T" pitchFamily="18" charset="-127"/>
              <a:ea typeface="휴먼모음T" pitchFamily="18" charset="-127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3)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임의의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음악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파일을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입력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받아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장르를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분류하는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모델</a:t>
            </a:r>
            <a:r>
              <a:rPr lang="en-US" sz="21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100" b="1" dirty="0" err="1">
                <a:latin typeface="휴먼모음T" pitchFamily="18" charset="-127"/>
                <a:ea typeface="휴먼모음T" pitchFamily="18" charset="-127"/>
              </a:rPr>
              <a:t>완성</a:t>
            </a:r>
            <a:endParaRPr sz="21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9" name="Google Shape;299;p18"/>
          <p:cNvSpPr txBox="1">
            <a:spLocks noGrp="1"/>
          </p:cNvSpPr>
          <p:nvPr>
            <p:ph type="title"/>
          </p:nvPr>
        </p:nvSpPr>
        <p:spPr>
          <a:xfrm>
            <a:off x="457175" y="16775"/>
            <a:ext cx="82296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Overview</a:t>
            </a:r>
            <a:endParaRPr sz="4000" b="1" i="0" u="none" strike="noStrike" cap="non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8"/>
          <p:cNvGrpSpPr/>
          <p:nvPr/>
        </p:nvGrpSpPr>
        <p:grpSpPr>
          <a:xfrm>
            <a:off x="523425" y="1899575"/>
            <a:ext cx="7296626" cy="2206888"/>
            <a:chOff x="523425" y="1899575"/>
            <a:chExt cx="7296626" cy="2206888"/>
          </a:xfrm>
        </p:grpSpPr>
        <p:pic>
          <p:nvPicPr>
            <p:cNvPr id="301" name="Google Shape;30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425" y="1899575"/>
              <a:ext cx="3801326" cy="2138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18"/>
            <p:cNvSpPr/>
            <p:nvPr/>
          </p:nvSpPr>
          <p:spPr>
            <a:xfrm>
              <a:off x="4800600" y="2661350"/>
              <a:ext cx="949800" cy="6147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255200" y="1899587"/>
              <a:ext cx="1564851" cy="1551011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1"/>
                  </a:solidFill>
                  <a:latin typeface="Arial"/>
                </a:rPr>
                <a:t>Classic</a:t>
              </a:r>
              <a:br>
                <a:rPr b="0" i="0">
                  <a:ln>
                    <a:noFill/>
                  </a:ln>
                  <a:solidFill>
                    <a:schemeClr val="accent1"/>
                  </a:solidFill>
                  <a:latin typeface="Arial"/>
                </a:rPr>
              </a:br>
              <a:r>
                <a:rPr b="0" i="0">
                  <a:ln>
                    <a:noFill/>
                  </a:ln>
                  <a:solidFill>
                    <a:schemeClr val="accent1"/>
                  </a:solidFill>
                  <a:latin typeface="Arial"/>
                </a:rPr>
                <a:t>Hiphop</a:t>
              </a:r>
              <a:br>
                <a:rPr b="0" i="0">
                  <a:ln>
                    <a:noFill/>
                  </a:ln>
                  <a:solidFill>
                    <a:schemeClr val="accent1"/>
                  </a:solidFill>
                  <a:latin typeface="Arial"/>
                </a:rPr>
              </a:br>
              <a:r>
                <a:rPr b="0" i="0">
                  <a:ln>
                    <a:noFill/>
                  </a:ln>
                  <a:solidFill>
                    <a:schemeClr val="accent1"/>
                  </a:solidFill>
                  <a:latin typeface="Arial"/>
                </a:rPr>
                <a:t>Rock</a:t>
              </a:r>
            </a:p>
          </p:txBody>
        </p:sp>
        <p:cxnSp>
          <p:nvCxnSpPr>
            <p:cNvPr id="304" name="Google Shape;304;p18"/>
            <p:cNvCxnSpPr/>
            <p:nvPr/>
          </p:nvCxnSpPr>
          <p:spPr>
            <a:xfrm>
              <a:off x="7037625" y="3659763"/>
              <a:ext cx="0" cy="446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title"/>
          </p:nvPr>
        </p:nvSpPr>
        <p:spPr>
          <a:xfrm>
            <a:off x="457175" y="16775"/>
            <a:ext cx="82296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Dataset</a:t>
            </a:r>
            <a:endParaRPr sz="4000" b="1" i="0" u="none" strike="noStrike" cap="non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en-US" b="1"/>
              <a:t>GTZAN Genre Collection</a:t>
            </a:r>
            <a:endParaRPr b="1"/>
          </a:p>
        </p:txBody>
      </p:sp>
      <p:sp>
        <p:nvSpPr>
          <p:cNvPr id="311" name="Google Shape;311;p19"/>
          <p:cNvSpPr txBox="1">
            <a:spLocks noGrp="1"/>
          </p:cNvSpPr>
          <p:nvPr>
            <p:ph type="body" idx="2"/>
          </p:nvPr>
        </p:nvSpPr>
        <p:spPr>
          <a:xfrm>
            <a:off x="457200" y="1949627"/>
            <a:ext cx="82296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None/>
            </a:pPr>
            <a:r>
              <a:rPr lang="en-US" sz="1500" dirty="0"/>
              <a:t>" Musical genre classification of audio signals " by G. </a:t>
            </a:r>
            <a:r>
              <a:rPr lang="en-US" sz="1500" dirty="0" err="1"/>
              <a:t>Tzanetakis</a:t>
            </a:r>
            <a:r>
              <a:rPr lang="en-US" sz="1500" dirty="0"/>
              <a:t> and P. Cook in IEEE 2002.</a:t>
            </a:r>
            <a:endParaRPr sz="1500" dirty="0"/>
          </a:p>
          <a:p>
            <a:pPr marL="0" marR="0" lvl="0" indent="0" algn="l" rtl="0">
              <a:spcBef>
                <a:spcPts val="1600"/>
              </a:spcBef>
              <a:spcAft>
                <a:spcPts val="1600"/>
              </a:spcAft>
              <a:buClr>
                <a:srgbClr val="205867"/>
              </a:buClr>
              <a:buSzPts val="1400"/>
              <a:buFont typeface="Arial"/>
              <a:buNone/>
            </a:pPr>
            <a:r>
              <a:rPr lang="en-US" sz="1500" b="1" dirty="0"/>
              <a:t>1000 audio tracks</a:t>
            </a:r>
            <a:r>
              <a:rPr lang="en-US" sz="1500" dirty="0"/>
              <a:t> each </a:t>
            </a:r>
            <a:r>
              <a:rPr lang="en-US" sz="1500" b="1" dirty="0"/>
              <a:t>30 seconds</a:t>
            </a:r>
            <a:r>
              <a:rPr lang="en-US" sz="1500" dirty="0"/>
              <a:t> long. It contains </a:t>
            </a:r>
            <a:r>
              <a:rPr lang="en-US" sz="1500" b="1" dirty="0"/>
              <a:t>10 genres</a:t>
            </a:r>
            <a:r>
              <a:rPr lang="en-US" sz="1500" dirty="0"/>
              <a:t>, each represented </a:t>
            </a:r>
            <a:r>
              <a:rPr lang="en-US" sz="1500" b="1" dirty="0"/>
              <a:t>by 100 tracks</a:t>
            </a:r>
            <a:r>
              <a:rPr lang="en-US" sz="1500" dirty="0"/>
              <a:t>. The tracks are all </a:t>
            </a:r>
            <a:r>
              <a:rPr lang="en-US" sz="1500" b="1" dirty="0"/>
              <a:t>22050Hz Mono 16-bit audio files in .wav</a:t>
            </a:r>
            <a:r>
              <a:rPr lang="en-US" sz="1500" dirty="0"/>
              <a:t> format.</a:t>
            </a:r>
            <a:endParaRPr sz="1500" dirty="0"/>
          </a:p>
        </p:txBody>
      </p:sp>
      <p:sp>
        <p:nvSpPr>
          <p:cNvPr id="312" name="Google Shape;312;p19"/>
          <p:cNvSpPr txBox="1">
            <a:spLocks noGrp="1"/>
          </p:cNvSpPr>
          <p:nvPr>
            <p:ph type="body" idx="2"/>
          </p:nvPr>
        </p:nvSpPr>
        <p:spPr>
          <a:xfrm>
            <a:off x="4332000" y="6505500"/>
            <a:ext cx="4800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280"/>
              </a:spcBef>
              <a:spcAft>
                <a:spcPts val="1600"/>
              </a:spcAft>
              <a:buClr>
                <a:srgbClr val="205867"/>
              </a:buClr>
              <a:buSzPts val="1400"/>
              <a:buFont typeface="Arial"/>
              <a:buNone/>
            </a:pPr>
            <a:r>
              <a:rPr lang="en-US" i="1" u="sng"/>
              <a:t>http://marsyasweb.appspot.com/download/data_sets/</a:t>
            </a:r>
            <a:endParaRPr sz="600" i="1" u="sng"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550" y="3429000"/>
            <a:ext cx="1344050" cy="309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19"/>
          <p:cNvGrpSpPr/>
          <p:nvPr/>
        </p:nvGrpSpPr>
        <p:grpSpPr>
          <a:xfrm>
            <a:off x="5237150" y="3429000"/>
            <a:ext cx="1228450" cy="2857500"/>
            <a:chOff x="3103550" y="3482520"/>
            <a:chExt cx="1228450" cy="2857500"/>
          </a:xfrm>
        </p:grpSpPr>
        <p:pic>
          <p:nvPicPr>
            <p:cNvPr id="315" name="Google Shape;315;p19"/>
            <p:cNvPicPr preferRelativeResize="0"/>
            <p:nvPr/>
          </p:nvPicPr>
          <p:blipFill rotWithShape="1">
            <a:blip r:embed="rId4">
              <a:alphaModFix/>
            </a:blip>
            <a:srcRect b="36094"/>
            <a:stretch/>
          </p:blipFill>
          <p:spPr>
            <a:xfrm>
              <a:off x="3103550" y="3482520"/>
              <a:ext cx="1228450" cy="1908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6" name="Google Shape;316;p19"/>
            <p:cNvCxnSpPr/>
            <p:nvPr/>
          </p:nvCxnSpPr>
          <p:spPr>
            <a:xfrm>
              <a:off x="3717775" y="5543821"/>
              <a:ext cx="0" cy="796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7" name="Google Shape;317;p19"/>
          <p:cNvCxnSpPr/>
          <p:nvPr/>
        </p:nvCxnSpPr>
        <p:spPr>
          <a:xfrm>
            <a:off x="2863325" y="3617550"/>
            <a:ext cx="1958400" cy="1207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19"/>
          <p:cNvSpPr/>
          <p:nvPr/>
        </p:nvSpPr>
        <p:spPr>
          <a:xfrm>
            <a:off x="4821575" y="3491875"/>
            <a:ext cx="349200" cy="26661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</a:t>
            </a:r>
            <a:r>
              <a:rPr lang="en-US" dirty="0" smtClean="0"/>
              <a:t>Data Loading</a:t>
            </a:r>
            <a:endParaRPr dirty="0"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2498196" y="6278880"/>
            <a:ext cx="5452730" cy="4441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한 곡의 데이터 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– sound amplitude </a:t>
            </a:r>
            <a:r>
              <a:rPr lang="en-US" altLang="ko-KR" sz="1800" b="1" dirty="0" err="1" smtClean="0">
                <a:latin typeface="휴먼모음T" pitchFamily="18" charset="-127"/>
                <a:ea typeface="휴먼모음T" pitchFamily="18" charset="-127"/>
              </a:rPr>
              <a:t>vs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 time</a:t>
            </a:r>
            <a:endParaRPr sz="18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5" name="Google Shape;325;p20"/>
          <p:cNvSpPr txBox="1">
            <a:spLocks noGrp="1"/>
          </p:cNvSpPr>
          <p:nvPr>
            <p:ph type="body" idx="2"/>
          </p:nvPr>
        </p:nvSpPr>
        <p:spPr>
          <a:xfrm>
            <a:off x="1027598" y="1375956"/>
            <a:ext cx="8116402" cy="2926080"/>
          </a:xfrm>
          <a:prstGeom prst="rect">
            <a:avLst/>
          </a:prstGeom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추후 인덱싱에 사용할 </a:t>
            </a:r>
            <a:r>
              <a:rPr lang="ko-KR" altLang="en-US" sz="1800" b="1" dirty="0" err="1" smtClean="0">
                <a:latin typeface="휴먼모음T" pitchFamily="18" charset="-127"/>
                <a:ea typeface="휴먼모음T" pitchFamily="18" charset="-127"/>
              </a:rPr>
              <a:t>장르명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 리스트 생성</a:t>
            </a:r>
            <a:endParaRPr lang="en-US" altLang="ko-KR" sz="1800" b="1" dirty="0" smtClean="0">
              <a:latin typeface="휴먼모음T" pitchFamily="18" charset="-127"/>
              <a:ea typeface="휴먼모음T" pitchFamily="18" charset="-127"/>
            </a:endParaRPr>
          </a:p>
          <a:p>
            <a:pPr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genre=['blues', 'classical', 'country', 'disco', '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hiphop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', 'jazz', 'metal', 'pop', 'reggae', 'rock']</a:t>
            </a:r>
          </a:p>
          <a:p>
            <a:pPr lvl="0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lang="en-US" b="1" dirty="0" smtClean="0">
              <a:latin typeface="휴먼모음T" pitchFamily="18" charset="-127"/>
              <a:ea typeface="휴먼모음T" pitchFamily="18" charset="-127"/>
            </a:endParaRPr>
          </a:p>
          <a:p>
            <a:pPr lvl="0" indent="-342900">
              <a:lnSpc>
                <a:spcPct val="150000"/>
              </a:lnSpc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altLang="ko-KR" sz="1800" b="1" dirty="0" err="1" smtClean="0">
                <a:latin typeface="휴먼모음T" pitchFamily="18" charset="-127"/>
                <a:ea typeface="휴먼모음T" pitchFamily="18" charset="-127"/>
              </a:rPr>
              <a:t>librosa.load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() 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함수를 이용하여 음악 데이터를 장르별로 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Dictionary</a:t>
            </a:r>
            <a:r>
              <a:rPr lang="ko-KR" altLang="en-US" sz="1800" b="1" dirty="0" smtClean="0">
                <a:latin typeface="휴먼모음T" pitchFamily="18" charset="-127"/>
                <a:ea typeface="휴먼모음T" pitchFamily="18" charset="-127"/>
              </a:rPr>
              <a:t>에 저장</a:t>
            </a:r>
            <a:endParaRPr lang="en-US" altLang="ko-KR" sz="1800" b="1" dirty="0" smtClean="0">
              <a:latin typeface="휴먼모음T" pitchFamily="18" charset="-127"/>
              <a:ea typeface="휴먼모음T" pitchFamily="18" charset="-127"/>
            </a:endParaRPr>
          </a:p>
          <a:p>
            <a:pPr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Dataset = { ‘blues’   : [ (blues00), (blues01), (blues02), …, (blues99) ] ,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		  ‘classical’ : [ (classical00), (classical01), (classical02), …, (classical99) ] ,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		  … ,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		  ‘rock’ : [ (rock00), (rock01), (rock02), …, (rock99) ] }</a:t>
            </a:r>
          </a:p>
          <a:p>
            <a:pPr lvl="0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243" name="AutoShape 3" descr="data:image/png;base64,iVBORw0KGgoAAAANSUhEUgAABJUAAAJcCAYAAABAA5WYAAAABHNCSVQICAgIfAhkiAAAAAlwSFlzAAALEgAACxIB0t1+/AAAADl0RVh0U29mdHdhcmUAbWF0cGxvdGxpYiB2ZXJzaW9uIDIuMi4yLCBodHRwOi8vbWF0cGxvdGxpYi5vcmcvhp/UCwAAIABJREFUeJzs3Xd4HOW5NvD7tU1JICchAXJIIJhQAk5oBx9CQgkQAiRASAJJKKGlcEj5UkgCphnTi8E4Nsam2QbbuBsX5C5L7rIsy5Is2ZIly2qWZPXepff7Y3ek2d2Z3am7s6v7d10k1u7szKvV7OzMM8/7PEJKCSIiIiIiIiIiIjNGxHoAREREREREREQUfxhUIiIiIiIiIiIi0xhUIiIiIiIiIiIi0xhUIiIiIiIiIiIi0xhUIiIiIiIiIiIi0xhUIiIiIiIiIiIi0xhUIiIiIooiIUSJEOIGF9Z7rxBivdPrJSIiItLDoBIRERElHH/gpkcIcXLQ41lCCCmEGB2bkblHSjlPSnljrMdBREREwweDSkRERJSoDgO4W/lBCHEhgM/FbjhEREREiYVBJSIiIkpUcwDcr/r5AQAfKz8IIb4ohPhYCFErhCgVQjwthBjhf+5BIcQ2IcQbQohGIcRhIcSPVa/9mhBipRCiQQhRJIT4g+q5CUKIJUKIhUKIViFEphDi4qCxXSKEyBFCNPuXO171+j/419ng38bXVM9JIcQjQohC/7imCSGEesyqZb8thNjgX89RIcST9t9SIiIioiEMKhEREVGiSgPwX0KIC4QQIwH8GsBc1fNTAXwRwDcB/AC+ANRDque/C6AAwMkAXgfwoRLAATAfQAWArwG4E8DLQogfql57O4DFAL4M4BMAy4UQx6ie/xWAmwGcBeAiAA8CgBDiegCv+J8/DUApgAVBv9etAP4XwMX+5W4K/sWFEF8AsBHAWv8YzwGQrPkuEREREVnEoBIRERElMiVb6UcA8gEc8T+uBJmekFK2SilLALwJ4D7Va0ullO9LKfsBfARfkOerQogzAFwF4HEpZZeUMgvAB0Gv3SOlXCKl7AUwCcDxAK5QPT9FSlkppWwAsArAJf7H7wUwU0qZKaXsBvAEgO8F1YB6VUrZJKUsA5Cieq3arQCqpZRv+sfYKqXcZewtIyIiIjKGQSUiIiJKZHMA3ANfJtDHqsdPBnAsfJlAilIAX1f9XK38Q0rZ4f/nifBl/jRIKVvDvLZc9doBDGU1hawbQId/vfAvMzgmKWUbgHq9cQW9Vu0MAIc0HiciIiJyDINKRERElLCklKXwFez+CYBlqqfqAPQCOFP12DcwlMkUTiWAL/unmOm99gzlH/46Taf7X2dk3YNjEkKcAOArBselVg7gbJOvISIiIjKFQSUiIiJKdL8DcL2Usl31WD+ARQBeEkJ8QQhxJoBHEVhzSZOUshzADgCvCCGOF0Jc5N/GPNVilwkhfiGEGAXg7wC64avxFMknAB4SQlwihDgOwMsAdvmn55nxGYD/FkL8XQhxnP93/K7JdRARERGFxaASERERJTQp5SEpZYbGU/8PQDuAYgDb4AvozDS42rsBjIYvs+hTAM9KKTeonl8BX82mRvhqLf3CX18p0liTATwDYCmAKviyje4yOCb1elrhqyN1G3zT5QoBXGd2PUREREThCCllrMdARERElDCEEBMAnCOl/E2sx0JERETkJmYqERERERERERGRaQwqERERERERERGRaZz+RkREREREREREpjFTiYiIiIiIiIiITBsV6wFYcfLJJ8vRo0fHehhERERERERERAljz549dVLKU4wuH5dBpdGjRyMjQ6szMBERERERERERWSGEKDWzPKe/ERERERERERGRaQwqERERERERERGRaQwqERERERERERGRaY4ElYQQM4UQNUKIXJ3nhRBiihCiSAiRI4T4H9VzDwghCv3/PeDEeIiIiIiIiIiIyF1OZSrNBnBzmOd/DOBc/38PA5gOAEKILwN4FsB3AVwO4FkhxEkOjYmIiIiIiIiIiFziSFBJSrkFQEOYRW4H8LH0SQPwJSHEaQBuArBBStkgpWwEsAHhg1NEREREREREROQB0aqp9HUA5aqfK/yP6T0eQgjxsBAiQwiRUVtb69pAiYiIiIiIiIgosmgFlYTGYzLM46EPSvmelHKslHLsKaec4ujgiIiIiIiIiIjInGgFlSoAnKH6+XQAlWEeJyIiIiIiIiIiD4tWUGklgPv9XeCuANAspawCsA7AjUKIk/wFum/0P0ZE5Lq5aaVo6eqN9TCIiIiIiIji0ignViKEmA/gWgAnCyEq4OvodgwASClnAFgN4CcAigB0AHjI/1yDEOIFALv9q3peShmu4DcRkWOeXp6L448ZiTsvOz3WQyEiIiIiIoo7jgSVpJR3R3heAvizznMzAcx0YhxERERERERERBQd0Zr+RhR3Mssacfvb22I9DHKZL+ZNREREREREZjGoRKRj68E6ZFc0x3oYZEJrVy9Gj0sy9RqGlIiIiIiIiKxhUIlIh2S4Ie709A2Yfo1wYRxetb2oDq0sTE5ERERERA5hUMmjevsHUNvaHethDGucFRV/hBhOISLz7v1gFz7YejjWwyAiIiIiogTBoJJHvb2pCP/70kYAwK/e3YnefvMZGIlu9LgkV98XL9baaWzvQeHR1lgPg0wYPS4JAwPe25eIiIiIiIjsYlApikaPS0KLwaknR1u6Bv+dfrgB7d19bg0rrnX29ru27rr2HtfWbdWji7Lwo7e2GF4+s6zRxdF4jxII9FpAcMBD42EyFxEREREROYVBpSjr7DEWBAm+Bh0xgleCWtx8V3Yeqndx7da0dpkLLv7inR1oczkg+a/F2WjwSABOSQgykxgUjXCPd0JKgBhWVaSIiIiIiMhNDCpFmdEsgeAi0SOYXhBAyURxs4aOl7JL7HA7a2fJngqkH25wdRtGKZ8br2UqeWk4PJQQEREREZFTGFSKMqPBIS9dhHoR3x/jolG82mtBHDOZStGIscRrJ8HJGw+iu8+9KaZERERERBTfGFSKMqMXsMEXxV67aI81vhvGcd+JPS/9CcyMZfLGQhTXtrs3GCIiIiIiimsMKkWZ1awRD12TesJwDZQ0dRor9B5tXvtreCUzKBGyfIbpR42IiIiIiAxgUCnKrE614YVdoOH6dhTVtMV6CHHBK5+X6mZfF0evjAcwH3DzSoCOiIiIiIi8h0GlKLNc3obXdQG8dJHuVUo2F9+q2PNSYIafHSIiIiIicgqDSlHmtQu6fjMVjT3Eq12+vER5a+RA9LZF2rz0/pgdipfGTkRERERE3sKgUpxwI9OhqrkTZz+52vH12tHS5c2aQfGIsQDSxCgRERERERE5hEEljwqeJufGdWBacb3zK7WhvKEDF01YH+thUAJg3ISIiIiIiMh9DCp5nJt1cYTlsuHuaOpglhLFt798konHl+QAAA7Vereo+pTkQry6Jt/QsgzQERERERGRHgaVosxL12eWi4a7xEvFjBNJNN5Xr/3tzIzHyZF/llOF5VlH0NrVix++udmVbdgmBKalFGHG5kOGFvfa35aIiIiIiLyDQaUoK/Zw9kKseS1zisiqAReLo7d29WJbYZ17GwjCTCUiIiIiItLDoFKUldZ3GFouGuEV4bVUJRN4oUualI53JvYPNz8FbuynH2w9jN98uMv6CvjhISIiIiIihzgSVBJC3CyEKBBCFAkhxmk8/5YQIsv/30EhRJPquX7VcyudGI+XGY3jRCPeo7eJrt5+PDAz3f0BBInjGJfnVTQaC2aSdd19/VHZjhOfEzNhJYagiIiIiIhIj+2gkhBiJIBpAH4MYAyAu4UQY9TLSCn/IaW8REp5CYCpAJapnu5UnpNS/tTueBJF8FQw6UJ2gd7FaV1bNzYfrHV8e0aZKXDMC159yj5TWt+Bq15LifFooisW+0VFY6fuc05+fqM9TdSNYw8RERERESUGJzKVLgdQJKUsllL2AFgA4PYwy98NYL4D241LRq/PopOpFLiRp5fvQ2pBTcynxa3Iqozp9hNNR090MmjilddCJjkVTWjr7tN9fgQz+oiIiIiIyCOcCCp9HUC56ucK/2MhhBBnAjgLwCbVw8cLITKEEGlCiJ/pbUQI8bB/uYza2thl0USLmbjO4oxy/OYD8zVWgrcxN60Mn+wqi325bGZGOCoamSZ7Shtd34YZsciucepz89O3t+OtDQf1t+PAhsysgp9GIiJKVFJKbC+KXvMLSmxSShTVtMZ6GERR50RQSev6RO865C4AS6SU6tSJb0gpxwK4B8BkIcTZWi+UUr4npRwrpRx7yimn2BtxDBm/IPQtaOTaePW+Kmyz8IUY8+ARRUU0ggKpBYkf6I1EneEnbb7rff367eOcyCQ0VVOJUSUiIkpQZQ0duNfCjVkiLblHWnDDpC2xHgZR1DkRVKoAcIbq59MB6M1fugtBU9+klJX+/y8GkArgUgfG5FlGL9CScoxPAbN6zad1bSp1Ho8GFup2R/+A+1EBr/3pzPzGTo1daz3KPm32L8A4DhERkfuicIpEw0i0mrYQeY0TQaXdAM4VQpwlhDgWvsBRSBc3IcS3AJwEYKfqsZOEEMf5/30ygCsB7HdgTHGvpSuwpko0v/OiXQiY3BWNfYfnZPGlp08/EyoU/7pEREREkfAGOQ1XtoNKUso+AH8BsA7AAQCLpJR5QojnhRDqbm53A1ggA4udXAAgQwiRDSAFwKtSSgaVTLI6PUXvdU4eEAuqW03Xt+ElrLOc+HOuy6vG2txqW+uobe1GTkWTA6NxltP7m/rz4/Rn0wmpJjs7RnP6W0tXLyoaO0Ief2/LISQfOBq9gRARERERkSFOZCpBSrlaSnmelPJsKeVL/sfGSylXqpaZIKUcF/S6HVLKC6WUF/v//0MnxkP2OBlkv2nyFmSVey+QMBw4GQv4vzl78MjcPbrPG9lnHl+ag5++vd3S9m+duhWvrD5g6bXRMjjVTfXGezFAmlPRHLNtt3b1YvS4JN3nH1ucg6teSwl5/OXV+Zi4rsDNoRERERERkQWOBJXIOKcuMuvbujXv6Juhm5HkcOpmb7+x31qZdrcmt9pwHaDLX9qIDfuZwRDO/TPTYz0EAPZqO+UeacFmExk2sSguXVqv/3k0Ox67hb6Nmp56KCrbUTR39gIAlmVWaAaX2nuGpv2W1LUHPNfify0RERGRN3H+Gw1PDCpFmVOHmgdn7R68o+/k5aeUsa+pVFTThtwjxrIpunoHsLukwZVxsOtVICUIWdnUickb9Vvexxsn9vbcI82awTuvn1rsOxKbLMLcIy0AgLq2bs3nKxo7cO0bqQGPVTZ3uT0sIiIiIiIyiUGlOBEc4Gjv7tNeUEddWzdeX5sf9Gh0LnndLloXb0Xx+gekyULJ3jDC/0avyKrE5I2Fhl/3yxk7sGH/0aj8nWIVB3S624eXA5pHW5wL7tw5fYfm47uK3QkUExEREbkl3q5JiJzCoJLHTd+sPT1lxAhzR61N+TV4x+BUF6cPiFZW19nbH3a6lPqi+93NxRa2EJlbXwzjV+TikufXu7NyF4V9O8I8ubuk0bEiy6+tzcfs7YcdWZfCifiNUO0s8XRCYSV49d2Xk5FZ1ujI9ppUU9qklMirbLG0XiIiIiIiig0GlaLM7AWnXnFardXsC1eA1/DFY+xSJNTvzV3vpWHShsQszLu/qgUdPc5mtkRD34DEdW+kWqr3I4Qzkyqnpx7CNCPB0SjvxiMifbBN11TyDq1fra3LXKakIlzdqcyyJjS091haLxERERERxQaDSlHmxrQW6V/pbW9vM/W6aGVUWN1OSZgLUIqNw0HFkxUCwMCARKNOUGCky0eaO6bvwAuf7Xd3I2God3Ern/GOnj78bvZux8bjJK3fx+ph7Dcf7vK/3reGpo6hTCX1lNB4yvYCgPIGHquIiIiGuzg7fSFyDINKw4Tx7JLYHQ69fCHZ2N4zWDfn8SU5WJtbFeMRRRbtujxzd5Xi0hc2AABmbT+Mi58bmuIXMZPHpj2ljUjJr3F1G+HY/f3KGjqQHMPxx9qe0kbc/X5axOW0OsZ5wdWvp6C1i93piIiIiGj4YVApTthtMW48wBDD6W/BAS2PzAG6c/oOXPrCBjy3ypcJszCjHPPTy02to7OnfzCjTPlbdPXGfgqcXvetcLT2pTsvOyOggPOe0sbB9vGAt+/cODG2SDGlzYW1DmzFO6TDEcuyhsAMuI3+GlydPeFrq3lJvIyTiIiGOP19RkT2qK8fKH7EdVCppqVLczpOeUOHZ+9oxwMvBwDsGj0uCUeaOg0tq5xnZJT6ihJXGXydlgvGr8XK7MqAx/65KNvy+pzQ3t2HsS9udGRdXzh+VMDPwsHMJCsnfGaDsC8l7UdHj/E6QX39A6jWaXGv/tWVUew8VGdqPF46x41FBmFWWRMA3+cmltMaiYiIaHhblV2JoppWQ8s6ef47HDV19ATMdKD4EddBpftnpuO6N1JDHt80DKaRRDpm7SltwPgVueHXofGYOxezxg6wZo7DdjK3ahxsiW5GZVPgdiubrQepnNDX79wfO3hNWs0J7X7RlpmoW3PJ8xsMZ45IAO9vPYwDVS2GpzDN3H4YV7ySHHG5lVlKIDH87+5MGXPzjHze75i+M/R1Nre781D94L//uSgb/1ioH2CdvaPE5taIKNE0d/Ty5iERRcX/m78Xr6zON7QsQ0r2qOtrUnyJ66BSPHbQclr/gNS8MJyfXo6Pd5aGfa3ysorGDuwptdYi3AijBwivH4gH5NAUF6vxEXVBX6cDeNuL6jDgkSk4Tv4tlffJ7Od9blr4/T/YCCFw4YT12F3SEHHZelVB8v4BieQD2oHstzYe9K9bez2ztx8OmAa5fO8R/78i/x2T/VPEYsLmbpZfPXTHL6Ug9L3zxl5MFBu/nb0bL68+EOtheFpTJztFEhEReUVcB5XikdNZkXrFicuCOqeFu0jr7hsIqWnipLvfT0Nvf+TAUvB741bNIasZM5sP1uKWKVstb7emtQtXv55i+fVqizJCazrd+8Eu7DocOSBil5E6TMGFqyWMBZrau/tC/u7B+25tazcGBiRGj0sKOzXK7JxsZcz1bZEvVtSZRVnljYPBI0A7WKi3y01YtT8goDtvl/FAWGmCdEdkPQuiQJvya7As80jkBYcx5RjMWmbDT1FNG783iIg8JiGCSn1BAQsvT2e1/D0ofS3bg4Mz/UErVOrCpBvItlCU1XeEnX7ihHmGskYC/3B63bBaunpxz/u7LI8l3O5xqLYND81K9y2nsaA6w8IsJWOrqWMoaDFxXT7W7BvqJJdT0WQopf+xJTmaj9uZFiilNHSiNmt7idaLA38Oeu8+3lmKTgNBwitf24RH5u4JGVewmlZfYOvDbYd11zVpw0Hd59SUoVo9bhj5TIeb3iZU21beo+B1ztx2GO3dfQGZaCP10p9M6BuwlmZst3FAJB4+hOviNQ45izsUxb/uvn5T9QqNuGHSZuw70uzoOomIyJ6ECCqd89QaHDxq/WI/mk4/6XOWX/vsyjw86A94KIIzQsaMX2d4fcoro1GDqrPXfKaSnsO17cgqbzK1/bL6DjS2R85A2XqwFikF7nTqUi4R1MGVaSmHMC21aPDnA1UtDm7P3EXJXe+l4f6Z6ZEXVGlR1SCalnLI8LJathysRVNHL4pq2gD4gqir91Vp/ha/fi+0zo+XaAUY8qt1/raq/b69Wzvw9vxn+/GneZn45pOrHRjdkI060/ZirVKnCLpRUkq8sobTh4gSlZdvHtKQ/5uzB2PGr8Ps7fo3gKxg3RUiIm+J66CS+qTCSmv0WDjhuFGRF9KRtK8K24t8BW6VzAej51Xqi9zG9h78a/FQZlKkkzOjxYvVssubDHdKGByH6a2EunP6Ds1pc9dMTMEf5+3ReIUzqpu7DBcNDQ449PVL9PUPoKu33/WCzVJK7Cr27UPBQaddhxsCCihHMjAgcdEE7Q4NWr9HpKQYJaClvD+H69vxp3mZmsu2dWnc+RTWskVCX6K/km2FdQF1sYDQz0+3xslucV0bbp68FcW1bSHPqQPDyr+0fo8CG1lydu2raMbkCFP8rHIjHyOnohnvbi52Yc1ERGRU4VHfd96EVea6eEopkRsmG4l5fERE3hLXQSW1BgNZKPFuwKErucyyRizZUzH4s/qaWL2Fpz7dh/KGDlyoEzgI5/Zp221NUVMYLTz93Ko8/HleJjJKG3X3hbZuZ1OwFaPHJWHiugLTr1P/Zuc8tcYXoLEbU4rwdu0tb8Kv30sL+3Irxb6NvEJZZlpKES57YYPxdWusXHN7Nj8eRj5ev/lwF55enmv6LrkSDNYqni8A3PjWloDHFvprZu0qrsffFuw1tzEXzNx+GJM3Fg5m+/3uoww8MDPds3Ut3t/KgBLFO6biGOHVY1AiK65tQ16lu9PP9pY34dap21zdBhEROSdhgkp/nR/7Cy837a9qQVNHaMbQmxp1Y7SyTdRZKco5mFKwWq9w9bxdZRGnLIUTPDUvEq1xLNtrrFjpsswjSPLXJtLbrJIpk1c5NA2pp28AL+oUe77+/FP1xxr0s3raWnt3H654ObTdfPC5b31Qdl2PgWLmwcavyMXPpm03vLzeCbiSSt4/IHHfTGPBwJ+9Y3y76m1PXFcQ0D0t4uu0cokMXkhklDREXHbcUu36VG5YllkR8ljAfh+0Yy3PqsSKrEpXx5R7pDlill2fP9CozsLafLAWqQfdmSpqFy8zKf5FZy8+0tQZ0tijprULC3eXRWX7VimH9YKjrWjWODci99w5YydumWIs4HOkqXPw32bOJzv93V7Pf2YNAOCfi7KRUlAzWPqgr59HeYou7nFE4cV1UOlI49CXVaI3AKlpGQpAqC+StWrwRDoZVDKe9EI+lU1D9Uzs3AR0oI5wQFHrcNRZXOqpV6PHJQ1mLu33v1dPfrpv8Pmq5k58oFPs+bQvHm94nOq3qa6tG9UtkWvCVKj2X4WZt+yjHSVYnFERWF8q4gq0F/i5KkCUVmysyHtORbjUdOc+kIb3QY1f7c4ZOyPW5wk+duRVtoTN1nL6UONWbZCu3n5DnZGCp9WpLwIUyjEnOFuyxWSHvaiJwfdBgn8FUYK6dcpWXDMxsCvpJ7vK8PhS3/fkvxZne7p+zS1TtuGZFbmxHsawYnVmQJqJ6fXKjYwufz3OpZkVWLKnApn+bqmLNTrgElHiUJdcoPgQ10GlvjiMJFkN0uwtH2o7HqlIdaQbOOHettrWbtz29tAdqEcXZQ3+u6dvAHeZKJA8womoklFhfqf/MTHVyqjgkyqnUvD1ssa0PLsyz1BHtcD1az+uzt5yS7jpm2YL7Zt5t83+baZuKkLqQf0C1hUNHZYnpmj9fQMeCRmqKlga9NJIu8r5z6zFS0mRi1UHb/LKVzeF1LJQxu3UFFw1rQxMu5RxdvX2Y5bDBWKJoiM6358dPaHfIeqP+ZI9FZ4vL9DdZ+57kLzv3c3ajT+e92eWO1nOwMx5Fw1fw20vOeuJJGwrrIvZ9t/fwjIG8Saug0p6vPzB/9TgdK5g89OH7sr09kvT2Q2B14JS9b+B09SCT84OHh0qLNzY0WM4iwVwJgPD6Je9+tcz8hIliGG1MHZ2RTP2ljVqPqe3zvnpkacT2H7LHLjmV4IwdW3dqDbYhau+beiio6dvQPM9CPdeq2t8GQkCmXmfFmeETjnTot5quDvzxXXtptYVyQvq6ZdhfrHgt+WznCpsCZp+dv0bqfh079Dve0ijMHjoekNHGxysVIb1XFCxVa+WM1HGlVXeFDJmIgpP+Vhv3H80puMwyu0GFxR9OzSymvTqfxK5yUqd0UQgJbDrsPHsQsf4P+j9Xj3BJF2OBJWEEDcLIQqEEEVCiHEazz8ohKgVQmT5//u96rkHhBCF/v8ecGI8bguuhWOEcuF2tLULNS1djhaXVFqwGx9L4M8zVXfyww1L77mmjh7sLmlAU0cPdhXXo9dCbSD9bRp7n2TA9LfIlLtcdgJfLaoOZPmqKUTqdV756ib9VvIu03rrpiYXAjCWvn7n9B248rVNhrb1H/96Ae3pU4D191rr91AHG2+ZsnXw31pdIOftCi2OrUVdm6rwqJnPVOgvZiZ4nK2aRqhe00UT1oV9XfrhhoBMQsAX8NpRNHQSYPUoE5xkqLzdGzQuMr14wuXk9EvD2+QJUERz0krxWY67NcLIOf/0d4k1+nmK5mdAPaYRCXl7NPE4mRHEwy1FS5f/Zvtw3OWmbiqK/kb9b7Qy9ZXih+2vYiHESADTAPwYwBgAdwshxmgsulBKeYn/vw/8r/0ygGcBfBfA5QCeFUKcZHdMbrvsxY2DRQTNWr2vCpe/nIxtRdZTCoO/l4OnAa7KDn/SbvXAqHdi+fq6Avxyxk68sb4Av34vDRNW5umuo6dvIKQluxkTVuZhkcZc+uDr2o6ePvRZCG6JgPbu9k+AjjR1IjtoumJNq35Q0u0s7JQCX2ZLe5jUceWtbGjvMVSTx46BAYm27j7T77T64kU9de+h2bs1ljb/pm7MD5z+dvBoK2bq1N7SUmwgQ0iL+riiDloC+vtGS1cvpqcOTRUYaXLaaZU/G61QNQWxubM3JAtKzzefXK0ZzIslZbeNZv4Cp1BE9szyXGaOeVRFo+p72X98NfsdetYTq5F+2Hg2s1OYqTT8OHnzkigcHl+IjHHi/s7lAIqklMVSyh4ACwDcbvC1NwHYIKVskFI2AtgA4GarAzFa1NkJVtPylJe1dLrT3t7MGJx6nZKpMDfNN72rpF5/etCMzYdw9espms9p3eUMvlCbvaME83aFTiMLCHgJYMz4dXjRQD0ZZfVFNa2QUpq+02olcBWstcvBfcHgd9+okfoLRvMO4Jy0Unzn2XVYmjmU2ROpsDagHxht03gvLV3rB70JM1IPDdZyMCL5gH5NJsW/FmeFPBbud6/SeK63XyK1oBavrc0ffMxsLbNJ/g6SP3prC0r8U/t+OzsD989MH1wm0hrDBSm9oKpZO3uOom9UNGvtUURKR0f1XWHl6NfuD3JvPWj8JlhAcIrIQZ/lVA3+e3PQTY9DtW2470NjnWutmppciI4eb3/XkfPoXnGnAAAgAElEQVSUc0h+cxGF50RQ6esA1KkjFf7Hgt0hhMgRQiwRQpxh8rUQQjwshMgQQmTU1mrfQd+v0QnNLXbTvO1Mz3h1TX7AdKtwuUddvf26RZCdSlUPXk241doprlgaJlildSchXO0bZYxK0OqGSVswc3tJwLQwI3+jc55aE3GZ7gidc9TTxaKV7DA3rRTr8/TrZVw4YV1IpowZSzMj1zF6fEnOYNaa2UwXrX2su3fA8Oeqt3/A1v6v3CXtH5Ca+6Ve979mVbe0JXus1VerVWW6NXf2hvweAXUnzAZJB7T3Vb0snFhMM+syUJxeGa0y7lhkT5C2aJ6YP74kJ2Jji+FMLxM1eMrDY0tzojEcU044btTgv6N57hdvlu89gtHjklxZ9w8mat8gbO3Sbr6wcLe1jm07DXSN215Uh60uFxV+c8NBZJXxeDJcDcfpb0RmOBFU0jpHDP7srQIwWkp5EYCNAD4y8Vrfg1K+J6UcK6Uce8opp1gerFNieXDZUxpcIFr/NP3dzcW48a0tgz/vLWvEUQPt7oM9MmeP7u8cfGGpdF4qbwjNDjA7NWf34YbBi0gjBZIBo6mqob/NC5/txxQH5g8HX3+PX6E/HTDYPxZm29u4wR1zWsohvLJGP5PL0ewpHQszysMG0czGfI40dWp2Nqxt7R4MXpU3dKC2tRvnPrUmoDh4sEiz/t7f6psKt2B3GR5dZPNvZtLsHSWajyuBEwng4Y8zHN2m3p9JJwblKr2aXVqU/etvC7ICAno0PCzMKMdyi80xhoNfvLNd9VN8XTKpG4wcNnhuYEVDe4/l6cxeoHTyXJdX7fi6S+s7Am5yXDsxBVe9tgkXTlivcZ4KbDxgrfD73e+nWR6j0+LrU0JO4Mx2ImOcCCpVADhD9fPpAAKK+kgp66WUyjfP+wAuM/paU5SjfZSOAGtzq9HogVa74bI8glN1f/7OjsFpPFrZB3pfmGvzqnWzHoxmKhXVtOJwrbmTv7V51ZibVhp+cEGUi85YfA9884kkR+oQTdpwEK+sDg362Jk5MkOnRa+RDmFuMVKHRisbRm9f1OvaprStv/r1FPzmA1+KfLhpmqFj0KY13c4Io/UgzATW1MHi9Za7Npnbwbx6gq38/uqmCm5PjSCKN+omAfFs7JnuleL8yyeZuP7Nza6t323K6cj/zdnjyvrVHYNL6jtQ0eg7/7pj+g5XthdrLBA+/Ay3mkpVzZ0hncCjiR+x+OVEUGk3gHOFEGcJIY4FcBeAleoFhBCnqX78KQDlankdgBuFECf5C3Tf6H/MFY8uzDLcIt2IR+buwSyNrIGU/Bqsza0KfYFKtL6YlM1klNif/qE3ZiO/ioTEDZO2YK2Fu2WRpo8FU3fx0rPJX4jZ6a+KAWk9xVttRuohvLulOOTxH435quV1vromP+DnRn+g5YcRTpjvMXmXcEaqdvDKLLdiw0amYAYHspzsajQnrdT0Ph3O3xaE1mayqqBae6qsnh2H3J1uYNcjczMH/51T0YzR45KwzeUpEkTDXW1rN5o73M0MVB+TLzjtv1zbTrvFpixeMeDwyeZGEzcs3G70QRQNyvngcOnw+r1XNuFbT6+N2faduIai2LAdVJJS9gH4C3zBoAMAFkkp84QQzwshfupf7K9CiDwhRDaAvwJ40P/aBgAvwBeY2g3gef9jrli294jtiyAjRfr+NC8z4GImlpSDoLpDluKE40ZaWuf89MBC2SGZShqveX1tQcT16k6vM3AgNxuAmJZyyNLr1F5fm6/5eIeLJ6ER75i4EIjZYaCegdpCje58gHZQMlymX7LFVHktPf39g+n4Rvan3CMtuP6N1IjLvbJGex8I55nlubjrvZ2Glo32OUxNq7mg+zJ/gfVojrOmZSj7qKC6NWytNS16NeasGi4nmpTYlN3Yif358pc34r6ZzAz0AqePT6uDbpiGW/3ZT652dNtuCT5tmptWipeStBtzxKKOIHkD//LR0aBzXaBXq428w4lMJUgpV0spz5NSni2lfMn/2Hgp5Ur/v5+QUn5bSnmxlPI6KWW+6rUzpZTn+P+bZWsc/v93+rp69LgkHPAXghwz3pdIZfd7OqciusX+tIInp37huJDHjJyAPLFsX8DPPcFTeRw+8hYcjTw9S2vYwd1BtOgFabYW1kYs7qsVqANiM/96R5E/WBpn33qLw9Q1enm1+YCNnnlpZYPp+EZvnqpreDn9tuYeMVZY1u5dZrNFRa3uuqkFkbvdOWVF1lCNnJsmb8GdM4YCdOUNHaazrZzC4JIxbrxLTR09Q8fA4O3x72KKmZpleqQMbCjgtsaOHszaftiVdSfSxJf3tjiTRZxogo8Q01MPDdZNDFmWh5Nhazgk3mmVw/BCPUopJS6csD7Ww6AIHAkqeY3ZYtBGHDzaaqjrEKAdVAj+Inp/62HXOnKoFdX4DhAHNQIz7d2hv4+RGje+9Q1duK3KDiyD5XS6dfD6teh1rbLqvg/TsdFAW3gtI2IQVQoOzuyvbMH5z8QufVWLmbflDxEKTZvdw3pVZwNW7nbE6kRy3xHjNU+U91edydNqstvitiLtrLT+CG9AUwxPOtRBg6tfT8Hmg+E/t05/PN3aN1p4V86wyRsLcc8H2pkxH+0sjfJonBHtrxFlN47Hi+bPcqrw3Kr9uHnylsgLD2NO3qhJRAP+8wRO2yOntHf3oarZfqA+Wlo0zuUufi66wZxw13y5Js6JKfriNqi0Zp9+zSIXYkpobO/BO+paMQ6dgWWWNQ5+kSnGr8i1tU61lAL9bJ3bDdQe0qPuKBct4dKOe/vN/x3K6jvsDEeXI7ufaiWdPf3o7utHdXOX4elJZqcEuWVP6VC2l5mPyoZIdRtM/rmNBCa9yMrhxWqHHUA/S2FFVvj3L5YXosHbToQLp5T8GlzEu3KGOX0jI9HkVTaj0OFpn5HEIsMnP0ZZitGSCBdURptUWFUfpnGNHmVfzfLPIFCOJxNW5qEvaLw80pAZjy3Nwfde2RTrYXhCV2+/odIP9WHKYtw6dZuTQyKHxW1Q6Y/z9GsWnfT5Yx3f3oRV+7Fwd1nkBU36xTs7cOkLGwIe+ziGd1a9enLuZH0dxa/f2+nZ+fHqLmbXTEzBHz7eg+vfTEWmwelMXmmBWt829OVgpEC2Fq1d0mwGjtH16i5re2vWmNk/P80cHq3T7R6i2h3Yd7Q4tY9c8vx6PDR7t0NrGx46VXXsEuHCW1HZ1GnpIjnYLVO24ba3tyXUVMDE+U2Muf7NVEsXVEazz60yk00LAL/7KHwWsl2XvbjR8muVd0q5zzt7R0lIfZdE+gyROVb+9kcdbA4VDbqdjk2cNy3OKMera/JDvouPtnQhrdi1ssnkAXEbVArnv794fMhjFY32s1KOtpg7ubvN4AmAF+arKkrq9DNctMb5wMx0y9vKq2wOaFsZ7ni9ZE+F49kQta3daOl0/gIzpMaUTbWt3Sg82hq2APgWpX6UAG5/e9tgW18vcaJWR7QF36X0MqXuWyxE8zRb+Xz9OcyNhXDeWH/QyeEMMjo9OpImna5Zjy7MwlOf7tN8jobcOnUbalri60Rez/df3YR7dab1mdXVO4Dpm/Vr6ijfr/E+9cfqzQuvK671nZvZPc5fOzEFC9Kt3yAN3j/MdlTeXxk+CJV84CgOhzkPdZMSgKsLE8iN708HWWHn2sPp/eWbTyRhWkqRw2uNTMn2HxiQEYNrb6wvwIzNhxzNKmIsNz4kZFBJy1WvpTi6viT/9Dut1uDKxb/ZOzheEO58UusAoVUM2+hn/5Yp2/DxDmNZWW4cUPoGJG5yoQaDkmlmtpOWHYPpohLIrmhGToU39j0nrk++/ew6+yux6PGl+xwLFlhhZr+vjOUdMQMDdep9/HSvLyNLOQaHS5WOBuU3d/o7JtiyvUewJExhezOklNhVbK6ro1Ok9NX622KgkYJRSk05pYZgcBv4RxdlObataHNy/zbShfXNDe4EXbXkHmnG25sKAfiOD5lljbbXOSW50PRrfv/Rbowel4QPt4UWZ/ZC1q96OvvctFLMTy/DfR9aCzaW1Hdgq05ReyP6gkoNOP3+/O6jDExYmWf6dcFlJBQ3TNqs26k3WLhfJbhBDVEkUkpHEhrUBqTvhrxb9D4DLycdAABc92Yq/rk4W3OZnr6BsDclInavpriXUEGlF/07fTD1XQenvgCf9N8xfndLsTMrjEN/W7DX9jrUBYDD1b3x6jS1cC5/KTnq21QKJnvhRNjHe3835YLTyHu0NLMCn+49EtdfhSkFNdhX0Wzo8+rm79nncgZEZRxmwsXK3vIm/Pq9NDTrZEWZ0dXbbyo7pLqlCzdM2oz7bWS5qmWUDKXTKx07X10TeC6wLI6nhupdLBtl9G+sfMeWNzhzEWQkyD1z++HBzMGPd5bgF+/ssL3dzjAZvXqUphwvfKbdRt4pNa1dWLi7DO3dfSiqMV7/6SPVzbemjl4k5VRha6H1wJCTX8tmvzPcyjiYsCrwb9fTN4CevgEU1bRh+yFjAfQRQuju//P92V3xfC5A0bV4T4XpGS5e1drdh67efpTWdyCjRDv4P/bFDXhiWU7g61QNR7xzXUJuSaigkpIWrGQP5Vf7fv7Hwvi9S+llesV71VPa9CjTikaqjjJarSwVpS4V1fY6s2muUzf5lvfKsdvLKas9GlmGWp5Ytg/bbNzZtaOwRv8zYXgdR1tx29vbIhbbBoD9FqdWGPkzu1mLYvS4JHz/1dgXw4zWtI1bp261FURTAhUXP78eo8cl2brz+cDMdFzzur0srZ2H6i1PNb1zxlDhTyUw0tzZG3LstJL94AV2T8TfSY3+VAkrrDTbiDef7CrD40v34eXVB3DDJGNZ0lJKzNw+lEGVFKZJjVFeqZ1Z39ZtKQhoxC/f3Yk7Z/iClP0mugO/uyVoimjQ588b7xx5mbKPOHHTxkuUmzNlDR2aMzFauvqwv6olICOprs1epq2R60nyjoQKKineWOdL8d7s73ymnnbxj4VDaXt1bd0B3am0OJGObUR2eZPhi1yvyz0S+cJUPVWkrL4D2eVNYQtKJnpXFz0L/MXhqwxObVICqyM8cksgXA2PWDNT4ym4WGc8UWpxuEm5Rilv6MCFE2I3XdEpAwMSkwxOA1IHyzYX1Lg1pAC5R1ocLUhd1WR96mRxXbvtz8fd76dhXZ79Zgx5lUPfPRPXBU71itZ3ufPsHcuDvzs7esJnldmt8fhZzlDQo6XLvYsqvbiIE199Fz+3Hot2l9tfkY55u4zXNNJKVLN7k8PJoFKJjRt+l724UfOmr93RNXf0Iru8abAMQEGE80dln/HIaRN5lNmPjVvB29X7qlEc5ia8W9Sfjxmp2rN0BISjM0uUmw0M5saHhAwqBZ8U6WWPP7YkB3dMD9/e0Il0bCNun7Ydi/e4dxLjNdX+QqpCAA/NTsft07ZHPHV+dU38two3q7zBWjaC2x1fjPJKbSctw2V+9wIXL44UyklEYU0rWrvcL5SrTHNyS0dvP6YkF5rOrho50tmv1ODvsu6+AcxwIFAbruh/NKkLjztxAv6J/2LdI4kYtjjVwGNE0GGuXufO8c2Tt6KgutV2tt2m/KHA6vcjtNL26rTE5s5ezN3lfhfeDfsjB1Ld+Jay890XnCk1e0eJqdcHNzLJ1ciStFtvbcomc3W1lOOFmeNG4dFW21NTKTEFdxF0g9WbhZGm3RrtzmY0cGT3+CWlRGpBTcg5X1//ABrj+GZvokrIoJLaa2vzsadU+w5lbatvrqtXOsWkFtRGtbizVyhZNZEOUU5MBRouPBJT8ja+R44xcjLu5AnWp3vtFazWumDPPdIc8l2g992hZ40DU1PUmjpCT5qcCK4/vjQn8kIG2QngmMnY0PLInD2aj2sNqa/f17VGmW5T19aN0eOSbG3fTU5lLu8Oqn8RnMGlVmajntKb60PXG4+d2JT3XbkhEu5rQkppahpqcDDnDx9nxGVXVDuCbzqoz1WeW+XMFFWtgutGvLz6AOamGTsm/eitLUjOj05mKnmD0UCKstRrBgvEW2HlHD+loCbitNtwYzZSdFwI7U7p+ytbcLWFafI5Fc14cNZu3P1+2uBjf/g4A+c8tQaXvrDB9PrIXQkfVJqeqn9XVwng/Pq9NN1lnGLkULRh/9GYFHf2Cjdrrgw3jJdExvfIOUrAKPii6ZczdmBZpi8AFO5YbJ69v57WBfCtU7fhbwuyAtZupM6LeokdBgvC6gm+8x3ukPiOjfdTL1vFjNauXizKiG127dq8au0nNN63/VUtSNpXhQvGrwUwFFiM56mtRgQHdlb6G2KUaUxbspMtptTzi7WPd5aiqtl6oCY4E1B5R576dF9IAGlNbrXhWm5SSry1MXRK7ZWvbsJDs9Lxb52OSuv09nGDtC4+vXTTSb3Lzdpe4so2Ih3Hlfdjp0ZHzLW5+u9/Zww7w1L0bS+KTcdULVY+w7n+QPnYFzdYmpo8LUX/nKPd/z0T/B0yfmUeVu+rQnWLsWNycI21ez8I7XJpJMOTYiPhg0p6XlubPxhNjUZx1T4ThQKHkxeTDjADyQWLHWo9nsi8MkUwEegVQt1d0oj1/lo5B486VxcteEqPWXpZIP0xDmwvMfG5zSpvcmy76o/CDZM24+nlkdtnr95XhceWOJfx5CS94MiRxqETWyUgtsnj2QZuHaZ6NT6zXrmxsy6v2tYUqJI66xlXwbXU9pb5PmfzdpUhJahmmpkpiuEyxFIKanW/s/84L9PwNrSo9/nhrn9ARqwpFmz8Cv3sqb/O34sinr9SDFg5VCsB87q2HvzZ5nFlcUZFQKavMqU+uKbuloO1+GhHCYxeAoc7Tmp5cFa66Yxyck9CBpWMXCx+ZHIeuF3zDKbUDmfqAp9EbmNIyTlGprY5ecFqtxB9q860nOC1Ollw0oj6oKyZaG1dqbs1MCBRVNM2GAhU27D/qKeni6np7R45/uLmv/lgF97drF1oVE9Xbz/e3XxIM8MnHmm9RU7VcbLr/+bssXXRM9JE1NnMcempT3OtDAcAsM/BwvpmeH16XTTv7UxcV4Ax4+01knho1u6ATsV2OmcSWfXHucaPj7Wt3VizrwrtqiwgO1OdAXNTmyWMZ8GazaBKLajFxgPMXPKKhAwqKcLtwk7ekAv3pa2chHvlZI2IfJio5BzleBpuKpGTmWF2V5XkYgC7u68/ahdyP/nPVkda7irp5Ov9/1/TGloToaA6cldPO5wMoAXXEVIof3cr3bMyyxrxypp8XDMxJSadd6Lh8aWRM9TcUNHYgT7/FKW+fmO3tMMFfKN9bC83cIFmJBA+elwSSlSZ805MzdTabDzWunKCU5/bSN3kKHFZrXsrpTRUkygcdbHq4IL34by7+VBIxmNUk1Jl5O/3A1UtmLH5kKVxeSTBlpCAQaU01ZxovYKmnT39jt6BftNkuh4RUSJR5su72ULcTUpgRpnqYkbwCc3U5CJcabDOSrDJGjVXwtlf1YKWTvMXiHonpOECVMG/Z7d/CmGviZNbL6o2UH+nu68/4IR+VXZ8ZNXWagQHFV6a/nvVaymD9YbOeWqN7fVF6zdTtmOkAK3Rt1ud0XS4zn4QRKvT29bCOtsd1pwSDxeEwTW6GFQavqzWvd1T2oirXjNfqFrtHwuzbL1ezW6mkhn5Bm5Ivb+1GK+uyUdGqbudfcldCRdUWpdXHfGE4pN0Z6eiLdsbvi1uc0d8XmgRJbIVWZWxHkLCWL2vGlLKsMdeJ2vX2J3+Fuze933FIEOCLRYueBo0OrYZ1R1U6ynaNW62FhrL4Onu6x+sNaJk4cZrNu4b6yMH8pZlHsHkjUNtyqM9LdKqwgjtoxPVCLtF11zQYvDzEbhnufd73D8z3bV1R0twYwO33DJlW8DP/0keOhYozR0ocWl9Dff2D5ja/+770P7nzetTWfW0BHV8/ESj66sS/C5NkOnlw1XCBZWAyPPppZTo6o3e3dWLn1+P/ih9+RERxUI8F4ePVb0TJzgZXzNSKLyxvQczUkPrEd0/Mx2jxyUFZPQkiuApWfGQXTGceS+kFHphpUcdSI702TaSAeCkx5Zod6izw85nycxLi2paB6f3mpXoHSLJvPOeXoOJGl1k9cSyU2DwzSqn7S1rxEtJ+8Muo66Zm1MRmhHuocRZsiEhg0qRds5YfEEcStAaDEREAFARlE59tMVXe8CNkwWnM3iCT7qUMRvZSnDWSqGDXe6McOrtNfqe3jp1m2Zr9Dr/VKtfvbvToRF5R/A7Y3bvGz0uCY0WzzvcONeOlFXoBXrF9I1QMhknrMxDSoQMyXC7faTPhPrYFqlej5X3uzvCzc+VBrJtnUzaWpShHXTuH7BfL8ZtN0zaovscg8RklpRAflV0g7pWJB84ijlppa5uY356GZZHOBatyh56XuvzpteRl+JLwgWVpIz8BfFO6qGQxyptphVmloVvaZjs8bbFRES2CBFQp+WKV3y1B9w4Ye+P0lWAlc3oFYm2tH3H1hSZ0WRaIyn4qQWJ/X03RTX9xai6Nv36RtFW3hD7aRS2LyLC7K9KtvrsHSWYbaPTb11baCCwu68f936QFvK4konUpZORYDS4/qmqnMITy3LCLuuVu/uLM8pt14shShTRnrYezu8+ynB9G2Z/3YUZ5aHrsLH9GZsP4U0TWWPknoQLKs3eUYKqZvPV+dVRVCsO1/o6duidcDMKS0SJLLhmiIfOq2LCiQLWRt5Do9NqIok0RTvSUNTffQ/O2u3AiLyhs6ffkX3Zzip6+gYs3fjSKtLsG4s0HZAoqmlDvYOBseQotYE22spai9bF4a/fTcP2onqNpX3Of2Yt2lVZVvN2lWJtbpXu3yJYasFQAe2jLeHfb0PrDPOH/uWMHYbGFEljjOqGeuninYYPZb/zUrODWJmaXIhSB4p+230nF+wODVRR9DkSVBJC3CyEKBBCFAkhxmk8/6gQYr8QIkcIkSyEOFP1XL8QIsv/30onxmPljqDdrybl9QweEdFwlFpQo3n9Es/nXWtyrXf5+uPczMgLOeA1nS6nZgVffO88pH/hPFxIKXHB+LUxr6kyeeNBfN9iR0Gn3DBpM/7yyV7H1hetYtpO1+zJKvfVAzlc1471eUOBMXWAQx1QfurTXDy7Ms/6IMI4XNdu6/VOZVXaKVyvBKM/3Ru/NfmKaljeYjiJVKMoXLBprstT0QBfjaP86ha8tyV0Vk44T366z/S23txw0FIdxaKgJhJ2zxNrW7vR1z8QUv+QrLNyY9R2UEkIMRLANAA/BjAGwN1CiDFBi+0FMFZKeRGAJQBeVz3XKaW8xP/fT+2Oh4iIYmNemq+rhzqwf7SlK+DOvRPc7nugZADM0+hSEkzvonVvhCnRTulz6M04/5m1AT+nJPgUNi3BdY/W5VUDCOz2FG1dvf2WL1qdDuh29ZkvNqtXGmCki9FmdXdIO5lKM7cd1n3uujdSdcsaBG9SSqDAQq21SMV9k/ZFDnpHI3TnRMJQuOwvPV7pf5NXGb+NHsh54TLonl6e6/r2f/7ODtzz/i68vNrcDSetrmxuceOm26/e3Yl7/J18jZJSMhCl48pXN2HUl04bbeY1TmQqXQ6gSEpZLKXsAbAAwO3qBaSUKVJKJT8uDcDpDmzXUVrHADPtIqWUuP3tbei2cNJFRJQIlAunsS9uHHwss6wJ3352naPbiebJj1V2LmaHeOSqyYI9pcaCanbrGTplb1kjLn1hQ0AANNL0IzOs7g4tXX2Wu1aFY6UD7t6y0K49kTRo1CUCjO3Zta3W3n8z8apw48ivNh4IivUxqdpC2QenWJmGNsmBGihPLDOfWaHF7lH230vC176i+BaciacEEeM4CRuAc58fK9TvaFdvP1YYaDoQSWZZE3aXmsuaOuuJ1TjnqTW2t52Ialq7IUYde4KZ1zgRVPo6APVkxgr/Y3p+B0D9FzxeCJEhhEgTQvxM70VCiIf9y2XU1tbqLWaZVvqumTvAJfXtyK5ojnmaPBFRLFx+1pdjPQTH2JnOoXCi3sINk7ZE7F7V0uVOPZPg0Zu9brxj+g5MSymK2PY81tO6FE3+mmDq7I9IF8ujxyVh9LgkV8fllhcjtIDWc+f0HXhulTvTuYLpFb02w87HUMJ497TFe4amb8UiFHzFK8nYV2E+Y8bMzVM9VgKmUzYVDf77ox0lWLLH/PS3pZnemDLHshfDyx3TfR1Oo9UwxC3z071xc84rN5aMemJZDq5/MzXWw/AkJ4JKWl+5mp80IcRvAIwFMFH18DeklGMB3ANgshDibK3XSinfk1KOlVKOPeWUU+yO2RAzFxbTUnxzV1dlW6/BQUQUr5hB7I4/f5IZtl23lXoG0TJxXQFunrw11sMwR/W1396jH9QoNDmdyYlApZOaLBZXzihtxKztJQGPbQyTSaXuZqZmJFYT7pot3Lvp5My6ERZW5kyWonltFqYZT1UFd6yyOwU3KYfnzRR/1EX13Xb/zPSobSsa3KpDJqWvG6WVmz2+phyRj2VpxQ0orrVXzy5umPz6cyKoVAHgDNXPpwMIyWMTQtwA4CkAP5VSDuY0Sykr/f9fDCAVwKUOjMkRVs4LvBL5JSKKJq/cNTZrkUtdQ5y6ru3o6ceC9PBjjEYXJLcLrnuxk9PEdfpTdH701hbNx/+5KBuTNx4MeTyRsxn+OG+P7nN6dX+M/LXfsDhFSkAg94j9OjdW98mQmkq2R2JdpM/tWxr7qlk7i83VQzpUG3hBmV7i3cC4WSV17XhsSbar22ju7EWJzSLt5IxFGebPH7YWmgtG9fUPYMvB6AWwos1KMDycvEpfdrSZcjR5lc24YPxarMmtNvya3SUN6OgZGntHTx9Gj0vCiiztGynxSIw85ngzyzsRVNoN4FwhxFlCiGMB3AUgoIubEOJSAO/CF1CqUT1+khDiOP+/TwZwJQBrOdk2LdxdbruTBhERxZfHlrpTDyOaXe9umrwl5ELNaVBdJcYAACAASURBVMUur98r7GYULc2swNy00JtLkzbYv3g3S28XlBKot9AlN9pyKszXcFIo2VR1rfZKEjjxOY5WvDRW2XBmsyW3F9W5NBJrnAhoK5mL6/dXY1FGBe55P821Y/JjS7Jx7RuprqybzFmSYf5m2n0fmss60gt0KPX/3kktimlNNbs+3ulsR7zZO0oAAI3txrNxlaYsmyKUGwCGum7+csZOzNpegoEBX7FvZRrf62sLsCq7Epvyj8bt9HirbAeVpJR9AP4CYB2AAwAWSSnzhBDPCyGUbm4TAZwIYLEQIksIoQSdLgCQIYTIBpAC4FUpZUyCSqX1Hbgu6CDtwRunRETkoOvPPzXkMfWxv7kz/ImJ/vdE9KJKB4+2YW1uNf62YK9rXeeWO1BIMxwnalA5QUpganKhrZNBrVa8jRanm6k5le20MrsSlTG+CHHzr52cf3SwFlKkrmuRAgrCwkiDgztmd20rrZx1x+LB81gni5pbqQlV3dzleC264MzFHYfq8cM3Nzu6DYXTmR1knVYg1+mPXL/OPv7tZ9chs6wRr68twMrswOyYeKrv69YxSp1F9PcFe3Hfh/qd4WpafN+H6tpuRjqvvrm+AP9anI2rX08ZfEwI4P/N34tH5jjf4c5Jje09lurwheNEphKklKullOdJKc+WUr7kf2y8lHKl/983SCm/KqW8xP/fT/2P75BSXiilvNj//x86MR47Xls71ILRazUQiIjIWWedHL65xcXPrY/SSPQZ+S7aW9aEFVmV+CxO65P8db57ATGz5tm86NUKRPYP2A8UnPe0M11qjrbE711tI15fW2CpFpJjbJ46milQXni0FTdP9gU0OrpDX+eRWG0AM131Imno6DE91fGKV5Lxl0/2OjYGxehxSZaCkMHK6jtQWs+ZE7HU1NGD8gZfLcNYB2ZHhOkWoHTXVPa7Vpcad7jJrWOUkrEE+G6KbS3Uz5DcXjQ0hVeZNjcluRA3TNqMJ5bloLi2TTO4NyCBrPImVKlu0ii/T68D3/luemZFLm57e5vmc1aLpzsSVEok01MPDf473A5IRETxa05aKUaPS8KH2w5HXPbaiSkRl3FTt4H27xsPONx2PgYXoxkl3ggqVZsMuigd+mZsPqS7TO6R8F3wosmJk3h1toRbF13hstcibXOzQzVIemLQgWDh7nIU1RgLvPzorS2DQZqH52S4OSxPKqhutVR0vq7VnemfR2x2skotqMGNkzfjBxNTsXRPRUCAsb6tG5PWFwxeACut7cl5f/4kMyD7RI9WENHpr85wHSiVDnQ7i+vR3dePCyfE/iaYVyhvm/omjzoLVP3ZUt+4+9bTawEMTS+cn16OB2al4+wnV2tupziodE55g+8YEOtgZDhdvf1hb0BarQ/NoFIYH26NfLFBRETx55nluYaXLanX774WDR8YCHwlglhlVeyvHAr4WDkPfOEz36z95TqdzmJFLyjjRDbFxc+tH5x6ZKX718trDkRcRpma1j8gTd+BVwcGf/9RlIMtNt/eF5MOIPlA5NoewbT+DB5MVHLUvR/sCnvRradvYACd/u6O1zs4TU2dHRFOY3sP/i8oCNjd148HZ+1Gl/8mwj8XZ+PCCeuw5WAt9lU0468L9mKKqlvfLVO0swzIvpZOY1MMozH9LdzxWjkGb8qvwYSVeabXrZ4ilqjU2ebnPrUGUkpUNXfi5dVD30FdQTfuciqa0KkKOimBonveTzO9/Ynr8j1XW6m1K/zfvTNM59twGFQKg9PfiIiGl3m7Sk0d+fW+Jzr9nUCizct3x7zqJ1O24kV/YKglQg0tLcF3KvUo0ymipVYnG8PKRXiw/gGJtMPmun6pGWnJXNbQgU35R/FOSlHIHXgzdYesZvHFY7Z68BQNI7XKChycjhYLZrvPAb46dBeMX+vCaAL9VDW9pKljqM7N/qoWrMsL3C+1ptf09kvcPzMdt729LWCKjpbyhg7MTTNX9Piu93ZiT6k3MkTj0e6SRnywtdjVbTR0GKuPND9Cl1gtsfzsNztQZzAcIQT+tTi0E+NZT6zG917ZFLZA+E/f3o5FGkXYdxwyf6yZlqKfwexVVqcoM6ik4byn12BOWilPzomIhpmnPjWewQToB3Ha/Xd6Wrp6Ay4m3BbPN0NiWQfnkD/I8cqa/AhL6ot0zmBkOoWTjhulfYrnVFF0vQKyWm6ftt10N6wBCfx2dgZWZocWiX/y032m1qXHjU/LdRNTXVirMfXt3QGdoIz8pV8xkDXmZVNV2TtmnfuU9pQWp+T4C+FuLazFJc9vAAAkHzg62AFPuejt7OnHmPHrbG1r5vbDeNpEBi4ApBU3ILXAfFZcojNziPxoZ4mlbdS0duH2adsjLhcuq/ql1fY+u/X+mkxuB3i03O3P+nHrW3/2jpKAwttuW7NPu0ufQkqJpVEcTywwqKShp28AzyzPRQaj90REZMMd7+zADye50wVIS12bMwEsJ6ZImdVpokCx1ynFPoNpBUjM+HhnieEg5VdOPFbzcaNTdJyUXd6EjBJzrecV/RrROi9nEbVbnDqgZjXYdflLybjileTBn41cHCf6FLlwevujE4Sva/NlDe4ta8TvPsrAO/76rUv2VKCopg1HmqxlMV76/Hr8dvZulDd0YOFuX6bK7z/ajU35ztTY6x+QljrsxTszn4kGC9+5UkrkHWlBdnmT6deqVTTaq+H17Mo8FNe24Z8aGT1uq2y2N3aveXPDwbDPt3T1xeR91hLp5mOWxf2SQSUiIiKVAY2L2NfXamewRDrdLqxpG7wbGA2rbAYt3JBV3mSoDfbEdQXo6fN2x5Rw1MEPvZP91Hx7WQHjV+QZ/hv//J0dtrYVSUN7j6ksvC0HrQWCjEyVi8TMdDmn6U1DDMdqTQurfjZtO1risHNUvFAK9Wt9Jm+YtBn3fZhuab2NHb3YlF+DD7cdRod/n9l4oAa/nZ0RMRikZKeEC6DcMmUrvvnkaiTFaVdRy1TR2Ejf8VaCyIU12t3Eou1IUyeuf3Oz840+DLBSYD+e/eWTTADAtBTrmZXR0NXbb+h8TQuDSkRERCqbNIrkvpOqPS9empwnHY2L267eflz12iYAoe3jzY7XCWUNHfjOs8amdvx7STYeXZTl8ojcoQ6Izd5eormME+9+7C9FfP62IMvQ9A2ly07Svir09A3EJPNB+dw9tyoPFY2xLbxvxH+SCx1Zj9GMw6zyJpTFuCFBolq+90jELqPqluRWaGUfflOnW5Xi4ucjdwpTaqs8vTxwumlJXTvyq73T0dIJFY0dSLNQn8uKopo2zxzHKTqU7NqJ6wpiPJLwVmRZbzgSl0ElK51GiIiIjPj7QneCGrlHmnHuU2tcWbfantJGVDR2IrOsEd99OTmgw8tig3P6jzR1DrbUjaYVWZVYlumtLmpGqafvzfEXzA3uWvapAx3ivFTvsdRAIOJuVcec855egzc3RP+kWqnXNWt7CdarCiQ7+V56rcMPAFPzeGJZ0yyRufV9YoShrokW/u53TN+BmydvtTAib2ju7A2pI/TYkhzc9Z61Oj9maxL9aV5mTG7weM3mg7WxHkJMPPxxhmdq2dW0dkFKiZ6+AUgpsWG/9ay1uAwqHahKrOg4ERHFJzOnhZVN0akhcO8HuwAAv/BPtVCn2R822KlsVXYlHlua4/zgEtSh2jY0tgdOBXtgZnpI1zIAaOvuQ0O79SmR8XYxsrcssD5DLLrhvLl+KJAVrc+hF4wy0eqPMaXEc+GE9SiqacMzy3OxOKN8MGtQT15ls+bjjR29uH3adjy/ytclU5ki/laEOjKxNCW5EGN0Ovz9/J3tuHFyYK1DdVDV7Gfh9x/vNj0+5WvZbp29ePbAzHRLHdXi3fr9R/HuZne7Bhp1+UvJ+CS9DOc9vQaLMyrQ3m196nVcBpWIiIi8wMz1fXaFvaKc0abU0fjPRntTcaZYmMojZXwViF2RVRmSRa13F/Y7z67D2Bc3aD7XZ2B6pARQVOOblnL3e2kJ31FGUdPSpVsAPZL3tw5NP/pg2+FhEVjacagOx+p0AFRT9lov1Hgh590waTPmpJXi30ty8NyqPPT0DeDO6aG1nVq6enHLlG2668kub8KijMC29f9JLsT4Fbmoau7EB1uL8eSn+yzVxXsntch0d8hIssubButMBStv6MDRlm509w3Vj1ECSXN2lgxmKpXVdyD3iHagTW13SSPGvrgB5Q0d6DB8Ue77vP11/l6DyyemI8PgWKzHau0iu/ZVBO7TmaW+c9PHluZgp40poKNsjYqIiGiYmLAyD82dvbjszJNQ29qNf/zoPMOv/ffibMNTz5ymbiFvNhlhzb4qvLXR3t3oohrzFwtnPeGrB/Lvm76FP193jq3tR8PeMnPdYvWu341c1j/nzxbY8I9rsLO4HiccNwp3XHa6qe3Ho8tfTsbD13wTT/7kAtvriueC8EY8uigLyzKP4PrzT424bGqBL/h569RtKHn1FreHRjE0P70cF5z2XwHdraWU+Ov8vSH7SrJG8ea27j6MHpeEL33+mMHHPt5Zio93lg7+/MmuMmQ/eyO++LmhZfZVNOPE40fhrJNP0BzX62sLUNfag9L6diTn1+CD+8fihjFfNf37LUgvQ++AxI0GX/uPhVnYsP8oCl/6yeBjz6zIG/z3NRNTDG+7rq0HV7+egq9/6XOGlv9MVfz8BxNTsPDh7yGnogk3fvu/Bx+PpxsrZN53nl3n2jE3u7wJI0cIfOfrXwTg+5xvyq/BDy/4asg53dJMZ85NGVQiIiIyQCmGqtTF+cePzjM8/y1WASW7/jgvM6bbn7iuAL+54syAC5T+AYk9peaCOG6z0uJeadt7yRlfGnzMTObbhFW+ix+tboWJ6r0txSHTDI3aqTHNQilo7zQpJbp6Yxe4ite6ZOS+8aqgCQBM3eTrRqVMw9p5qB5f/Nwx+N1HGbrriHTIufi59Sh++ScY4Z9+edvbvgyoCbeNwYNXnjW43PaiusG6TzO3D2UTrsqpNBVUklKirKED45b5Coo/szwXZ58yFMAqq+/AMaMEBARGjhCD4y+qaUNvv0Rf/4BjTTSMZt6og0ql9R34JL0MU5ILA4IMq3KG79S44WL0uCTTgaU5O0vwn+QifOXEYzH/D1fgyyccG7KM0kRDWffRlu6wn2knMKhERERkUVOn+Qvcrt5+SOlLtz/+mJEujCqQlBJJOVWYllJkuKaSl/x9wV7MeujywZ+3FdXhgZnWWnB7yc+CTvoAQJqo0rW9yBckqW/rRk/fQMBUp2h0GYwVqwFadcHww/XtGH3yCahp7XZqWAGUTLtYM1t/65E5e/Dvm7+Fs0850aURkdepPyd6mjsjF6b+28Is1Ld1o0VVLHzCqv24+7vfwHGjRqKjp2+w/l+wldmVuP97Z+Ksk0/EiceNQnVzF26duhU5E27SXD6jtBG/nLEz4LFDtb7vuseWZGNRRgW+9sXj0dDRExDsVRKB/jQvE2nFDRF/Jzep65919PRhhBBoMfA+U/z7LKcSN1zw1ZDzwfV51bjmvFMCHq9p7RrMpqtr68ZDs9Ix7w9X4MTjfCGd5XuP4GuqbDkpJYQQuOKVZNd/DwaViIiILDp41PzUrvOf8RUPvXz0l7Hoke85PaQQje29+PMnsc04siOloBbNnb1o7+7D1770OfQm8NQlK0lH2RXNmLqpEP+88VuDj1U0Dt86FUY8NGs3lv3p+7EehutSCsx1V1qbV421edVY8ecrcbEqg47IrFU6Bajn7CzFnZedjkue164rB/iOg3dM3xnyuJLV0dHTh1dW5+PTvUci1qVZlOELQlc2d4U8p0zNXm+j45VTJqmKnt/01hac+l/H4+eXfj2GI6Jo+csnQ3W1Xvr5d3Dvd89EeUMHHp6zB5N/fQl+ptoPLn8pMDiUXdGMl1cfwK0XnYbvn31ySLfJs55YbXhKpl0s1E1ERGRBUk6VbrccI9JLGtDS1et6Ny8zdSG86k/z9uD7r/qmKiXydK9CC0FKwDeFpVaVdXPdG6kOjShxKd0RKZQydULxwVZvdCqi+Pdi0oGwAaVIzn5yNS59fgPmpJXGrNCxmwYGJMobO3GwupUdGYehpz7NRWl9O65+3Xfetnqfepqkdqb5J7vKcM/7u/DInD2az0erGDozlYiIiCxwIvvnIn/L+eKXfxJhyeFNmepV0diBR+ZqnzjFq8KjrdhZXI8zv3KC5XpBAPC/L20EABZbJkeMHpeE6751CmY9dDleTDoQ6+EQAfDV1EvkToXP+WvltXb3YYtOB1FKbD+YmDr47/X7j6KkzjddW/24lrV51e4OLAIGlYiIiGKsyOF2yonqqtfiP+sq2KOLsrHP37b6sZu/FWHpyGapCt4S2ZFSUIt/LsqKvCAROeIjVSe9dXmxn5ZHsXftG6lI/de1sR5GRMLttHs3HHfaufK0BybHehhERERERERERAmj6qO/o7uq0PAkTNZUIiIiIiIiIiIi0xhUIiIiIiIiIiIi0xwJKgkhbhZCFAghioQQ4zSeP04IsdD//C4hxGjVc0/4Hy8QQtzkxHiIiIiIiIiIiMhdtoNKQoiRAKYB+DGAMQDuFkKMCVrsdwAapZTnAHgLwGv+144BcBeAbwO4GcA7/vUREREREREREZGHOZGpdDmAIillsZSyB8ACALcHLXM7gI/8/14C4IdCCOF/fIGUsltKeRhAkX99RERERERERETkYU4Elb4OoFz1c4X/Mc1lpJR9AJoBfMXgawEAQoiHhRAZQoiM/o5mB4ZNRERERERERERWORFU0mo1Jw0uY+S1vgelfE9KOVZKOXbk579ocohEREREREREROQkJ4JKFQDOUP18OoBKvWWEEKMAfBFAg8HXEhERERERERGRxzgRVNoN4FwhxFlCiGPhK7y9MmiZlQAe8P/7TgCbpJTS//hd/u5wZwE4F0C6A2MiIiIiIiIiIiIXjbK7AillnxDiLwDWARgJYKaUMk8I8TyADCnlSgAfApgjhCiCL0PpLv9r84QQiwDsB9AH4M9Syn67YyIiIiIiIiIiIncJX8JQfDnutHPlaQ9MjvUwiIiIiIiIiIgSRtVHf0d3VaFW/WtNTkx/IyIiIhtOPvG4WA+BYuS8r544+O9vf+2/YjgSIiIi8povHGd7cpnrGFQiIiKKsY2PXhPrIcSF8//7C7EeguOuOueUwX8/fM03ba+v5NVbbK+DSLFj3PWxHgIR0bB1zqknYt9zN8V6GBExqERERBQjf7z2bKz/xzX40uePjfVQPE0JJq39+zV4+pYLYjwaZ42/bQxKXr0FJa/eghHCcKa5pkR7byh2Zj34v9j5xPX42pc+F+uhEA0b+S/cPPjvZ28bE8ORUKzc9O2vBvy88dEfAADuu+LMWAzHMAaViIiILCh66cd4//6xttbx+M3n47yvupt98/2zv+Lq+qPht1edNXhC9Y0vfz7Go3HP9eefaul1d152OkpevQW/v9qX6XTrRac5OSwaZq4+92Rcd/6pOO2LvoCS+kKXyI6rzjkZv7niG5Zfv/bvV+OT33/XwRF5y3GjfJfmXzhuFI4Zycv04ejNX12C00/yHXv/c9clg4+/8LPvhH3dpn/+wNVxReL9CXpEREQeNGrkCJxoYZ77v2/6Fk4/6XM44djofAW/e99luOi59YjDvhyDfjX2DPxq7BkAgJEj7GXzeJnV3+3uywMv0t745cX4LKfKiSElpP/5xpew7E9XYvS4pFgPxVWjRgj0DZj74F/7rVMw+6HLAx47/piRTg6LhrG/33Auxo7+Mr7x5c/j5dX5YZe9439Ox5dPOAadvf2Ym1aGxY98D+f/t6/u3P7nb0JxbTuyK5pQ3dyFqZuKwq7rpM8fg8aO3oDHvnnKCSiubcepXzgONa3d9n4xm+74n9OxNLMCQgi88cuLccKxI1HX3hPTMVH0TL37Ulx3/qkYNULg+GNGYtvj12P0uCSM/soJAcvd9O2vYl3e0YDHVv/1aozx12McOUKgX3XMn3DbGNzz3TNx3tNrXP8dGFQiIiKyaMxp5gsr/+nasyFsTnMy6/Art6Ckrh3vbjmE+enlUd22XVsfuy7g53NOPVFnyfjyQ42sJCvT364//1RcduZJAY8dyzvcIc446XMob+wE4LsT7KaUf12LDfurI140u+3qc/8/e/cdJ1dV/g/888z23ku2b3aTbPom2Wx6sumNkNATQiD0FnrvHSKKiH5tiArYgK8NLF/pKjYkIAqoIGBQ1B8gioogmOT8/ph7Z+/M3nvntpm5M/t5v155ZXfmzp0zs3funPPc5zynHo8+/4bj7R87fynaczgTkJxpqynBq9pnxavHzl+KpspivP3eHsy85sHY7QNdtQCAExb34EMPvID39+wb8dj9p7fgls39se/JffsUNs/uwJTWqtg2pYX5mNJahSmtVXj9X//Bj1/8K576w1sj9vX9c4fw6R++hNqyQuzdB1QU5+PmB1/Ann0K+VoQ/5bNM7DlMz/z9Xr9aq4aXqzj4FltAIAv/HR3ZhpDafW769aaZqWZ1Uf89LYBTL/qAfzj3WiA9J4T58UCSgDwwrVrERGg+6LvAgC2L+gGAHzpuDnYetvjqWh+DHsdRERELpX4uHKf7oCSrqu+DDUuazeFYcWRxsr4lfE668pyohj1Z7fPxme3z467zc2hce6q8dHHmNwXydFsrlmdNSOCjE49dsFwwWn93fm/MxYF0KqRuuvLcMLinpTs2w235xoGlHLf2Pr4zAe9Xl19efS7YffO9fjRBfbF2WtKC2zvP2vFeLTXlqIwP4Lasuh+u+vL8MK1a+O2e+HatbFz+f7TW2K3V5cWxB27kYjEBZQSNVYU4+unLIgF0y9Y0xcL2nfVl+GGA6fhvNV9uHBtH05d2ju8X+055vXUYdG4etvXFLSpCa9nSsvI1ze/N71tovT7wEFTXU9z/MmFy/DcVavxw/OWYnZX/AWlvIiYnvent1cDAG47ciAWTA1a5nuLREREWeDF69bi/b37sGefwp69Wnqxw+/mn160DPNueCR1jXPI7Qy4H12wDNOvfiAlbbHzqSNm4Td/+SeOWdCNovzwT705dWkPPv7oS2l5rvk9dXjpjbdxylAvPvTACygvHh1duXNXjcdAV20ggQ+9z93TkBtZb4meu2o1Jl9xv6NtZ3XW4MlX/o71U1mHazT42OEzsP6jP4r9vnpyM+48ZhAKwJzrH47dvnvnetPpod89fRG23mad1XPzYdNxwIy2uNucXASY1VmDC9b24d3396C12ttn/FdXrkJBXgR5EcGxt//Ncjv983/xuon4/V//bbndkfM68dQf/o5n//RPR88/uaUSC3rrcesPX0667cb+Fjzzp38AiK7+2tNQPuJ9ytXzE0Ut7K3HYbPd1xcr0y72ldlc9Es8lsqL8mO3bZrRiq8++arr502GmUpEREQO5OdFUFqYj8rigtjVV6eJAGOqSnwX9fbKT2ZUVWkBfnn5Kl/Pf6WHFWzWTGnGWSvHoyrJFfGwaKtxPghaNakJ56wcb3pfnoO/1apJTXj84hWIRAQPnb0YV2+0L96ZK3YsG4e5Y4MpOt9QUZR8oyxWpg0gzKYWJarUgpI7lvUm2ZKy3bd2LMTklqq4gr4KQGNlMWpKC5NOm22oKIqbagMAj1+8HLt3rsevr16Nn1+8fERAyYnfXrMGR87rRGt1CXobK1BS6O1CQnFBnqu6dIvHN+Co+V0AEKs5+Py1azCjI5rVcfXGKbjrhHmO9vW9MxfhO6cvwpopzY62178zyory0NtYkbEMZsqcL2ao4Py5qybE/X7swugUuVafK31m5eWtWi69TEREWSZdXcahCQ34/vNvoKI4H//6zx7P+/n0tlkA4DuwU1ue2wN4ANg8ux0fvP95/M1QWPXhc5bgG0/9Cf/zaHwB2VttgotOpq0ZBx+9jaldOTAIhfmRuODG8r5GPPzb19Pahh9fODyd54oNk1CapiL5mbZnX/Kgki6bC/mTuTNXjMOZK8bj7ff2xC0qMdYkA6YwP4IXrls74nYAqC0rxNdOno9CbWUy/Rz0qytXobI4+v1QWpjv+XOVikLwV2yYjK0Wq8xdvmHyiICr0vJ4i/LzXH8WPr99dqyAuFP6afxpnxdtsll5UT7WTW3GPbuCz5ohaxFD7PigmW3YNrcTZYV52DzYgSvuew4P/vo16wfb7Teg9qVVa42/SBoREVEQ3ASK5vfW4dL1E1PWFt2NB08DADxz5WoMdNagOH/4q/7IeZ2O9nHSkh6snuzsimuQyjxeoc40ERlRZ6unoRznro6/InjgzNYAnsv3LtLqY1tmxH6+6ZDpOH9NX9rbUFc2fDGysaI49nOQ7+U3Tpkf3M4C4mbhN+V6ciyF3ZkrohmRXlYpTdRdXxbLZFg3tRnL+hpjAaUw6qgrxbK+JtP7ts3tjGVn6OaNrUN7bfT1uf0kLDVZdMFOUX4k1ndwW08nlzx71epRGcx+7Pyl+PnFyzPdDADATYdOR1d9Gc5eNQEt1SW+6oWO3iOZiIjIxNOXr3S8rZuU9dLCfBy3aKyXJrnSWFGMH54XLWb81ZPnI9/QaR1T5eyiTNADzCMsrhgnuvPYQfz0IvsisWFVaAjeffPUBeYb5VAHuru+zNHURmNw8qBZbZjQnP7sKn3g8qsrV2Hd1NQES2d01CTfyKG+oN4jF8dbKrJFCPjN1WvigppmkhW+TsZsFdIPHTLd9jEnLnb+XTQuYcXNazdNxecSFhnIdjuWjcNj56fnu+e+HQs53W2UGtdYjvbaUjRWFiffOAMuXuf9wieDSkRERAb5JlcO3QSaMklf1aOjLjyrOK2a1IRrN01Nut3MjmrM6qx1HPgKG+OKKi1V5h1Gu8KaTnUnrN5kZbtWKyRVrt44ObZcsRPXH5D8GDDTGcCxrNdoqSwuSPtgrqrEfcDggBn+M9oA58Hhh85e/ICNzwAAIABJREFUMmJVMApGSWEeTtACOL2NI6edLZ3QgINmuq9DZGQ2zUtflt7KRfrg0SZV5I5jBvHFY+fgjmMGfbUv6xjek1ScLerKCxGGBTpLCvJQkJfZhuTQdRZb39qxEADwlRPmZrgl9pot+i5OjI5J5R4Mdtfi3+/twXN/dlbxn4iIcle1RS2/ZN2x6w6Ygnfe2xt8gyxsczi9LZ2cZkDsN60l+UYhFjEEK6yuQiYWyHTr5evXOaq7BERXF7r9J7tH3H7gjFZ8/Rd/8tUOLyo8rlLnpvBuGBkz2FLtwBmtqEmSFWPGLNhBwWnSzgcPnb0EYy/6Tty0xM8fPYh/vPtf3Paj37ve78PnLEF+RNBRW4rfvfY2bv/JbjxyzhLTmkleLBnfEMh+cpk+ZU7n5GxVX17kKdgctP2mjcEHD5mOe3b9Eed/9Vdpfe76cm2xk7Q+a+aMa4p+JutDUGNSkrzr88bW4acvv+l6v8xUMvHFY+fg44fPRGmW1nYgIqL0SJb0sHVOJ453Mc3Ar2SdhTALwxXL4gLv3aJkx8Lxi7p9Fz13GlACgFfefMf09soMDGYePXfI85L1ZivS3LK532+TUuaLx2ZmRR8AuOGgqbhsv+EpiU7qlUxuqUphi8ItXVNtF/TWY+ucaDbRyzesx1eOj2YrPHNltEhzRVG+p3p7PQ3l6Kwrg4jEBq1uA0pBZE/mGjffRTUJF5ycPnZWZw0eO39p0u1md1lPq71642SHz2Zui3ZMHjrQ7ms/XpyxwnwF1KCsmmReTytV7j9zse39xQV52L1zfZpa40++x+w1BpVMLBxXj4aKoqzunBMRkXsvXrc2kDN/XVkhrtrfX4dvtFEZrNj5gYOiU7Mu38/936zN4eIhl6xPXn8oSFYZK/sCep+dTsPTt3UTEAOi095271yPS9ZPxDkr4wcgc7rrXO3Lil2LFo2r97TP8c2Zy/opyo+/GOrkL332ytQO7lLtyx6X5b5m05SUT7V9+JwlAICGiiJcZ5j+qRfOrtAKXUcigiPmWmeZ9jSUxTI7rBw+2IEXLVZvs/L9c4dwzELnU1hHC6enyIrifNxxtLepgSKC9trkU3uPtpli7DfrpTqD2VLbtOM9Vd/6Y6qK8fNLRhbDvv3o2VgzuRmTW9yt1pdMLtVbr/WQ7QowqGSLq8wREY0uZvWU7FhdfBARHJXimjYUjN0718emp3gpt6MXyS0JWXaz1SouQcSUbj5sOtpqvNc6clLgW9fXXInTlo/z/FxmA4uUCuD99TKFzYyTQK3bYF+YLBnf4GqFO93EMZWxQa3fbA87PRZZQ1PbqvDkpSvibss3+Tt8dMsM7N65Hg+fM4TTEz4DA53xGSwi4vr7q6u+bFSvPmbFaS2yvuaKwD6rlm1xeHzfa7U4hI2gpkmGVWNFMY4zBE0v328ShiY04lPbZuGitcOZgUUJU5R371yPo0xKCXzvzEWu2/DLK1bhSx4D36lidq4x6nAQ7DTDM4mNK1x0eoiIKHvs3rke3z19kaMpOV46EkE6dWmP420Dq0GcgaShxI5dJnh5+/7n8JkAgFu3DVhuk4liqFYBhSBW9jtgxnAR4GQdVDOtDgJSdntNdpwfZpjO0VjhvfBoOush6Z66bCUOdli4eWP/cB2yw+c4W2Exl9x06HRPmXfGQ3Zhr7eMNDMXr+tzvG1dQpZJfl4Eu3eux7a5nThoZht+e80a7D99+O975LwuPHfVavQ0RDMEv3ry/GAaTSMcPtjpuXh60Gf6vTbHd6EWELxk3URMb6/GjqW9AT979tLftUsN04GNWXkLDZmoxu+TT26dOWJf56wcjxsPnoa+5uTZTYnTtatKCrAgwHNMEGrKCmPnETNuspCNMt+DC5mnLhte4ScTnQkiIkqPSS2VaKy0Tx8/d9V4Rx2JTDtvdbQAdF2SKRJhdcyCbhw2O3ODYmO33e1y7npfoaHC+liaFEDdmpuSLBHulJfMDjteAplOHuJ1lbb1U8cEEjgD4C246nNUWVwQcZw9dMvmGbG6QPuZBMjDUKcslYoL8jCz07rmjJnt87twbAqmfN0Z0App12yagpsOnW66wEFZUb6v1ZnImcPndOCmQ72db4P+zDnJNtTPd+eu9rcQRC5xM72trmz4u3utdh5dOakZ88bW4anLVmLHsl7LulNjE4IzES104OViSzqdsHisZV/H6+qjrM5mMNhVGzePkDWViIhy2x0mq2MZx7I7ltlPu7Ee9wbXtXTyXdRQXoTHL17ueS58pvV3VIfiQo4IcOexg3jz7fex9pbHPO3D7G8QRG/ioCRLhDu139Qx+PLjfwhkX16lMtixZbAD33w6/avb6fz2HUsL3XXNU10XKGinL+vFRx95MZB9lXsoMn1lCmrdzemuxeLxDfjt/xteMTpxelpQMlh6blSyi22nY5y4Z6/5H/y4hd2Y3VULACOmIpcV5uHf76dv1Vk/UnU8LxnfGPv52atWY6/F+wgASyY0jPhOXDiuPi6bycxxC7ux3/QWvPbP/8RuUyp6gam7rgw/3/03j61PvcNmd1heyPN6QcdXUElEagHcDaALwG4Ahyql/p6wTT+ATwKoBLAXwHVKqbu1+24HsATAP7TNtyulnvbTJq/OWz0BpyakDQY2jYCIiEJpTFUJ/vTWu4HvN50d/++duQgTmio8dwScOGvFeNz80Asp238mi3Qnaqwo9jVlqtpkhTfjNJZMa60pwbS2Kvzq1X8k3zgLNVQUxWpCLOi1L+id7DPjJeMpcZdpO7SzpM/a0xiuOi5BnDfvPnEegOFsxcfOX+qoCLMXB89qG7HiGGVGadHIbLKgP4ZT28yzXPVpXc9fuyY2DU5XVJA9QaVJLZX42lPB7W95XyMe/u3rcVPOkwWf27WgnJMVGIvyI3hvzz5UlRRgaEIj+turAQCv/v2d2L6+cOwgRATff/51ry8jK/m9LHghgIeVUuMAPKz9nugdAEcqpSYDWAPgIyJSbbj/PKVUv/YvIwElwDyAxKASEVFuu/8s+2Vgw6Aryfz2vubKwANK6Q7xpDIg5pVdRzSxaK7usfOX4q4T5o64fX6S4EYq2P0Ngwx0zGh3n5Hh5K/tNaNEQY24SJhJITy0Y+oCyGx0U/MNADZMC0+ANWib+lvx5KUrUhZQAoADZ7bh4yZ1Xyj9Pn64+7+D22XlxzfZT8cuys8L5fenU8v6GpNv5IL+2UusWWbnhMVjcfJQDzY4uPgzRpt++ssrVsVlMrXVlOKRc5bgs9sHkJ8XQV5EsHxik8vWh4va+9//JN9qmN+g0kYAd2g/3wFg04gGKfWCUup32s9/BvA6gAafz5sWXtIav3x8uCq8ExGlw+X7ZefCBl6mTzgR1Jj91KU9OGimt/ntYeCkEHqYGL/3z11lvdT6iYvHmt7eXltqmuWUS9PpEwMRX7Lp99yyud/0diefj7Eei4UqBeQFUM9CRDwF3zL1lzY7xpK13ywA6lZxvrtVDxPrRR2Yxee3RCLiajBL2au7vgxlKeo/JLr/zPBf/HKjvXZ4ym6QWcoiwKlLe3HrtlmuHpcXEVywpi+2Cqz9c1if4cc2lLuevhxqLv80foNKTUqpvwCA9r9tuFFEBgEUAnjJcPN1IvIrEblZRCzPxCJygojsEpFdb7zxhs9mm+zf5MvYTZ/kgwdPA4ARKYhERKPBPbv+mOkmBCYsAYBL10/EqUt7bTsxKyel50qY2wuhszpr8OurV+NjW2bYbrdmcrOPVgWv22ZFFKOyonz870nzcNYK68BTmB3ssT7Tt09biG8mLF1ttyR5WYo62HaHo3GM4ne8YrfykpXEz2s6ziZDExowcYy7AvMAMC5JFkQ6XLCmD/VZusAAjT6dddFMGK9Bby8muFw8IuyKDIHooANzDRVFWJXCfsWnjpjFBBILSSMgIvKQiDxr8m+jmycSkTEAvgDgaKXUPu3miwD0AZgNoBbABVaPV0rdqpQaUEoNNDSkJ9Ep30WASETw2PlLUc8rFEQ0Cv3nv8Pz97cMxq+Scd0BUwJ9rkljwr8aWxCGJjQmveoVolJEcb528nyUFuYnXcXqUy6vKKbKjPZqHDKrLVb4FEg+JW92Vy3OWGFfyD2T7I6NpRPcTzloqCjClNaqlE7tMXJy1TiVBM4/X/doNXUy5fajB1GdoTo7TleqM/qFYaXlpspiDHk4Hr97+iLXj0mFnQdOzXQTKI30rKGQfvU69vOLl2e6CQCin/+lE4IZ17s9E9148DTXn98JzRWY32NfwHu0Sho1UUqtUEpNMfl3L4DXtGCRHjQyrUglIpUAvgPgUqXUzwz7/ouKeg/A5wEEsx5nhqSro0VEFDYKw0UObzhwWuz2tVOasXVOZ6DPNaOjOvlGAXC7tLxRJG01DoLp2l67KT7wl6oMk7CqLi3EBw+JX0J6tXa1M4hsKq+HQ1NlEQ6zWMrYDy8FqNtq3K8yZgzSueV1NUDja0v2vtvdffpy67pMixJWBTIWhQ3qk19isqR8rqhJmEJpfP+cGt8UTMFvv38vs8L8lDuCzFyuScOxMm9snaOLBo0ZDNov7I0/f1YU+39f7jxmEHce4y6D6NCBdmweNF8BbbT75NaZ2PPP13e7eYzfuVr3AThK+/koAPcmbiAihQC+AeBOpdT/JtynB6QE0XpMz/psj2dB9f+zPXJNRORFS1UJitK0JHy64jUnDyUvQGvVlv853H7alxNOXueC3mCumB0yED8d6qQh85pBo0lzVTGOWdCNgS7/S4N7PWSVAg6a1YaDZnqbrma3XzdWTGzERg8r2FVZDKL27N1nensQjK/NT3DX7kLhF46dExeINWa1GZ+yoaII45sqMCEF08xOW5a8GHk6+qR+zsd6TbsL1yRfdSmsVk0K1xReSi0/55QfX7gswJaY+8oJc3HTodPx5KUrXD3uZxe5z1zyWvIlcREGv+epmtICLB7fEFc4m/xZO3UM1Pvv/tvNY/yOAHYCWCkivwOwUvsdIjIgIrdp2xwKYDGA7SLytPZPr9z4JRF5BsAzAOoBXOuzPehrrsA0i+UX7Xi5Amekn2IaKzj9jYhGn8Hu2pwLqteVeT+fzx2bntW+glqqPi+ho1zksvhurtYTvHzDJNuaQekw2F2Lmw6dnnzDFLrtqNnYvqA7sP111qWnHknQGYPGelJmx/zxi7rjrrr/4Lwh3HbUQKBt0O1zEhm02ebBgFa+9PMeV5VE3yur4KOdsKx45WX6H2UvrxmUANJaxNltwfjmKveZS49dsBSHeKzPF6TKEmYLhoGvnpJS6k2l1HKl1Djt/79pt+9SSh2n/fxFpVSBUqrf8O9p7b5lSqmp2nS6I5RSb/t9QV478n5XqFk/Lfp4q4JjCzKwnDARUbooxI9fTlribplpN1JdSFufPhOSMYutoAJ5yVbLSvZWGAvtul0yOewSjwMvRa7DNPDMVO0do0ktPuui2bydxvPQGA8DJZ3ZypD97dWxDACzKYSXrJ8U91kqLcxHcUGe4+mGxtXyjltkH8RzFFOyuS+oIt3L+hqxwuPS2UGu/ESUTjx2vdW922ByIczPe7luanPGa9pRVM5dWnQyCNDrfsQ/zl+HrzjJ3PeehmDmfhMRhVFip+DCtX0pe64glgsPSmKAy6zD5H3f6eP0O9Ds+9P4+FOXpi6YGBYt1e4ym7960ry0rhSkswpkVJUUhD6r0EuNHZ2+YtuuS1eMmGaRyO6wt8oqMMsASFbfx8uYaVmffV2UsGTGj2+q8JyN5afv7eaRY21WdcyGiweUPcKSQQdEL/C0uvy+csvt92GpyXjZT6ZzR21Zxhd1oKicCyoBwN594eourZvaHIorg0REqXLY7HbTq03ZcDGvuMD8q9BL17CiOLcLXB+3aCx+YlIX4tSlvbjhwKk4eSh5nZdsk3gcuI1pDnTVhmqgkQ2KXU6/NNKnhdWXFyW94BeUoKa1GI+TZKfOI+d1Jd1fkOdfs8+9X34+Fm5e2iPnDGHiKFk1lFLvls39uHBtdtQBWzc1tTW/TlvWi4fOtp9Ka6wxafaZ5/djbsi5oFJVSQGSxZQmt1SlraAsAHxi66y0XnEmouSCWNGJhrXVlNp28gd9rAKVKOi0849tmRnYvoI81zvpaAX5Vtx0iLO6PS3VJSM6hofP6cCWwQ7TKUNh5uQq7tS2+NUGUz39MijprN8RJumaluLmadxezY/u3/4J/Eyp9JK94OU1JONnLOk2Y9Vr7dRzVo63vG8LV47KeWbH6Mb+VkxwsTrszYdlriZeqk+H+XkRVJXYJ04Y6xKes2rCiPu9rEZK4ZNzQSXjaj1Wy/DO66kLNN317hPmBrczIkoLq+wUcu/oBV1JtykrCi5jIOjux8pJ0Xogszqjq3z56YRt7G/Fxn5vU+COW+i+ELKXaUJWqeb5NvtK/M78wIHTAESzQbLZWTYDRl1/ezW+fPzwUsV+6vS45edY72+vTr5RCFQU5WNoQgOAaKFrv9KdHRlkodoSQ2ZVEFlWVoO1756xyPe+s43Xbv9py8fF/f7JrcMXIeaODe5iCYXf6sneaoct7G3wfaycuyr5d5VTQU+JsxtTz+6qiTsnN5hM29Wnhwe9yimlV86Nqowr1nTbzaEO8ErjYLf1ieJLx82xvI+IMofXRYKjn087bJbgDjK92e+gUR/AJspPvPLtoMmJL2uwuxa3bJ5hvnESbldr+dlFywOdWj2tzXkQIsxXFqd7WAE2Gb1+TV1ZIQ4ZSF/HN1UBErMsmEUZWo75matWY7aWyXjJ+km+95fuI/ODDjL8nLTpk1tnYsXE4TpKk1v8H8dmx8/aKc2xVdfIvfwcXemSkvv0Nm+1wxoqinDXCf6KSXtdfXNy68hpn3YXkLyw+54SSNJEjlOGevGbq9d4em7OnAuPnDwz6p0lu+Os2sPypVbsBksLeqOdNP1KOFlbO4XTkSh9QlZ6LavpfWy7paWD/N73G9CozpEBlZclgM3oK051a1cLxzWOLDp85Pwu3LptViDPl2oFFoO+i7Ti8S9fv871PnsbK/Dy9evw5GUrc6L+g9knaPPscEzl6WuuQH+HfYDT7sKgm7qabv6Widnvbs5CTqbkrZ06JvBjy+6cHAbpzCo7ffk4XLnBX9DyvNUTsNxQQD2dpTRodDNOLT9lyPmCGAfMaMvsiqyS/DwUiQhKCvM8BYgqi3OjP5cLcvpsaPdd9bWT58d+Li1MfSFHFgg0NzShITYvnld/ghNk0DRXcTnY4Nh1GEq082uQ77bfgGC5RTHtxN2mu3ZOpi4+lBlq79x9wlx88oiRNaYqiwuwylCHrKsu/auZOZWsYxqJCO7bsQAA0OIiMOenhk02CMuqit8+bSE+v32258ePyDh0oSbhu7Ozbjj7ctlE+9XY7FyRJJjhZ7U7O/qUXgKmtFa5zvZIPB4mtVTGzgMnD/Vg1SReDKX0m+2hRqWxPIxZXSM3ts/vwm1HjszammQy1m2sKHK8uIXb1XMfO38pjgtgyjQFY9SO4luqSzC1NZpafPKS8CyBfOLisZluQlot7K3PyFLLuW7FRGbGUfronezEDKIHz1qMqzZGl/Q+PaEuhR9+A4JzuutG3Dazoxortc+NvncnV82CHAr2JmQI2e37I4f1B/jMw+aMrUNvY/ICpHPG1gV69TPQAucWe9vY3xqrS1GmXfWd35uZKV+ZZrYcfUhiSsjPi3i+yDSrs8ZXIOVLx8XXyKwri04v/eUVq7AqIei7oKfe8Xdtb2OF6SpMC3rr8IPzhvDQ2UtMH/fidWsd7d+K2TmM11Pi2b0f3znduvbUpDGVOR9opmFeC72ngpdsbT3TadelK7C/y+CNmRWG82F9efQ8mXhh4n9PmocbD57mOGNyyfj40gTJpmS315ZaZiZT+uX0X0IA/PLyVZb363NKE4vwpaotyVy5YRIuWpcdS1QGKTaAy2grcgs7jcnxLQqO1Wd3XFNFLDW5x6bGnVt1Zf6KQ5tdDfv6KQtwfEJQ3202zqXrgz1/22WO+Mmw3Tav0/Njw+TBs8yXMTbrv05rq0JzVTF2LIt+33fXleGjW7zVvsomy/ris2s+o11drjCZMuBn6tUzV1r3tdJpckulr9cxqSX+Srv+PVFVUjBivx11pbjtKOc1VsY3xQdrp7RW4kvHzUVnXRk6Lc41fqevZVNfYNelKwLZT2KxX6dZYPeeugAzEqZdJtae0X+b0FSBaSmo3Ubh5bY/4GXhDae8fK63z+8CYL+4RqHNdM4bDpwa+znxtKSfG0WA5srh7N+G8iKUFuZjXk8dTlziPmniY9p3tPEz/eBZi3HL5v5AFnWgYOVkUMn4YasqLcCAxVWrgx2s2DE2wIGQnabKIszoGH1pykpFO70zO6qTDvJvPGhaWtoUJl5XaAhzEd2wGC3T39JRkFXvYBTmpX4qMRBs1pMZffqM25pFdh0yL8yujD512Urf+zXLmPDKz5j311ev9vXc45rMM6qctCkSkUCu1qaK2Qo5XiSe56wGwuetnmBZwN4JsyDV5fvZT/kK88pZh6ahGPs3TlmQ8ucImp+phcBw5pfOuNqdPtj1uzKV2+NYP1/kRcR0+o6R/mm6/6zFloFAIgCoD+gcbsZLsLmsKD9pdvFdDlczt8oGtupWFxfk4Yg57i9m5UUEu3euxxX7D3+XjGuqwMb+1kAWdaBg5WRQadOMVgDDdWWMHz5jKt3WOZ1JP2CPnDMUfANNPH7xCkzPkuV/g/DFY4dXxbt43UR8/ZQFSQf5deXBrXKULSq02i9u+3FhiZfc5GBVnEwx1pHJZZtntyffyCe9g7Ggtw7fPm1hyp8v6OBNouKCPLzksJizMXsh6ABeYmZEUX4EtdqgrNTH8RuW84PxNSRmcXhx3QFTfO8jfPz9sRLrjzVVmgdKl09sREFeBP0++yEfPnT4nH9Mkiv1LT6CB1ZjqiCO7XtOnIcL16Yua1z/Xs/GaRurJ8cHpP0Uvj51aQ/OX9M34vbEacBuJWai1pbZ9x2Nx8yI4yok50rKPqmaGVlfXoTF471fAAhCYkanLvGCtt+Pj94HKh8l/fVsl33faA4s6I3WyzhQS5czXpU9QAs4Ueo4qWewUAvuGU9AdinrqyePzhpBX9CCb1YDgURbBqOr9+wLyagxHUXwvXKaCTCrs8bXFfxMa6kuwXmr/RVlTEb/6IoIprSaZ0KkcsWsb566ANvmBjuly0vR4nRlvvzgvKHY95wfV+0/GTcdMj12Pvbi6v0n49pN/oI5u3eux4Rmb0Gl4oLhbowe3IyI4IVr42vRhDnAnUqnL+91tF26i9KH2WB3bdJAhBd6sORDh0x3/Pk1q9mz0GcdsEhIev7nre5L2eIEnz1qIDbVs7nKWfBSKWBCMxfVIXNuuzCp6oYPdtdkZFEFfVXYtpoS25k+xnGd38xG44p3FH4h+WoJxjVaQVidfhXI7WoPTlRoB3pHbWmSLXPXI+eYF5Z0Y4/hMurhg9bLGQvE1zSLTDh1qf8C8G6nQGyYNgZAeDIRwkgfhDo9ni5eN9F0akc6mC3t7tbG/hacuHgsHr94edJts3WVyv72alzjM7ARhHQtNd9ZV+brudpqot9bR83vwkGz2lBc4D34u3bqGBzhIqBXX16EwwbaAyt6+ttrhoNH+qp++09vGZHNZjVVLtdNa8tMBrSTVfU6a4enDw101gQy5c/PYKu9NrWFePeb1oLdO9dj9eTmEQXB7Xxu+3Ddpq1zOmIranoVZAAxLF2N9VrfR7d8YpPrgJWCwhFzrPuhAGt/UnL6MZKp1Vz9sDq+K4ryMaCtOGcVKProlhm4ZmN8P6x9FI+RR6OcCiqNbbAegOlFvoLq83//vCEAw1PtjMpCnJ3hxyEJkWmr99vpWzyusRyDhmUx7TqUqRqrGZfYDIpeh+u81SPTutOlxMcgMUhBrIzyqSNmBdCSYXnaweQk8Pa9MxdldElmN8e91SCuurQQ+XkRx9luXjhpZmlAx2RiBkFijY5MOWfl+JQ/R1DT/pqrigNduc2N/IjgAwdPw48uWBbYPvWLO/tNjQ4shybEF6e2W7Aj7PJ9ppW4nWJ1bEDFZZ0EG3Ys68VzV0Xras0ZW4cnLvFfqHmBhyyex85fivt2LDCtcRSGCzRD44eP57aaUnzo4OmWq8U54bRwtamEh7p9f5J9p1WXFowolu3EnG7z+lzfOGU+Pn64s4L8SllfGNDrv4XgcKCQ04+RsQ3lGe0/BmlaezQD/fajZ+N/Dp9pus3+01tsawOH4VxKqZVTQSXdf/eOPHJv0ub5B3VQxzp6Njt0khkQNnYrNJkVx33AYvUdJx48e0ks8g3YdzZSkYreUFGEI1OwCtKyhAFNOhinB/7wvKVY2heO6VpBxAKTLSmaSn1ZlAqf0e9rB9GvoJZeXqkt4f3Q2d7OPckKsbqlv6otSa5w+/X9c4fwXZvlrbNFKi4Q6APKSERQmBdBZUl8ynxVaWYyDf3aPr8LxwW4wo1dn0T/u/itqeRGXkRQFvD0Bi/ZAe21pZjWVm27KlImGc+dJy4ei6rSAs91h+49dQGu2DA5+YYWihIC20F/np++fBXOXBFcgH5GR00sMzMZ40p/ifzUsKPRK+ivu09vm4UL16R/lfDL94ueM4YmNFqWONC1a5+3CQnZwVxAKPdlbVDJLPihf3hfev3tlDznEXOdDRr0j43TzIBbtwWbiZFOQRRXdeKyJKvIeLFhWkto60gY00s/ePA0XH/AVJy42Ho5TmOHp6OuNJRXBBK/YDLNTWc4nEdJvJOWBJ91F0b636230dvxlI5Vnfz46knzTKfOdtWXMZXcgnHZ7xeuW5szA8Ar95+M4xa5X4Y50dIJDThwZmtKsxUTpfqcmQ3n5CA9rJUb8Bucn95ejZoAL9K5zQz78KH9gT23GT/1D/ValMaM0KL8+Azb0XbcUXzNSEfbG34O6mKabvXkZnTUpb+Q8NnxAAAgAElEQVQf4Kbm4R3HDOLpy1fi/oSkAz/T7LOt/MlolbU9r++duRjjLvm/uNv0cfTeFIyob9ncj4byInzxZ3+Iv8PnkW42BeEXl63EjGse9LVfJ46c14k7f/qKp8cGuSS1E35ORlYu3zAJ/+8f/wl8v0GIRCS2bM8hA9HVu5b2NeKVN9/B9577f0kfH5YT8KBFSrobZq+lojgf//rPHsf72DC9Bd/65Z99tyXd3AQ9g1gd0ethk8nDLfH4aKkqxp9tPtepircG9R4MdNWio64U7+/ZF9Aec1/iwI/iff7owbQ/Zwiva2S1nobyjE1ZteN2qn2qV6263cOxrh+rY7Qp5Hoc4Plr14wMKoWlc0VZ4ej5XRjf5L82Zjaxyj5tqiz2PcX58BRnhJM/WZupZFcnIBUrX+VFBPONV2RsvlfMnj7xe6imtMBy+eMgryIdp9VHMCv462fq1ye2DmdXNSbUQgr6O1ef/283wA5LDSEgM53pxHpUy/qa8Mmt5vOe06m6dPhYdnNcPHb+0hS0JqpAuwrp5jSRqX5ks4Nit4m2+vjSTVwuWndgklUz0/n+2D1XX3MFLlib3lpmqXjtjRXFuGR98NmZuWpGR/WIaTm6IIrdZ0K6s02zeaisZ/bee+rImkhETo3RVonT6y4yWE1+rZ06BtdumprpZvhy9IKuwPblZDGG7fOtn++q/b1P3aXUy9qgkhm9U7Qv4M7YV46fizXaYOsDBwVzcrhy/8nYOif4ej6J7AY87+8J5o1aNC7+ylPQU8pOXzayllMis9dpNcgwsprju3vnelywxtvgNBVBzWTOWaXVINDeh8L8CJb2pb+2kx03b0t7bSlKbQreuz3CZnZUx+pyBVUwOh3GuAgq6e+v8W12W48qsRaNU3PH+l/e3iljfYwVE5uwfurwqj/fO3Nx3O9mUvXx5BVsZ1LxLm3sb8Xz1641vc9L4ebRrDoL609tGezAy9evw/QU1IPK9owrZTjhPasVRad4ieekJpvv3Qys5E6UNmbT3C5PQfkRLw6c0ep64QlKL19/HRGpFZEHReR32v+mZd9FZK+IPK39u89we7eIPK49/m4RSfkyPl6ygOb11CFfO5APmx3NArAbP/S3V6MvyfzTSJoGIPpAx2yZ3T+99a7LfUX/f/n6dUk2HHnTact6k+8/yfO6NcdmoKsXYrQbYCY7d91+9GzT2wMZtFrswyoIFruilmU94BNs6kR9M8CrzgOdtXjqspVxt9kdV+21JfjWjoVJ9+s1FfczRw4k3ygDvB67boJffq2ZMpxNddtRA7gqYQnb/CQf3Cz7iBClhX4+rCj2H1TasbQXOxx85wcp6NolucIY7C4PoCh6pYvj45bNqa2fFJTE74Tbjx60nKYT1jqclHqj4RRjVo8wDBfMRAQfPiw7ziejmd+Q34UAHlZKjQPwsPa7mXeVUv3av/0Nt38AwM3a4/8O4Fif7bH1i8tWYijg+dwTTYJHdx47iG+dZj8gTddnVH8avS5P0u09rOKU+BCzPZQW5mNjf4ujNiRKNkgE4gfDq7TVX+xeSRDL1Fu9V/N7/Gdt1JYVmnYA33l/r+9962q0K9IHJJna9J3TkwdXjL560jzT290e86kKvDo5xqtKCjC1bXiFC6tHdHoonLx75/pAV7Q7w2RVRq/c1sD64MHTAnvuVFiScL7//NGzsWXQ2bnQqTB0uCj3ZPNhde7qCWnJxNaloo5mrgj6OHKTwb2x375vEVZVJQWW03Sy+XNJ/oyWP31NaUEgYySvVk12v4InhYPfoNJGAHdoP98BYJPTB0q0J74MwFe9PN58p/Z315QVBjoA2L1zPdaaTLUoyIuELkVPnwqWFxHM7LBOEbd7d6zeu8TovdVbfMvmGTh5yP0KVTM7apI3zuBai1pVRvrqHkF3Rb992kJMavG/ZPm3TluIR7TVXowe+91fPe/zOYvU95uTRP8nt9gvH5qo1kU2oHIwGDC7Muj1c7x5djuOmJt8sJP4nEEHDpxMzXRqrMlKmF4VF7hrV1gDKu210doYxmyJTx0xC0snNObMymCU2xgnsWc893z58T/YbOnPwTNbY+UPspF+cSaoLIuSwsTC1ebbze4ynbhAlHX0/mBY+ztB+8Xlq+IywtOtN0vrIJL/oFKTUuovAKD9b1XEpVhEdonIz0REDxzVAXhLKaUv4fQqAMvLGiJygraPXW+88YZ9q9LQGwvTqaW+3Lrw2dCERswwBJFeun4djl0YnXLkZECve/ryldbT0xIH4NrvFSaZNm7rDV2236RY9kR+GnJPO30u1TmltWrE4ecmK+XS9RMBRIvZNQa8/HPiigzd9cEFI4yC+uL1shurYI0+T3znQdNw8lAPrjtgim1wKdlzl2kd68XjGzwViU9F52SxVttMAPzkwmWB7tvqU5uJdPAyB0Ghic3RwK7+WbzxoGkZ7SRR5jgpDDpafeFY40pZYerVhMe2eV341LbMXbX3Sz9Hv3xDalaOa6wY7qf87KLleOjsxdg+vwu3HWleHsCLWZ3hCVDxUzL6WJWdoBTh2521kgaVROQhEXnW5N9GF8/ToZQaAHA4gI+ISA/Mz82Wh5JS6lal1IBSaqChwXwKm5u53tns5sOmO952Xk8dvnGK/9o01aWFlgPtEdPftN+ry0b+Pfbu9X62WNBjHZzxetI3BtZ+dtFyHG1YdcDJ3PmPbpmRdJtkhYONfC8L77DH88BZi23TW7935iJUFHvP6DALpCUG235+8XLb+K/dfWbH4tiGMtPbGyuKYplpuq1zOmMrvTiRuNvt2moYE8dU4ovHzXG8nyCK4J63ekLc73qAqsqw75bqkrj7/LIKQGfiwp2XFfEaKxlYGI2euGQFTrSp2zbaJS6yoVudBdMP3v3v8FTwtQwYWzp5qBefPSo1NfyevHRF3Hdrc1UxehsrcOX+k+O+j3Ru+q5GXzt5ftJt9DqZqVbPIPWoo3d/GFAkspc0qKSUWqGUmmLy714Ar4nIGADQ/n/dYh9/1v5/GcD3AcwA8FcA1SKij1zbAPzZz4uZ0upumo4ffgdrfor9tdWUJi0E7qgNAWeULOiti/vdzJopzbGaR07aYxzM6rWczDKgEl2xYRLOWGFda0Z/Kn33u3eu9zRY3X968jpRyd5m498yXVMeyoryRwRadCJAX3Olry9Q49VLy20qi3H4nA5sm9sZV/C6IM/7M5t9rry8pYnHYo/LdNytFgW8jX/fn16UPJvI2AyzYtj15UVorY6/3evqg2OqimPZcYvG1WNK6/A0Tqs9hr1oqX7+SKytRJmTzvo3DRVFjmryUfy5ZnxTfP/Cybkq3fbs3Rf7OV0Ln2Sj2rJCLJ+YmiBhnU2WvJnyIn+Bn3mGxVcS+4EbprXgxwFn6CZ68bq1Iz4blPs4FZnIGb+9rfsAHKX9fBSAexM3EJEaESnSfq4HsADAr1W0t/8ogIPtHh9GQxO8TXkBgGV9jVg3tTml882tgjY6r/0vqwHknO461JcX4tCBdtSUFuCM5eMt9zHQVYtbfax89fOLl+OTJhk2cZ1KBRy9oHu4FpMLxmBCUCmvsZXZNI02V7p8f3k5fLyxQ54oVd1z8+yiclyzaUpcB7FB66jaHadWd5mtxublPa1NuMp68pIe/PaaNb72mcgsU6rHdX0khVmdtXjxuuHl1Pfuc9e4G7Vi2z+9aHks2/PMFeMdrX4HAJes60NrtfOsr3QYmT3JQWcYNFQUYWw96yWEiT5l2Bi01j8tbjMrrz9gKlYm6X8Exdgf4fSU0cGYyZ24um8kIp6/h5yWgmCAenTSzy88yxDZ83uG3AlgpYj8DsBK7XeIyICI3KZtMxHALhH5JaJBpJ1KqV9r910A4GwReRHRGkuf9dmetLj96EHkeSwmUlwQwSe2zgq0Xk5iBoNVBoouselbBocH4rYDeYv7Ns1oxa5LV2Jjfyt+cfkq0xWkvHb6EgeDjZXFptOy3P41rLZ3U2fKyBgMMO7i/85YhA0Osplij/X07M7ddcJcAEB7TfLaUScP9eIED1NHygrdB1zNXrfTP8UDZy2O7eT4RSPbW+NwYGR8rYcmrJYYiQiKXQSSt83zv/LRlxOm1Zm9H1O17ExjZ9ftucl0HrJS8QFWi7+FCHD84p7QdrbZCQyX7587hM8fHVytFQqOWQH7ydqiE04zEg+f04GKDJQhYCYBEaXKaM6EnDjG/8JDNHr4Ggkopd5USi1XSo3T/v+bdvsupdRx2s8/UUpNVUpN1/7/rOHxLyulBpVSvUqpQ5RS7/l7OeGlD9CcTJdKJrED5X4uefwJ0rjik13n0e2KVUF09JwGeeIzjJLTpzP5aeM0w3RLq9X+Jo6pjA3yxzel4Qq94c9n9j2o/w0jDgIPJw/14OJ1Ex097dUbJ8d+tgqY2r3XLTZTD81eh3FXydLRndS9AoB1htpX7jJbRr6wJgfT/3QfP3ym6Z7m99oXeL9sv0n4TELW37d2LMSFa4f/Zk5ehem0U4vfv3O6s+ylTNM7gSzSHC5lRfmugrOUIdrn5/PbB5NsGA4MKmUHrxftzAQ5zmcmK9nRv7NG41Gyqd//mNWrUg8XqCmzwnl5OYe1OcgQMXPDgVNjP3fVlyYpYmx/6tPv1rcy7quuvBBtNcMpxJ82rHpSXVqIXZeucNxm435TXXvFuPfE9+b8NfGFjYHhou5eM6iWTmhATZl5UW2rfc7qHJnBlW5OXm0mOlhHzusa8fyum2GxvZeC45Nsrs4sDrg+j9ci0vkRGZEhNLWtKhZkvu6AKThnlfVUVCtzx9aityE+AKoPBqpLfRaSNxFE8fJE+rHT01CO3TtTs+rRiOdMy7PQ6JG5SIl+LOtZz24vKKWb1zpyFF5mRb0VELeacVCCDHYR5Yq7Tpgb1zdPt1qLMRaFV7h7Ckm015rPn87Fr4c8wwg7WRFks6wP4wBdv4pv9j4VF+ThPkMtFWOACYgWBnYqnR29+JJKw8/7rR0LccpQb9y209qGM4zMUv5j+3HRfGN6rFXWkhNuOjcvXb8OHbXugpRW+7/NkPGSzppKOrvMKbPHmW5t8da5zeT71BEz0VFn/76m8cj2/MitczoxrS15BzyxMPpdJ8yzDJh6nPWbdmEvIE4UFtvmdsZNgQeAcYas2ueuWm15PgiD2V01WMPV39LKa5DRTdkHs75mXVkhts2NTi1fbLLCLFEq5eLY0s7csXUoyWC2UBArl1N6ZXVQyTiQXzM5tzsVc8aaZ7l86JCRV3POWTUyM8c4yBrOUDI/RRpv9zM4cxtUMmvPsr5GR4+1mlIx1RBA0uvPXLNxSuy2hooiPH/tmhGPA4AHfv2adVsTfjcGPlqqS/DIOUtGPCYxODK9feSA3807lhcR3HnMIO7bYTjxJtmBVfbYCkNx1S8l1PKx8qBey8ilpRP8Z/o4zabavXN90hofF67ti+7T6XM73M5MucnKhXGHfcLfr7489YO5dVPH4CvHz7XdRj/XJtYWmNNdZ7Z55jGmRFkvPQfxpftNisuEBoD9prXEMvzKHKy2mklfOX4uDpzZlulmjCoHzmxznLFrnILcb9LnsaKXDbjnxHkAgJ9dtBwXr5uI9dOi09T7WOuFKKexfEH2CXdvwYUj5/svjBtmJQV5qC0rxN/+/X7c7dUmWRjJCnXXJgxUrYI/v7hsJUoK80ZcxXRi7thadNWV4a4n/uj6sUZjG5zVIfr6KfPx/p59WHbTDywzhaympSWuzqb769vOSnx96oiZEBGc+IUnY7c5bbfuE1tn4r09e/HfPe4CcV317lYLSzb9Mj8iI1ZVseL2NeoBiesOmIrdb/7b8ePMApumwy2PYzA3KbaNFUWY3VWDf7+/19NzfWRz/4jb9imFS9dPxLXf+U3stgNntAIATls2DlvndGLuDQ97ej4nCvIimNdj/zfv1o4zfara+WsmYM3kZjTb1MLKpB6XxyYRETmTGIS0U+gxc7u3oRx1ZYWxhV/C+l1DowevVRHZy+pMpdHGbPDrJR1zZkcNfnnFqli2R3z2yrCaskIUF+S56kDo7jphHnYeNM3VY/yklrbVlGJsQzl+fvFy07TpA2e0YvNs98ExJ9ZMGYNVk5qSZnvoEmtaAdFskQNmtPlfGjnJt15zVXFgNWYiMhz8cFYQOvp/S3UJ5vckT13XA6aOayv5fescPM/PL1mBHcvGxX1mEmOyxsL3um1zO1FfXmRaVFypkXWa9MBwYX4kFJ3p05ePw7NXrY4FYPuaK1wHFdNpx9Le5BsRhdpom2zhTux7lEWWc1JjZTGevGyl5f38qxMRhUtWB5X0wdxFa/swo71mxO1h9Mqb73h+7IcPnR6bmqQHHxKnjF25YZKjfVWVFMQem23F0MqKrOf4Ws3Z//Bh/ThibvJsNq+FiEUkabaHVSeo01C/Jy+Svo9kYgDrqyfNw91aqrkTIoIPHzacebN9fpflvoFoFpQdPdiljxHqyouwe+d60/fNqnigl/FF0J1TpczbsevSFab1neLeK5vGXL1xMj5y2MhMp3TIi4jp1L0gmL1kv+PEwvwIXrxurb+duMSxLRFRvGs2Tca2uZ34hU2AiIiIsl9OTH87cUlPppvg2H/+623aDASmRXf3JYzdty/oNn+4zbLsG6a3oLwoH9d99zdxtwdpQW/yKVVOg4G9jRX4wXlDWPLB73tqi93T7D+9JZZuHXRwUv8bNFYU47V/RqfWPXXZSpQY6kHtP70F7TXmBeiNnAzw3dbDGujytzpdXLAv4b0b7K5FhYM233DgVDQmzKM2uxJ96tIe3PzQC7b7OniWszobelNTGYy2zUAzrr5YVoiX3/j3iM+rMbvs44++GH1YAA0Oay265spi/OUf//G1j8SV8Ygod4T54iENW9bXhGV9Tck3dGFsfVlsSjYREYUDe91ZzrhKi5HTATUQDXbUV6QuW+ngWW2OVqFKjESsnzrGcstUFXCLRAQt1eZBncrifNxxzKDnfdeVFWFCU0WsACUQzRIzrq5QmB9xVNPoyctWmN7enqRmUhDOWz2yEHxiFCSxv9/XXOEoWLllsAPLJybvgObnRfD1U+bbZqO4Xhkv9lPyYJwxSJQ4Pc00gGvz4hsqimL3u8ka3JMYUU6jIFdX4/QVopEyuepONtDPwdmyIiUF55Fzh1DnYiXiZPgdRETkH4NKaRb0MLCnodx0ENucMA3MdIqJ9v+YqmKsNmQsBP316rTQd7quPHrN8JjVWYMlWu0bL7soLsjD/YYV0/z0Y8yKi+/euR7tLgMpqZL4Hvs5phIfq9fMmtlRY5uNssJBcMpo7z6Foxd0YU63u4yttppSfPu0hab36YWtrQ6X3TvXY5yhztJNh+rT25K/Y4fManfTzGCluA/OLj6NZg+ctRh3neB8KvJopAe2GRAgv4LI+iUiGu2yOqh02Ox27D+9ZcTtdWlYhturdHV/zlgxDk9eOpzNYjf9rbQwH6WF+Zbb+efsC3vEVjZtCTJTYrRK5XtolkTjteOmH5N9zSOLXFu5ZtMUTGpxt+RwVUkBrtgwGTUOsoU2TGuJFSm3oxdvT/bS9avubuoWVZWOrM+UCqcvHxf4PrcZ6pvdc+JcHLvQfNouAIy3yMYkylXjmyrQapExS1HttSX4wrHeM4eJiJwqyBNMbq3KdDOIQi2rayqdarHCz/qpY9B6Sm53yJINUgvyIoGmB2dECi4e3XbkgMOpeMEG2M5bPQGbZsQHQE8dyuwKVWVFeSNWHfMq8a0K8k+XeCXayd9lwzTrqZMj9g/gt9esQXGB8+kmU1qr4oqUGxk/m/o+i/Ldxe/TdfHdyfMsGZ98pT638vOGn7i3sQJTWuMDgBFtTsuVGyZhsLsO6z76WOBtIKLsJSJYNC6Y7y8iIjvPX7PWcb+MeW/+1JQV4gAHF20pfLI6U8mKiGBGR03yDbNIOjNzgj4hOk1QSUcG8opJTXE1jZx47PylOH35OBy/eGzstjqXK+adurQXY6riA50rJgVbvNKt/LwI7vRQI8rsi/UHL7wR9/u+FPwx3UxzcPt5cRNQckNvxUlZtJhAIrM/ZSpWzDPSF1/YvqDbdcZZpjB7koiIKPdEIsKptmlSkBfBzRla6Zj8yepMJcotI1bICsn5u722FGevHB/7/WcXLUdlifePTi5+L738xtu4YM0EvPv+PgDAFRsm4Yg5w1Ocgqgpnaq6B0HsNVkQrSRJ0KqsMLtOxUF3rtZMacbTf3wLd/70FQBAmUWR4lu3zQr0eYMyvqkcpUUsrExERDSasUYXjVbZNZIhW5NtruibXUUP23kvbO2xkrjaV1ilM3ilEJ3GdPmGSQCAxopiNFYMv0+pyFwy+vZpC1FVkp4aQ2aMQTMv73t7bSmeumxlcA0KkNnr8XpoDXTWYNcrf4/9rhcyLy3Mx9opY2JBJSurDAsKhMkDZy3JdBOIiIiIiDIiJ6e/5RI306y+c/oi6zuzLDtmU38LTs7iKUO56junL/Q0zWefGpGH5kl+RNBgUitsSmtVRle+S3plysFbVutySmW6mE5/83g++cjmaEqz2TE0tqHM9jmJiIiIwozdFxqtGFQKuQfPNr8C7jbzY4xpdo3ZPiTwAZ2X3R29oBtTHK600N/urPC2W6ka2F61/2Tcsjn75gvnRQSTW7ytfhFUzaKfXrQ8tqKaLRdBjyDircZMpSCOmzDHgJf1NXo+Duw0VRZj0bjgi4ITEREREVHqcPpbmrm9wl9tMaVnj2EU66S+yaJxDfjtNWvcPXmauRmMG1/ynO7a4BuTQtPaqh2vQBcmejZOW43Jyoo2f7uHzl6ClupinPKlp3y3oaEirCsaZue1KS8ZR5/bPjuw5z9xsXk2YianMhIRERERkXMMKqWZ1yyGxMHfkfO68NIbb0fvc7gPJ9kiIiYFs33y8prdBA/cruZG3uhxzP2mjcFKFyvX9TaWA0jPlCYvR0IQzRpbX46K4nz86z97AthbuIq5p7ItJw+ZB5WWT2xEa7VJ8JKIiIgopDh9n0YrBpWy1LELu1OyX6WQsaQLPZh12rJetDgcUN55zCBmddakpD1hGtj7cerSHnz80ZcC25+IBDadLVfUlBXiO6ctwuIPPhp3u/5RCuuxdPG6iUm3CbKDpAeAdyzrNZ3qtleLXIoIfnzhsrj7+porgmsIERERgl/NlEY7RpVodGJQaRRLRzS9tboE3fVlyTf0qL+jGmVFPIztzOmu8x1U6m+v9r1M6tIJDXj9X+95euy3dixETZnzKVGZ6CPqQVHjc3tthpdi6F601aS3uPmYqhJ87eT5qC0rxNK+xhH3Hza73TRDKT8iKT2PEBERERGRN75G4yJSC+BuAF0AdgM4VCn194RtlgK42XBTH4DNSqlvisjtAJYA+Id233al1NN+2kTOmS4VLsHG2BOzDSh9ggxL3HPiPN/72L6gG9sXeMuwm9oWfGFoXVDvkx5zM8bewngB9MQlY/HpH7ycsee3yyzc2N+Kjf2tI25/+opVKMgL4ZtJRERERDTK+V397UIADyulxgF4WPs9jlLqUaVUv1KqH8AyAO8AeMCwyXn6/QwoeRP0wDXT84E5dAyfwvwICvO5WKSdID82qQxGFeZFkO+iDlkYAmPlRfkoyueUSyIiIgqvTI+hiDLF7yhxI4A7tJ/vALApyfYHA/g/pdQ7Pp83azkdoB0yqy3+cSloi9WJL+hC3U7xRJwakTREBfinM6cf0yGIy8SJsLg9EREREREFwG9QqUkp9RcA0P4fWSQj3mYAX0m47ToR+ZWI3Cwilkt+icgJIrJLRHa98cYb/lqdBfK1qR5O4gFeawqZBQIEDO7kmnRkmpSHrK6Vm5ccxsM9lX8ycb1/BqCIiCg31ZYWZroJlEO668tYA5JGpaRBJRF5SESeNfm30c0TicgYAFMB3G+4+SJEayzNBlAL4AKrxyulblVKDSilBhoaGtw8dag4Ddi4Cexcf8BUPHT2Em8NStBQUZT5QXYY5tvkkHS8nccs7Er9k4Sc30LmurENZZjfO3JltKCfxyl+HImIKFdVlRZg9871mW4G5Yi68iI8eu5QpptBlHZJ0wuUUius7hOR10RkjFLqL1rQ6HWbXR0K4BtKqf8a9v0X7cf3ROTzAM512O6s5XSA5mbcWFVSgKoS5ytjWT3HE5esQEVxPv76trcVuoIypqo4o8+fa9Ix/a0gL1z1ltwsERxYoe6A9vPIOUO29+8L4Inc7IIxJSIiIiIisuJ3JHgfgKO0n48CcK/NtluQMPVNC0RBoiPATQCe9dmenJGOukb7EqJKDRVFKC7Iy3hB3M2z2zP6/LmmraYEMzqqM92MnGc2BVCPbbkJciWT+LklIiIiIiLKFL9BpZ0AVorI7wCs1H6HiAyIyG36RiLSBaAdwA8SHv8lEXkGwDMA6gFc67M9oed1+luQg9LYc1jc3lBRhKcuWxn48zmViSyTXKS/j+VF+fjGKQsy3Jr0ysRx0VQ5nGEnKWxBEDElN61LxbmHiIiIiIhyg6/qukqpNwEsN7l9F4DjDL/vBtBqst0yP8+fjfIcrrqU6VyE2rL0Fy50M1jmOJdGq2ltVf6Of5cP5keNiIiIiIishKsQyigwv7cu002ISXfBX6KUi003c/6QbPsULJ/YhN/fkL6iogzgEhERERGRFQaV0qwgEp63PGwxpXTUkRqNUjkVK6wy+ZrzI4KSwjw0VRZlrA22lEJ9eZFpDSgzo/H4ISIiIiIiZ3xNf6PsFrYgjtOpgRQ+2Rx4CLLlD5+zBHkiKMyP4PGLV+CVN/8d+HME4d4dCxwX/GamEhERERERWWFQKeT0IrmpGNfVloUrk6KnoZwrv1EgMhUI6Wkoz8wTu1RfHq7PPhERERERZafwzMUiW6kYJC/qrceOpb3B79ij4oI87DxoWqabQUREREREREQOMKiUZl6DQ6mYXhSJCM5dPSHw/VI4yGB3L8QAACAASURBVIgfUvhcWTxFKlyTQNPA7epvWfy3JSIiIiKi1GJQKVtwYBdHD7IJR7yWxMNKaJQakRD9Edy2JJvrZRERERERUWoxqJRm+xymRSTW0A3RmDQU+H4kN5oDbm5eeirfpZLCvOhzhOhPEaa2EBERERFRdmNQKUtwHBhvtL4fA501rh+TjvdqtP49kmmsKM50E0Zwm3nEIBQREREREVlhUCnNFJfxDsRozsKh5Dhly5rbj05VSUFqGkJERERERFkvP9MNGG2cTn9LHPcxiBKP7wZlk2z9+L50/TrkRbK08URERERElHLMVEozp5lKiYV9nT5utNDfnlS+L7kylE5HQLKhoijlz+FG2OIg2Zo5xYASERERERHZYaZSmjnOVEoYyzl93GihB0pS+bY0VBRh95vvpPAZ3POyilhhXmpjx7+8fBWqSsMxRUp/f8K02hoQrkylfQxQExERERFRQBhUSqOPHz4TTZXOMjoSB6FMGDCXl8LR+ryxdXhi999Ttn8vDpjZGltRzIndO9ensDVRYQkoAcPZZWEK4gDhynpjTImIiIiIiILCoFIarZ82xvG2hw60xzJMdl26AhXF4Rm4h8UXjh1EWVEKD+GwRSYAbBnswJbBjkw3I7T0DLYw1SC7dtOUUE0jY0yJiIiIiIiCwqBSSM3oqMGMjujy8fXl4apXExaLxjWkdP/hCQNQNjtibmemmxCTHxFMb6vKdDOIiIiIiChHMKhEZCFEyS7k0J59+1w/ZjRl7rx4/bpMN4GIiIiIiHIIV38jslCeyql1lBL1ZUW48aBprh7D2CEREREREZE3HDUTWThqfheW9jVmuhnkQiQiOHR2e6abQURERERENCowU4nIQkFeBD0N5ZluBhEREREREVEo+QoqicghIvKciOwTkQGb7daIyPMi8qKIXGi4vVtEHheR34nI3SJS6Kc9RERuddSWZroJREREREREWclvptKzAA4E8EOrDUQkD8DHAawFMAnAFhGZpN39AQA3K6XGAfg7gGN9toeIyLHdO9djzti6TDeDiIiIiIgoK/kKKimlfqOUej7JZoMAXlRKvayUeh/AXQA2iogAWAbgq9p2dwDY5Kc9RERERERERESUHumoqdQK4I+G31/VbqsD8JZSak/C7aZE5AQR2SUiu954442UNZaIiIiIiIiIiJJLuvqbiDwEoNnkrkuUUvc6eA6zFbuVze2mlFK3ArgVAAYGBiy3IyIiIiIiIiKi1EsaVFJKrfD5HK8CMK7x3QbgzwD+CqBaRPK1bCX9diIiIiIiIiIiCrl0TH97AsA4baW3QgCbAdynlFIAHgVwsLbdUQCcZD4REREREREREVGG+QoqicgBIvIqgHkAviMi92u3t4jIdwFAy0LaAeB+AL8BcI9S6jltFxcAOFtEXkS0xtJn/bSHiIiIiIiIiIjSQ6IJQ9llYGBA7dq1K9PNICIiIiIiIiLKGSLypFJqwOn26Zj+RkREREREREREOYZBJSIiIiIiIiIici0rp7+JyL8APJ/pdhClWD2iqyQS5TIe5zQa8Din0YDHOeU6HuM0GtQDKFNKNTh9QH4KG5NKz7uZ40eUjURkF49zynU8zmk04HFOowGPc8p1PMZpNNCO8y43j+H0NyIiIiIiIiIico1BJSIiIiIiIiIici1bg0q3ZroBRGnA45xGAx7nNBrwOKfRgMc55Toe4zQauD7Os7JQNxERERERERERZVa2ZioREREREREREVEGMahERERERERERESuZVVQSUTWiMjzIvKiiFyY6fYQpYKI7BaRZ0TkaRHZlen2EAVBRD4nIq+LyLOG22pF5EER+Z32f00m20jkl8VxfqWI/Ek7pz8tIusy2UYiv0SkXUQeFZHfiMhzInKGdjvP6ZQzbI5zntMpZ4hIsYj8XER+qR3nV2m3d4vI49r5/G4RKbTdT7bUVBKRPAAvAFgJ4FUATwDYopT6dUYbRhQwEdkNYEAp9ddMt4UoKCKyGMDbAO5USk3RbrsRwN+UUju1CwU1SqkLMtlOIj8sjvMrAbytlPpQJttGFBQRGQNgjFLqKRGpAPAkgE0AtoPndMoRNsf5oeA5nXKEiAiAMqXU2yJSAOBHAM4AcDaAryul7hKRTwH4pVLqk1b7yaZMpUEALyqlXlZKvQ/gLgAbM9wmIiJyQCn1QwB/S7h5I4A7tJ/vQLSzRpS1LI5zopyilPqLUuop7ed/AfgNgFbwnE45xOY4J8oZKupt7dcC7Z8CsAzAV7Xbk57Psymo1Argj4bfXwU/2JSbFIAHRORJETkh040hSqEmpdRfgGjnDUBjhttDlCo7RORX2vQ4TgminCEiXQBmAHgcPKdTjko4zgGe0ymHiEieiDwN4HUADwJ4CcBbSqk92iZJ4y7ZFFQSk9uyY+4ekTsLlFIzAawFcKo2nYKIiLLTJwH0AOgH8BcAN2W2OUTBEJFyAF8DcKZS6p+Zbg9RKpgc5zynU05RSu1VSvUDaEN0dthEs83s9pFNQaVXAbQbfm8D8OcMtYUoZZRSf9b+fx3ANxD9cBPlote0mgV67YLXM9weosAppV7TOmz7AHwGPKdTDtBqb3wNwJeUUl/XbuY5nXKK2XHOczrlKqXUWwC+D2AugGoRydfuShp3yaag0hMAxmmVyAsBbAZwX4bbRBQoESnTigFCRMoArALwrP2jiLLWfQCO0n4+CsC9GWwLUUrog2zNAeA5nbKcVtj1swB+o5T6sOEuntMpZ1gd5zynUy4RkQYRqdZ+LgGwAtH6YY8COFjbLOn5PGtWfwMAbcnGjwDIA/A5pdR1GW4SUaBEZCyi2UkAkA/gyzzOKReIyFcADAGoB/AagCsAfBPAPQA6APwBwCFKKRY5pqxlcZwPITpNQgHYDeBEve4MUTYSkYUAHgPwDIB92s0XI1pvhud0ygk2x/kW8JxOOUJEpiFaiDsP0YSje5RSV2tj0rsA1AL4BYAjlFLvWe4nm4JKREREREREREQUDtk0/Y2IiIiIiIiIiEKCQSUiIiIiIiIiInKNQSUiIiIiIiIiInKNQSUiIiIiIiIiInKNQSUiIiIiIiIiInItP9MNICIiIsoWIlIH4GHt12YAewG8of3+jlJqfkYaRkRERJQBopTKdBuIiIiIso6IXAngbaXUhzLdFiIiIqJM4PQ3IiIiogCIyNva/0Mi8gMRuUdEXhCRnSKyVUR+LiLPiEiPtl2DiHxNRJ7Q/i3I7CsgIiIicodBJSIiIqLgTQdwBoCpALYBGK+UGgRwG4DTtG1uAXCzUmo2gIO0+4iIiIiyBmsqEREREQXvCaXUXwBARF4C8IB2+zMAlmo/rwAwSUT0x1SKSIVS6l9pbSkRERGRRwwqEREREQXvPcPP+wy/78Nw/ysCYJ5S6t10NoyIiIgoKJz+RkRERJQZDwDYof8iIv0ZbAsRERGRawwqEREREWXG6QAGRORXIvJrACdlukFEREREbohSKtNtICIiIiIiIiKiLMNMJSIiIiIiIiIico1BJSIiIiIiIiIico1BJSIiIiIiIiIico1BJSIiIiIiIiIico1BJSIiIiKNiPyfiByV6XaEHd8nIiIiArj6GxEREQVIRHYDOE4p9ZDhtu3abQsz1a4wEpEuAL8H8G/tpr8C+JRSamem2kRERETkBjOViIiIKLREJD/TbXBLRG7XAmlOVSulygFsAXC5iKzx8Jx5bh9DRERE5BeDSkRERJRWInKhiLwkIv8SkV+LyAGG+7aLyI9F5GYR+RuAKxNue0tEXhaR+drtfxSR141TsUSkSkTuFJE3ROQVEblURCKG/f9IRD4kIn8Xkd+LyFrDY78vIscZfj9eRH5jaOvMVL0vSqmfAngOwBTtuftE5EER+ZuIPC8ihxradbuIfFJEvisi/wawVERKROQm7TX/Q3udJSIyJCKvGp9LRHaLyArt50ER2SUi/xSR10Tkw9rtxSLyRRF5U3vfnxCRJuP7JCJF2n1TDPtuEJF3RaRR+30/EXla2+4nIjItVe8hERERpReDSkRERJRuLwFYBKAKwFUAvigiYwz3zwHwMoBGANcZbvsVgDoAXwZwF4DZAHoBHAHgf0SkXNv2Y9q+xwJYAuBIAEcn7P95APUAbgTwWRGRxEaKyCEArtQeXwlgfwBven/Z1iRqAYDJAH4hImUAHkT0tTYimsX0CRGZbHjY4Yi+PxUAfgTgQwBmAZgPoBbA+QD2OXj6WwDcopSqBNAD4B7t9qMQfR/bEX3fTwLwrvGBSqn3AHxda5/uUAA/UEq9rgXhPgfgRG0fnwZwn4gUOWgXERERhRyDSkRERBS0b2pZKW+JyFsAPmG8Uyn1v0qpPyul9iml7gbwOwCDhk3+rJT6mFJqj1JKD2L8Xin1eaXUXgB3IxrouFop9Z5S6gEA7wPo1aaBHQbgIqXUv5RSuwHcBGCbYf+vKKU+o+3rDgBjADSZvI7jANyolHpCRb2olHrF53tj5q8A/gbgNgAXKqUeBrAfgN3aa96jlHoKwNcAHGx43L1KqR8rpfYh+vqPAXCGUupPSqm9SqmfaEGfZP6L6HtXr5R6Wyn1M8PtdQB6tf09qZT6p8njv4z4oNLh2m0AcDyATyulHtf2cQeA9wDMddAuIiIiCjkGlYiIiChom5RS1fo/AKcY7xSRIw3Tod5CdLpXvWGTP5rs8zXDz+8CgFIq8bZybT+FAIzBn1cAtBp+/3/6D0qpd7QfyzFSO6JZVUmJyK8Mr+dwRLOK9MDaJ5I8vF4pVaOUmqiU+qh2WyeAOQnBua0Amg2PM75P9QCKnbY3wbEAxgP4rTbFbT/t9i8AuB/AXSLyZxG5UUQKTB7/CIASEZkjIp0A+gF8w/A6zkl4He0AWjy0k4iI/j97bx4lyVXf+X5vtRBCgLBAsg0GjI2FVwyM9XjHg+fZHm94Zoznjc87B/vNO+N35APGGD8QXjBgkLFlzI5AAgQC7VKrtbVaS6vV3ep936qqu3qpfd/3qqzKyiV+74+Iu0ZEZkRWVmZW1e8DrcyKvHHv765x7y9+93cZpsFYd84vGYZhGIZZvwRKhx8A+B0Ax4ioKIRoBmBuP1vN0bST8C1sfhrAxeDaWwEMVRDXAPztYGUhIuUnSAhxH4D9RHRfBWmaaR8got8rlazxfRJAFr68LU64DIBrDfm2ALhRRULUAeBPA79T/wPAE0KINxBRBv72xH8W/kl1L8DfNvhDSwgiTwixDb610hiA54howcjH7UR0OxiGYRiG2XCwpRLDMAzDMLXk1fCVIRMAIIT4fxE4pq4GwZa2bQBuF0K8NlBi3QrgoQqiuwfA3wohfi3wefRzQXy14DkA7xBC/D9CiFcE//43IcQvRgUOtsD9CMDXhRBvEkJsEUL8euC7qB3ANUKI/xpYGn0WgPJpJIT4n0KIG4M4ZoPLRSHEbwsh3hkooebhK+uKMfI+An/b4f8NvfUN8BWIfxlYMQkhxKsDOV5bacEwDMMwDNM4sFKJYRiGYZiaQUQX4fs4OgbfquWdAI5UOZmPwbfO6YbvwPoR+AqXVBDR4/AdYT8CYAHAdvgOsNecwNLn9wF8EMAw/C17X4KhDIrgbwGcB3AKvo+mLwFoIqI5+FsQ74FvsZUBYJ4G934AbUKIRfhOuz9IRFn4W+2egK9QugTgAGKUc0R0Ioj3TQB2GtdPw/erdCeAGQCdAP48WSkwDMMwDNPoCKLVWJgzDMMwDMMwDMMwDMMwmxG2VGIYhmEYhmEYhmEYhmFSw0olhmEYhmEYhmEYhmEYJjWsVGIYhmEYhmEYhmEYhmFSw0olhmEYhmEYhmEYhmEYJjVX1VuASrjhhhvobW97W73FYBiGYRiGYRiGYRiG2TCcOXNmkohuTBp+XSqV3va2t+H06dP1FoNhGIZhGIZhGIZhGGbDIIToSxOet78xDMMwDMMwDMMwDMMwqWGlEsMwDMMwDMMwDMMwDJMaVioxDMMwDMMwDMMwDMMwqWGlEsMwDMMwDMMwDMMwDJMaVioxDMMwDMMwDMMwDMMwqWGlEsMwDMMwDMMwDMMwDJMaVioxDMMwDMMwDMMwDMMwqWGlEsMwDMMwDMMwDMMwDJMaVioxDMMwDMMwDMMwDMMwqWGlEsMwzGbhttuACxfqLQXDMAzDMAzDMBsEVioxDLM6Ll8G8vl6S8EkgQiYmKi3FAzDMAzDMAzDbBBYqcQwzOp49FHg4sV6S8EkRYh6S8AwDMMwDMMwzAaBlUoMwzAMwzAMwzAMwzBMalipxDAMs1kgqrcEDMMwDMMwDMNsIFipVEvuuIN9zzAMwzAMwzAMwzAMsyFgpVItmZ4GlpfrLQXDMAzDMAzDMAzDMMyqYaVSrWEnucxGhNv1+oC3vzEMwzAMwzAMU0VYqcQwDLOZYAUgwzAMwzAMwzBVgpVKtYSIF3TMxoOtXxiGYRiGYRiGYTYlrFRiGIbZLLACkGEYhmEYhmGYKsJKJaZxIAJ6euotBcNUj2IR2L273lIwDMMwDMMwDMOsCVVRKgkh3i+EuCKE6BRCfCri928IIZqDf+1CiFnjt6Lx245qyNPQ8Pa3eCYngfvvr7cUDFM95uaAw4frLQXDMAzDMAzDMMyacNVqIxBCbAFwF4DfAzAI4JQQYgcRXZRhiOgTRviPAXiPEcUyEb17tXKsC3jrSWk8j8toPcJ1xjAMwzAMwzAMsymphqXSewF0ElE3EeUAbAXwxyXC/ymAR6uQLsNsPmZmgP7+ekvRuGSzwG231VuKxoaVgAzDMAzDMAzDVIlqKJV+CsCA8fdgcC2EEOKnAfwMgJeNy9cIIU4LIY4LIf57XCJCiA8F4U5PTExUQWymIeEFb2meegq45556S9G45HLchkrBZcMwDMMwDMMwTBWphlIpyklQ3MrlgwCeIKKice2tRHQzgD8D8E0hxNujbiSi7xPRzUR084033rg6iesJ+1SKhxe85RGCy2k9wf2dYRiGYRiGYZgNTDWUSoMA3mL8/WYAwzFhPwhn6xsRDQef3QD2w/a3tLFgZUB5uIwYhmEYhmEYhmEYZl1QDaXSKQA3CSF+RghxNXzFUegUNyHEzwO4HsAx49r1QohXBt9vAPA+ABfde5lNAiuU1i+NYpHDbYhhGIZhGIZhGKZmrPr0NyIqCCH+GsAuAFsA/IiI2oQQXwBwmoikgulPAWwlslZ9vwjgbiGEB1/B9e/mqXEbkuVl4Npr6y0Fw2xcWLHEMAzDMAzDMAxTE1atVAIAInoBwAvOtc85f98Wcd9RAO+shgzrhp4e4A1vqLcUDFM9WInDMAzDMAzDMAyzKanG9jcmKbz4Lg+XEbNauA2VhsuHYRiGYRiGYZgqwUqlWtMovmeY9cnsbL0laGxYYVIaLh+GYRiGYRiGYaoIK5VqCS/omNUyP8/tiGEYhmEYhmEYhmkIWKlUa9hSKR4um/UJK7lKw+XDMAzDMAzDMMwGhZVKtYQXl6VptPLp6QG+/OV6S8GkpdHaEcMwDMMwDMMwzAaFlUq1hq1x1g/9/UAmU28pGIZhGIZhGIZhGKYhYaVSLWELitI0msJtZaXeEkTD7YhhGIZhGIZhGIZpAFipxDBxtLfXWwJmvdNoilKGYRiGYRiGYZgqwkolprFoNCucRpOHKQ/XGcMwDMMwDMMwTE1gpVItacTFbnd3vSVoXBqxvoDGlYsJw3XFMAzDMAzDMMwGhpVKm5lsFnjggXpL0diwUiAZjVJOvN2MYRiGYRiGYRimZrBSqZY0ysJbQtRYMjWSLEDjycOsP1jJVRFEhFvuO1VvMRiGYRiGYRiGKQMrlZjGwfPqLUGYRlQspZGpUU+wY5gSEAEN2PMYhmEYhmEYhnFgpVKtaSTLhRjlRK7g4QvPXqxKEmf6ZlD0UiwPG1GJs5754heBfL7eUgAAsvkipjO5eotRH7hdMwzDMAzDbGwWF4Evf7neUjBMzWGlUi1ptIXl8nLk5YVsHr1Tmaok8Z19negcX0x+Q6OV0XqHaO0twBLW2UPH+/B3j7esrSyNSCNtM20UOVJyonsKneML9RaDYRiGYRgmnulpIFOdNRTDrCdYqbSZGRyMXGSKKlpTERrLOGtDkEYxUCslQoJ0FrKF2mxpakTFSSPKtI64+2A37jvaW28xGIZhGIZh4uFFD7NJYaVSLVknC8sm4TvKrRaphtdGsurYKNSiPBulzhrkYZ4reNrRdKOUjSTX+FsQC8GW2aOdkxiZ8y0qR2az9RSJYRiGYRiGWUPyRQ+3P18dFyxMbWGlEhNCpFMDVY9GW3wDjSlTGjaJQmn7uSEc7ZqstxiKXNGzrbIaoIwUx47VW4Ky7Lk0BgC453APtp8brrM0DMMwTIjbbot1o8Awm5pGmvOtMzIrBXRN8PbB9QgrlWrNK19Zbwlsora/VblVJDYeYSulZDRiGa2xTNl8Efmih1O902gbngv9vqNlGM+1jqypDBWzBmWTK3hVtSZsFI52TeKru64gs1KotygMwzBMKYj4hFmGcWkQi3mGqTWsVKo1r3td1aP0PEKuUIEz5hIDX12Wq696VT1S3djUSlG3xmn8zaPn8IND3fju/i788FBPfMAGeZgTka/0Mf9ViZ7JDD7y0Bmc7pupWpyNwsmesNLwdO90naRhGIZhImFHxAzDMIwBK5VqyRotvJ84M4iPPHSmspsbydphyxb/s5FkakQarXxqIE/BI4zNJfSpUwNFWjZfRMdY+DSyb+5px3f3d0XLVCVaBmZBAKYWK/CN1Ghtx8HzyFJoE1F9FNwMwzBMPJcv+58N8iKHYRqKBp9rMcxawEqlDcDQ7HLDLrxSb9EhAorFtRGmEtbzg2GNlCuTiyt46uxgOK0YPK8OZZjUGfXZsxWZ7z/fOoJ/33k5dL11cE4pfVSuq1APF4bmUAzKUazGkX4Dt+f5bB5tw/MA/LIz87gRt/oxTCyLi0CWHdMzDMOsO1jRymxSWKnUqCwtASOBj5h/+RegsEY+RhpxsXbiRNWjzOaLKBQr2CLIhDjZMx32XzQ+Hhv+759sxaGOiTWWyoAo+YLsmWeAS5dSJ+HV2ILmG7vbcWHI3hbWVIt5y8BAzcaI4QjluJv0Uo59LTGbgK9/Hbj//npLwTClSfhsyOaLmM/m11gYhmEYpp5URakkhHi/EOKKEKJTCPGpiN//XAgxIYRoDv79hfHb/xJCdAT//lc15GlohhOeZPTCC8D3vud/LxSA/CZ4IMsJSkLLkYdP9CW2YPjrR87hh4dL+OKpMd870IX9V+IVMSVJusivlcKQqKQicHJxBf3TS6uzsDGTW3UMBp5X0VslkeQeKWgJS6VbtzVjJlPeqsq0fBJCVF4Gacv/nnuAydqcqueZOl+yPtT3c/2zNZElNbfdtnaKf2bzkc8D8/N1S757YhFf2RW2xGw4vv3txnwxxlh8clsLPrG1ud5iMEzt4HGJ2YSsWqkkhNgC4C4AfwjglwD8qRDilyKCPkZE7w7+3RPc+3oAnwfwvwN4L4DPCyGuX61MDYvnab9B5SgU9DYwzwOa1siorCYDX4pFewp59l4aV1uCyuERYXQ+i9bB2YbYSnOyZxpHOicxk8khm6/fdr+h2docB3ysa2pNm5pVp2kSWuu2UMZR9+xSHqPztlXV2Hw20vG+nceEiq3VUsO+QiCVx/OBVda68ahEtDkU/8ym4PzQHC6NhH3GNRyTk7x4qwfFYio3Bcv54noZyRlm9fD2N2aTUg1NxXsBdBJRNxHlAGwF8McJ7/0DALuJaJqIZgDsBvD+KsjUmBABr399srC+WYe+r1S0SGcBMp/N4zv7OxOHrzkp8pJ2onLHng50T9b31JKjXdry45OPt0Q7di5FlZQmy7kiPrf9Qrq0HRYTHv2+lCtibrk6i275uH7h/Aiea42w/EtbPmuwKAlNKVKk8emnzuPZlniLRgG/3Vc0bUmbV692W0ZN0ZZy4QWLf6JezcRhGKaRYSVu/XjkEd+aPs1crZEH70zGtzZlmDiKxcbbJbDBiZzfMw1NNZRKPwVgwPh7MLjm8idCiFYhxBNCiLekvBdCiA8JIU4LIU5PTNTQP0u1STrYuJruah5JPpHB6d7aHUe+Vkr7tIvM8fmV9G/LIhL4xGPNJRf95dh3WW97I6L0ypaUbWEhm8ct950KXa/UL5DWdRL+5tFziSeLlU4q/XomDM74VlVzy3kQEZ44M4inzw5FC1iDN0WJ81NCcUVEaHJkJfhvdl2kZZL/sfEmLaqYCFgpBG+2nW1wDWu5xJNIptrU8W33umjOCwvrRNANyNBQ4rK/MupbvDV0TWWz3JaY0vzLvwB799Zbik0DEeF513cr0/BUQ6kUNfNxR+dnAbyNiH4VwB4A0gNlknv9i0TfJ6KbiejmG2+8sWJh1xWVbukpF638ct11kZYIdV2zEiWzjigW8cfbv59qkSm3ma3kV2d9MbecR+f4YuzvRIQjncn90KRWtqS0HplbyicqpaJH2Hd5HIc7JvHIiX5870B5C6qkij0iQqWHwFFIsRC+FuIVr0gXeZVJ4/co6drROg0tvUhmROnC1miyvVLQirTlwFLJ9anU0PCihKkmDdCe0jzHmE1EipMJ7znU7X8hoKfOVuIMUzFEJQ+ksdgg29++/tIVbD8X8eK2BhCQ2L0J0zhUQ6k0COAtxt9vBmCZcRDRFBFJ78s/APBrSe+tiOVlYPfuVUfTMJSbXKacfKrF6bXXWvfe/vxF65SuKL8ulbCcK6az6kjioJQIggiUYNB54Fivr/wI/k6iLFkNEwsrFTsF9zxC/9RS6UAxZXn3gS5korajESUq/y++cAkPHu/DfUd7cbRrEid7ppOIHBl388As7tpnb7Gs1MqkkR4rU4srONOXrFwAgDyvbP8U8MuweUA7oS51h0i48e1Hh3vCshqyFL0E7aKGC9vv7u9SDslDqUZeZJgNSgMolIgIl0bq5yw8EQ1QVny0/QAAIABJREFUTpuWhC8cpjM5Nf+aXSp/KAXDrHs2yLh0YXgep1PMdxmmGkqlUwBuEkL8jBDiagAfBLDDDCCEeKPx5wcAyDO8dwH4fSHE9YGD7t8Prq2Onh7g8OFVR1NVyjjsdbkytoBdbaP2/WUoFFenBOqayKDZOF3pIw+dWVV8gL8O/Mbudhzrnkp4A6WzMokpl3P9Mxid89+m7b8yYdxC0YqXgM7xRXzogdPJ0jeYXFzRW8ySHAwWI/eJnmn887NtqdOX9/ZPhxVScU3HvSx9TRGRshQxyeaL6JpYVGFKcbx7Cmf6qrPF0lQIlsIq9szavBHd3jyMu/Z1VebPKAYhfIfp397bkSg8gWIVLEOzy0oZfLhzEgfb4y0NPvTAaTzbQObFvt6ItPLR6d4NPU3bIJNIhgGAZ1uGQfAPWPjqriv1Fica6XeS+159SPsys7FHcG5HTHXZIO1pZDa5VWJV2RjFt+lYtVKJiAoA/hq+MugSgG1E1CaE+IIQ4gNBsL8RQrQJIVoA/A2APw/unQbwL/AVU6cAfCG4tukZmcsin1JJ9OEHkyuBkliuEIBDHRMYiFBUpMF/Q5XQb1AKpZKQ4SP49sudePRkf7I0DXonMyhUYHI5a2wxi7MkWcoVLN9GUaIXPK96Y2mQgJegricXV9T3uNDPtY7g356/hKHZ8u2hSVTuQ8nF8q0TxDkws2T9bd9AwKFDieK+ODyHhRQ+rZrKaJNseZK3ZYrXE0XEG88/bb9gOTcMW/zYW+jK9u1q+6cqFoHt22OSopAiSV33v2Em6TjCMOudevpUUv8B2obn6iYHsw5IvH97bcVgGGZjUclajKkvVTmnnoheIKJ3ENHbiej24NrniGhH8P0fieiXiehdRPTbRHTZuPdHRPRzwb97qyHPRtnPajmPKRcMyZ/ZJRevsI8qv/dIb+331CbJs/ToWybs3z/R4txTfVmCgOpbXPNbysUfq3uufwYvtY0m29pUQT7i7pBl8umnzkeGn85oc/VC0Vd4nej29b5qv3OEPK7z6dUQld2v726vio+h7smMsr4qR6HoYTFbSO6YHED/7ErZcEBEm0mQRiZXwCe3tVjXiAjZBD7D6nYSz8ICcO5c7M9U4jsBeKZO+/sZpubU+U23F9iWNOy0nq2U6kuK8udqYpj1R0Of2Mg0JFVRKjFrhbFoT6xo0d/jnJzFbocKfnDjaSpnnlFNiHDHnvbye++laUeZcplczFWufEioGHn0ZD96J22Lj6jB2LUYMifsT5wZxNZTA+WTvPnmRDKZJMlG1BsBIsLfPd4Svh58fujBM1VRZJp8dvt55dhzccW37DI2RJVkdjmv20OKt6dkhB2bz8Y+SHe0DCu/R0L4eVrKFZTfovls2Irm318M9OcxcbpXt58bSvwgn1zMYSainxQT3N9bzm+XpNqWSgFx/to8L87xO8n/NyY8+UrG9DQwx5Yv6wLS1oPV8q9YdbjfrQuUFXcjv/DltsQwDYG0SGel1vqDlUq1JoWVQyVIRdJLF8dK+AYyYncVHREJn63AN86J7ilcGJoL4kyXGwISbXMRCS25ophYSGBBkjDu3RfHcNg4JSd22kR2WQzNLJs/GcmWSLepac0mP6ZSUX0PfjvaNRnyi+XK6XmEuaDeSp1+NjS7HPMLMDybRfuYfwTxYrZgxFG+nWalH6gU5UMAhBH+00+dR9twtHPaGWOL45FOvywOtk/grn2+4/ellbAfKpLy9PTEytA3taQm2+dlnykhs4Bdtn1TGbWtUqWnBIiOKZGT7jXkIw+dsbZc9k8tWUpWV8Hd0BYTEp4AleeOO4B77623FOuDOi3AvWBsIAAe+RZLSa05a8qWLWytVE9SlT3XEbOOSXni8kahXr32WNcUjxjrFFYqNSiVdCgClCJpeHa5ojgKnod7DtkL4EriuftgN350JH4hXR2Snf7mh9RfCLZVSTYfVgaUjIsIF4bmMD6fta4llUEaWUX5zJLLiLH5LEbmIpQvaRcaRIlPC/ODR+fjnkM9WMjaDs51mfrfXr48jlu3NZeOH74z9LTEla5br/qHZO1COOEIwEqCt/LSQujx04OJ0kEu3vLuoeN9+Nz2CwD8LZImRzsn8dePnHVktGUenctGlg8RYWQu617020SdXxgTYLWn8YWsNsw0Qq0LZZKk3oW6XijEH5TA1J+pYMszkW/BSpTML1/Nkf7qkpwWy1SPTMZ+vk5MxIeFNign+C+KGGbdUSikV1434piZliALCxFW+Guf9AYov03IxlUqNWKHrkSmlvD2o+i4rQ8c7piMVRCUcgo8u5TH+aE5rQBJKmcoDYr0q+N5FLlNyBTOXeibLOUKkab4haJnnX4Xm3edDABgbimPjz7sLNoTWHoQgPEF27m1vC/OxLtU9Y/JxX9w62072vDZpy/E31BlEvsJKhFuPptP1F5WayETubXQSNlU1pVTGPpKC7u+vrOvM2TJ1jY8h6OBNZqpyDIXW3JLXL7o4eHjfa7QobRPGJZfsv3IOIiAW+47hWPdUyFFUxpMn1gVsYbj6DPN2j8SQftwkWma5ZzAfVp9aWjhGog12k7JVA85BnlEKHoePI8wk2lgB/nDw+XDbGbm50v6sUvNzp36OxFwOvlpufeu+YvGCpEnCTJMFJv0mSVf6n18a+mXxbWAiHDbjspOxmZqx8ZUKjWyqWLSB5ec2T39dOTP4/NZ9E46x6YHUettZwllKupFq6kddhfvuYKHv328BePzWYzNlz9msklomdqG50BEeOniWPwAlUDgv3n0HO4+0BUK+q29HfhcxIATPo7e/0sqG1YK8c6zk0JEq3qTOzQbtjQpejF6es+rbPITUV5PnB5IdOvonO1nyG0Xqd4oVHveFqH9fPnSGPIeIbNSCCkMI3HmCwSg3zkVzTXHjVJsieBmAnCip/whlncf7I797WD7hG9RV+JkuqPGlstQ3Af8LXlxxS2WlnD1ynLdtsAREc4POr51XLOkkOVSZRSKHu451I079nSsMiZm1bBSKRn1XuAGSlzPI3jU4G+Njx8HhtiBfyzHjsWeuFkRsm2m8F8oX5QwzLpkEyod/bWT84KvVmnHONB05+VM47ExlUqT8YutjcLXXmrHF567GPnb13e3A/D7ZMvALD6+NeItlWmys7xsXQoFDQbTpVwB05kcbnu2LXRaWBTmtqtLIwuYXy6UXCQnwSPbQkjSPZnBqLvVx4T0mpWI8M097VLIeMpMluKeMYYuTXHLfafQPDBrW19IuQz/MZkVX8kVm7Q09U/ygHMnfwbn+mdwtn820cPi00+XqOtEpkn+R6UWNxXp0MhXgia6NY1OLMrZeikBUyoBTcVUXPyyX7mxXhrR20CkUiskW/D3dQ/fj9/Z+3ikDLc+1oy5VfbTWLq6wpZIMJqqseXNUGOGwidleHYZH37wDI51TaFlcLYikcuyySabzMaHgv958C2WjnZNlb2nbgwMAIcO1VuKxqXSF1FVZKMMkbfcdwrDJXxCMsxGYVfbmLU+qSUtA/FztfEEBg1M/diYSiWgcZ9iMwmdXgutmojyvdPUJEBEasFvKkwAvQy7MraA+ay/ZUxaBlglQ2RbKpUoNvlbvlj+vWWEwQFEEwBRZpAKfptfzmNbjCUNldgLc8t9p5BZKRhhSyZTmgSBpANTa8dcVFSAmowsrsT7Fdh6sh8ASvtBIgLa1s4M1FVolH2oxBay/ad04j08m8WJ7il87pnw9r7YtCIux0pF2tAvLYm3AUZdLJXmpUuJ4jSVia6z9Dtf7ozc2y7raSFb0NY9IQs9R9SFBVydy0Y28ZmlnOVEu6rs2BH7U2S/MZTBSNIWHRYCZ+9r/jRo1OdNo8Hl1JC0jy2ovtU+tqAsS6Q/pfbRhfoKWA62fosnlUPtBohXks0CzzyzdvG7JPSLuWYvXJjGZZNZKl0ence20wOG7QGVXLdUm8nFXOy8raMCn6xM7dgQSqWv7LpsH0HfqAMAEfDcc6lve6ltFNmc3aGbgjlUlHWOVASYJXCyZ1pb57gyRdzvcqRzclULM+ljKcrPUhSHOibw4oXR2N8HZ5b9RSZ8H01EeiFtOVouo4xwlTdW8Pn5ku1oKrOCf3v+UkkfVVHkitqCxr3Ptt6IiFUI/81jxLHcUeHbhufwvYNd1jWpCCsE20TvOdRdWd2muclQDuy5NIbzQ3MYnPG3Xy05bXtqUfflqG13Wsngfx7tmlSKlWfODVnhkyohvvTi5ZIPTdm+SuGfyhaRpudFWk+S23BIf2jrNft65/iiNkkO8tc/5ZsEy661/8qEKp94WUv/nrSfVopM+p+f9ZWjqsxI57kRh/CSrDuBGcY/CfVLOy9jbN5XJO+7PK6USR5R4zdr3lJZnmpXYsr4KlLsDw2l8tdUKxq+PzDVZ5NV+ldevKK+y5yn9Wd0tGsSH3u0ir7cmHXBhlAqXRpZwD8/G70VbC24PFrhaSMpfD3d0H0lWHT6C8+Cc8pZtCUGhf4U6msyrwhxYX54uMf/nVy3xvEoa4cgUoHSu81MzvXHmz+OzGbxr8/79Z3pHcTHtzYrBYmUkaDfuFqkWaw6Co0Zx+nxvsvjIAQOhhNEuiydRlsrfiq/haqEXOUYnl1Wp/lIbn/+kq98y3sAQW1tiIs1Qu/hhLX/KkRY1rnINPdcGsfHHrEfPKVyp5RJRhkcN+R/sW1ExRA6+Sw+RlwZXcBo1Gl7KpRWaMkZsiunbO9ufY7MLuOxE33wYk4qDJep+S36BDSzCexqs5WvUfXl3iit5sYWosvoX4OttUWPgKkqbn0h8sspEKxvasn8KcirqTwk1WdXq9QGgG2nBkL9mGE2M23Dc77yyB3Vq9DvagYrlWpPCUulXMHDLfed0gdFVGLVVCL8Dw52l3Z3kJZNpjRgKiBtG17nbYrkC4Ug22lPye4YW7R2jVSUdsT1Afar1NBsCKUS4Di0XWNLpa+8eAXZfBF37OlAj+ssu0qYUyRCMkWOuTi1/pHvbDMqbKl0Q/FX8HbK/J503ieVQiH/NYblifzllY89AiJCoUjWvSBpsWTEoYwh9DURbMcrxiz4QQQ89RQOnevFJx+3T+KzZfQzJy0vojjb5299nFvOW/UThVlWl0fnlTWKlGluKWcpN8djlANukb9wfkTJLJ2Lp63XkFNys4iJQkos8zcECjiZ5nRmBQTg6XODofCfKeXLyUi2bXheP/wAdXrgj470gKC33cXH48sjT+1LUh5u2/7Hp1rxlV1XIhVOFwJfPsWy8RJGDKftfvsyfg36sfKpRDocEHbuXiq1rhHfn9bIbHS7kfe+1DaC6e/fW0budByNsHqMlHWVY3jLwKzq3zKqF9tGcbov4RZkpvrUeKI9t5SPH9sZhbteUgreCrac1gw1ADaofBudEi9JpTX23z3eUnn7OXLE/4y4/1j3FJpL+F1ZK0znxcwmZJOMNfZa0m/xyyl8oi6uFDCzVPnLOwp90ey+OFZxvMzas2GUSiGq3PmJCC0Ds5hcXFGLvZbB2ZIOxVYrkzCCRypkgt8vDs+7lxQnDYe9kQ9303Q8SldA9gBTiulMztJmR/l1sRa9cfLE0D5m76UVhrLNVdBI6yGZByvt4MuDxrHvT58bUhY2IQlaWpDr7o5Qcll/geBbXrhVJbd3WeVJCG1/ilKkAcCXX7yCb73cgbnlPDJvuBEgwmOnB/Blw0R1R3PpY5VlrE+cCStvSoUv9VtcmFLN3P1JKkjahsLWf7HxG9/MKZ7lllsI3zKIgHyJya/Zx0pt+aIymR6bX7Hrzm2Q5FnKONeJuFR8uG3EfxtrthMz9/peQFssUSlhrdWjX3YvtY3GOh8lACu5AsYXsnjq7CDG57OJLNFicaz/JIMzy1aRud/Tkit4uGNvhz0+rNWEcJNMNKtGDcvr1m3NeK6Vj5wvRakt9B4h9EKqIeHT3+KRz7V9+6oXpzJji24cS46FAgGhR2JZenp8xdXDDwPw/WUOzqyhlQKP4wyjLLn9Oag+/TNN7/jqrivh033TYEx5VwpF9yemgWGlUkIGppdxx94OpaRZc/SKMbIXCQhbceLeG1yU5sdS2dM7mcFjpwIH2BGLaKkwq+RtzN893oJ7j/SGfCHJmLaeHMDO8yPq77+4/zQuDCUfeHKGryRB5FukWG9U/d/axxashbkpg1JAEOFY1yT+4YlWAMDO8yPhY+CdSRMB+PbejuAnwvDsspWGm19Z5h/f2hyZn6gSltdk1cwbjpk/u/0C7jvmO/KeWsyBiHC0axI7WuIXTQLAbxx6NpQtM62oPJREtS8ZUbq2ElI0RrXhuHuMdE2liimOIA9ictJfEIFwpHMSC9k8DnVMxCpX3StXYhzTlupr5RQiZrJf391eUmti1pEZ7Dv7Tf9Ydtvsn1qy+q381jdlWFO6ii8AW08NYM8l/+1P6GQNAhayeexoHsZzrSP41+cv4cMPnqmCCbKd6Z3nR1R/M0X0CKH2mgTXms6yTkwrahIq2d7BrDmE8gr3zc7ui2NW32oSAh70PKBhLZUkngfM1t5qZV1BBOzfX904S5wq94/G6cCraj2eB3R0qHhMf4v1otG7A7NGVFLx2fV3Utn0Us56yWlObZIqiuaz+cgXeQvZPG6571RiWWT6zPphYyqVEu6zIiJLUVGKguclnlzli150vKl6h+7JsR0rtDq3v/qDgX/xcKfvKHhHy7De5x5Q9Agjn/gHKz0lQkwSUQ6WCcDiSh7nh2Yj75UySDyi2H3x0VZOrvaGsLSSx0+M9AeLbz/EPYd6VBz23Xb+VvK2w+zwti6/DgZnlpX2/tzAbFllzGOnBgACPvrwWRztmkS+qNuOe2/ob0dJ8bVd2hops1JAJlcEiPDqzLxaMG0/F/OWlggQwHVztk+ckLKNHCsfN19Kd0TWfaVac8iqKyaM6w8o6t7Q7xGRmu1FAGg9fgHF2TmA/DL6+NZm3HukF//0zAV8/2B3ZLz/+txFFUf3xCKaB2Ytq5zyOZK/RLQj/YH+qSX0TWVUmVvKKCLr001K+mWKKv/IbYkEnOiZxq3bmnGie8qSJ4rxhRVHEUa47pqrIISw2vBsmS2FpRBG3qLaibnFwOo3FH1PHCHLsfBXptbUYYa4Luu72uU0MVHy5FlzzOocX4TnyXFoHUzqPQ+46qp6S9HYrEUllojTWlBWMelvBS/1qg775GLWgszauEepBf4LBdtNxvRSDv++8zIeO9WfOB7Th+VyrphoOPDne/a8Oca+gmkw1r1SaafhI8YiwUN0R8swPvLQmUTpyEXck2cG4fuNiT9y+6u7ruC2ON86KR7uwnhLmI/YcmIvzCh0XSZnLlqtfejBjPF49xROdk8bSiVz4aoHFCm69FFx2442ZPPFkALN7fyl7FBCfmakBVIM7hL0eOcEfv3ErtCPakIceV8ZpYhTgGf6ZtAao6EPxUuE073T6rcfHuopufhXij81/7JDL64UQUTayXfAa+en1f0m05kcvviCcXw9IVSerucd6Qy5VP7Cn/qGly+NY3RuGfuCU8d+cKgbx7pinDs788wkvWF83nCAHXGfrGt9gTAwtWQrL4LP4dksOsYXsZDNx/YbefVbeztwztneWs6mKlQ+FPRj+PPWxZUCPr/jQkjhGR2PtkSUShUKB7IULu4nAXjxwihml/K4+2B3qMFIyy35BliIIB0j3FVNesKdWSn4yvgKt8Bl80XV3lQKTzyB/+PAdjdbTh/WiqbxhfixVyL72KnemVDRbD2ZfELEbAzSvB3dcHR0AHfdBXz/+/FhnGdlwbPHnppM5q9cAW67Lf19RMB73lN1cdaSNC80q0KKQ2ISQQQUgpeKZRQyaZ71kekEY7nnvGhcjc+WyHQYploIof+tU6SlqjwBVPaQ9rGFsv7MzFO1rbliiuIw15/WRaahWd9KpX370P+dHyUOPjaftRZLw4ZT3KTI8M+2jMSG6Z9eirbASfHgKhQ9SxnwmSdb0TY8h9mlHMbms6GxiowvpqcZueAUod4sV516chPpASlCZHlpcjGHv3+iFXe+3GE5iraUUSVKOO6XLcVC6QAByh9OUosEneXS4eDu4y2vSBifXwkVV+y2rsgytcPKk9nkKX9Z00keEeJG566JRXSMa99TIWflCCvbosrJbE+x4hsL/tbBOeQWFiE8D72TGb0YMRSVcaVI8Mv7/qO9Ksxd+zrVvaWcn8uE5FsVt16tpmH88fGtzXj58riVH/fNapwDd51MTI4iuhECWayJsdke3VvMOrLFCidDgQ8x57rshyGle0SCF4bm8JL0yeSGCz7MovhOUD+XRtKdhDkyt2z02+Czuxs/Nj1u15eqVzusW6dxyPLbe2nMKpCG38qzGaiTtdI2ue17s/Hkk36Zl9iK4T63PCK19bRmzrrHxzfN4v4v7j+d+IVmwyIVPt3Rlr8qWMSzOXH8AYWip+6XL5KnFsu/XKg2SZ8/zAYkjdkmUUMqlIgIt26LdsdhhYOcr2rlEpG/6ih5sFEoPXulspJPqtwOrxekKxCewzU261up1NqKnxzuDV9/wxsiO/+nnzqPM1U4+cdUmoy6PkgQ51S7xAoygsHpJUOp5Ke29eQAPrmtBZ9+6rx9OlzsalMv5l0LBAIwYT2U/VXY2FzWWtCVk3ZxpYDhuayafF4eWQhvw3FkKsebB7tU8FzB2XZoLPiDDIUKQOXR/MldV8cIJO/9u8dbgZtuUqvTeIWIrV6I0W+Fw8vytUw87YQIQJOAnefgZMOrc9mIPAUngJmWUJDKN60AsJ4HZiVHtKOocvKiGgYR/ssLD+Cm9hYtq5HPOKSV1shsFgfbJ1R4s5/a4toN0yx3+V2otO1tVm625Sl8gLAVD9D+sPZcHMOi6XQ0QjERrbgJ95/C5z6Hf7j/WCBkhD8zt6zi/wBAeosKSgwrpQvfSnfrqYEI5bOORCrEZJQ9kxl81diemYTg3DpD4VVaVHViYFyAGC6OxB9esGZUa7LzxBPAmXW+4CxFnSbbV8ZsP2mFoocXzse/HNowLAdO+FO0T21BS6FxLAlj81lr2wNjI8v0jj0dtbGiW4uFmLR+WlpyLus5kZ7WVJh+0AYvDM+rGEK+L6tBgjEpjf9PhmlEih4lc11grDmUfyVjDJlazJX1L0xElluNnskMbtvRlkgppOZ7xtjxvQPdtZvLMRWzvpVK0EoTwDjF5DWvwULW7jiferIVBOC7gaNbIkLzQHIFk+W3hoAzvf69qR13J3y4UxB2ZUVrZ296+iF8YPv3Qwtpe7uaGQFUp3RPQfI84HCH7+OoqUmGC69jzTdM7mllJmb8oYjM+x3ZQo9yRyHy4QdPGyfYOWkSIDzPdtgdjiakM1GLY/kGNhgwzQX14koBuO46FZFw8hDWqZD1KQOZ4a3vsNuuR2E5dTTOFc8DxUyCQi8QjEWB6bDZdegcrlZb4WDeV8oC65psRt0XyouMK2aVosooqu4IofoPlZdZB1LGcloLAD925IDzs+/riwB0T2bUdkb3foKdlbd3no/o336Ia7LLWFjO4+oVf4GnrQPtuFyR7d+ctmVcUjpWJ6uRRV20t1Iqh/9Evv8vK52YigJw+/OXKnvIB3UpHamrrb2B/PLEKdU/gkSKQdtIcgLQ8WD7pVsOFcmbhGot2oiA8+eBHTuqE1+jUae3jESEuWV7TjC5mEt8Gua6p8xbdiJ/ayugx2EClMPutB3n00+dx5dTKpwrQuarGkrYlZWSfqeqReugv3WEiNA6OLt2Y5JJtfsdUayj7q2GRaD1YqeSnJrzQWduOJFgG3Ql6cTxtZeurOEDhNlQrOXWty9+ETh6dFVRJFLsSGWS/BtQuwkIUJb+UczKralGMvPqJW4SAfX870S3P/9uH1sAd8DGZ90rlSQEvcd6IZtXChPJ+IJ/5Le0oumbWkKhmLyBtg37b74tHydluGtfpyNk6YldFCc6J9T3181OhbUG5MpiyycXZSIY4Ewromy+iJnMSqBMiVy6Wn//83MXrWtyYPI8wsUR/Sapc3zRWOgnymYQ1igf48O0qKLQN4JwS0AttO0tQfK6djxnx+Q/B4TKW7EoJ02EJs9eiMv4rUU97HK3pDJ+IBj5jAij5SbDmiZYcDc1AYUCXrW8GC5a48KYYUEn3ImZKXdMFFHVZjY9S/dDcsOlbj/+v9LbJtyFfsiZeaipU6i9RymvhFG/ofyRbR0jCLhqwX4D6dbdiZ5pS3kcV+7vvHAMv3Z2v86XTD9IsHVozlI+qjKKiNkqmzhFpvonF4DxlWrVg+c5hai/fmtvh/pbnTzoEUbnllX9uw7G0yLrxws0qQeuTIT7sPw06lDmN8kbY2FY+OlxLaJBVAMiP8GzZ1cfV1uJrZ41Il/0Epu3V0yxCDzzzJomYfqsIfIdhvZOZvCFZ/3nmFyUpt3CWTMWF8uHqSKPnAh8jQWPCI/keJm+LRCi/UBWHSlbMfx8Ts2OHcAdd6w+njLcsacjvGCrsJzrgrRQivHTtPfSmGHdYP9WaR4njAMkBqaXQAQMziwnunc+m1eWxyUpI9s6qR1mLUi7dlvLvpzNAoOVvQy5HJxq/ODxvpLh3Lm56VdJZq1jLPqEZNdScT6bx0qhaK0Zk0IEDM7qfs59sPHZGEolp6W5Dv2iKBphhmaTPZzkmsR2Xh1OScA/KcnaarewoAemJM4og4VKsehBBLcJmbrzxsbs/XELciBYDBoTmePd0zjdO4PeKd8Hzg1TY1a81oIfjl8flY6v+Nh2eiC8wHcVAMZvF4dLT+STvdUi34LIyay7IJfbbMgJFDrxzOFc/wxmM76vJMvZtat1gPZpE2lNQzH5MZ5TZjmb9xaKjuCiCSDCVYXAgs2JdzlXAMFXmkZZVUWIHiVWzHdSMpNxTVCUc3X/7wPtE+pPUxlBzhdbceC0cUc5CMCZJBKkZZJsD9LBYFS+i85kuFU6HSRDLuOzfVRv6YxrxwBKAAAgAElEQVSr41ct+Q/Ytw5oRbJldeUos8j9YjRat9bI/tOKX28HdCfxcowyyl2OV4UCmkhbSkkrObe/f3N3h2+7R4TuiYyKXE8u0j/icwVP3Sv1FjMZ6YhdW0zJ/MgJip7UpH/fHTceleWpp9IdCTxXhe0Rs7O6Ej//+dXHl5KFbB5/+eAZfPWlNbYyWVysjhKuBHpxS2p8vjw6j96pDPZfGcfdB32rZfc01A1JWeW+dr5vjsFRivmGolqLt54eYGqqevGVQT8W/G9/+dAZfGWtLLuCLfNV4+JFPZct2a6Cfuc+L9PIUvRPu916sl8pOa9eyaaK4xNbm3HPodJ+nyqxKvnSi5cxWQe/TkwdSdN2G9CnUs9kBkSEA1cmYsN8/aV2QK6ZjHma6R/V/wTGI9y/yN/k8PDFFy7jviO9idblVhzkz/v2Xx7HsFyjN/rziNkASqUEjcxU/oSWvkTWse2l4lARVNKqM8GiLMZkOCJFlS4BatuMvPfH+zpwU2cLCL7TNHOx66xlQ4sqd6I49/wuCABX5+yHNRkrfyv7MTNNU9km8Zz0JeaiZXQui87xBSt/W3I5tWBeyGqfNvbWHLesZAg92SHIIjf3Btv3Rw11BOBI1xRO905DwAvlOdyO5KceeE3LGqvKrUW83qYVkoKsDytRX4kTLu9z/bMA+c7i7z3c7Uz8RFiJFZGn2AmbUV6mxY8IMiScdgcCHj6hT9oyRZH5NruT22ZDSr8oWaEXPlLxI0Jt2L53RW49c+Izg0YpsixpHNFelV1SmVbz7SCYnFoIEF6zOKfL0WkbRo1aYeSXa5YzAAFPnR0MtYlQe3TyJxmaWcbQ1CIEeXa+gsSVBRUB2Zx0mG9bP167OAfyolWyRY9wPuakRMB9ixVu83496rybylrZLl0r1CgsxVepiitFSwswOpo8fLWp9olNCWgLfJe0j0a/hawKNVq4rxQ8/awLknz8tP+G94FjfViOeEmShERWD6ulzIK9ovjKJkcoFD3lpNtTz8yKNi6tPeaEZ7Xcd19t+7rxfPCIkC+SsiJYm/Sq2J7kuBSjWLKeTe6cAMC39joW/HEYcVOxqMb/9+98IJVSiYBkfmQMeiYzsc+xb+5px3QmhyujC/7LFmbzMFl+7gFgbRVKq+jHlhuXGJbzRTU/M5P0oF/uST711PnQ/TLr5hx/djmfSmy1NgjGj89uv6CuM43N+lcqQTd+vci19j6EFtKAvTBxfS24zC3Ze0G9iPhMYiedFTzYPc+3Annd3ARA2jfSG04exq+0ndCTE4JSYqi0jDikvNJXiSn9W/vaAWewMBfj7gADhPMuTyuzHU/Ditdchppa62+93IF/e+GykTApJRrBd5YMxBwl7igLzU9zMRpV6uSE77j9G5hd0BpxAMoK5/qZiVC+3aKmUMlGy2WJHtGWQve4YTz9RlkeBe/m62z/DI52TYVudvuK/K7ajwwq68zwyu2WoQpHFNpiF1nepgwky8sUxIk8qmzUPNZW3siABK3kev/uRx3n0oE1k/O81wo6u/ZMyxmzBEJ1LNMNysJVlkiLIgGBdzcfCpeLE5/bp4mAtwx24g93PRIqD+s2ow7d+pYsrhQwNR928u6GJbNxGtf/4+Hn8Ad7t+H66bHIoaxteA7f3NMeI6HMnG9F9nNdF/CLF06oX6TSrOjJt2PG2BEsdFczq1jl7aWp1vY3aVUQs2CrJrNLudCzT57usuZcvmz//YMfVN2fjdoWGqEgdr8npVD08NGHz+qtoWtJteohYTzj8yv48INntOUirXGfqSbVKKsaKTv9Mg1KlvxnrFTgJWZ6bXx5rjZOafVnPU0dxb70KZU0DSLCloIxB/c79Zq2y+/s68Q3Yp5jBKB7YjEQb130DqYaEAHzCbdKV1PhXUVMaWKtjIz+StDzeWvOrdZ5dv48T1s2qYeI+rDHgfLCGvPvBitHJp71rVRyVocjc9Hb2OSx7JJ80cPxbtuRayyeh/uO9DiLcN3jUjX1NAuFIEhBva0WavFLAIqevxh2F7fm7Tq08bs1UyS1CPZTcCyejGBmXq0xI5ReeOJuTgZMv1aSsTlncCNzq57OwdaT2urlDZOjEIHMgoLFkFyEqvFcL/BV1g0ll6lLIAKunx7DSsZpQ4HC5G29l/DmAe1vxrRCAuJORJPyE66fGcf7Dj9nRqvzlq4RGe0o9IuSbWlFW5nIDD9+esAv27j25zRNzyg7Mw0VZdD+BNntSCbrf9ppWVsqQnXl3ycdOFttL1AquG0Qxj1kXpD1Y2hH5Tf3WNNYqymnnai+QWY78wN5wbZEuVUVCFvFuW3GjM+uPUs4EAivXDH2lZsKPDiQHYMpOwDMLecgvCJEsP1NeEVVj5YuA/4iU0fiX7thfAggYEuxEJJFBjWv7Lk4ZjmIl2zJ5/GuC8fwjo4WbAlk+K+7Hw3kINtU2mkjybH7vhnXmkCUfrEXF4/8XEPHwZ/c1oJbH2u2DrXY1TZW4o4qsbAAHD5sXxscBIbKv0VNg6mUjQ+TrkHIcWZ/ie0DVYPIf4FQDYs1mc8Y30MeaYtnzyOrH3vW+FSCO+8ELl1Sf9bs9Ld1tOC4PCp9c9rPG/llpZDQCu5b39Kn+pXDHEOefDLZPeWIUXz3TweHKDjPkoqG32Dr29DMMuQLnl9pPerPU2Pq3PMo8kRSudAtepTI0lButfv67nYUDN9gMlW59Pj+wW5tZc9sbNbROFMK2R9/UGZLqLXMUAol3fei+uCt25px75EePZ8PwnWMLWDbqUGVfilkfyL4bmqseX/CRxFTP9a3UslZPD58oh9n+qZDyqb55YLuSQR9dHnEwjzEF76AH287qzsSwg/IqCNhY/2cOh2x6JHlUFQizPBkmhsHX4M8mppjd2Esw+sOKd/cWgKpjx+bndQWQsZkwcqzipNCppAycGgiQfbijmQ4EB4LTgrRijo/pIojuLzn4pi10N9SKMDMnLkohnEfEEyK5QID+tOIDhQojy4fa1XXfSslDyLQGL15qMtyhmwXo1FWZrsKMv7jY4O4YXLYuERWvcko3PKU8cl7AGAwmLiZZWz5qCJ/y6CaAMW1XUtM+20E4OzUtOaQtjWOIEK+4CsZTGWDm14or4YcUTKYYcyHG4x7YMZHWh5/exfZ6co+D/uBKMyOQ3YSBGcLlpFvMx9+AA+qlkjXl1QG5wKzYtm+ZYhQOTl1YiVmlodZRk6Ti4IALGYLVgbfONyHq/Lm22VZPkY8VpmHWhE+9ui5mBSBR07247nW4Nj2QgGd4/4b3l/oaFZlIduMnxT5J04F/6RlpWk9kRSzbZnXCCm2MKVJsFgEOhNu7SiXZsSCrdrIsvj41mbldLNvKhNSDK4J1fTzcttt8eXujlvOP6C8pXJktLVYYBAB3/0u8Pjj1YmLCDh5MvJnzyMULP9l8l+KZjgxATz2GAqzcxUogA05K71vaqqye914xp1TjZqbq3Ya45VRvWDyP+3n5EPH+6NuC0OUXNloWle0tia7p1za8jNCSVnKMjxxo+jrUw1vpVAMskt4e5fcBhOtWMoVPVyMcLw/EJwY+uTZQXz04RiLUiM+mYMLQ3P+ScBWMPIPdAnyWRNFPFN/GkGpVChUTQ63XZuY8125TpDW4uSEM5nPFnBMnrxLdrjJRe1sX50OF8GuNm0FL5W7piUnwT/sQPpJKxS92jyPmUSsa6VSx+X+kBKhfcw+MWVxpYBbtzVbVhepTrbxPFw7O2UvpeQEFeS/1Yu4LfTQk5NouVIf9hUMDx3vw19FPeScnkuAr+AIVloEYS+SYUx0I5QIwvNw3dyUtTAm8rfTCQIADzd1teJdLUf8bDuDh7nlT04O5MIYkBN2Gbf/o6mgcLOl4ojIrgDwinwe7zu2E6+Z8weoR07aky2VL6f0Sf0je0EB++2rDm9P6n7+yln/KhFICAjPU1Ydfj7NdMxJiJ0nt7xICAiy/cWY8US2ISOMKhsiLGSyoQeLf0ocWeGJTCsio62YszsiVVZKHiO8GecrsxnAK1rykH76AADe2t9uKwCcBwuM4CGLqeAmIrf9kepPun7tuGQoWUZNMacklnv2yJ89o/DN9qPiMbNGBE+ZQ5LVrl+RywZ1IBXFup+Y+VX9yUjDbL9mYar7DTyjni0ZKRjvVH8NlG7BguS9p/fi/Xu2AggmDGSMIyox2QZIbxU08phZKSglTUlXAsUi5JjVFCiShJwsmEkqQYKylTIZ+S7n6F/FJesNsOr+8aij5J980vd9VwlC+GN7U5UeqWusULKSgn1YRU1SnZ+vXv6IYv3huH01ytrxyai2EMMDx3prO4EdHQX6EyoakrDibCE/eBBv72iFF4wTnhdYLFnPgxRtggjbnwpv8V1ziHzrnWrgOuc/dQo4c6Y6cQeQ2zCDcapncg1O/Ku2o24Aai7r+Ag90um7lXBf4JnPpUQ884weA93nPhFumBwpH8e+ff4/6Je04/PZ0jJ0d6vsyXBL0veaceOzLcPqu3UgD7NxqeEzORZ5OuxqLKKD+VRcVvSY73cCz5gbmqfAAaWLwzQ6sF6MU2nfTpkV+WJa36fcuAUptwzOKuXVhx88g8OdCX1dMWtOVWbAQoj3CyGuCCE6hRCfivj9ViHERSFEqxBirxDip43fikKI5uBfqtdBF0fmrS1gVkchf+HxlRcvW4tJgv+WIV/0dCMvhbUQ98ObC86iuwgrF5d8CAcmyUOzyzHbkQgChC2Gfyi5oPuJsT54MLarReTCjfLG/k787oGn1SLLXmjpBZxQ/nrIHkQMJZFlzWBOPmV85qJWhjUW064yCvpPFel/PrgdPz4+iB8fHzLSthVA7oJXXgvLZOdB36pHR89sJMF9k6//CYAITV7RyYMOFNaLGGmZUUoFjZW+kZhZZm6cZjgAK7mCdd2UR8VtlgmA/3P7D/QczbrJSJtMfzZ2uDcNdeG/7HoE7+hsDcsPQ+EJGGVsK7PcTFnyGFlQbyVIqSjdm612ZSlcgr+bvKIVsVOEofjkf81+QaTNb836kQ9ldY/5jQB4+u3t7x54ymijOjUy4jMn4DoPTh2SvnbN0gLe0dGqyteWwy1PcmREsP1NX706v2LVk9lvJMIr4qp8TrcJs68QYUr60oguYAtSZUr223Y5gbDKRoc3+9/pvhKTqq99DROnmlV56bLQ/T4T9ZautVUtQlJtObIH09Wxe7culxpOYh88Zh8xvGaKE2OhCAAYGFhdfHJrTz4ftjCBrm/3OaH6cYqklnIF308dKrNuqhtumZvs3YtfuHQaRY9Q8DzkPQrmRmSNUWkwHRyXU/7etqMNj8jDHCp1bivztdptgqXKKfYWwlIu/o2/i7RwAcJjtgfCyGyK0yYroRr92iwnR6l0VipY3IdccLHsfDsqneCAEY/0S8T/dGxn+fsPHAD27weQ4kXy9u2OCITPbr8Qsmztm1qywjCbgJitwyWpdtsw+11Ft+seOBHlo7bEfR5JtwT2/NQd/2SXl2Gt6WLwOVVia/SV0QVr/aSe4fJvkPITLKMcm+dTGBuFVSuVhBBbANwF4A8B/BKAPxVC/JIT7ByAm4noVwE8AeDLxm/LRPTu4N8HUiUetLq4fjsyu4T5bEEpFeQ9T58btJ55pdMwlRT+DZbjTyNxubVDyQb/FAkL8+QMRD+Q7Amruaj0t/XcOK61vEo2z1NmMNYCNeiUC5msdU2G830S6YKwJjoRBWQNKEY5mCOHvt/5DP7jlr097yA0qQWVm7aJs8/dmL/YgxjpUwtkOFMeGVYqMUxlkPD9WF1VKIRlMcogLJuz2Cf4W4ysvEvrG6O+zMWPpZjRyrC8RygWilYaZuJR7RLwlQKeEQ+FbzXyZSgUg+vvPbUXAOGXL5123vZLazc7bu0gm0Jp2Q8Ms80idL8poHrzEfwLyR78RzpXN/0wyaIteo5Pr1CbDT+8rLqgcN9S8gf/+Y0Tu7Qsnqe244G80usWo79oZW44n2/tu4JfvXhCSqHLBE68VtnqevAVx0Z7J/Wnrgci/KfDzwIA5pdy+KULJ/DHOx8IrMA8NQ7I+L+9tyMiQ2GElNfJt2otstyNcpLtRI8n/osBwD85cso81vmxx4D5ebxuYsQqU/OPqKJX5dUXKFfy+ZhKistYsCDuLnN0dTlUQy2mOCm00qR021Z/wxpZ1iph/7NYBH74Q/taWu680/88cAD4znesn+TCz27XsNptmqz2TS2pMaXUkcxVoxp1X7B96/VMLobrXAi1tSFXKKJg+lRy2khaec1TXqPon17C3ktjsfcnSrPkoFpBHDFbBKNoHZzDxx6J3/4bm6STvGyXHqVTUqWi2idSRSi+r1nOQMgt8Oof6ed1mipScROunxrTuwKo/Aglfab6wZMlGudr0iOytsyt8ejINCqVPI9PnQJ6e8M+BCtlZcWXIV/5Sw37RWNMGCLrmVkk0v6NSLsUAQHf299l3RckYs1L5dpDzseHY5Tn7s4btRXblDdiTsw0DtWwVHovgE4i6iaiHICtAP7YDEBE+4hIqvaPA3hzFdINTnmi6E5ChC3BXnJ5XU6csnltjaMXY6Wbqa1MgdWw5aLniy9cUvtU5W//+txFSybpfBBPPAEcPIjfePS7obQ/8VizMXj5n79y8STgeRDFIq4qFOwHNoCbWw7iD/Y9bo155vdsrqh8x/iLNj8DIhglTMUSSE8q1T+CXugZkhEBr8rM48dmxlTY8M4jXXByUhA+QU+XjW8Z5P/iQWglhjNvFEFcymeQWiDbA5FVJlaadh4FQZUDgfCmwS4//kCeVy1njEHPHvzUopzs/Es5bupstbbqUSj/pjxk/WZabqhQBMDzVPxmeHlFbn0ztROy/N005X2Wossod7M9WlZEQRjhnDCo+5Xx6eTDUuAR8LNdF3B1dlm1v2hFoLZmsctMxy+3dxEIN04MB/fbb0wIQNOK/WAz27xp5ivr1HxLo74b8ktBb5geNcpaRkwgz1/AWYo2u3qssUqFMjrd7+zdhjeN9Ab1YNyg2gxZeTQXLDLs9EJWlYlVD9A3EnzH9QDQMb6IazP+WCoVZK9eWsQrl7XCXL71SrZucdqlKkSofBU9LbRlRh2E2hIk9Jmnz+OLO42TxC5e9OOSPufMrBv1eaqnjPl4JQswz/PTXw2yTORzwuyrL72kLamqiGwHRalAdQelGIZnl5MrHMKJVkdpVjAW4E5c54cC3z5O+9FtoTL1WaX3VcRqy8exBDu79QVMRp0YSv6hILmCpxTv5nMlrRgVSb20VHl+5X1f+UryY7/j4pFbTBIwu5xPldezfTOxz2D5XIs6yt7cnqp4/vkUKSM8nlRKaF6h4/z9XQ/jl9tOWs+34Jvx3wRIpXpw0/uOvwiPzO3X4ZhWenox/PF/AAB1OIR8QStDn+uPPnlufimPnRdG1bj/2tlJXLug64EgTy926o1qOBYw9UW2R+MwgpIQ+S+p9u/3LZCrwc6dvhyrOcAjQYM1591EAHm+T7N8QfcC+a/LNZyAMYeGERCyv1CsT6VcsINIrtWVHydnjix7nTzBbuf5ETx4rDdhAdhsOz2AUfewKKZiqqFU+ikA5sxlMLgWxy0ATNvVa4QQp4UQx4UQ/z3uJiHEh4Jwpycm7LeEagFKurEJBAu4oCVqJ2NGjzLmz3J/ZgjyzcJlWNnQi8ZE1QP5E1iE33aov+QixfOwvJIHEaG4Z29Zk0oKVs9X51Z8qwfPQ+ba1wCQ1hh+uDdMj+O1i3OqPMxFuJTDXJArLTCkQkm6x9VyqzfZSoFAVvzSHPK9x3fhNw88E6wTSMcdNZm3UpFxBVIeO4Zi0fRhRDAXBdJJtrnwMY+y31Is4Oc7zlkLB7cuwlt8gr+MFbq8/pMjfRCeF1hOAa+bm9YDmlXGdrtSCgj1GZSh3fSs9bSpwNDikJZZDax+fQkA/+PZH+KNwz2qXlVZyuIhBFZEnhEXrE+rfAw5ZHgE/UYYN4buJYKgosqnmRbMT1luwTXP+M0D4V3nj+G/vfSQyrM8hciVT1et8btVfn4/AQHXLc4EE0KZJ6OmiALFtCGHUVfmmGK2ZQ/2CUkyTmGVjy24CMJfvZLVdWvFre943ewktuRzdn0EQr52YRbXzU3r/EL3Hx3e6ceyfQSyNCnrKZlXmV+jnoKbZf/aUiyq8II8vLvlMH7r0DNWPScikPGmnjboRHVGZX7lSVS6rZCVV8g6AKzTeWR52wpLo4e6bUCSz/uTNfPZYja4JFTjlC6ZrlQqmcqtI0f8f1VgcjFsLh53umIUiysF/NP2C7htR/IFuCJVg0kYX0ScRIGVKvTYE/xiPB8qkKXK4senU6WEjHH5KvcNtzzxjQiFIikrJXlfqv7tPuAS3WL0RemXLC3mg2ZuDjhxIn0cZjwxTC6uhBZDaVXP/dNL1rPKfZZGqShaBmbxT9svgMi3mGkPnOonVn7JcpX527Oncj9dckFNFL1Fl4BXZpflV6ffRTAxEe3Hbm7OiJcA8mC8Z1BjvEnrqUs4P+grknO+XwrMOPUVJ0rWOXXvfS9tw28etLfCmVnhLW+bEDk2bd2aPLzse9WaG8h4K2h/haKhFi11uzvHhj//Knj6xZOeu/oGC/KwKTlHcy3t1cmiZaZUyuCDZDwI1tr6nynjs8EhMITKT2R98cIoPvP0+VT3ZPNF69RcRlMNpVLUczWy2Qgh/ieAmwF8xbj8ViK6GcCfAfimEOLtUfcS0feJ6GYiuvnGG28MJUVBTyECFmcWANIbpAhkLRbdRRyhtI+E0dllo0MYncWYdC0E2+yKRVOeUCYAIrx8aQxjc8t4rlU7+/NPuPBvekV22Z7MBX/IRd3sa1+vHnBXZ5eCjiuM/NgLW5V/GEqOALlo9BeZtqzmMxzQiw5zskAAIIS65jqiNrJtXTcHJjVZyOVwrHMCajFLwOvmp4xFdcSih9SvuH5qDL9y6ZS1EDfm06FJgamw0gt9suQVRGgiT5XuK3JZo0rsSiYrXnfwJsMHltl2DCWcrDuYcoadpkvlBUB49eKcny/SS+WwA2zSZWHE5PYBUzbV1p1wsL7LU/iCLVVGXZj1bW23sCtB5Vf+RwZVJ4CRU2ZmwRiyS+TDrInsh7jpUJ90hCqeV8/P4Kf7Lmm5VXvTdam332kzXn2yoF+7QpUZjPL225Ars+6ftnXX7x7ajl9uP6flMPNoDArklLetXISl2DXbtO9vymxlTrslS1QQATeODwZVpMehVy1n0JTPWW1KWbvEosvItwzUW13dPgFVhlDfzcr+0ouX7agvBCcDeR5ePzOOd7UejRMhzP33V+YzwYq3VL5TxiNliYlzKVfAwPRS5G9JmF3Khcb3XFFPDEuRWSng/3vUV94PzCwDIyOV5b1a5WWybDsc1+Mr1LMmapxNylqIvKZIpWTQZwmETz2pTwDrm8qAhECRoJ10G+Mw2Q+xsmTz/jzG3GqdGHfgSXuv/FyNb6YS6f/9E6345LaWyN9O9SZ3nEvud+u5Fi7tO/Z2gIiQLxKW80Wc6K7glDvT7cKhQ6m2+Fm0txsPt4iHhZ+INVab/SwU9M47/QMSXIy45XzndXOT+lkA4PXTYR9qkv2Xx7WfPwRzmiR+lQIB1RZ6ddmYpxBCY8fcEi8wNzTymZxmfCLS1pfVfHAU0m2P/Yv7T2N0LosX20atPlkKq3vLuTD5xhT+/cYaB8Dui3ILs//hqZeCeo4v1wLmfVa2ih5ufazZWg/ZBhCGbMH3I52T6Z8zUflNGf7Olzvx8a3Nq053I1INpdIggLcYf78ZwLAbSAjxuwA+A+ADRKRekxLRcPDZDWA/gPckTlkuhKAb+b7L49h758PBkeI+r8rY2+CM241FZKk05IJGa23Nh4zZpscXVkKTdRfhecjl9YkSBOCvHjqLcwO+ae4f7nwQ6kdXWArevgb+fm4ItqhQ8DcQKLKd0YMIyrJJL4gDeYgAcpQCEeXkHjXsW5rIBWKQtrkwNOKJ/U6GrOYbtWAC/LaBDmNRb9eHzJMptzAmxTqdsIJM5c2RQf7eVMgFleOhyXiY/M6Bp1Wd63uNAdOKVw+mWm7Sk0hj4DQLxiPZomW7difoOg4zX9ZCwMmokIOz2qZmt19tGaTNTu0y1A8XXW/Afzy5y4/f09ZB2kGfdO5nyKXSdspGRUpWWM8I4zprfkVOO5iWvf2VOf9kPN8ZtQcKHN1biq0gvZfaRpU5/e/texz/ofmQ1Zdl3YSs24z6BfmK3S3FglUJRMANU/7WOxHII9u0WU8qn7LOgziaigXjoW7LbdebvB86UkA9/GXcZntE0N+FGbdRp6rdqXZGhvLHP1lPxvOTo314V/NhCK+IokeYMrbWhB72wbHvTapuzAz6YYXnoalQ8Nug7JNGvmXQguehI/Bht5At4Jb7TiHT3QsQYWx2Ca+fGsPP9rRZ7dysQ4vubn+bkPs2Mc1kpZonLJkDXAyPnRrA5yuxErLSgWpHQHAii9kgYjgtt/BI7r7b9xuRKm0q/XfKuJZzRZzsnrK3HxqVbSosQw+jtMlVLmllrNYXjjOomfJPZ1aCNiB9ZhjP9uAG+XyQRze/eGEUbcPhLVqAP6bKdPykS5eW9WuZNh8fiTGgVmoRUK7PxVz3uz3hu4ZfkdLJ6ManxmJThIikzDluOXlKCGk8LFax7fTcOZ1+ZDyELcWCktd6fsXFGafMVzIHz51CQW9/K2P9QUDIufa5gZmIuZQOLzzPWrBThOBRL01BwOXRZKeRMusYs70lfQE1O1u90zv37Ek0NzDJ5ovwiPCZp8/j6bNDRp8sNy4bI44xLqndA2SsBwHMLOVwpk/u5Ah2axg+TmSaytl3hPzPNA8rqcyTiIl0fOa1tUC+FCnHVCZX+3nAOqEaSqVTAG4SQvyMEOJqAB8EYJ3iJoR4D4C74SuUxo3r1wshXhl8vwHA+wAkckrx4N6LgU8dqCNw1eM6eNgRAddNT5sWIscAACAASURBVOAPdj9mLGjtxVNSlNLBXGyT/k02si+rt+ekJmsA/IeVWpR5GAj2fC9k9duU6cVcYDHlzPz0DE19v25h1n6TIiUhtYxS1/0FrbEXlnRe7EHK7qz6Jz9G82hyMvJ23dy0Ed5QuOliUIWutd5GXQTfr4zOqwsCUOfeyYWA1l4buTYGWKl0crdNqaJzbwk+r83M4SfHByFHL48IV6/4fmcE+Qt8qbx6dWbeeOtNKj9mGmaZGUOzVVeqJoO4ZDhZztbvqqycRhyBFbeKQ0thbXEx2i+M+K03BZ62xvF/1H6ciIDXLsz6SgfPd0RtlrGWyW4T5ORJxqV8Y8F5gMAoS1leBPzRzgfwqqVFFZ/nEd5z/ggAf7uZGZ/b1qRCQ/nlUhNkMmQkSz4yyt20tPuj3Y/gtw7vgIC+/6p8Fr917AUQSPkhkts6pfymJZG2VJNtQpebORb4jr/9JV9wRpOxxdKsJnsvuq5loKlY9Ld0BmVgW9bpB77aIhfIJNQ1T5XvG6bG8LM9F3Ht0iL2Xhrz1y9BOl9+8Yr9gG7x3/I3BQpI06G6FOC3T+3Cn+19WOeHdD5kHgi+o2TheXjd9Jgqu+lMTvX/qEE+usfAV4j4DSguRDKqYeKuG3N0fMGip7xFWIKkoNsZAOQKXnwZGRxsn7BfMDiLsfIJk/1vtRDhbO8URueWsTS7gOXnXlC+hLTFI1Q/C92eMJntzUPGGJZS7pUKT6epRvkE8WRzhZDcQzPaKtrypSTHBKMbffjBM/iL+0/jsVP9+PpL7SXlTSL1onECo/TllCq/9gNXX6+2pZL0z1alutCPEUdZXiJ8U6EAnPPfjL96ZLCCRI28rWaccvtuRJn85Gi/9Zw0JhrGU8iIL66+gnsvj/gKm98//ry6Jgh45wXbEnV0bsWSRyDYGh1c+u7+rpLNS8hx99Qpw3dTbEGgUKxS32TWB2n7kPkcr8bYceiQnfYzz8QGPT84h/axBTx+Ro8V6jmoxIuWyZyDqvuAYK7pzKeDePZdHsdd+7rU3Jbk/JSg1kv6e3S3kltVCdq1CozvyhjCkN39vP35i/hamcMh4jjYPoG/evgsTvcl8VflpxelhHr89AD2XY63otzorFqpREQFAH8NYBeASwC2EVGbEOILQgh5mttXALwGwONCiGYhhFQ6/SKA00KIFgD7APw7ESVSKs0+I50UEl49N413nz+K6+ang0Wgb7Wz/dwgthTzevGqnhPmgrX8ZOEtAx24dnFedSRT2yrjeubcUCCNfJA6HefkSeOB6GFmcUUthF8z71so9U5lcOtjzVaPtRZ1Qa/89ZMvQWbGU0tZYW+9MZL+k+fuxbVL/pbAd3S16nFRLh7VwtdWUsl/cmuOtUXLnHTKL8UiXpmN2JJh3Rd8yiukLVn2Xh5XTpbV4pagnATrQQZqkDadekvJzWmttjIx35pZEuA/tB7Bb5zYBRDhNZk5IHgji2DR7S/C9ZuJsN8sWymkPokgikWtq1ALZVtKd46m3cyQvy3Bkj24i7QSxKpP1a79e2X5C8BYMJh1bMVqxAVVBlJeS0mjMoWgHjw1EbMWckbcUPVn7LlW+SerzqUPHfN5bFuC+fJcVcxbz/qmwGJIeEXAI/W30Y10Ear+KP8BP9/Z4vs9MsJG1ZfMBwUX5KfqQ6bDKNInGqp6NuqUYOcx6GyWvLLeVP8wfnQf1ARYVoTyXhm1IKnU0ePL66dH8HsHnwY8bUEJgqUkkhEIIlUe12SXVP9eyhX948EJ2HNxDG0jYWsG36KtqCyfZJuRFoY/MTWirEz1yX1+e/nPJ1/E//XsPfiZnjYQgDeO9Pq+3IIwV7dfUW3dyIJVBiobLv5gHL6WBHIiXl7Wp8hVStSkNWg8K2fOxfsATIi/083uFN2TizoZ6LHTpXcyY93aN7Xkv5GFP8kyLQRevjyG7x90rDiamvRgVw2IMLOYBREh/9JuvPSDp7F09LjKgznOFBxfXUkluDQyj86xRWu8nFvK45b7TuFIZwLH0F/8ou8nJkWeqlk+IELLwKwlP6CfAXpOZI+zgB6vi+Z4EpcOjLItI/6V0Xn1LP3IQ2fwbMtwZfk271lNmRn33vlyh+Uwm4jwc+3R2x3ICFM2ieA/UcoV3SbD8bx1oAPN374P1y7MYssD95dNJ4RrZbEa6zd3whKaD9n9i5xbQ3GZbN2Kh+7e4fueMl/0yLkBZKQefmzWHgObA0t/NXYJ4OLwvJLBdSMQSTYLDA2pfJnPVHMOYV0HsJxf5dZppvGRc4SkY0yxGH3gRjXkKBa11WAE39jTjrv2dWL/5XFn3owEDz69TiDjRjk2aSWP80JShSN4nvFyXD4XyFhXEHCuP1p5I4vLdNRdJEJRHkwU5Mdz0wbQNZHBxeH0VoNEhN4p/yCm7yWwOh2fXwGR7+PuqDEXy+aL2HlhFDsvjGClUMRMJodb7juVWp71TDUslUBELxDRO4jo7UR0e3Dtc0S0I/j+u0T0E0T07uDfB4LrR4nonUT0ruDzh0nTfGt/u+ocf3Dgafxsdxve03wo2DYBS8EizEaoJk/6s0zmABCun/WdgJkOyDzy34orJYMRn/lfAMpSibzgLX/wmyDCm4e6QEQ41jVl3KEtG/T2NP8aBRkz3/J7TXqSYE7q5EPvFSsrAAjvunjSesj6QnvqFDhT+RbUEcyppPxdTjBleoI8/EJnC/5o96POGGqEMwYAtcvNiFPmq8krGBNUw9+QUe4yHqkMkA7NmzwPW3Ir4QV7kFdzgSE/dXz+SPZzPRfUoNrkef52Hc9T12R9yzy+YXoMbxztgxGFGoT/5IV78abhXv9eT1qLkTVgmxN5pbAz2pMM51nCG1NPT7+NMwf3t/Ybb5OJ8O7mQ/ip4W4tu5EPGbVu39oZvdVFiHDN8pKx4PfTkkoc3Yb0A4VCedV51qeqAVu8oq4zT/dX+XAC9ANJKTpFk14UASD4pv5bvCKayMN7Lp3EVbmsUe6kH1hCqBMkZR/71Usn8abRXuPBBaMu7DYl86cK3MjcT4322E87WTZmmTg/63rRNWlFD1uhZCofVT8xrzl1J8vIdLgtBfnNQ8/i+tlJvCazYE2azYrzlc9B5cj7DT8VUgFFAB45GWHy3d4OQV5gqWSOXzpOmZY5Nss28sbJYYA8vPP8cT89aW0VsGV+DkYBWAp5lX+z0F3MhVcliy4Z+csvAz/6Ufr7zXiiJq9BvU1f7lTlnHedlCfk0ZP9erwJ4hqezZqjNQ60xzu+NMeZ84Mz6iSqjz58Fh99+Cxuf95/N/Tw8X4c73b8zTQ1rW6rYUgYQzEcCNU7saDHDtJWpaYVq/uWsxQjc8uhceCHh7tBAH50uCeRjMhFn3gTG95sg0Sr9vn1/7P35lF2XtWd6O/77i1NnkcZD2BjwAYDhmCSYJpAQghJDIEGkmZ1VvfKirvTyYK8zJ1OXjfkhZV+5IUknQ50EmJj4xnPkyx5kq1ZskpjlVSaSjWr5vHWHb/vnP3+OGfvs8+9VSWVTAYnHK9yle79hjPss6fz23tPztcB68YbUEKENt+v5ko77lvXvvD0HThneiKSRwu1ZnToUi1Nkki29SxQReiMWixUvi9IpT1909je7ZyFU+UG+iYreNeh1jxELpemm9OBqQUqtKlWy0w8KU0yhf9/55ZWerr5wFaMzNZwrs+huOz90iyAX09j/nSa59kmWln0raVS+LurC+etfwZD01W4oja5hO6Hfe7QH8lCjvcFX6SF7eJjpyRBpZ7j6f2nXIZEJYfll8gXCK8kEO7Z8ToPEX7Q3hhNE3Sp5Ap8LHXt9zNBd/Nzz2AfizRnXQtL8+ZaZmL9Vv5W+iiF8DQQovx5fI+2HeRv6Yf7+5sbTywwtCCvOcefJfc7s0EflL5FnDN+DicPP+0cqXlsnpvMWIyVWivDkfp9SlXmnCo35Hm/8dB+/O+Nx08rB/+lte+LU+mfpPFJPhESj424aHrcnUT6/EJE5CqtgWVfIGidKwU4zf6kYMwF3YVRJK0nIGEju9+9Xlmamq+ja2DKh8IEIYmoHyy0PLpBPYio2SAEPtz+Et7R3YELZyaDQrdQZ5RgZafGTUf3ABScVglZXDnci+u9U4W7xuM7f2YCK+pVcQYIoyJn4K2qV4Jxy/eruYgZWzzh/HmqcxhRnDycDYO2eg0f3PuKZ2rqmf7fco/iEBETUn3hS0N1M4vLxwZx9ale/7k3gkWh5/vDz4+2v4wPv/ZCxDiDM4Ic0opcXp1LJ07h80/fgbf2H1VGXXA2GE/XxrYifnSeSaaNQpbj3z5zJ1ZxGBgCjd/csT2igev6juCm4/tw2eRwxDwJQQEMSn4gmYhxW8JnNz4oc8e9TxdQ8iJBo+ZaCx12yn5k6zN8E1bVKjKOKL+T0CP5fU8wjEsh/YsA7wwkAJ9afy/OKc1E43EOukTRv7szsYTU5wdqVYjV2qt1cXQCn9DdfX7B7JRcn5ANibqJcPHkyKL7QudW0s8PA7Syz39qm6q+pvsVCVpqmXtGO+lQuoAyS1SSRT82Y4SWQVZQV25sbq9eNDkiay5vi7d4NL8Fa5CAfNJw2zxYv0b8cXCWJS64PnrmLe0b1Y3MN6yahyZeg0Cb0X3NCmITb16y6Wtrr7M8rSb2hb5T7evrj7RecwZteLYqTJEfqRG2BHcat2gXoWiEALIxnXWPl/HCoZGFSCAeH5HLaXW2bSE5SoSdBweaxqZ/4sOFM2nWxjzMEuHQqbnogOOM+rqca1OvnpVKwNatwB//8Znfz03n01F7s1LPUcuM209A2POkuYf7q5A5Heqc+TmZvzPpP7XsvMUu5f29BN2f5l2wFrXMYq6pIs/27onTJ7SPhItFPY8T8u7onsDBwYVL0T+2Z1DmLFvMgHz0UWDdOty9vbdF7rI+wh8sFJ4Z+mlxXc/h0OfltrO5Z7HnEKF7bB7Vetb6bNYNFpCTLc1aYLIJdckX5zmsz6PE+f/48JMP6Fq61sSX+Jee8wWH5O+bnq9h5NQ4QIRinsm90a7QvEN46Pdpbn/Q/vk2ojhZ95//uRymLHr92fK0pZ5p7bIOGCL6P003ftNHyvDhtvBxdZ/kFKYAyBfZQTHYgg9yWGfXVXybG6OvOX+SsTbKpRTnVCKR71pXZl78ytEx/Np9e1orAy/RusfmZaK4Ou66g8P4g8eWrgy3vnMEf/HiMTlIA4AECeqZcc7xf2XtjetUggvbIk9oScvmdZ9ff6IDIMKNx/YHgcCEj3jDLfoeAn6oYxtgbNgoWIDI+VmKyA0RvvbsYUxXMxwdmcP0XLU19ENyrai+2PiknURxhtybePTSWn+Cz2MWhgBWWrSgDQziyuFelxjXOgHK+s1l40Ng55ZmFj+15Ul84MAWEGLoIQFOyPt/2KYJlT6p+TdWfxf65nIYGWUktJ6MrinPRZU8BMnFY1XjFSaGwISsXz/4sfG4nbFNuHhqFO/t2uX6YwkJGUm0DGGkrUozz1VumRH76/3JaWotPrbjOYAIl02Fagk8b5qEMxOgnnpclufJWlhLuOHYPgCEYlYL71PbwM1rQLddMDeNj+1YF1/QNMGaOWsnFQjiEBWFij+XkCbg8+vuimmAGJHE4wvovtzn/rlkYpg3Jq4ZPtkah+37oB2WIIJNFmBhnh8UTC5rXPSGEX9vvYBL2AsktOCcJgE55P6Ich75lde5vQhcAc+6JNsIOcF4UTms84KZCVlb2RNN9Mh7VtbQt4AEIFw8MxHonOLrAl9S80b6S4tU+uT7LnSr+gyfWFsxNc1rE+uesaY8h6f3n4rogl+3V8eoc+idtbLPE2odKfNogs4fFNBVRCRJ2a8eOIH3HNwGImBsrho9s5l3MD9saUTLQ5IsdD8/9+DB13dCSUv0kSh6du9E+YxP5FoehSa6a/5yyQfwL9enpw+cwt9uip1DD+0eaH024BRiPT/fPYtwnqgvJLKDN53Qjv8tcH207ofTDZWvadlfi908Pd0a6rbQep5J4/sGB19/dUKlCwDATCVDShZEQdaEw6LAQy6fG5c5tiLfFn9HG+ePap60pXv2utve/mlsPT7hqkD6ubpjSw8e3bOMHEREGJur4zNP3YHXehzCTld8BdBSRcyebpwHDgAdHeifqgS9TG83kSqLPMYTWmIJa0cHwlVEkjvsTFupnmNs7vvj9J4q1zFbrse8U20qUv9U4mPBZwFo4r8EGIPZ+RpAKi+NP/xkOfAr97SrRym6JBW6TWGOT0doKVmcW5oJPPU0twX9MiTr7hicxe1370bX8D9c8u7Nx8bxly8uktfsB+0fruncgURAeQl0ZZOs/r61ZeZpct2IDw142zWHptc9Uonv0zJOdFYLpZ832QLcPXIhcCDABHUx6KWL9dX/CFiDQsSELiSh9Zf4CNTds39gFgRVlQ7ugGFyfuGDMkIosgUAv/+oq5BabuTyWT03GPKoJI1yJiIcGppF93hZnsVOKdNsDP8raG9gp5KSWk0KInlpQkRYO9oPWMK7j7UrIzl2BhEtEkagBF4xz/CJVx+N4OG5tVEoFOlugSK0x+7eKecwUcaUzoujh6Xfq50K+kejBVY0OKl069Rwu663S96l+1qwBoU8QzHPxLl15Ui/bFMeBz8vVQmArf9u5LKror7qfFM8JHYqxPG4aj24o9aiYPLgaCNfOSueFjVZ7pobj+7F5VMjYKW5RYnQUxwxWfeVoLX8uxI/QQksCsbNETsB2+ohuSmIxGkkdKiWDCC87/BOP9/hndcOnUCxEVcKDAw1IJa0ImbVRalRuaQUnYU1C47FQBTkK281nSTys+VKCsIkoqXgGJGcR96Kk5xKfg6DgdLUJzTTD6OGgsMqsWoeERwKIVwOgN9DxEW3/BIUs4aMtSB0Q2pu1HiFNsLgU2Nc9Rref+p+5il6S4Y9zg5IvVY+4Tz5sEzv5BKHpu5b1MfQOeZRN3W1+45bT69czTHsNW2w6PUV9gEXLsjzrMM6E3LZ2W44fgAXzOkwXNd3+bffhJLIFOQQWsZE89scJnNirITusXlBR6XWIDW5Qyr5WHmeX74xcipB0Z/nYe/p2C7heG/t7sTO42No75nC8HQo47uQ+tL6iR/XQk4lWvDqhZtjLOHnbNtiSiMR9vVN4bXHXsIP79iAldUKCGefz0PLTP1bWlMUERFhWpXp5sVmWmjvnWriOYs0PmmVDjT9Xm5TctHlwQn7gBGHOt8cw+kXq0Kz8CuCMhteGfZu1P7qr1xFvNfT+JlMR2dbXVAhlUIYEaL9nBDh33RuiUKRNU0w7zdWVwZtpU2Q25/vObQzesbiXUsUDaqJHRmBnZoWxfy0zT/EJWUmh+waCA7NJdE/zc+xFuVaBpDFO47sAQCsLs2CdTUC8J/vacfvPeKKDog+g9bDr+b+uXHGy9gaBRpzrKlyA3wgxkUyIl3w6PKS0h4cmMGeXh+OqsPOltPYKUxeD12A1wU9u+kwZqm14OpWALLMIKs3MDJTYehC0BFsiBzIleJyXc9hkcX8qeQ4pNa5jTvsvtnbMxV0aygabpKpwgvUUvzp+iM4NlrC0IzTD//s+aP41Xv3LDmVC7VSbfGQqlpmsO3EBL67vRcdQ7OuOMUP2j9OIwoFl870enKIvh3dZ5B37wyfJ7mazuiWZp07yCsCWkPToWicdXzSn7Xyf43WZX7LMlfr+Ixgcmx28Tm0NqCbZOsTiUoUDoiCTJbDEN//Q0OzICJMVcL+uGNLD/6rdxZx65koRzoy8ygCsP3EBMo+THxD5wj+4PEOfOXJzjBPes70vFLr91PlBnaefH15MN8o7Y3rVApU7OKryarTR5cr5dq+oyKM0bQx9EYjkEsS2dxEYLqXnTc/GwQlEXL/lUYJxMQVlM6peWfsOkOOQz9CKIu+H3AnJjI+CiXS4Q2rEFJjcaFHPkA2GuGyyRG8p+s1tVGa+qWUwAIbd0TgKnE3dHfIZOnrtcNClHYZOF/fyndJMRRmKlYtiO4bV6fiEK9PvvoYLhkbio1VNecJCDce3Ycbug9GYRDN6wB1f/wMxQXUiRgIosBwDpiErEN1qSFDPav5B9JflQ8H7jkf2f2CMMnIEUTBCaeNAB4HJ1qW/nNlPx4GhXcDiXNAgCuHkYRohXfGggYEXDZxCh84tD3MIz/UOjdSMWugkDVkfKnJlUNOzTf0WNxnV4724YMHt4hPlUO+HLSd84Y1C4zQZwD4wnN3geBCM3Q7xyekT8CINyt7ABQbk5o+wlrrkxqK6HlRIQI3SN5DnGga/h3sRCkoZVzoz48p+jcRrh84hhW1SlhXYrrReZUI55bn5HujxiOGDoJSf25pNqAkeX9ZzcQI1/Yfw9t7D8nzyRulREAqHQkTcvm4S67LSeEjZxwCHfy/zx1B5ymX86jg93fBO7UYJaXnjvkFSFV/oxCmGhQbks+Z7sZmawuilTRP0mspX2pakkVvuXLxFpib+znbMDginByflzxxD+zql7j9qXlXAv6KkT5cPD3mL19GH32LTtBETjXxrqa24+QkfveRA7GsAwSh2HyPNir1u0ZmqtjdOxV9tqx5XuA9IIK11jki/LNEiUVQcnl5coHnn6ZlGXDsGL63e0B2U3BxBhrf0Dkc7rF24VDK5Q3K/Wbjoatrefc3P0vJFulJJSRDfqvP66idwfG6AQ1/iMYHMs3v6J0s+3C6mP8vRp/NMkfat7+NZ375v8pp8RkN0VqH7gVQbeShYhtOE1Kmm5+L48OzSKzFOw+FBKuJegbBlZQema2FfUNYPCcUEZAkUKBY+d2cn7G5lWpZOPBhOUmEmXJ9+TQFSLXT6df2At/4xrLvByD8LQFACyUi1joMWh1JzfxAWqMhz5qr1NE5MI16LYuQSfAyWuaCDyQAnFeaRiDwhd/ZLMdbLlJh6qF/rfojEPY+X2HIORCAoF80lpnzLjcWv/HQftx+92786r178Kv3tuPpA6cwXW5gcLqCb28+iTu2nJR99bveufmD9o/UmB8vhVDiRoRyPUPX8Bym5uvYt+cY6Ktfff19yPMzQippEtZOXiDeAyOzQU9huvJbzesGSuaRPqhRapLaC9qZJCqRl7+MNjJNfefiHkQOrKGTfLOc1mAEfSjcvF01ehAA+icr4flwB5zcnusY9iyDRH5w+/stJ7HLO90ebh/ATMVFOzzcPiAspllXcniWIED1Pv37za8jzP8N1N64TiU2sMAJX2MlL7EWNxzdGwmJsFniBJ4LKcThNYpyIgL3BB+pT4CQlN5wBExVMo9YMKGktmYM/nnE42JFnw1IDocjIORD8f/2ziXA8ZobTx7Ej+9YhxtPHGjpi94IBGd8F/IMBUFPudfd3LUrLgnZpDOEWFfC2rFBEAhv7T8iM2BBKGYNXNt3BAFhouYPwRMdkrq594vjTfJYEVb5CnBhjUlPOYicsRo4TRgjK2Ur61ypKo7tJT9JiVVhGTzPIHHiOKeBQ7OsqFXxofaXsLIShIs4gaLnQiYvsSFRZ0IWl06NSkdj5quUzYiy3HO5ghap9eJxBiMqVuxjAqBoXih0UfbPWweO4e19Xeo6d2/qc9XctuUJ/PjO5+TZ7Ahkmr5sYrgFHcB0cH3vEby1/1j4jPOV+LGFioZBmMi/CbDWrx4R3tbXhSTxTjM/3gTknTxqn/Ac2eAM1XPMb0utxU1d7fhI+0vR/DejgLTACOvrlV9LuGB+Jqy1/y61Lj/EDx3ehZ9/9k6sqoZTklXVMn7+2TvCmlhyDjMCfmT/Jtc/v9eLJpOenT83FehcIfYlITFB5uqqkZ5w0kshAT3IhxJTvK+YLtgx53KdMbH7NfDVF3ku5EQsUihIPcvRkEMqWfkbPnTQfU+4oDQdKnVRCFflXEmkOygLEyoQyqn+ApepRQ+NKIa282fLCTnih/NCzM+f+b1NzxmariD3736paxS7eiYxW26g1vAFHxT9vbT1CCbm67j97t2oNs6sv8VGDeeWZiJ6Pl2bmp7HJeND3EVpfNgRD0ELjPg5I7MV7xyjpgedXYJlkzcbtoH2jPCgWHbkxkYscdG2bx9w//2K3iA8je+ztHRSc2l0BpPc3PTJ+Nnc7/lx7/i8yL5iowayhHRq0ucLjJ342vgAATcMHXN70Lh5M4vM2WyFUaKQOQeAIyOLI2J4b7IBAyL0T5YBIrz74HbMVE6DxPAvGZuroe4Nh5c6T6G/tEQC3cWe44SLQ156fuKcJwngdZ337tsst/zhEx3CX4mAhxYqTqBalHcdQQ6Resai3YPO+0io1lsREyH5+hJ98LzzxJijB/T1tfK9pZqfo4bPVTowVnKfzcwAWSay1oWvBJriMTS3dQeHo3C8LHeHOoklNOoNeR9vVHeo4hG2/oEdQ7PyAqYlfldChFVlzjcZEIuLDE7oQO43IXEx6//uSj9OxQuIgEf3DGJDp86ZSKg0Fp7fmUqjxXGq9eR6blDPLZ7YO4jfeeQAvvLUIV/BUS/HWfCEH7Sza6wPEAH/63+dET+ereZCTw++1Im50/Gz0zVG+Z5GLyEilOu5okOlB/k/mM/P12NeyQ6f5gJJYQ+p9yDQ/7kzE/j803dgVbkU9iEF1JFRAOzmsLBKg5Hu+gAo2I3GBqQsv1P/rQEcQYa5Z/8/zxzCl+7fK/PCCcKJCGNztcCn/ICYT5Aen0w/YUPniFzHF8VoraAq6PX417JT38BOJdcYjcB5Y4gAqQzhiYsNDa2bxV5Wd90rR8bih3uBxpXaCAB5ZdREOYTEjxs2IViBRXA8EUm4WUGV1b6m/zgumhrFzz3591g70g9QOGXnTqdKsPK9bMSy4UxEeG/ndpxfmnHPsC7vTgK3qXkcP7p/E35y2zMAHDqkYHJv3CmHCgHXnOqRcVilmWvnkCECWUa/uKsvmR7DW4a6ceVoP245sFXmnZmCTCY/m1jYux8XgmTEQZEQcNORPfHGbGJsrDDHFiSiXhASUAAAIABJREFUiz7z0oN48/DJaMdrZpvmWTTPGq0E78gBEX58xzr83IsP4OrhXlwxPojVtbKnr+D8cAyviVP5PiaAc4ApZqYRcII0oTBf3CXjld1CngmFEREuGR8O75Ufd3MC8snrnUMhVTk09FTJsJUkcVuAJNwq9ftqTbWMc+fnhO45nImRYh/f9Rx+5tXHREjwjyXCm8YHRNAGoeQNGWtxqXdIBeFA0Vq9eagbPrkU3t7HJ/ghBJH3D4f6BfRL64mJ8Ax+ir/+qtFQzSUSVGHW/V4IfWSHcUoWV0yckv2lkUrFPPPjtbhkZlTmZ0VWAxFw28bvyZyyqf6WweNuTP6FUulKGSS8l1hga8hyIEPy6JfgcOPk4gtJQiKAkhBmlyhHjTjrFIpP6BhQ4ZtN4ScqbKJg84ACtMbRmP/70plxWR/JqUQB3Ul+YHxSLXw+EFoYC4V9InupueV5q6JGBLS3L3AxWq/zcxH9+3VUoUqIMFfN9EfYetw5LjQVXjg1ihXf+t/42l2bQQB2bu04o9xQP7pjAz6x8ZHwfCg69+9r7v2FHfvw4W3r5Hp4etPO/yYSUtc2fUCEFw6NYHC6ujyjdsEW9jxRSOp74fQYKM+DcqtIw5Di0b7VMuNOLqNHu+/bpIKkGgLCUkdJzV/P2je9NwotImrN1XS6liSAMeidKLvKs37chWNHUbz7ruhAihC2jYwNwFvH+mCtRQ6gltvIIR/3GYqvB55UXyLnVyFr4Jx5ZyhfeaoHIMJ+nyrgmv5jyMwC71mg1bJwvJdYgpmaCX0600YkYdVSUbVSQbkRwvHf0tOl+AipOQuU9LVnD7cmiCVCIWtgdXku0mOa51HLbQDYPzAjcjkonBb7+6Y8Kia033hw3+JJyZME6w6ewnSpFmQtkatSuWeZIVrWIs+cHCuYHJPzNdj/8zfof/BJgPUgCuEuglby3SciDExV8EdPHwJAODgwDRw7BiQJdp4YB+BljVEIJX8/KRnA+z1GXTqkg+gxIHzilUdjWbLQ9MCFYpIlrKhXRZaEcPbA2yQiommteIiz1ZCfFAB+/YHW0u/WEjYeGcN4U4jn8bFgkAvCG0HHCCKN99cP2j9qs5oez2D2VV4vgxT29YTFA/LeEyNzjs7O4HJtE0TOEn/NU/vjKJ2g0+rPgn4HBAQiEUnewmsGTjidZGYikrlR+BuRpE0BIGMgIqRZAxdOjzv5bIN8XugZht/LPBhh/4VCM+RjlhD1fa6WY2K+jt955AAGp6st3wcbSM9j7LiS8SPwBAD47090IjyGIv4AuDQ7t9+9G/+S2xvWqeQyuaiy2Ay7JsL0hZdK5ScQBGEiBKGFHQIx9k6WBSbHzRquauUo7RYfEmRsIHhFi5EwYQWBCJLbQBLUisOEsLpWwY9tfgogwq07NgCk4NYsSMiH10DlnpFKTIHRvaO7A9d5IzT1cHUvLeX91w8dx8XTYzKuxHAYSsixAiIfXqGcAogV6cCsSJ4NAj5waCdu3fuKy7ejN6LMR1DG2GA0Frh0YliFBQbjk8i6imDRe10uI+5rbNxStB7yyxJW1t2pWIQq4vn1DkquPheQcN6h5J1nK+s1mc/r+7oUbYX1JiIJX2ECSYyV6iU8vrUTQ4r5Qs2L65gY54ifVVAOnMQSbu7c7tfIvV+qcclPIqEJfMon77MUz4XiphK7DIXE8f1I4Gg3IXikkpHfIML5pWmcU54TBvyWoeP46Vcf8ww70MPKakUURBDhyrF+rKxV8fGdz7mk1wRcMDeB1dV5EBGKjTo4W6DkBFJ7NkGo2pdaAyLg0skR5xDWe1bRNA9bHFEI66jncU113iX9VvyEx8P3Ovrh/R3yF6XWoGjygFBUfeBOrKnMyf7Xjkm+PE7y7x3eiv54v3pKiPZaIpqqFVoPOSe4YIC7v5BlcJXdII4byW2GVELWeP7XjvYH5zqR2GRMy+KM8nSbmlz4YGocnDshIygBvlfm3v+d+r6wYh8q2QVnW2BYVq2T4sthN4WWZa3ODWOA+hnmdYHqJLezdJbwPjgwMIM/WXdYKSbMOwJqYU25BFiLQt6AJcKqu+4ANm9e8vkAcOHsJIRGoGSZf81i4xMnr+Lr0Xo1rVkzPwGcAsjrNFttxI6Ts2jMU0ktdjGr4ye2PIXrOKyLhwCNoAhOtNvv3o1joyU86qt5SevpAaxFWxYcdfIs5g3N80XU6tgjAsbPAM3U3LSj0hhnfC+nrVzpnAAcemsJhUYdSbWKzsGZKJw25KloIgS/rsZYNHIXZmYsxXkxqtWQzD8ad6tzktsdW3twU1c7PvHSwyByVT+1rrI4ITa9gsjloRFGQVgx0ItDp5bpgCMKyDAKh3C1zCAxNpoTbWCAZYBvPRNl1LQjzX95Y/tmfPKlh5gFy54LaHkld/3cPi8VFIN+xc88cmrGVQXkj+ASy7Y0DgUUoUcYnqlhb98Uv2zZ81SvZ/6Aw2Jf7zROzVSwdcNOIEQyO5KVscay9vhYCYPjc4FevPN+ruKMTHEaeVlJHhnL9KpzOX1z4wmlVxJu6twJS06fT8gh8ZnHcRGVv375OJ4/NNI8sNBxkdFqzsPwY7lCYWxRTjL1XXP76tOHsO7gMIgI/+XedrzcNYpKI8c3nj8q49AHfzJ/6oG8nDOVBqoNg9xYHB0p4dWjY4uio37QzrLxQqsQzVbG33Q9AJd+IsjYXd2TwEMPnX0fPN0PjJew+egYbr97N4Zmqvg/r56ISts339d8qKZ/ovA3LReFfimi42adNKqUTIRb97wM1u+N9XuO2NnjdEN27v7pBhfd0n1yGJ969m58bNOT0LYi/G92MvGBBj+jOZ0FHxg1L088JsJ/e6wD0+WG7FnJ9dS0X5v3n3Bp+cy/1+rPED6DvhcY98nAm51N/yxbTw/w9a8v+7Y3rFMJhCYjwsrijVx2tThdQM7IIxDaGlWnN5g4mRgTztbjE/iyPlUgwshMJTLkLixNB2ieVcSsCEgr3ETBMZDAoYw4vEucFzYYP6zMhEo2fsPqcDdvRBXkfhLFmueFBdNnXn7IEbs3unQsLhu3BeOqwOgE2QkRbuzpdHlzAKyqlOU+bVhYL1nZWQaywZkk71ngtNhS/G8itDXqAm9OrTMwi1lDkAnsnAgQ5HAMIA42EN7k8y/JeoBZAUlSbQ15vGh2UugkNUEY6xBF7WwS7gHyzkuSNefxGAIumJlgMgIhJEYGBaTINSO90g9JTEdxHLFmkLyOnJ+HYfrMLHmsK2sVlcPJPZ/RLQkQMWI+aYASHkyLqz2UVeaAuSeCac77o6gcSgX/+4LSNL647ju4vvcwfvTAZpxfmhYau3boBAguLFE7WRMifOGVh3D51AhuONkJS8BPb3kKH93zcuifOq08f24aqc2BJPAERuEUc+fE+aGuXbh178sipM6fm8L5fn3UWUaUAH/t+KBy9rm5+fTG7+GWzu0yA5Z43hT6x8+7IIE87Tj0nQ/RtIQP73slCPFAKNJ/fqffwPJdmKdwb6AhxM5yJUiZJ0kIAZH0j59JBFw0N4l/u+EewIZ+pYr+HXop3hvnz01L1Q+mWyglgPmGOJJ4bjzfcAUMQkgeh0/w3DJts+MuOLDik+wg2Z08OG9uqtXx7//6q5eOB36W5y1OIGMMsnfciLNqRMCzz57VrRNzVdZMMFZyTq2+yYoap6MFmyS4pX2jzA/v0zMJ2eN9yuyM94Xw+EXuS/Q8UpAhfD/TGEgby4hCXEbn6lF+t0j7W25TRC6HP/C51shiZaOq9oKS+YDK++D+zfSwt19VK+zqEj4rJAYZcvQZgBAesdCYtm1bdrWuLHfGoovxTZaPgCqVmubI4KbD7qSUlCwKsl3xf6hhECHPDRq5Qz/nlvBwuxrLn/2ZOkRZYF4WaLWGQTGvq/cR5udD9cZiluHZgwvkuuTmO1eu51KVhz9bvX8vdp6cAoEwMHWGZZ2JZK2Zz5aqXNUsONz10lpFB6dra/vcYV9uLYygw5RjST3nNZ9zbFVlHp976u+Fb8eHFbblxbOVJdALamETazE4U8N87SycD0ToHpmLchsZQ1hTDgnNo2S9vHdUX+/b2Y+3nVA5MAOhqfFRpIPxgQKnItC6C1fqg7G44WQniAgTpXooaOLHziimfQMz2NE9GYUM8uGP/E0Wb+/ukOiEIEMCj2S3PPPehRyEPO7+yYqgFDiZNwHIDOH+Xf2YKjdUyHdYrsDb9Wdhf/3W9/bjSw/sxbqOYfzphiO4Z0cfvnT/XqlG93rbxHz99GGo/xoaUchndJqE3bXMoGt4zlU+8599ZNs6VxDq8OFF7ztt8+9NKOQImijV0d47jYODwYkedlOrfkigyMbQo9AOJNHwiQMDVOQEFB0qmcoMkelWh66xs4c/A4BR79Dq7Y8rjMYooAA+sE3PyC2JScs2ZnA0OVnOzzJEktJFeAc1jZdkR8u8hEgjJUrVRLs+ksyrBhb4aRP9iJ1ozZVy/8naX/zF4ujn3l6geoayU7U3rlPJt5BbiGTReaGDMHKhFZ978YGmBGLe6aOIWOdbwubNODQ0KycirFgWTC6hKc748Z1RBHflcC8474glQl4ogpVwRgQVfHJjJ5wDkghEAYHgny1x/jIuTrDtDTGlpIjCYQmramUHJbYWRam2RCKc3Sm3+0xCzhQjKuQZYHK8ebhb8unwRtdoH65uVRCDhnBtv6tM8gvrvwsNhRRGQSqhsP+cQxVT62KHXVU63yMlcCXkAh6ibEnm4Nb9r8gm5kYERGGMfp2KWQ0rGjWPnMiVU0ErOg5lBK6cxpyWgNXVcnSdMFginw8rGOy83iDIusGP/+29h138fkSbwZjWFbCYBgvKQOf5W1mZx+rKPNbMz3lnqms2SaL8Qj+15UmQJVzXfzRKoE5+XFeOuTLM1w6fxBXjg4IgY9RfQkAxz/3fjt6KPjdXai0KuXNQkl+bC+cmZeIZXXfrgU0ibPjzpGn+bz662ylq1uLCuUkQATed2K/yiln89KbHcdPJDtmj8Aph4mk+gRv3VSN9+NktTwDG4Ge2PIF/s2uD8Au3dnyvW6+Pvfa80BhL14QIKxtswCjB6/dA7KQJoakFRsGpfsMG4XWhz43E9xWswVWjA/j88/dGtBhQOcrQ9fOq108LP37HynoV7ABlfsI5jPgGIvLVJBVTk36Fh4oC7qFILKSDgFfCmfthrd/PJE5sya9kDQomE562plYBSHQUXFiakrkhq3i0ezCcY5Udb1Zu/OSmx/2pf3CA83IeGJwBJiex+/gYXj08DOQ56IILJC/Rnt5pPPDCGSRCVftfmrXAVGtllTNp9SzIA97XHUOzjoepdXjHsQMOgUaEmw7v9qt8hlXCPN3zOgFNIWGLPENtF5GxbLi9u3Mn0rwRKYPkp0InMXZ8XhnETDQHDpyVEsN5pvTPuSWX0+wDx/cqBE6Q+dHJpR4bEaqNGGXSyI2sQ9AvlZOJAg/Ak08uPHdEwPAwcMcdZz6wJMG24xN47eRkeGZlkfCmxdq99/p9A+f0sRbXnOoGMwlHTyFJKv/W8wK4dWZlPbcuqemLh0cxqvPhZLnsLUZIE4CXm9MK6MYywRd9aD8+6guQuLcfG10iL5lXhjnHE4fqMk8o5g0QLV1NKx4wIc9ydfhmpQJdQAkR3nZ0n4xRh4UsefpcraLWcM82liJfeBTm7nfjt31S14+vvx8yqURuDckipdgZCN+Hb28+if7JCg6fanIoJAmil3q9ZMm1WWK+yJgIktQ9XvIHm+77EF4e9pt87ft66dhQKBBz/Dgmt+wUmcY6LpQM5c9SPvwkkuH/3eaT/t8ehc3DVnoxyyfW9wemKvi/HnSHyJxrKhSOcM9/59E9KNYqsSxr4pFB3ql9o8YKuATcL3aNguCQIQFZEfS8r68/0szGWmS4zKX0KMzn0z6Mifvy/204+n1xBv3+owfxOw8fQOfQMpF//xIb04YxWHdwGDtOTi5YpXJ4roaB6YrMGdt9WpcD3LqdHD+D3It9Ph1DloF1ZXaCpEnif7tLXuuZCnKKEO1DcfBYn1cQcV+g6I0/czI8tj9Ehiq6fEvfUTClSnoU5QyytunQXM+DvJ9Uku6mvYUQFscV4pyDPg6N03uUqyO65/jf4DEJu1IhcwhzF401LIUGQ8j9pPpFPAdqXP6x8zVXWbq99+x0w+97m50FxpaQActFseIN7VTilbdiaPGnlpUljwrgRLDWEgr1uvLWegKxrnoRM/dfuacdzx8aBQYGxHhjRWVVvYJ//9J9SHNXlYMUWkmYPwG3tr+Ei6bHPA8KhhoblYU8R1ujjjTPZTOljGTQVEzk8uHYcPrM49XhWgwHZoHMlbSC4uhCJJxBZ8QYgXJKMUogOB9cPz6z6VG8/8hukCW8aXwIloBCowZYg9WVEriM/IqsjqLJZWNePj7k/mDoIgV0lzAZv/NYCdUlYwuMfPGYap6Wq0Z6vcMOkcMv5NBRDEKLdiKsbNTxgcM78elNj4JA4V15Hjk1EvJhgX4dBJkROTEJbVldXsFMXi2dcB0JNVQ0yfmJiIAPHtrhki7LcwLDYmYKAO89/BpAJBX70jw4qt5zpB23vfQQbtvyBG4+sjtGKiUpEgrrfNHMOAp5HR88sEXmiU8SEpNjReZQY+87tgc/3v6CjCHl+WCkAyA5DtpMFjlMWclzIwgQfEfnbuC5X/8QzmlUGIUzhqIkeCCsqlZEoU49Ay/mGVY06rLWqV8758hjZdwhp5KGD1/zNOTWJJF+BOU7wA8j8acEipCXDftHJ+NPxQAwQs+pMVJJ7fx5lzPjQwc3hz3vafIDXTsl7IbnJyjWvrJdxAuJb5e55o+tJbyt97AKgaSwpj4kjff8Gu+I5kEKuomUgPHz40Lk3BhzY2OByoJcNBVGI3JoYggNTKwRh1LBGry/e58IZCLgszue9tc6epJcK81IpegEn5QCri5RU4a//mukO3cgtRaNegOdh/rx5Qf2ov/UJOYqDVxwcC/G/u8/Om0cfK4NPCIcGZ4L6InlNDWWhAirqmXHHy0fNISxXTI14vYXES4dH/KvD5S6VAgEc0gOs/EkLPNNC9wzX/MJ4tX3mk7edqID589OKyeOdrn6eeIKKxTCi2Tejh0DDp55xS9uQ9MV4dmy0IDIiMsnhiNlMrDvkLcuVnBVn4lQqee4arDb8zt1nX8Q0ykAp6Cx4aEbLTSjSzR/vbHWlTVm+lpuRUFrYQ0b6AGNKEntiQ2UsDd0V3nEnE+NnUq5cZ9rg0pkNRE+un0dbj64DZZceedFu+d/f/a57wKAO4zgwwvfaplBqeaqKEXtzjsBIrT3uqpfpDqfGIs37dqipf/pGxF2nJgI8pqAh+5YByIouQS88/Br4BAMOTmPHrOAg8kYnxye91cTGhmqo80dZt7v1wAerZwag1ePjOLxvYPomyzLWP9643F844Wj0f1IkqC3wIWMBtm3zCbzIxvJGUuWnfuEVXOzrqAGBZ7COl4wEt1BV72RI8sNth6fiHQsJxdCxAHLKD64ApF/R0AIsU7745ue8ON017Vl9Sh0hpcnty7HSffYPGsogrLmtXj7yQ78yJ6NkU4Gv+ZqCmRvaH2F2/27+rHthKvS/IdPdEQ6IstJnViZyYDfF3gzRX3gC8O1gTkTEX7n4aUPRX73kdM7i/jZ326qXvV3m7rxJ+teB+rmDdY6BmcwNluV/ItEFgcHZ/HCodEFrnalY1jWOWpH+LevAnd4eA5fe/YM5nDKHaqh4cLFnY3mvuLDIG5/u6lb+HbQwZg+LXJDyKz1Ni/QyC0GpirYdGw8oqFIDjDfIuBj+17Gv1t/V4scXVHnfG3hHgYfsP0n9rYN1w1MVQJSE+E69+/Y8SrpUohw2eggPrpzfXA0KT4T9nls5ysWGKOe/JgjXsw6g3weHGWS20mhokiNlaL+hH2s5ezzh0bwrVdOnH7t/6lareb1tEUj2Bdsb2CnEpxC5BUmqQrkBTasRZqH8LLEw9KvGu0Xoyd4TpuVSkh8aqjQ5gzYc6vzblN7VEnYsEFApHlD0EBMiFec6pE+u/7kKOYNpHkuRiSRFUeGDn+zSMQAA4IRllqDgrVoy13ZVTZeXRiXUac7zohsy11IADsb+JRIG3cOZZKBy0SvrFWxplKOhNjq6jz+3csP4MbeQ/jcpkdU+IozdC+ZGXOoJp4UEFKfoJgfk1uXR4kZG6MIAtKEULC5KBYEwiXTI/jChu/iXcf3C2dwj9fOHojhjNBlEAI66PKpUZzP1blYQeOQu8ixZmUeUmPcehE7/UJ/iTkwAb+44S5cOdYf+qXGk9gw1215AwWTY011Xhxra6rzgYZJh/go77efU17ngskcbYPwrhMHQEQo5g05aZUQyiSJEC4JWbT5+PCrT/WAiLCmXMKacgnvP7bHjw0RJyxIPiCLokqCHZS9HAWbo2hyn0yesHbClZwnj6CQufan4+/o68JVoyE5fUDk8VoarKxVRbFMJUQyPsW8oDSFNw+fFJRRwYdPMmKJnXkEwtqxgaCpwa9hAgk7TQhIyaEbOTcb73WWONrxJwovh2yaXOiInWtur/JnRhygt21+3O17GXMIMwzhcwSI09fth6J3BH1470ZwXiMWhs1OSeFxgEcBBHSZQ0Vxwn+Xf0qckawc8Np5XkI8T8b4PGEOxZcrAWttgBcXTI73HNyGxFq0eee6vN8aCVEs5sGplFiLm08eRFvWwHnlWcmzxsUH2DnB4aDBaWvlWlZwvrjuO7hq6CQihwCACydHAHKGQGINukfm0DNeAgG46+4XwYZ35/Hh0xqmz3eOILeEcs3xud7xeRwdO4Oywws0FxbmVvT9+zZDpIhVSDdrRcbwgCwB1XqOE2MlzNfzBRPEhneEewL70qGwwLYTE5HToP78S7wtldKHIPh8n6n52Wr2Nh4dg6CpiFCpqhwVCzljTteI0MiCM5cd0o5GHQ1cPdoHdmwGBCjUD8uSVmMQADoHZ3HjkT1BlgR2H5RFfaM/yY6a7KnTUVLrPTZN4jlaTiPCRMnxTw4Z5nBpXngJ61brJY5g/4zUBoSgoEub3lPIMpHVl00M48rR/kivWqhJ0mXP11KP5i3kwcD+0v178c2NJ/Bnzx+Nb6aw1tyEj1qDE/0TMt3dCg0wOV9fsF95lnv+GGTLuw7tAgEKvQJ/kIgor5R+3mee/Hugt6elrzzlbKhI5Tcb055VzzJG6RB+DdioTK3BXDXDsweH8dWnDgkt8+m8fneJw7wi57f77tiWZSTqpiCjBE3JuobkxiN8atOjWDs5IgYb69xXnTqJS0cG3fg9ehpEqEkYGomsSX1iSXYgBV02pBHg3ZAZ5pHu90XT43JPQi73nEt7AbChKq8D8NBrLpTT8cWA6Aa5PKVXD7rcbFJdl6cC8X6JEZBBh9t0bDzov6QRbsEIbnhlWJySQt+Qd2o7Q3/O7+ZlDbI7tIUQe1PlBv7yxWM4Prp4hUbdnj14SgoaHR6eQ/d4GdtOTCjyaEqc/i+ozdUyzMzXJAQusRaXe0R/cwtyyDX+LYhR3xp5XMZ+sTYyV8MzB4ZQLVcDL4Cjgy2ettZ1DAdkjr9PI4R4bQy5cNXcy5L5eo6vPNWJe3f0CV3pJQy6pBvPNWP9KJg80DfTnjGSgoz1zeDIDU4d1hN55H/09KFIl7byjHiPBgeVe86VI71YO34qyvHH/EYjsFvSiqhnOF057JtwXRh7KwIqyAA9/gidCY4u0cgl3tfu+gdf68eePhVq/4/dWJcYac4t5w7/7n92D2xusBJYsZzHvmGdSsw4WRkJ4SBBKDmDO4SZwVoYX+VBO5M0jBlwnyUJgLExhVTiPCeQPBBaQDHBGOtO6QDCe7vaYSzhC8/cETRseIGZu3CrQp45545nVGy4p2TBoFxKEoGEE+BRD7lP/JshtYyyMZJ0u2BzUdL5hJ+NNkabFLhalQ1OIakC55Wz1fUqwjmc2+2ffeV7ICKsqcyLEVcwGYq+H0TBGcdz98MdLqFksze5rV6L513mmo3NcAL9kzufc0kXWdgSOwJCGGTiAhJxhT+5L5gc7+o+ILmZbuo+gDX1ssCdLek8L0bySoXcNY7QCtYgzZ2yGyUSVb+uGziKhCw+tuclrKyX8cmd68Iz2Ij2Cjw7Ft40MQQGaH9030b8hw134cbeQ0rhEN1P3gUgIGKyzDskPQoqcotz/+HpllBgRmIJn37lYSRE+LF9L2N1rYpPbX4Ut217EqvqVe+cCSF6CQIyTqPkYselyh3kx3l9z2GAgLWTrhoa2aAUJtbiQ0d24ubufWF+bKAB+H9/YvcGecfH9m30/QmJuAveUegSdLtJ0ug7TdcJEW49sElok2RyIePkfoAs3t53OBImwVHIvMOfSfl9JfmCDKNvjOw/ncg8zXNRXC+fHFG0ZN1cRzQYHAkcOpjKfDnFWw8jCOGgoLIw02ulnYHs8JScIv65otSmqaCbZB7YkPf3rZ6fCwoD8YkUcO7sNN568hASGb9GKfkwOGPQljdkPYs2xy3de/Ejx3ZjRZ4hJYMVWUP6mCs64TVM1A871d0msvjRva/EyhEBF085VEmeW48YZb7uJ9I7p8pnUmUFwLGREjYeGcWGzmGACMXy/PISfcvDmAe68GWWVbwuAeVoxckMrxyV6zme3jeEY6POOXb3tp5FeyzQdpGBwbkPuCopf7epW+7gRO7Fuj9wyXO8pf+o75Nznt58YNuCBg8AfGdrD3JD4ugGEcZmK8hy74BZrsPEP3p0phry4VlFEyY4FiNeCpbbwcAX1ur7OjBVQfUrfwQQYc47vgw/APo5apwAMDoKybkxqk6wz8appEId5L7t25c5QU5JTzlRt+JdJZ9/J/UO94tLk2ECeGxexsJad9psHXoqN45+Hmkf9K8hTM1VIwTL6moZF8xOLtm9a4a6xYkOOSgxSH1107E5px+cGJsX5Z+bJUL3aCnfKWnwAAAgAElEQVQygNgh7g7lEtE3/ue6LqnI9nuPHsSO7tZ+uf6Hg0hGfpPi66zvXX3ysOyZ5iVNyKL4wgvRGgR5Q4HVK37DuqjQqX8oqX0fHaSIE84fbvJ+VjxO2sqV2NUzJX0IP04WdW0/gPbeqSi/0JKNZQj/bZ2eQYy0t65yW2oypNUK2qoVmccP7dmIW/a+AiLCZWODwv9fPTIqY4N/huMpXsf3cpkPYAtk5ICBZO607PbywedTJbjKSxo94XgfhA/6GRd9Df6d5N95fe/hiGfKAvESy1JrWwKy37SMDofa8cF2zFc0/SAaJ6ln66aXnengl+/ejV+5px2/8dB+fPmBvZhsCtciuPDqxRrTUrme47E9g3hkz0DoFhHu2HJSDuG/t3sAX35g76LP+kdvs7NAz2IycJmN4A4LsiyghazFitmZJW9xfzB1ETYdiY34MxEJU+UGyBL2nRhzhwPe89LIDfYPzMASMFfNsPXoKN402C00lyuHkuPf7kCODwdIfSd0TV6msRxFoPcVdZeWIFG8z4J88Q2vk1C4V9CY8AACUPxuP0fkQ/iIQqJtnhuWy9rGFscPEdJqJdpH4v/3/2ZHWmR7+gO54MBCS7/5XgDeCacQSupal6sp3s/8OfgZSk6wzvFP3io+T+e2bdHH+/qn8dsPH0CtWsPzB4eQLtNP9IZ0KoVTMndiDznZJ1kwVryLeYZCnguk9dKpUfz8C/eAUUSBoUOEPeD13nI5Mn44nwwrCfpUQntDL5yZQGIsLpkeDRuELyTOQxEcQWmeiTNIlGM/RpdPKAmCEhAEBAtkRiEV80wQNoUm4y0h5zAp5LkY/OwYcP2ygnzh3EEJgI8ceFWUIWekGUH3vHm01yu9zgHE0HUR6Orva4dP4v1H2/Ghg1s8wwKuHunFL2x8AKvqPk+Ef1YCZTx5xwAhKGVc3csmiayZxOb7dfwJnw/nRzq24n1H2vELL94Hzh+zknPGEPC5jQ/K+xhFUvSILs4VMnPeReLEYxQFaSSWDwv64YNb3foagy9s/J5y95NHg8SIqIIJFQqB4BD9YNdOng6wUaRpnjlUwdOKm/9MQwMU7fi7klRog5/jlPkcqXFhnQVjUMwauHb4pIxVEnOTC5tkmkpJhXMptFJqjEOYkfXOV6eIn1+elb2jEzTLiSQFRVcjlhKyLhTP09IVk8OOFvweKnqHBCetdwgpiJPEjcPn+qKQxB5Esg/Cjg85mQB3/w91vSZKXJK7CkNXTA7jFzfchV/ccJcoeeJ8Y0cWBWdWgPL7vGPeacJOuU+8tj4slCWPRMqkLyk5RKYg6KxDFxX9/H1x/XcdnSgDmelGTl4chYlzWiMZGdXFcyzhe8zfpMqiVUgnEoOHDYtPvfKwxKZH0GCv1CcmIK/YqVX0Dv/UOqdRwRq0mQxtWYaUXHXB9/R1omiMD8n0+y7PRNlnBY94z1LYzwCjQINS4abHlY4+NDCF6VLVIco8j2GFg/kB4Cpm/c2rwcESNT/pY6UaiBKl/AOlr/7xwvcs0bpHS0JLsFYUMHHC+ZBXOc0W4zcoafft6AMRYdOxJSqOEWFleR5fePZOrCnNBFg6gkzrHi9H14NciBIAXD10Eu87tDP0iSwumJsMyptSHNv7prHVhxYREkFduSEqjWuZiah3dE8gsXxAkwtdCQ0grAV4f8hcUbRWlggrq/MAEb555wt48cCgyDAiwoVTo35+tfwPTLbMRjknc+3sBOCqM0VOJeE5p2nkD5SsBVePPSvHm7UuB46iqYde6/dOBYtClmFFnuHzu5/V6k3cDyKQNxgsubAhIud865ssY2iqIs8G0xCAj296HADwzIFFEm7rtbIuDxIf7mh9bKGQomrDBASS0h0i6x2QvZ8r71O50YQkI8KRwWmFSApzTXCHU0XjZCxZi/ft39riDCL1rAXDH/38f/G577hLwLwyjI9/AKBjcNbxbKFpFYLvi6KkJkcxawDM69kY1O9ua3M6MX8ujil3ExFh87Fx/PoDe6OE+os2IpDh6AAEAzvj0MUQ5vezr63HZ7Y+Loh03o+WBy66XkCHi15qw0FccITFYeZcxVnCafgehTaDJXxi85MKSRuH1PDed2udKHqiIBeswfs7tuP80rTIVe3ciZ4p6+0/96sR3h3kI797MZSkpglNI5D+hs8lETFiZ74OyyvXc/zphiOoZQZ/8PjBwMN8ay553vBVDMPhO1DLrNAJ9+e/P9mJ9t4pvHh4FPXcnlX1ud9+eP/3H7mxbh1w991nd2+1CkzH/SmX66BGA5OzFX/wT7jivjsWzEvjqdv9XxmZgs6V6wjHRktBfizQpHiRMdjXMym6DTvKmY5H/u5ufHD3S5EMt0RIGg1cOD0mya0NkVTljehf9MeY9vjfV04OC78WfYogCMqAglXvt817zTmYdOW2nol54ZFXjg1E8kf0GhmPlt8Wa0cHgrNH6ZzRZ0ovDX0IVeXEweT1Fo2wYqdUZsKYM9OaNy5yVlFAiGnfgMwXAgksqaP9A7Q5hVjsnZjHhvZe9EyUZU//9cYTKNUyXDw54ujuX4NTaWDKOSHYKCmocC/2kYjR6UO52Oh8e39XKAkuCoEONXKfbz4+gcOn5sRIEQObLIomQ1ueoZBnQigEIPOneSAXPiNwWb8BnTHGRl3uUFR57p1KvsS2YbSMYjoJ5LSSAJ/kNoS5pb5PRY96EueFyX24VkB1pNYbtXko6Q1wWFLuKzAF49E5qmSykFoSxuHKyfvTI2M8UilAkzXCggh4d08Hrh86IfP+0b0vg4g8lBLByCeFoPCKE1e4E0PbGO9UIjGWxWBWzhOHumEUE8O2IffxuzicqGhyrMgaaMszoak8LQTHgAloMI8jE3QMK34gb7xDOVvYuScos5ADalWtzNqB9N96plnMG2L8XDYx7BV8R0cFm6OQuX6m3qhzCj2PLaBYmIaLXOHKz4GbU4Of2faU21NQaA8OB/R7TRA/xAgci2KWBVqluLqXTj6vwwkZrZOw49dkju7IO9+sxQqu+qecurxWIISE4Bxq5/FeiTGyLs4hyY4uI/Qoec0UmiU4TkicjG15gBJbAt7Zcyg4nfg+OOcdO63deHK13zyE39MjOxMLjFRielfzrisNMsKqwGhECkilNsOoPYtVtQo+vfWJkDcGCMLVksB1OVcJO014nYsm8843Z5wXTO5OjEHQVfXYYJQ1V30CEWAM3nl0n5zyWOsSsoIIlGfCF1z4Y0j2nVrjeKrJ0WZytBl37VVTp/DW0V5Zj4RcmMWlU6OCoOAwOufs9vPDTmZL4LC+oHC4+VldKaF/ZNZVv/ThSgnzcHjEQdZAQsBNh3Zh92mSK/Keda+1aOQ5Nh4Zc4iVpZIhtrTA46AUHD6Jb8vqYrzDhvAl8pYlEWFaJWg9tkBoA4e2/tzGhwBLOGfO5ULKjZWy26yUnRgLoUMJSHKlgIsQWOOdu463XjA7KcYTK097m4yF4Ny1aGQBVYsdO5YxT8DkfMM7lXPPwz0t6vyEvCdEsQuKoHwGwspqBT/9/AOo/OH/wK3b1jk5lnNuOMLHtz4thh/J/1jxJrx42CGT8lodNsuBWg3feP4ofvvhAyiV60GL3LXrjMbmkuwmQpvS4eU0IhjvhJAE2ESYqeSRY77o92bTrbDkE/mzg8V3wfABHoA/fuYw9vVNOfltreSZ5IsvGR3Ek/uGcPvdu1uT0pJPYaDyQxY8itutmTbUgW88fxQHB2dCB/0iJIDaB8DITAVtjTo+/upjuK67E0TA4HTF3yauA2kDk2Ux2hKvG4XKrk7etGUNcXZYsig06jinNIOP7lwv9HX73btFRkkTR2lwcPP1MU2qiQdwcsKjs2yYV+fAMQHRbnLctu67YhitKc2i2KjBEmGm0nAJu7WuY104mEPDOqMssQQkzhley87AaUkUyy6vazqkvPUHkxZXTQxiTb2MFY06+BAXnj/mVqOuPL82xkPhvD5jNDo3FPiQw0ZjkDQyGBtCahgtDMO0lIksoDxX6AyI3m5BeHeHQwCSoCj94a0/SGJmdvH0eCgSIasa+BypfzP/szZ+X3AmgTU1sQ+o6XmLLgG0rAkGq2YRMuMUP3+8VMe2ExNRKXnAVQ6sZqG4CwD82v0uNDIcvjuZ/vuPHZSOkP/8W6+cEFr+9Qf24bvbe6Pnj5fqYrst1GYqrtrjf76nHes7hhcf/Gna19d34evrj7h3Lbdapmrme99D/hd/qT5xtL7r8Cl09Iz7aBPrKsd+61vRvfxWm6ZuvzHP8X/v6Z3CoVOzzmlHDkn56w/uiwpa6PbS9qOyT5Lc5S4l5rXwdEWEtT6VBDtNiFwo043HD+DjW56GJe8QUY6WzFpB2fA+5byq51TncdnMGFZkbg9/rHNLcNqKrQFYE5DzYS+Q5J3TibCJCMbYyEkzXmoIr/+JPS8Kbbspo2j/sL3+pvFBgIBbD252MoliFBProC0oJQrX5DagHa2aN3ZG5RTQXrkJIXau72hBgoUfQmbDc8jfE/hC0M3vadon/5CtVMvwmw/tx/94shMYG8P4XA31zOBrzx7Gf3u8A4/vHYxyXqXG4ALg/OW84w3pVNItVD9zCrfEUhK5cAnvrCl6ODUzwKA0B6RSW+aqMnCFuBPjPryLnFHaltXEuPrclsfwH155AFeP9AXmbsNJL58o5cohw0kMQc4JI+iFLEPR9zXxCAdWjigBkKSh7Dlx6JMzpnVy2wIjYPIshLYZDlNxPyuyBlY0aliZVQWqDECEtk6OyHma4kSJ3silXKp9uepa7OjKFRpHOZconCCvKZdwydxkMOj90HSibUaZpTY8V5BWrIS4jsucuEpfJEoH4JAt7DiLckd5x1izAyW1OQomk1CchAgjl1wJCQ+MFDoLLv/HjrdUj9eSXB+cfcHB4k5lPVJEOTjYYL9kegy/8OJ9QrPvP7JLOXCcolvwBkGau3cQOwStSqKr15fCekvSZqOcGP6ZQFhrCbsxnPzaiAGnnYggRgoFGHri+8EVWwLShh2iPJ8mWodVjZpzBFulDMs6htC2UAWPcPnkMCR8iwKyg9Fu/Bxe/4LJQUrpKFjj/k3uVLeQOYX0kpkxgAiX+lxh2rH5prEBJLCC3mA6dJXNtBNT9cdy2Co7O8P7eY4Kas8KsovXw/9dlPKyhLVTI7iwNO22g1JaAT7Bhqxn2Mvs5HTOxhVZA21ZHW15A8W84SseEoAkOGXZiOM1hqMjdoCcU57Du4+0gyHChgjv7trt+GqmQwE9+oqARBBwOdryDG1ZQ6r2Ma1zrip2Ll8/cMzThpXQnoDkUqffFCql6ESNllzS8EKjjhUNx3uJOIdXxf/tQ4ZNjounRiNDImpEoASh7C4AGEK17kPqvvlN4M470T9ZwVee6sTX13ctLdS8Vsb79/LRfnfa6Hl7MXNrQ3wab4zwUK5+pI0XV1Woue/kjWNnWBoT4N6ZnH66f4dkrI6o3ntwuzp18+iprAEOgXv34V0O7u73rncJiDFtE4gCCQC7uidxfLSERiMDZmdx+927cd/OPrzWM4WXu0ZRy5ZKJsyITUa3WMV/3D4p+GIYPAMeeylKNKMozp9xiYIbdeesTazB8weGAh/1PwyJtwgGlUwvEbZ1DeOVziEc3bAZh4fnYImw88Q45kpVZzi//PLS6+/7t6N7ApQAjXqGFw+PwFhCtZGja3gO9dzIvDSjDVqe5Z0RxTwLRjcgTlgdpsvv1o3DcVfkmSjDoZRzOLRgRx6J3HF79dbtz4kz9098GJpOSsw5lHjPFjy6HACSLBMlHQAOnZoN5eMl8617XWpzSU3QO1HG5WMDuGBmEpeN9MOC8D+fOyLje8HPJ7fOgWkXSuYdGkWf85ANgILJnVPJ80SyhM9uuBcf3L8JayeG8AvP3oG2WsXPBbCrR4XXJSGfoPYwEBte/m9DhCuHe/Cp9fcAgKvmRRCeT4rHub4YFBsNkLXIrcVlowP4qZcfxi27XVLp33n4AP7s+SOhGxQOJhMv/xJO4r7Aui9MTAQ0GnIgITpLlgmCsi1zutMN/Uf8OhLOL02LY8N6XVlku+9LIc9cCJ3XsyR3lKfNosmiircJWby177B3hDsDO0QAWCR5Lno1EeGLz38XK+q1YFQqY3XtcL+nf09UrMvwoYXntT/csQXIstiRRDp8KPCDFscTIeR/IeVIpHDgAb5P0XWzwyg+AHcfajPDfRWeHZB0TgbmlnD/rn4ZgyVgQ+cIfuvh/fith/aDyB0uVBp5S3ghISSG5lxZPM7mkCZGYFQbBo3c4vcfO4ivPn0Iv3ZfnMNrZLaGLz+wF0SEvskKcmPx6J5BdAyeXbW5IyMlHBst4S9ePOZ45BK8cam2/dBQ7Nwid2hZzBv+MDdHajLMlkJBjkOnZjFWCs46kxZEb4W1wrKGpiv4xvNH0d43HebUOkfwswdbUZ2NzABcoZoPTIxBmjdw895NeP/+Lbh5/2bRfcXx4dfbFQowUQXP3DuAMqPQc34Bv/jCPfjixgfxhc2P4Gd3rcMHT7g1IyKpPLl2cjjomWq/Mo9xUxY7kwLizRVbIUIIByMIUEK3Zpq2RCBjcE65JAdH4kDycolzOFlLottotJJGIbnwPY1iVEgmEyrluTlDcCbxj+y/JnSTdQUteL/wYZ1zqLvx6hyWy213bu3Bq0fHMFtZPD3Dn79wFE8rlPCBgVkY6xKzj+3txOhsFeyXICI8tf+UH6frc2pyYMXqc5fTrzemUylwczG0UuKy1pCKSSvrVTE8V2Z16IpoEYO2Fj//7B24bd09WDvikiwnmc83YHLAOKViZb0WKk94o/vi0pRA3ozfvE6Zcu85Z25alIEin3qQqtymDIVCngUDn8eJxCVZZmMWCMZm5MAJ4XOM3uKYeU7Em5JL6t2WZ85o94Y8bEBnFAyX9vaGNxvugsRwDK2Y5z5Ex4qCkXqFoqgYnxjDPC9k8dlXH8bqekVQG+882YGCJJcOzit2jBW8sVI0mVQlS5o2Y7Pji2N+OYzLOWECgiSxhJW1CqKcSdYgNc6QbMsyCX0xaUHWKvUhYtpZwX0Vh4VyJLEDpmBbnSorfSWsd3cfCEoMnDFz3fBJrPGhGEwKK+s1cP4LRnix8y3x74MNYYwcEkoEpFAV2ThHlxICbb4yoEOsMPrNBMQHnwxa650OGVIb5k0cIyZT8+AcBYkl5SD0SDkJ28tlLnk8Kxt1rMjqMocrszpCziUrji1GaKXWoX6uGekVp4mjNaWwMlrJGgkTFcckIYSZgFFHrLxn+Jntz+Azmx/FVeODwnc4RO/je16UPcefFdhIs8FRyFpi6hFmbAQzOoedUYx04tBERh/KKbqnXXYiMz/7yMFNSIhwwdwULp84JcpeUErZkd3k6PV7vi136LwVng8Vs0yS1lr4ctTiJOD9xrnM3DOILKzhPrntvLo048NvrFM8KCAGZf/weIxztq3wqMuCtcKbhD68g/LNo33+hNw/w59wu1Aw7cgOSElLwLX9R3HzoZ04b3YKl4wMYEW9ilXVeTG0U5PjipE+wDuhU9+X8+dilNJ8PQ/lmgcGHJ8mlSjYo2UAl/cAWYavPt2JwekqjowsnRRVwgP9z6Xjp4SE2lhO6Jx5zBPgFJuVtbI6iXNrX8usSzRaabhknp4u+bQzlOUNJ3KS+wAegeGdCGuHe0HVKj5wYCsY4drmHQGpNbhsbAjnzkyKksq2uwvPcK5JRiEyWql7tISXD49ieLYKS4SXu0bxt5u6cd/OPnzp/r0ShtHSvOLD+5o1QjZwU2uxulFV8l4Zgd4AYuX7lr2vunXz44CxSExcPbKQNWAsIiVSFGhvnLdldSR5jiMDUzKPiTXoH5t1yKcsO60jaOdJ55QwFkhNhlpm8dLhUbx8eATtv/c1vLDjGH7tvj0YmKrg9u+245mDi5zsk0vcLMhMv/8vGx8UvSS1LKMsrpo6FRmhAMAI4VtGjwOAP+22Us4Znu5YN4h4pDXOIeode2/u7cKLdz6J37xvt/vc0wHLDV7HYt4AEfCpZ++KjVUCdnRPegSOkIBDU0YHeGyohDBea8klnidgYr4R5ZYJiGjrHUiZFGMhAtryBlY06nIN08PKWlkIa83stF9Twmx/UORnqhnma1nkhOG9yifZHA5yyfQY2hp1GCKcNz3u59+KLsV/F3Jn1BayOsgSLhkbwod3bvB6QRY7H3xjRwx5uhDeaANC4bSNSHJ9sWcjIQvk7iDO6WgNp4OrTffprU8gNwHNzc46eCdSMc9QrNcFpZSakLuS93HB6yA67+eKetUZzX5PMQ9KbO6cSnkjpGWwhCsmTwlPJL2HPc91qNwwroRIEFN8zeUTpwR1Yhd4jvuK/HljMKJ5+oJxDLkWCIjJBIkAbASlof8jRAiVVoM98LoQYhn2UIRK8c8O+aZcX37l3j348gP7gtHN96rxVPyhCfeBHRM6xPD2u3fjSw/sxa/et0f6WM8txkth7/3hEx2oNJSD3L9nx8kJWEt4dM+gFIyYqTQloVdty/Fx/PLdu73uQZitZni5K+S1+5N1h/GtV07gwdf68TevduPEWCkKBQKAruE5cerMVjOZDy4MkhA7vf2PCZU552oZ/vyFY/iDxzqwviPkTeKk3Wy/McrIECH1CEF29qzvHMFje1yeuvl6jkoj97zV+krPASQAY3H5+Cm8ufcIruvrwrU97rDK2pAzyZBzYqwpz8JaQuKja9zhkVsPRgy5R3pqtFrPI7x5fEAcmbz/Pt7+vDdPCG/r7RI9mAC8o/+I0DvvEw9kFqeNozl3jSHnNE+9Dpj6QwWRrUz3BJw7P4vPbnvSOZG9g+btfYedA8faiEZ5/Bwmq/UACZtln5//THiy5XmyIWzQWudg8nOmQ1i1M4qdWJkNTmTjkkqhkYf9xCim3354v9B/yRd74Xbn1p4Wun+tZwpbjo/j3h19+M3v7cOW4+ML6hOHTs3hyX1DmPYJ3L+zrQf13KKeW9y7o9frA8D5ky60P/cIssx4J32WAWmhbdFNt0ArLufif05NC8aizYGkiISAa4Z7cEuHqzRUJCes2vIM9bQYHDMRI3QJp2EtKE3QVqvAWMJPv/ywM8at8Uli3Um+U3YCEqJoMmHiuSWsatSR5v7UJW3Dp7c87h0rzqirFVcg8adLCYAkST1iIkViCo55gEBpKpvYGbwkO0w70grW5UtglYARIEWbA2mCNmogKRa94mZQ9EK9WPdMw1rMrzkPq2oVcXYUrAGZxKOQCLAG1qbOOWVcX1ZmjsnbQkEQEwXvAGjLGyhYC2tTUAoACYomR54UkCRAQgk+sX+jcw7YHG/v78Lb+o+IgQpfHSi1bm25OlTBn2hmhSI4vM2JYM9c0hQ2SWRt/v3674Tkyal3mNkcQAoDwuc2PgR2PjDaJUldTpfUGJg0lTlnhbBgXZiOSVMgLbiuwjlpUqh8WWSRFdrE4Cl4A7NgDWCNOHjasgbeNnQcCdzfOVYgsRY/dnATCr7qz9sGj+HkNTdgda0suSaQeNQTHNKlYAzS1ACJM6zafIgakXMiwTrDnODmKDU5TJJI9awVWQ6bFlyFwEIR7GiyhWLkNEy8Y1IcH8aE5N9siNscQOKdjC45fptxp3upz2+WElBICg7lQxZpQh5pZbCqUYUxbh0y4spjhDSxSBNG3HjlEhZkV6BoMpjUvUcjvhKPcGmjBORzTyBJYFMOBWMW6KvjAZ5PJIIoKiYJzvM5oVJrkSZOwXD9LaLNZBKyynu9zWSwlpAmBTDDYRRd0RiX2yurow6CSV0fCib3lR7d2NqyDG3WOBqzYcy8RwukEEOUAkT42S1PwBBw7yd/SSmt8LzMO98RhzkWKBPDsS3P3BykKQwSoJA6RVfNKSOXKCEU/GepV65u2/okksTgoulRjF9wOX5229MOKdJWcMqU3yNJmggvc7laEnD4KaxDRRRNjiwpAgmCo7yQSh4mIof2M4WiX8sCuES2zhnFP7dtfQKXlmdQSIEbeg/BGoO2Rh0rjDPQAEKa53jf/i3oeP9HHM8BQFlDHFON3GL/wAz+blM3CMB3fumDwUiEO8kkT6OcfHJD5zBMsQ32akLq12K8VMdcLcMFq9tw6bkrm4Sb49FplqHYqDte5POOtXkjspAbpEULQ4kY8kQE5AZXnvIJscE5TFxA6G89tN/JCJPjU2JEWVAScuS402yX8yCxFFL5OGnpQt+SBD+56QlnsLOz0xgU2jwsP0nxk68+jns++Us+EWaoOENIYJAGtAwRrLGgNkdfr/VMgd4Db1wFhMpDu/vxHz90bYseEBCLRg4zQBbFzKBQryFdVcRV44NYU54DrbjIySxeLzbA/GlioVZjGAVSA3BoJdkEaWJgkWBNrYzqmja3nz0Niy/DOgfJqloFWVoUwyo3TvaPjEzjhgvagFWr8UdPdiIB8PkPXA0AeP+bLwqDshaz1dzLFgKMMvot4by5aXTvPAi65Dp85alOGCJsPzGBn3rXWqxqK7TM0XS57p3VBimtRGoNzi3NIPEh3oU8R6HgDhNu2/cSvv3x/6j64py6hTzD6kbNsTIiUJrISWya+JDI3O1PWOvlvF9nY5BmDeTFIt63dzMa+xJ8KgEe/fR/Ajs2C1kGWtGG1Bi0ZXVYcnRq0oIgOJKC52NI8I0XjuIvjdsnRMFwI+8AJ5+kOyFCMas7Gk4Iv/fIAVg4/U0bsiCPtjS5D3/LkNr/n7o3j7nsuq78fuece+8bvpo5VZFFUiIllkRS1GTJFilLsiXbsi1bLbU1tO1ut6V20EmQdIIASbqBAEF3ECQI0kjSHSCxLVmW5bYsU9Y8i7RMUhzEeS4Wi1VF1jxXfcN77957hvyx9zn3ldTodiP9jx9AFL/pvXvPPcPea6+1do3gDPKzCgEMW9dAqgYZqK7Xn/3h1/nah/4TSciWAvwfvnCSkRs8+0pXUVsRMmksJoKB622bmJQAACAASURBVI/sByQBu/zU0UuApMHAWted97I+Y+RdD3yr7Dn5GYUE1hhJSPJZERM4yjyXWCkWkO77z59k2jg+/vbrfmIegex/LuQ4LUGSeND6nnHXElOF6T1jLIvxVOPZSEquJFJ118rY5WuIIumNETz5/Xw5uPIZ7jFisRAknjMp8tqDz/Hkrbdz2enjxJjPA0dyrhStnO/FDxGJZSTBVDAZClguzFujErghoXa+J8uNM9MkJTAmC+25NKeIQk7LneI0WlAAIZ++KW9/OGOIaZBMFfJ0IU1pgVQl+kW+mfgxAIqyFhJGmXim/MyagWVRJSkeOJf3d0lwK5t/P5VEO+/DJin71CBjpK8MHJRYc3ksciJPIexhSTx86Bw//7or+edfe3YA4nTJSJRqeOjAOR45dJ4uRL759PEy9h/9qWt5/607y+f/9198itdetZn7XjxNSJIRZMbIkfNzvnrsKE987TkOnlnH5n3BGB4+dI5NI8d7X38VL5xY4x+/50Y++8AhTq62vOumK0A7Jh88s8F2O8jpXd9RWUcAXN8TXcXXHz/MQ//bncRrbsRawyvnNrheb9ogz8+kSMRiQiSawGi+wcOH7HBORHjx5FphUP6zv3yK7dOGX3/T1bx6/9OD11i+juC5/bG7MVbi6mQtWEOMkZ1HD3L4quvLHr375CsQIx+95y/403d/nAx6ZhZOZU2JAW7b+4jG3JIzRWuZtIuyhwg5ocOkqc4Lw5v3/kiA5JgwdeIdzz/A41e9psw9o7HF8nPOYFYIiWsPvaAspZ7KJ37nnj/n0z/3WzqX5HkBON/xGz/8S42TlbzgLG964VH2Xvu6wVhbYxcBhsBqx6Koa0dr6uVro3twinJOxCSAX5bUGWMIMRKM5OV+CbRzOteMHYCiAkKFVOS5/TIwFQ2VteU9zm90fPIzD+d0k0/c8Wre9urt/OG9B3n05fPcvGsL77jxsjLn/5+/fkmu18i1f/q+gxy/sODmq7dw6zVbWW89/+TPHi9r67/5iye5bfdWUkqlQJfjEpcSN7z0DI/tuLLIiDPY5Xz3E1Lxf9/rbydTSV8pSQKXE1yTAj+rPj0mCbJbK6skswFyEkYaUP3rjh+QBDxGJusXCTExmYn2P1f3qyW/D6tgi4uBWw49W1BRrxWnplsURkwOTK0yNVanmxEYIg3MBPXwqfpOKnV9m0+HcmhlOZfu3hQvkhSLgXIVfGHFNL5j1LWMu0VhjeR275VWlTIzpq1HBTSwampchQGQq7RyZ9PQoWnSzhn1LaNuUYyZ8z2P23mRZY06CWjzcxDJi1S387UUzXwYTMAHlkmuomapk1TFM6skV95KkpKN8dJQhXWZQaX3liuzORAtnbQQzygbAo0XxtXSbCuyplp/ViqaSSramQ0z6lqpvP0YWykDZbna5oI8pwxWZNZKpX4yRJFuvOPp+9h98hAwsPBI6P3If+NuLn5QyvKp+674ZCTMEJymRLQOl8dHA7ZKjd5rZcbkamOz9D6ZOZbnRDblHgLMwTMos1AqBVyEieeLf81y98JLaO0pDobNXp5Zfq/8X35Pq6CxDZ5R1xbp1KBfT0vrQn3QliSMtfoaZYAyg845dMxjk68ty9My+y+DR3Xfl2eW/YLqviueYKTEuc3bZUlHnUfazSy/v9xzBulCWUt131Ip46lSVk9mQGVvpsxYzOwfUuS3v/MZXnXiYKlQZvlUBl1yh5ssL81AaqUyhMp34imlW05eb7aMVQaTBt8LGzOFA95//9f5+R99u1TUxSsuXPK3A6tnqOLlinRms+W9ZRiTQQ5hwuCZkRldeb8tEtWYvT4821bPkZJU+FJKEILItlQ+mhK6ByvLKKn3nXqsjNcv8o8/96gc6GlIHH3uXgYSqShAmcr9CeDgs/IF8aT4F19/jv/uzqcuOdNan1lysh+PZ2tsO3+a3/jGp8uZ5nwvPnxqCJ2vPUGR8RW/ApYqckjg/5r9T0lgF0tkxa4Th4lx8FZY/rckThqwpRCYbqypUfogVc5d/LKPYNBKXdJkxGu1UJCmTAHXcYq5cp7YdPGMsIHikJD81d5THDi9fomvVSpzMChbMZZ54EJP3bXljP2N+75Y7j8DAfnrzocS3JFSkeCQIsarJDWIzPAXf/DFwkxODCzAlBKmbVnbaHFdR90upPNU1+Fz4ty13P/MEX700hnWXz7C0Qtz/tXd+/lXd++/NLCJmU2CgiQ5cU1kyfqFjZaIVJtDSJxcXfDlx4/+xFzKgEnSOMlp0WM8W5fOoRozjPuu7DO37NoCmgxef+Zw8bkb9y1Xb5tw01WbS7zThygskZiKL2RJ0HVPSilRbWzwC9/9s3IPsvwy+2PwmCQzAVRuFqPKDkIGJTMAmrjvxdOFsTEg6Jn9lOdZYsf503zoK3+Qt5oyH//F158r47MsmSxM7RDK8y2y7MWG7nPCjpzOJU60Gj/6AkqK4fHaQoopoe0Kq9CkgTm5zDAJUXy9TEqErtPP9eXszpJoE2UuVn2H7cX7znpPCkN3upASvZfF89dfv1/2BmU05nGKMRcLwM5Funff/jN859kT/O/ffYF/2+u7z55g7/GLSwVaTT77bBkQaXzHpFtIPBI6KQomYUmkJHvDzfseK/tsvpeqXRSWUlqK7zKLN8c7NmljCZ0/fWYU6hmZnx16lo26RZGy/+wz9wpgOZ+Tur78fdlo0AIl6iWWhiYb1vdaZBVw3yzLL5f2JGFVLLGG4BK5UYZ6Mhgd0wB0m8x4Le+H+F1dstcMANLAZBqYTssMqcyoyB2/ftxTJiUYr68SfcDr/M2drZZZG4X1kbLsdUlupHuBHCkabzBca/G6icPn3vnoEf6zP32MYxeXuj8zsEnyZ/chXuJlE1PiC48c5pOfeZhPfuZhPvGZhzlxccEP95/JOGk5t7IRdUxiBD2MoXSwFFaI567nT/H88VX+5Xf3cXK1JabEf/X5Jzi7Ln6m/9PXn+Off/aHem4oU0j3p0rZi1XX8dZH7i73PZrPkDwkEY0t66TEmzHws/d8DUDZNIMMNm9lawvPmY2OjTaUs32Qz0YabTgkoHwne0AU2ectex9h04UzfOAHd+J7T9T52/QtCfjIvXfyD7/7GX7pri8UqVOIiffe+2Vu3v+EFjAlvq00T3z9kb0l/l3OjfJZVfet7p1S2LZaRBzmp/y7fe0siUEe1vmIm8+KYqdSxuMwKwS8SwlufeX5QQWgapkqiiTxx1mfy15ry75KKQ1svT5EQlpmGA0m5n5pfud5XQy7C0A0MJSivm9Q4GhgKkU6L193XtbhvA8DZrAkP/RRWEKf/uFBzqx3PPryeWJM/MG9B8p4/193vVjiqWK6nhLffvYE//J7+3jslfOcUMZ3XqcpJZ44fKGcpRncwnuaxZxdxw7hI5fce2Z+BnIP8b/Z628tqBR1lmZpVe5AU7xy9ACutWOQWwIYjC7IvLlM5xsSqPc9N+17sngrlAPTDx47WR5Ua+KbTZWlErv0N0EOx9wVTRI0lQJoMMGPJfWF0uyHBTskcYO8y+YgiFQS3uwd0mgyW+lnTrSrV/aCycBT7XuVBEY66wpzwWmlMEsGs0FloTX7jlHfMm1nNH3HpJ0XP4YclDb6+1lSY2Nk1LeM+0XxpxIPl5a6JH+aCJZTemDHuAwi6LMQwCZvOmYpGFAmhF5LmRcxMG3n5C5hZbwz2yVeagSdE9pa2Qsy/hkwyQCMV3ClL4lu7Tvq4Bn1C2ov41dayAeR4GVDcatBYu4Al+dW4zttoR4VeBQD5fc8dhcpLYFKDHK+KnjG7YwqeEbdogBKmZobzcAKsTEWOR9JZZ3dogBFmQXT+K6MVR2WgL8Ui+wxAzU2Rl656lUDKBezTE4kMRlgqzPoqSBPZrY1BYDJIJD+fhljua4MwuSxNzrfh+/3aq49ZA+ZMp8/s7x3AWLSAEyyVEMs6ziUe1w2B6+CPKMMqpY1FnNntmwgXqbQIOOK2QOmL9dc962MZxjeq/J9AXsGbwmtUitwMmln5eeZyZfv6c0HnmDr+gVSSqzM1xXM1LFhMLTPa8WlwfC48n3ptgbZgF0+J58wGRSyuk4r35FlcjYGdp8+TFLQ3Pb9UiAygG/F+yotJ4VyL2MF1JosAVTwN8th85jkOZalKYS8tnwBvYRNOQSExIjpvYI08nVK0uXNBM9tTz8wJDt9i/U9r97/jB7mA8X6zHrLnzzwcgEoMkCZwaTcIKIExeRDW4PllDhxcVEMTO954bQmjQKGNe2cHRdODWeKXq/VOShFiGxgLnMj+xXEBJedPsbrn32Yf6JeGSEKpVl+PxRg6cYj+9hz4JmSaHz0G5/iulf2LXnnyP3l7qRRxz+/R51BYy/dQ9Hx6b3Q/Ns+lOC1JGxL6zSDCy4Etlw8t5Sw5EQN/vj+Q6UD30MHzvLJP35EzyxlL6SkMqpEowWVLKk0OahkCABDgp2nj/K+h745SGJ0PJIm7sSgndOWpEK+HzwVcgIFHP38l7j/uWO4vpMgv++44YUnhDWWpMJddwvOr874ubu/WJKtnwxuhjWWQAAMve5L5EMaiOZg+HvPneSTn3mYO1U+8Z9+7jEeO3RO5ZJLRacQCDHilrxx6tAzITdf6Mrnv3vvg6U4snlkefcrTzBpHCwllb/29T8id150SyCI0SzPxMBtz9zPytpFXNfK+6fEFSePYLzXgkyWb2ffwYDtRQ6189ihMlY5CQkxllbOeb8e9hYUGPTFPDzv8UXOoknwn/3oMA8fOk/2OzJRm0/k2C7mZFDub7yY0fRSKMsdKFMGdmPkiqOHlIUje8Q/+fwTkFCQMoPzie2rZ9h+4cxSspWoFvNSHHvD0w+y5/lHCksp77+5mULeIyrfCRMsyjimBJtXzxcvj2WpVwa+QAD54qMYAzc/ef9SAgLPHL3IJzRxz1LMDJK3865kvmKQrmd8lsHquTbqW8adMNdtCPyDuz9XkuKb9z2uwFzA+h58KBYQlfeXIC45xslye6Nxf2ap+ZB49+N3l1jLRYl9c/xT9QLyZl/Hq0++zN/57uf40Dc/IwB8XMoZUrbUGKTrmW1ed1LsffO+R/jwdz/HdLbGx77xKbafP1XAvBRUNltYRQzgRsxHbyIbo6OMppwTlPdhSHyXvMPLa+m4LCBW+XrpvMnrpldPmGVZc4iS4P7Sd/+Ma195gRATrQ+yZ8d83QzJ+hIwVK4zDQBWYYAygGX587MkKF/fJQBXBqJkCS5JigZZWOsjXfixv9Nzo8+AXcpgHup3l8qemT2LljufZT+b9VYM3A+fmxFDZLS+SjPfKB6JIAyZgSUUy1lX9y1VK96M2c8wJnjrg98VNk2KYOxQEIuBqGfMypoABvCTYNzFuYAovY/lPvO+ihbbR+1c9qW+kz3L96ReimCb187z/nu/zKb1C7x5/+NF6kxMXHPmKCuzdUwMTNdXSxwSYuKyc6fIFhTlzNA85/a9DwnIFHJTjMQdT/6AnWeOgeaiLnjGfYtLgTteeGgZwyaRmM7W+PBDX2PTbI1qMcdHkWL1IVF1C5puITlhSvzeXdKl/cYTB/ndH/wpv3f3H2uXal8KxKXJRBzkezGfDUvzNj+XAuCXdfFjayKlMh4+XDrn8/nT5+JGiBpnZWBVmI8+g0f6Hj9+ZuXv9yqja30sayIEiZViSvwPX36GlBKdglhPHpYGFY+9fJ4+xPKeueCS18C/vns///M39xYArFNT8dbL32QwrAsCQFYa8y4Dz/lf5/tLfGf/Jq+/lfK3RD6kdSK7SFKgx1QjLEPy1fiIT0ZYIX1HZy3JWD7wwNf4xpvex+3PP8B1q6fKwdG5mvfe86XSxrQADTrRa+9JWIJWqmIVed3h53nTif186W2/ym0vPq6LsceGhorAyHc0sS+bnFBLzZD4xgg2YfqOvqqHAy3fLAYXA16pd9n4LQEuelK0xScnmywL2CZI4yJ4YlqSlC0dT4bEqe1XcdWFU8AgP0lW5SrWYRSAAahIVL16VCUBtlprGcwMcxtWwCasNQoudaz0HRuTzSQjMqVR35Iw1L6nUwmLHLQDkyHfU+WF3VFFD74rXcGWJ3z+WsCnjtbKe1a9MC+MQZ4LkEKk02Awe7Xk8ShmyCYMgEBK5WBwqcfVEsglYwSkCZn9hPgxOZH/BVspkOaVaj2wQ0iZ/TIAWSKhk4DWIPM2OkfSLhKVdiQbDIjlmhsviV3te7qqps6VYhLRuBLQxpQIxtLEhDMDC6xKQQHYVIAUFz3RGPEg0jF2IRAwGBBgUAOttm40mlDKrLHUfUuwroAkNRLsOw2Uq+CZtHOidUSNnFyUZ5wiGN/ikmG9SOZkzjde2TsGmr4lhBG1F2llvXStOWDGQu0jVBUhGVJVYZM8916T//xHmamUgZKUHI3viFbXWBS6aDAGY4wyEMMSUwhlDgah3Co4WNZyDlgBfI93VfHecYmBeZRSYcQl6+iNK8CwjQmLPMumW9DXIyoNeo21+HqEdxXb1i7wwfu+JBRdY4r/1fPX7OH1x168pDpvUyRFqIx6yeVgKohZrdwfBbhF134GgZb9rkCeY0SkKk23IADjbqGgr8rvdOzzPgJZfqgsnb6ldTU2JRqdAylYKjNIrmqVI7so9G+DBJQZADZRDk7rHDZW8hCS7Gt16Asgk4ELqz5nKQqLyYWeGCLNYs6rDzzDU7fdLoAJIlv4b+98ihsOHmOb7uu5ZbaAbwkTIsHacmhbrB7qukVayz/70tOklPhXv/kWFn1gpQDiCZuMtO82qRRGMrjjvKc26qmWEq9+5YWSKObq1A0vPcO1Jw+x79a3lyA9pETKXZpcJfuIjbxl74946fJrWZ9uJsTEjnMneWHXjYxTwkqWo8yogKmcdHpSI1zxmOjE/NzWRFdxy4tP8Nxr34QxRmVSEJIpksmUkPdNIp+xQKgq6q5l5cJZ1rbuoLIQk8ECR85L9e2Tn3mYkFLxbZHOZnLfle9JjsJSqkNP7Dva2rBl9RynJttKEpYi7Dp9mJ1njuF9kDy5FGm081/wco3GYSOkFNl1/GUO7Xp1kVI4K/9e88o+Ru1Mx6jHdH0BF6ICbyZJFdtPNxEiOCPjMO8Cjx8+z+OvXOA/v/1amWPLHSlTEuAGK6wu3VNKsBuTjlXiq08c5RdvuYqUEhfW5oxjFFmX7iltGEHX47Tokff8cfSs2MSvfeuzvHjbB9hz4iDjfqFggQC5r933BKeu3A2sCH0eiD7gQpYh2iF2iVm2JXLqqmup2wVVCvTWcdXxQ7KvKMCRFGySNsZG2CWV5x0Pf49vv/ODbJ+tcmz3a2Q/8+p5lOVuIOyknNaGiFF2SjQWY02pJJexi4nvPXeCB1bP8wFdW/lMTjoHTAgiL4mRZBK1z55PIonqbYVLHtP3pGbEjvMnCyjpY8JZ3RdybOSl0+kvP/B1jDH8/nt/R0EAw6/f80UBvG3FDYeeEyaMJpHZBzB/tokityclbN8Rq1osB4LDdS19jFRYgtFE36CFKtFoOPVkC84qYCbxqZdsnLqyhBCx1vD79xwgxsQf3neQDydlpKU8jkYKfBnUjToXjBRc6q4lOEccjSS2Ue+rYKx20Q04LwCZ9Z6R9/iqIVdjCthnh7OqJLBaKHjrc/dDSjS9JKTee7C2MIXrvqUyFZVr8K7i3Y9+X+aIMYQgyX32b8JYBfAkqSKCiR5rLC4G+jhhy/oFTIr82l1/TkqJTesXCNaxNtnEzz/4TeJkhQfe8f5LgR5lP7/q8D6OXHMD0elZlKODLGFTkMYUkEnHjIJFXfIS0EmLhiYDfyXiGPb8KDJVdUIo3asIMler+ayATrWzYCRhdirxKxIg3bcrZ/RaowJkAr5F57DWonzdAuTIBebbNKQUccaU86h2lt5HnJX39b2nqhxR3wMEPLT6c2vl/X2MtH1kVMu8jnrTlzJJlUCcd4e8P/VRBq1yIhWNiZufeZAbX3yKdrrCYrq5AK133Pt1MgKcjMrrjZU9zVhCVYuMOiaiEcCqyTkKEhOCSKIV6RIpZhoYMIREZeX3/+s/f6KAAnc+eoT36B5NVNasMQJuhyDM2H5BSCMSBte1hGYie1aC2w4+XcgL1gXe//j3ZD+OA7vS61pPSYrB08U6sZ7QaE7axERwlRSBUcVKitx47CUu27hQOgbblJh0c/qqZs+x/dyz5x2aT1pSTEwWM0iJj9//l5zbfiX3vedDAq4kYYnXfUdMEqsmYOfFU1x/9giN7+iqhluOvqAFZYmha99RJ+hSYueZI7z3ke/yqff9jsQ/JrN/Ei7qWWWyZH1gKjmD3HvQ9VRS86EIlZ9jZvjk910u7pDAlc+U82XRB5XuDUWNPEf6IMBOiIlR7QqwtOgj1gZqZ0lJJcfW8H98fx//+N03DmCRzzI6kcA2iN1MZQfG0bx8fiisKB8j1hiuOHUU48WXLya179lYIxpLW42JUWTIyfyHMZX+VoJKEmAlMdRU9kUdenzf4poxDpVKJKl+GiTQGfcLYlUBhpX5On/3/i/JJlGLQ38VxRfCu0qqUM4V8CrT6GvfkYzDxyAyNwPveO5BRpVl02KdK8+dKMm9s70kVX3LyEtnuRwgQqKrGkmooofkClUyS1TkJUCJiZHk7JCAaXVDAqBQfscxtA52cZC8BTLwo1UeI5pwNIkm5UqxeOu44OWQigF8oEkdfd0wCj22lYA9WIuNCV9lA+DscREBqWZXKr4e9S1VguAqOmdwXphPwVqhLpqh3bm0aNeKmo597Tus0co/Pd7k4DpXf3TD0Psbty1z15SKmY1BAQ4vG0zwdMqQyYwl+ezBNDrZ4QQP1mKRg6BCgzsSwVoFViJVkkBv0s3xVS2eSk7Wo41Rnq0mzKVjXmadaFUgH84ip3LiLZMSa64me97kspUk+Aan1177nsa3JBREUC+qWA/a/wRLDDmKfNSmSENLcBVJg1gXIxGRlkUV32emjQGaLJEqIYxs3HlNNn2Hr2rpqIP4ycSlavakW1DFgBcDAgxZ5hblGamn0LI0KwFNrywsgwIOffHryl5VAnoMrDUXAqYzgMODBFKZ7WaGoE9i2VhAOON7TJLnH2xVmFbeWFJViYFrP3QKTInCjImuKoeN1yDS5Pc1aKW5xyUIxuKcoVnM8Nbh0I5DKRJchbGmsCdLO+WEGp0HXDBM2hmpqmixYohsLC4o/Vrnh02JaLNEVL15dP4ljHoCGQUabKnUFfPSmMPFAfTNQGnle5zzGCvAqnibWOq+I1nHqG85suNqdp87psAS5X7SUlRtlT018i3jvtL7UEN376lNr0w6qVjFpAboJnfzMwOoFDyNb4mVw9pQJCDJDSbvaABxYfN2qfiFSDICmJgYcCZSzzcwk81sOXWc85ddRRci49rRh8gtT9+va8sW6m+WMtokkgGLkWpcv+D64wd56do9WCMBA04O9P/i3zzG39VENt+vGVViNluq5+I/VZoixDCw9rpFYVxlmcGu44dIKeIXHb0TX5Mdp45CCIzaBfNqJHtd1eBiYOvGBeb1mBQjrzq0l3v2vEOo21YB8b6j7j2VrHSms7XChHG+l256tmIxmvKmFx/jqRvfiNMg/+pzx4kpUiHegVRGzRYEwME6iJHbnnmAW3zk3/zqJ7G1I/sx5O4rKHhSfMaCVH9NEoZSGplLZLzGWhbG8Ws//Ap/+N5/wO5Thzm8Yxc/9dLj7Dn8PMTITz3+1yWmIIhXTdWJqbNNUBnZN0wQBs0lXfIoWw6jxZxMGze+H0C8KKCKJYnXUzPmQ1/5A77yd36PmMRA89GXxeh5480CCCU1aUh6rqYIycmHvemxezlyzY30uCUKvuw/fUzip+B7Yi+SY/FwTNS6ZtKSdNSkSANsjR1TWlbTlN/+4Z1SDKgqthtPQyAGAW5v/+E3uPHiglFtOXfZLmEF6b5tTdCz00JAJG0usuPMCep2QdPOaIInGMuNB5+FqCBSDCQ1887S3LpvsVUDVcMv3vtlTIx88Zob6UOkitlLUlncWHxKVLqTxJSUcWWwxkNdLZkRQ+2MsAYDvOf7X1BwVKSbjlAYStJlN+n5bUqsOVWD7r6qcTEwma/TTyZM1y9iQiA6p/NDEgPrPcbWUiCLHh8d0TpuPfgU+696Nb/5Q5Fn2uhJaUiQrTJfKvV9y0xeou7ZxjCaz+jHUwHQXEWwlhjEy9AbrT5rjJfPaqfSPpKAPLuOHeK1+55g7w23EozFWkPvI01lSQb+4N4DMg+XzIIFl1GAp+8xllK4sCkx7hZUvsdHh+8W9BWQxFvIRzcU6TLwHzx1DBLHOadHz5IVQlLmRwKDPIem79hz6HlsikxbsQCobE9MThmpEjPVpqWpGnxVESopdGENv/HNP+Lspu1qDCxzx0VP0mJQMFYZ65S5lmM4CZDhZ568R3xVNN5g4wKXnzrKsct25VCtPM+3PfHX+GbE0Z3XY5f8r0hgbPZcKiFeKZDZJUBn+RUTuCVwKiaRn2QgCCj7Q/aZSWkoagSdFzEOzFlrEybK2VSrF1hIEr8F/YC83/UhyRywho988zM8veetvLDnzVgMIWm79nytyiTJIHzt7ABuEXWflN/9wHf+lOO7b+Dx295ZfJIS8vNkMnqUZYUJpwA36qOj/1tApHjJuMo43vHgt2lCz93v/CAAfdLGSsEzmm9IF9gYuWb/MwRlrUYdB2FtO+pO5GR9jJi+Y/PZk6zuuErP4aHwnRmISfc2Gzw+NUtMJTBW70XzjnwfG60fQO6lHDL7hVnfM17M8CODCx22bTGTTUt5AgNLP9b01pK7LqckgFLnLZWTuHjSzpi2M0JE8zxHnQLeVaLECK3EXzHgjWPb2vnCDDQx0hiJ9eZU/N7dn6Udjfncuz7GtWeP8ktP3lUOzLpvizH0zpOHi2oC40r88+uPfgeQ6/C2Ilgp8lo9Y0Z9i8ewkSLve+R7pJiYbqzjt24FBvZSgi54LAAAIABJREFUUPQnj63XeedDwttEbXS+KjBUznT9XWNMAZsy86kPA1CUWcs4XWe6FmOQ9ZRFYZn9ZDT2237mBLsunuLYrT+l0jeRxuXrXPSyhpw1mNry/95zAB8T6wuPGrfhrRTtNo8rXDLEaEo80PpI5eR7AJ2yq6xJ6s3ZSwdR3QN+/a4/IxlbgDkTPDNX/7va7/7E62+l/C1XiYTGn9TDRLTTk3YuXTpiZp5oVTzFkgRPljqfFT+dFAs93UapPLm2LRWM7MUy7hbit+M9025efHBsDBg/eMTUXatms8LyqbpOAZx8yCTWxiuFcVI6nQXpNpNfeWLLdWYvlEH+ljsn1Vqtzp42kkz7AsqY8vepyHAGX5PhlSWCmSa/LEdy3l9CfRSZVlBz5DhI6PTvBw8irxKnwLSd4bxn2s5E2qQ+OE3XMuou7cZCGqQxI6Wcy3tnTyUJvAWgSURrwQwJZeV7JkpXbxRZr1VSVAWRqVUq1ctI9IBSSeUiv/Zeu2fpeqLKsUQemBPcUbeQQEpBoUZp31m6g45NDoxIslk2fSuG5Bpw1r5j2s6Lp1Hu1Ffp+AM8dd3NkqDEwOpkc6lCy/XkAFQ+KxlHNFZAVvQmNVATaWKngGmWIoZyD3m8K6XW578rPlU6F7LMq7BfUjZZH3yahrGRAyN/nbsTylzO8kBhLGUpXuN7Jt2cUd9RB+0wqAds9ssaLa3756/ZM7Ddgkr6OpGYjfq2zG8SA6iqjzspMzDP41HfCvtM76dRIGnUt0VGWSj5JTANZY8xKRKMK+s+X5d4avWMu7l6M3VlnhaZnY5BZhOR173+22gnvip4pu2cldk6uYNa7saTAfZaOywF3fazFLg8M51Pg8wuDRsQueKWQaZh/mQD8tr3RTY56hYiSyy+XJ3O1U0c3zaYbJ7ZvINsII7u1auTzYWdKM9bZYA6L2TsO/Fui6Hcf/HaKqyMXo1/hR5eEjMvwFHdtaWL05ktl7E+mop8KniseivlFsKT2TrNYsZ77vsqzeoFAVpSYr314AOS5ogJqTEC9ApgqPtYEIbRFWeO8/bHf6DBXKLthZ6cadDELDFTQ3+dt5P5hgDKOTjyPaNuzspiVtb6G/Y+UiRaddtiZxvikxQii7Zn3ot30GRjrfgRjLp5kcqaEHjf43fx+pefU7ZFKBr/2+/7hsjc2gXjds6W+ZpUabu2VIarXs69USttamOMXH72OHYxFxButga9sliVXVKlVGRSxKCaC0hJxiO3rfYxMe+Gris5Wch/l1lyVd8WublIKBdM2xmjXjxtfvd7f8z7Hv8+/+Cuz3HbwacUWAxcf/QlSSzVh9G1iyJjKx4/ncyjn37mfrrOM+sCo41V/t43Pi1VyxCpF3NZJ8q8eN1LT1Mt2iGA6ztG8w2lnIdCrX/05fMlqPynf/JgSYSS7tU5bfTWEpXd89bH7wGybETmXWYbtD4SlAHi+r5Ik3PnTqdrw+q4TWxiHHpW1leL3K0OPZtGjs0ENleSmIwW87I3RR/YfvqYME76oXNaowBN7ryFAkCu7xjPNphsrDKerxefm1z8cH2nQIcAOpPFjNFijvFezNw1AfEh4TsBxrTov3R26960tC/kIuSbnvrhUitoCer7EIk+CICY9zLd/7IEeNzOS5xmYmLSzpm0M8btvMQw03aG9Z7dR14SGVoM7D6wl0UfOLP1cpXIif9Hoz6XJgbevu8RPnbfnYNk0IciU7PKxsprKgNaLgzefiaKfcNksSHx72IdGzzNbINmYx0fBHxNGB2XWP7L8meUFXDbsw/y4a9/WhOPSKt+IzkRSUCjXmHL6EZmBBWwBYk5V3KMF3yJm4eOrfIvWigw2gU2y8ezvI4c0+a4Ng5nbO17pvN1UoolTsrWDln+nGWLje90H2hl7/fSoZHg2XHhtDLWL23yUJJfnzvaSaEk+1jm85OYylxDY/V3P/hNXEpMZ6tkWCX7PjXdQgrimrxmE+KlKcwwujkghsoa/X0BvhqNl/P3CiClf13CV6P5ZxqYFRmgKpLtMHiXLfvFlPbiMSfPAzh0iSwuScy+ae1CAdz7IP42QPFx6ZfWcP6dLCPKP+9CZNTO2Xb+dEnWc1E0S5VEUjRIk/J19mFJ8kSWuw7f83GQ+Fx++ijbz50keE8MXu9TdX/eS2zQ97zxiXuLryIZ2EtJZKfBU7ct4/kGVbfg5+75isiQQizMyZTjJWsKOzv7T15zaK9IjNIgU81LK0SRj/faNawUTHNBL2rzqK5j3C4YdQtGizl11+H6vrCHmtAp0cEz1XgyS0oH1k3k3Q99GxMC08UG427BuJsz8iJfHfct01a/1pwu70VSQG6LdcLIt+K56xc0oWdlvsEdzz+oxddYLEC2bKxK7BMTtmuH6+07VtpZ8WWb2MS0Wwz5QOiZqmVH7TumixkmCGvRpMjH7v8iP/Ps/fz9b/8RtmuLXcFvffuP2H7uJDFBF2RsE0N3twy8hiTS+JjnWxo8kuS9UHbSsBZ8WvIOS8tzcMljKQ1yuLxGbtn/JG/c+3BZE/Mu0IfIrAtstIG2Dyx8UEaTAFzrC8966+l8oO0ji15ipbWFZ6P1LLysoSx1i1FAz7xGOpXBxSRnjPM9MUY++vVPqY+ggLUEXQOD9uNv9PpbyVRa2bhYvHWKD0sS1sh0vk5qRkU2FI1U33MXsUknweJsupneShW4QiQAddeSrCUaK4FkHA5KYZdIYpZSws7XpL1wtWBWj6hs5Ncf+IoyDIICFz1W6bSyccDxbVdy2YXTwo4wKmVTpD53nDI/fqQYs3TKDIAADD4tJHAq6xBfKanqRAUurNYvTm67klG3YNt8DcOl/iglWY3i5ZMw+IoiZ6uisgWUUSTVGlekcbLxhQHgSSLfCPq3wYDrAm320UkeGyH0LQYYddm0b0i8MzJf+x7pxhBogqdvXP7IcvjrHZRAMhuJZ3CrrRqqOPiITBczlddk2c4gf8v/Xx5BuS75WWmBjjKHFEF3+neVjoN38h0Xg3QkSalULQTwE7BkolW2lBP0vpP5pgytpmulChsj0Vq8q8t9y2cMjKPilaDXGg3luuVQMlTK3Mrm67FuSIlS/ayUTdQkYfME7WJhELAtAxrLY5ffv/aeYJbMwL2Xim6K1DpHMlCaklCDTcydAWX822bMNHRaOZnjFCSZJmUeJakEoe9T951Q3lMgGMtsNGY4fNU8Nkaa2BFTJOVukBks0Wci42WoM4hn5OToqhpIBZg0xgIiG5Bx10BUyxmFyaOADkvzizR4CDlNLpq+o1JQR6qyEuzn/US6yOU5SEkS8zwfq88ZwErVEHxLwOKrGmt7Qj1i3C0wSaV7GRRimBsZHHRJu+IU8KqsNPm/4tE1AEw2B9+2xVJJxUn/qvYdvq9EPmCrssbBsDrZzLhfsKWbs9pMmWiTAvF58TShx/iOJvRsjKZs6WZUsWfUL5guNpQ5mKiRcfauUran+Li1rl7y8go4BSh93TDp5pAST1x/K8FVTPoFl184JawFBFxC17GNMJpv0Ncj3n/XF9i7ew8Hb34Lq9WEGAKpUmK/yiJLO2xlURT/IZV/kLJxt1ShEuD7UA56UuLZa/aw58QBCbLma9TEMo+q4DFek0QrUiHn6pJ4Tdp1fuaZHwrjLEYWIdITodLPVIP5Hf152nrEejOhjoG+qnnr/kclMXZVoWhffuYYTTvDdS2TxTqLZkIHegZLolf5Hg+MgHo0pbU1v/zQtzhw7Wv5q9ffwU8/fZ+8LyMdq1xNFr+hWNVUvqPzIwiRD/71X3DXL36cEKUi3odIZS21g+nFc7z/B18sXhEmJSxSvc0gfNK9ou4WjF1D8BMWrha2sa2YLjaku6XvmdUNTgGXbIBqfS/rjURV1Zi+JVQVxtb8zvc/y8mtV3L16mmSSVxz+EXcfIbtOzZGK0wXG4zaBc53fOT7f0LppGIM4/k6s8kmvHX82tc+xZc/8AkMQlUH2H7yiCQltiqMPovyA5N20CRxzdEDjF//dt57z9d45rY7uLj7VYXWH0PSpDlgu04r7BETZF2NtZmIQfa2JuXGEx3j+QaTLjI1iZHKK+u+Y7qxRtSOp9dMDCcXklQ5xGtIpL0wXWzQ1Q0V4K3D+gprHKP5BuPFhgCu7QLXLtSbUgz5XZsLF1qA6TpGZkYzmhBdQ1AZZRcCm2brmD43oshndU64JGFzIRCcdLENIXDTgWf40eveTjSW9/zo2zzw1vcSrHRxqzOolEEtPbOn8w3q8r6S3GVwJIIkNFZYopXvhaHlPZUxvOmJe7j+5b1sPXdKZAZeznWbEvN6JNLJBNE6OY+1K6sJVphyvsVqsVQKTlHZa6nskTYJcGoNJGtVejLig3/151hj+fNf/URhdJEG9i5kgClhCQK6AtZVl3iNxJhYeGEmX3vxZPFMWz7yXQz6zCTWDYlSjOptJcWKdsHM1soCkPjQapEjZWA4Rbm+GDF2OI9zjLvVUToX5WJpTqRHcWjKk0Gl7KFnTCodiYOrCFUtDVKsxArRGCkiGEkCs9l8MoZY4kntUBoCTRQpr+tarLFasBP2XOdqUiWqg49864+IIfLUTW/hpT1vYufxQ7gYeOsT93Dr8w/z0Ft+jlPbryJVl6ZhBhi1wnhsR5Ph+0bIUcYYfurZB3jVyy/w5x/4R+Vvov6OSGFNYTvYhLptKFMJ+UY0CZOkA7DP+4YCT9lEP+N7KSUq6Utd5HMgnyUhj4x11E52fYjarU5Y8yElvM/xAuVvMygEkqtkoVAGZTofiSQqK4WwpGszM6CylNkrayR32LMmy/Mkd8osziJt0nmWgA9+50+IVtQqje7/0Vr8eCLnVWepghTIABb1iEm/KPuMTVo0nW0wG01hsRBwKsn19DpfozFi6xAjLgkrcfexg7ztib/m07/0Cd3LBNTYaH0B9pqUxCdSQaUMapkgAPW43ZD9OYl83HhZF7JfRTqEbTfuF2zaPKbV+GLkO1r1Zvqt738Bq5K6lfk6VQg0CLN2isyBJnghXihLcGW+QTdawaUwFP2Dp0kJbytWjOQpbT3i9Uf3sTaaiA9p35KMYeEsoe3x2GKHIfYiia2zVbp6JKxFM2LazojGirWH78sZP+o7cJHpYs6iUcZuZbjp8F5MDPzmXZ/jU+/5LYKzwjo78TJbV8/RzVv27byBWI20G+LAcDUarmcgNilg5FTWeNnqWd77zD38xe0fJqbB8yikRGamBp2XMaKd4yTm7UNUabLBIDLRFCOLPijYJaBr7iyZvfEaF+lswBrDrPMFjJM9wSiDKjJSKWe+lxAi0Rr6EKmdxYeIj9Ltb8vaBWHiB0/VLoiuYtLOaCdbuOL0kWIvgPkPIx/9RwGVjDHvB/5PpFnpH6aU/pcf+/kI+CzwVuAs8LGU0iH92T8FPgkE4L9MKX3n3/uBiVL1k+p6LJXhzV2LTxKcPXvDbVx14SRXnDmuSUqPa2UxjrsF0dVsmq3hJ9L6tO6lhXrtWqmiaXCTu3WJ1CjgMLhuIZ5D7ZxqtMI49bSVoUpq3usHRk9mXySgtxXPX/NaXn/sRXoniSrAhckWtrTrJdkDSd5M+Xc4xQvLCJHNZOPuqNUoklBSn7v+Fl538BkBxawwlVanW9icEma+isFw8MrrLn2WKakMSenXSlM2JAimBCXHduxk0i3YvnFRgjY9GHMSLdrUCFQYNKFTTfW4W8ghr0m06MtV53/JdWjwo4GiJPQedZYqk8GkqJIeyjW4qJp+3+E06TUoyw2kCugcvQYEGZRCA6J8Dfnl7dJSSfkzJBBsUiS5Wg+LnPhJ610Xgx5YSVYHA9gDwvbKhue5MwwxsHm+xjxNhaFBYtrOBFRaAqXy3Dm+fSfjrpWNPUUaIiEJa8swjEseq8zMyZVOtwS6WBc0iBsYRz5aCGZ4Lhn8WWIvZaqS0S+FJafMjRhIweDQg72AGfJ10/dEWxGdPIsXdu/hYjXip15+uhx+4lMWCuhVwBp9nzr0mKAgrR32wAxMJp1PFkmoIzkYznNmoL9nuZiLHofuNfUI9BgwMVKnIF4LygIwcWD9maXPvqSDYBK5wOCzJCAyKVHFXgDJtASoxohlkBvqE5C/TCobS0mZXCLBwxg2LdYJrqK3FbZNBCz9aMS4nQMJbx3PX/s69hx7Ue6nzPMsPcnMsxy2ZVBbSej5ITPMiagBSTSGaCh+Np2tSnXWpISv6jIcq9NNbIynnDRXYmlZXQQm3YILK1vZ0s5kvSuTD2N4ceeNxLrmlkPPsGW+JlLcNLQUFw80WxKTzGrKnSMr30k1vxcfqulig5evuK6AsvN6jI2R6WxdwdnBMNYA09k6navx4yk3HXya1x3Zyzfe/itEHzDKkkSTEZKCc9FgrbzXx779GWpnqaN0i2ldXarC1hg6H0leGLjFXDcGxgo6W2c5tmMXV509PrDgYgAsk8V6kRKPujkfuPfLkhD1Hd5Yrjx9lFeuvF6Cw3ZB0y4KY9Po/uKSmPhH9d/y1hJipA8G4z2T2Qa2ndPoHpqsLSzElEQSUPcQMYzbOb2L9MZww9H9PH/5q8TnJgirK8+f5JyAJtqcoraOsZuRomX7xgU++rU/5Ps/+0FObL5MWBcp4KOhWV+FviOqb5HVKNAFj+mBmDi3so2VbkaVIivtDLdhaVyNwTBOkWm3KJ5mvh4x8gsq7dxJDNTeFyPoUbeAvqerOkZ2AbZm57njOCJ1DPzMI3cx2Vil6lqOXHkdNgS2r52jaRf4ulYJmqydOrSM5uv0GHANlx9/hVM7r2PeBZwz3PbEffJczcBicEn+VrywhLkRmxG/8p1/Q9UueM0rz/Pg1deRklYZE7zp+UcwvcRJwYiMMLNdJu1cGCBEnt39On76+AvinRg8KxurXNYGqlGDWVSFybaysUpfi9+NdzV1D1US77iqF8aasal0vrQGqBpZDzEyXmxw9LJrWDRjrjv5MpP5hvgkBi97e04T9XhzQZjGoapxVcNGM+Xj3/gUf/Te3+ZX7v0yzXyDfjQpiWbey2V/FOlatJZxv2A+aiAmfuHer7B97RxjEgeOvyxeM0HNonOco+9ikxQ0so/L0Suuha7jqounMQggsdJuUOnZtDJfp9XECxLG91x+4hXZQb1nrKxU+paFq1lvplIccQ0uqUdI32GJ+GqEy4CSsj/l3BBPw+FMkcYoImsWadmk3WDd1eAqPvydz8p+Qi4e2LJencZUMaK+gbL2rfektqUxCV+tiFkw8JaH7xZJYVhSASQ5U7OhtBQyBwVAnXpctEQSm4zF9lZjWrENSIpa/IS0J8dgJJX7Rmof8EsxWRU8K4t1vLE4Z0usVIVICp5oLEe372THfI1mMccmz6SbE+eOyoCLrRQirMP1Hampy1lCEjlbljw63xGNE9aatWAd49jTuRqMo06Rpl8wso5Zc5kWhytsCLxx7yO8cb80SsiNVmw75z0PfovnXvNGTl25m9sf/DaPv+EODu++kWQd77vnS9gY+dov/XYBOQ1GO84ltqxdkL1Op0I2nb7i9DH2vPgE9/zML4tkBlPkwplhYTSvsMZAP/jxvfrwi7x8xXXY2vHcdbcwH08AaaWe0CJSorSiz+bbRnLpUvBYNp32IRHMchlpuIbB9DsDPeq/FOVc23rhjHTORACwAgrFRDVfZ7RYcHHrjiL1MYB1yytYXzGyZe0851a2YTHlPdH4z9JTR+n6Fq1l85p4Zp3bdgWjxRxsx0ovZISnrrtZ9iMDtx58RuZtgGQTmzYucnHzNj707c+qUbiacyPF8DJMOb4Oge0XTmP7njuevo/73/BOjDFsvXCGU5u2F4BseuE8Jg3Md5IQKETy3jJezDBJ2EIxeCKJzbO1ApwtVNp+eeqY+55Ni5beVQUc/817viDsSWvYNFuTgrYxjDTucgqyRiuS0trKmliZr7PA0pBkXagyovFaiPM9i3oka9hY3vbS49S+H5RCGPYceIqDV15fWK5GQaVN7QyvcW0bN7F5sS4SZJW8rcSetpMi+iR4tq+f58LKVmXnTYlU0umuavjdv/pTHrj1DkyM3HzgKVyKzH3ibfse5g/f9ZtMujlb6bmweYfk0MrzsBiuPn2Yo1uuYDqfMd+0lZgM73r+fravnyczAjNzTsDabNae8vZcfg/ELHtozpGEDRQitC1utkE/3lxA2ZSMmnhDbUOZ0+U9LFljh00RX4+4/uQB3rX3QSyJF3bfxAM3vEWey2xGv2WLME4TyiIUmb71nm0XzxLqhs2zNS40U37pke+xbf0COSf6D3n9/waVjDEO+L+BXwCOAA8bY76aUnpu6dc+CZxPKb3GGPNx4H8FPmaMuRn4OHALcDXwfWPMTSmlf6+GL7dtz4yM3MXIhIDrFvS1JC+F9psEwGiipzdO5FcJtsxWWVejK+t76m4hCzbFYha2zArKoIMFUBBk3C0YmwRtS3S1dgfRjmMxEK146czrEQlYVGNIcGzbVVx5UTqAnFvZxtb5GkacS+Xajf2JB6q1ppII7r12D7cc3qssiWzGmEjJ4Kua85u3s6WdlQ0p/dj7nd+0nWwZeGbLZVy5fq4wFLJkhhTErBRfquontl3F9acPA/KZXk47+S9p17pkSDZqW2ZNsI0p3b6cQWVjQn1cZouUblAaLObk18VsPJarbsO4FPaFUsNHMQN7DEBIZsco/dO5ShhpDIeQ0eSqUr4GUIyyBYwZOoQ45IBMOl6ZHTZIAaW6KECSHua5cghL0h2laidhkox1Q8+fMe7m1HGpJbDee+8q+qpmPhozbWfl8DcpETRZNomS6OauS7lzYOkkqGwD8ZMKxb8ns22w4tEggJD6S2XAYZickggpWJirqkWCaU15XobEgSuv59UnXyZ39PKuQZhOHVSjMl8b34mxZxI2X7SmPEv5XDUxNMO6yN/PhtASzAxMqwq/PJTkrnXJoOBsrogOss4q9KBr2YWeStkA3lYDY8vA8ct2ccW5kzrXclo6jFExqTaZBq33kSNEXUYmJVZXtjLqB9aPMImyrE6eW+5O9+QNb+SNB55kpMHFOKk8NEViVxUAAaBtxmV8CximH9DbSv1WZK0kXTs5IszPfHlvyt5cKyGwcLZ0QoyVjGUdEme3XAYJZqMJJsFLO28gJbjgGqpNDfbIEWxKrI03lXlbe0kUUhJfq2gdJ7dczlWrZwWk1Os/tf1Krrh4RgxddR4bUulgN+pFKjBq54x9x5b5KpX3nN20PW9ZoGtistgoPkX5fk0USv5KVdMsZiRjObftCt5//9eoFnO6qpb5TiKp/xoYfPbh6lqaZsw4SBL24e98Fh8TD7z15zm7/Sr6TZsx8xlWuzkVOC/FUpWzRs4Q8prUCzdRDDCd97h2wY4o+/XaeMqkndG5ip979Pv88S/+Q3aePYrpxYOhtEnvWnak85LUBk9XNdgYWHeO3/3eH/PVOz6E6Xuado7ViuSo7yRYTlmqomcjPbUxbN64SGMc/WLE2W1X8CuPfIsmCkAYsowD2ZeSrk0bAsZ3TOYBYyo6IqSa993zZXyEYzt28sitt+Pry8QraLGgbnNFNunyUYYuiSM7dnHz0X24FAWUNzBJiNcZMNbGBIuqpu/mTLsFk8UGTZL29lYZe9EarLfYXoLxTTEyxbA6WmFzNwNrsb5lZbZGaytWp1uYaHfUHatnmY2njLoFT7/qVpIxjH3P7tOvMPWB1la884FvEY3h6I5dPHTz7dAuSuKuG0bZu5LOYWst1dyQksWFwM4Tr/DBL/0+d/7qJ0hJKpOvOfCM+IJ4D7XMzadvvI3XH3qOcTsvMoS8lmX/M6xsrDKxTqQXG0maXCTxqxI/RkM0lk29jLWxVqr4aWguUUVl8/Y9wXegAOeZzTvkWUeRWeTunAJOxIFFYBCZUuzYtnaeUdXQjFrO1BV//3ufxfmeyWxdQKU8TDEWUnfu6pqlHjaJ6egVZ49jnKOJPe98+Psk72liX7wz88skiU1q0ws4lhLntl5O6wO7LpwcYpJurv6PsHXjImsxkDQprqtxYT2MFrMizbIpsXXjgvgi+Z618Saa6OlsxdbZRWLd0E0MW9YvMorCyB+kzxr5GFgfr3Dgqlexff0C15w9SnAVzhimixljN6IdTWkWc0btHF9LwwOJg4bzRuIES+N7QiUJyt/79mcEkLbw+Q/8HilEPNDMN4T9poyUCg2s4qVnAXpe7t91AwHLTcf340Jiy3wN44TF07uKRjtM5Y6hJqXSmTYTlfZecxM3HdmnnnlyvXuvvokA3HzsRUZ9x+a0Rmwa3fOH2DEpy3jfNa/lDfulC9+4W4AxJPV6NMYKCBY8ZlRr8m/KfpYB9tr3BDuAjNE5Jr7HVTWhGjMKPSvzNQIWWzckINQ1MUTaqhFwisSmjVX6ekRf1/hmxC37HueWF5/A9R1vf/IefvrJe8iMfICPfvX3McbwytU3srp1B1ZbgO84f4rKe64/doDrD+9j1kx55A238/oDT7Pz1GF+9e4v0K5sYt9Nb2Z1NGV1uhWf47MQ2dRtMF/Zwke+81lq37Nt7TzRVdy6/jR1irxu/1MS6xiYuRHjfsG9b/l5dp49wZErdnPsit0lYU6Aw0BMvOrwi1z3yj7+6q2/wLErr6XqW6oUWTRjtm5c5MJ0i7C8ddFaY/ApqW+SyOTe9vxDjNo5M+u445G76CZTXrpuD2cm27hq7Qyntl3J37n7L2hCz50///eYj6aMfUvbjOW5K6C1spixZeMCdd/xiz/4Sx7e8zbmm7ZysZlwcdN20AYcYbKi3cAjdQhs2rhYWEHjxYxoLRUiae5sJXPVDR61SkJh1C7YsnaBi9MtYtCv51Lei9DYLWKwJmF7YYg433PTK8/x0K3v4Jfv+iJbL57j3pvv4JXX3oqxhstPHRZQVEHvx254IyvtjNcc2SfdvX32F5W1ZBNsWqzTG2lGMqlqJtMxk76nWr/Awju8c2w3gfWupXOBRhHYAAAgAElEQVQVWzcuUiPnZGGsK3XMIcVLE6TIgpWMcdzNmdqaUZIcrgpSkD69+TKuWD0jc9X3jHzPuFmwNt7EpFuwdb5aQuK37X+ct7/4qJBCQk+wlvOTLexYP89I2UuTKEWHSb+g8dqNTAuXxkgMsmmxoee1Yda3dKMxdddhmzGmbnjXU/cw7lpskE58Ve9pmzGf/MGfSr5iDMka/uSdH8VWjt/+weflocYkIH6MGGeVyZQYdS3/6K7PkmLEWcsr23Zy9fkT3HPz7bznuft56IY3cXjHNdy6azOv++qfkQz8yR0f4eqNcxy8bDd127Kpn7Pr7HHG7YyPfEfeyxsxNP/Ld/w6q1t2FDndvBcG4MIH9TqKvPrUK/zcs/eVefHy5dfy6rOHqQVH5pb9T3LTi09KQ6HQ86lf/r3SwGXTqBIVk57bW9cviPm775jO1+nrKZtna2hxeUjM/wav/xhMpbcD+1NKBwCMMZ8HPggsg0ofBP5H/f87gX9tBBn4IPD5lFILHDTG7Nf3e+Df9YG5o0O91AkrJ7/eOka+47nrbgbgzNbLWW2meB+46cRLHLjmNVx3/CAri3VSlAp6XGwQmpEYJPfQuArvnLQ2hcIMObjrBnYfPSAHHKJVb1LPpsUGEyLjEPC1oMIv7rqRG44fkL81hpd23cDMVFqgNfSahGT5TZ8psGlgPJSv8+FdktPh533VALA23czKbL0EZkuFu6UkRF4hG/AuabkNsLKY5RgWg3qqIHTMDDKZmHj62tcPV5GT26Xnsz5RZDlpW8Il5o+B4tlglV1UaZvcmJlZKQ1okb5szJ4uURPlnAbm6y3nlN6jo+lVUmZs+Q2ZI0KZyka/5pKxld+c1yM2d/NLoqXDV+xm11lpn5k/36VIYmCLkWBjNGWlEymS00A9IwXRmFKFyz/PQWPuChaxZKNrQ9KqgZj1xkuHpYztkR1Xc/lFaf372A1v5M0HnyrrQieBjkAGYxSYiWEARHJylkGPNNy+Tal0fStG00vXYRR8sPzb5p0CjXHJxC3BxZWt5bpclA4QJsn8IEFbjzizspVdF88QLezfdQOvPX6gBJz5g55/7ZvYcfYEV54/ecnYyIa4xPqLytIyhsp7YaiYfP3K0sGUQBLMJRJYFyOL0YQMPpCN8ws7TS9LmU5maU4UwDKDoaDUfAV9dGyLRAFhKs3HkyIlG8Z66ZlmwA4kGEUBsiSst2SEYltHAVWKf4MG6MPKGMZ0fbLCtvXz5Rleghsac0nHxQwKmAzs6bMcd22pKiVkns5fdSOstaxOt/DYDW9k2P2k+8bJLZdzftN2ZY3Bs9fsYfe5oxzbvlNo5Qjb7diOXey8eFqvS67l+I6dXHHxDJldldlwZa/RIkHTtbgUWZlvsCz/1VvniVe9gdsOPV0A00NXXMfqZAtvfOUZquDZsn6e3oikIxrDSjsDDKenK2X/yYb80VqSs7heZEJXnj+BrSpmm7cxWV/FW8u7H7ursDW7kNh08TzEyLlN/x9vb/ps23aW9/1GN5u11u736fvm9lf3nishCYFohUA2Ng4xxjJgGxybuJL8DfmQKn9NVaqSKocywbFs09hxjDCyQSBkGZBA0r3S7fvTn7PP3md3a69udmPkwzvmXHsfSUAqVGaVdM/eezVzjjnmGO/7vM/zvCsUcW0X2aIEi73puLsvisCbp65yev8BC2VBUsxQVYWPMtjFkUgm83h/fuFz/wxtNQvjoTDHvIDKuqnpeckMe+WEcdrH1hVZXbKfDfipL/0G6WQkVXbfcH/5JKf3Nkgi2ACBnf4Ky+NdNpaOc3J/S3xMFKjZGBsaCpOQ1SWVNrEAMR9zqafH9ccHsnKCNlbWyVKTac3MOC7cv87ZrTt457BNlLXF8Xjl4rM8d/O1yAQMvHb+abyX5/jd01e5cvcdTDElBKmEVsrgvCQOaakxIWCJvoshAr1xj2xbqbu6pDcNJFqknGk5YzAbkwSPtxZXV3zz/DNYpZhkfWwjydri5ACAShlQimlisFVFbybFlP1mjbHLuHzzTU49uI2bjjvafQiHZ6gMmFKKfDZGNyV5VTPN+4TpmKAUP/nZXwZEOpLXBelsKn5LyBoeYhfJtnvrGxefwQfVsT+3jp3m2NY9QNplez3p5O9iiq5JiikAp9AMK2GVHPEJ9AIEqyDV+LRtiODnrZNVXdNjKt8bGYERn0DkUZZvnH+aa9dfRjU1g6qUBMo3HOQLuMg69Ii8p5WytF2BIlIp97URxo/30rmwcQnKGlw9RdUVi+Wkkzy162NbwHKNdBMd5gtyCREMv3z/Pd48LYxzlOLVs0/wzP13RcIfgEaT64OO0ZzOJvH8PAf9JXqToUhWI7im49+yusBXDlVXEo9pg/YNb5x7kolN6dcF6zsPWB3vERAG9cOldQqbcOnBDYxW9IoJx8uSUb6AJuB8ze7iWjeF2rFq45LIBRH/u7omlBW1MZgk4dOf+2VCXfPVJz4iLdTHwwi0d0vvoVUc3jv/BLPKc/X2W8xcSmkS3jl5GUfg4sb1uOYqBrNx9Gaag2X3l09wf+Ukz994pbsP07QX555HKQGkJmneJXemaUhDIY1eImg2TXuxk63n+HCbrbXT8hmxGBQqjQoNvm5wSmQjwQeafi8CW7orxAVEndDGz2lVEIwR7zYEPCzRpJWoE4I2LI52CT7gk4RKaRJtqZ2s5YPxkKAVRZJTZXkEj2TfrsuEmUtQKNLZmGCka2Iwhis3XhcTdhRJLQ1VerMxP/CVz6EakZVfufEaSmuy6UgKGQfbnNq6S9t9q0IkQASR8qAUofGs7z3AVhUH+YCAQiuJf2ub4LXGMUEDP/TV38X6hidvvIqP0p1WTmaNgMYLB7tU2vLJL/+HyHoVo3eFNBVpjAGtD8VDssa1BfQm3tfV/Yek0zH5dIQyhmfeeUlYYWFeKGuM5W//3r8UpUMQJqdSiq2lY6ztbcn9UYoTD26zuX6Kj734BZSRxgaVS8lmU45t36d2TmLQ2PjCViWldSzH+yiTx7CxdOxIbKtC4O2zj3NgUl649RoqeNb3tuiNh+wuH+ueN+naKk1EjBefQKWkOFCVObpp6DUTfu4//XNMEO+9737lv/Ddb31F5mOQedPOQR9zjLfOPs7V+++jQuClK9d4/M7bYthtrLAX4/fZuibTsdBezBjUYkGxkBpOz0p2qmWWJkOSmIc9WFpnOljGjQ84vbsBBN46eRkFFNrie30ee3Cd/nhIvxjjIiOrLexsL6xwb/UkK3vbnN29TxqtGVZHewgrXzpypnUp51qLB6htGl689BwhBNZHO1TGyTyeTSiPnWBtuE1jYE9Zrl98gv7WA+4vn2BhesDjD66zMB3RKhua2UjkyEozynpdoxgTDfhsWTDKBkySjDx1VNMZszTnv/38r0hsrKQTc1IVjJMeeTnt1hXjGxanI4a1dE3TRuOKKQNf8Vdf/F28Nnzsna/xE9mL2Fc1VhdU1vHzX/o1nG8ojJVCTBDp76ndB4wq2ctqFLUy/K0/+nc02hKUkFBunzjP2d37vHnsIi/cfAXnfee56ZoKrwwXN2/QL2csVNNOnlsqwzTJqYzhv/ntX+LFS88xefJZfvib/4Uyep5q73FITnfz+AWO722yiiatC4K1hPqRBOTPOf4yQKUzwO1DP98BPvqdXhNCqJVS+8Ba/P1XHnnvmW/3JUqpXwR+EeBYmuOiEWbhUpJqDi69cv4pciPdljQQtGaS9Skbz0uXn8doTa0teTEVOnoQ+UhhXedHUzJnncA8pxr2l+bn026siP7TWCOt+soZ99dPM84HneTtGxefxRhD2VYfleLVCHq1nzFOe49UeyQ5MfMXfcvf25+PyGweiUGPHoGZSxm7jLO7G3RlQeDtM49xbuNG9zoVYGt5neP7WxHIiDIibSjjBrkzWMH5msXZuPuGyjrePXWFF65/szsZ5T03Tl5kOxvwwnVJ2CTZlivQMcjx0TdmlmRk8Z7Or1U+a3thldXxXpecf0tGjFS7bFuFDTHoUerQPTUEBNxpr+nIgIbA3mCFhZ3pkXPY7y1yauf+oe+aj3/7PoC3T18la8RA7tzOPdrOePIujQ7ztvcdwAC8euFZzj28w+J4j9fPPcWTd9+K163FhDgECv2I/r4F17TmxUvPxST36NEmyHG4JbmAeaX60Pip+PvDnx9QsVuK7QLAW8cvEIzl3P3rKAV5IYBkK406kjYGUOrb8Vv+7OPN809RNw2n97ZQBCZJj5cuX+Pa+9/orgsExFndfwjANO9DGefOoSTh5cvP89y7Lx0ZkzngM59ELWjSyi8Pe2gldcU06xPFFgQUtbFzT4lDyfL91ZOceXhPKNbQMWW0D4dAxjjmMXlVcb04/AhvLR1jdX/7CNDcsrQa5smPj5K/Vy8+w9Jwl6wuuLNymms3Xo7VnPlz8SiSMn8+BIS6cfw81w52v8NdUY/8tx2/WIVTc6DNeElYfATPVZzs4dC7jyxXEWzXjYCLRZLx7snLR78+vmGS5gL6tr+O39GBYPG6TGi4tX6W8w9vC/sgNLx78jKPPbh+GAecf7TR3F4/AwHObd8FoDGGly49hytmrI32OLm/SQBO7j6AECiT9Aio2IJ7XmlQWjwllGZhNMQqCNaix1PQmmy0Q2UTMeifTTGTMRC9+5Tm1fNP8dztN+XjY2vz2gj7aZT2GWd97tpTPHv/PbYWVrm7dIJrt1/HjUV6WGQ56WxKfzqm1hqlRcJRh2hIC9xeO81gOmJpMuTVi8/wgZuvE4DE19ICGNkjTfDUKDZWTvBg5Ti9WqqTV+69SxmLIhtLxzHec2z4EBPn9dpwm0YZtIKt/gqHJ7kHrFLoIN5vQrNXIpFuagGqvUenfWG/VSWj/qIAGVVFVkzZGazQGMsbF55iYTbmwsM71NbRNIGXLj+PVoqvX3qeD95+jbtLx9leXOP85m2un7iA8oEXbrzMwmyEN9IVShPYzwdMXMax4cMjrM20KklomTszWS8VjLKcjZUTzFdOePnSc2TFhCfvviP+LD6gNZ1PS9N4erMRyXbFiUaMYIu8j25qHi6u03Im2gdGwNmKYLQY9PsaX5adDLF0CXm1j4/ShV5dklQFdbf5tEyVEDtcIXLUJvD2Ey9g6orGWHZWT8jz29Rcee813nrig6gQePztl7rinQqBvq9ItKGoK6owXw9sZI0Osz4Plo7z+NZNCJ6XLj3frbQbi8c4fbAlz633vHzhaZ679QYA91ZOEoyNHctk7/j6xedI6oJn777FysEOROZH6NZpumuMj6BInJH5kxZTpkYKfq6YMkmWycZ7lNqSz6bzeIJ2X5FBN7Eafv3UpW6/OOgt8NrZJylcykuXr6FU7PgTRK7bBDBNIFOGRmsWZmPpGBrjjGF/kf54n6QumSYZvWKKUvLs7A6WefreO/Rn48424aXzTxOcyPeKNOfGsfOsjXa7rmQgoJeOTF5T1/SjWa4KgTLL2Ql0xQAVi0rtOhWUQjXC9E8mByyWBbU2jFeP0RsJa+P7v/lF8tlEOnkempMEePnKNZ59V/bkWdpjohq+ef5pvBXfx4N8AasVL118luViwsn9LdKqoPE+MpMkHrm3crIrqDx6eKXZPH6W/u2b3WL94uXnWZgecPX+e1QIy/mVq9eog+K5d1+K1hDyRE6TnF4162Jl58WkuNZQhwj4EgEO5uu37ua77GeuLql0RlpH4M2LobyN8qRAwFaIJLepKIyl1zQUicjn82KCV4p8OuaANfLZmNo6KWBHhCZozcwm9KLH6PbaCdZ2H1DbpOuyGLR03lw+2ImdyKTI0biEUhuCMcLMaAE/rWlCYOQkQU68MDWC9yKVCpAVU4nflO6YkaVLcFXFLEllPGJ8DXTjG1DMegMWJkP60xFV7FQ8SzK81hQuZTA9YJwNZD1yKcbXVMaRVbNur94brMj5jPcZzMb0R/ugDcrIZ7TF/VobdhZXOegvcXJng9IlwnoLnnFvgXQ2JZtNWJgMqZKMtJxy/t77jE1CosSvqdGGxIvnHMW8u55WcPfYWe73V+iHmrF2fOj9b4Jv2Fg63s29Q9Gb+KgB7568Qmrg3L33GfrVLiZri25et3NMbrWrS1YOdjjoLZLUJWv7D6mNZT9fIJuMMLUlK4ThmI+HXfHXB2F4tc1qipiP3Vo/iy0L9gfL9Gdjnrz/Hi+dewpXV1w7uMeNix+gMZbp5hYH6YBjK31Of/NPObVbSKwE3Fg/w3Cwgk0cRdJjc/WksMTjfPAhkAAb66e5OtqX4kRkF3oCb5x/mqkRldDm0jF2BisoBad2NzhIBzw7vMu9pM+xckRVVZzbvkdiYhfBQ/no1y89DyFaUDQNK+tLbJ2+0I1/DtxfOQHI+vLi5ec7O4/nbr3RAd0KZI7FZ0u1hArvSZqKlbFikDnGU/H1DVGJELTuCuJN3KPabumth9rydCiFdq1IrCZV4oXlUXhrWXBagMRGAMW1GvCeRmmC1hLDNOIP26vFS/Rwt+jSJUxcRqMNj21eRwfPuY0brOaOrcLTKyc02nUNlbKqwPmazNedt18Ioma5u3aGZ3Zu8JgfUd1+kXxyQFXMu2i32AjA2Y0bEALjrEcSPEshzIGPv8DxlwEqfbss8dFd4Tu95i/yXvllCL8E/BLA1YWVIAG7ipVw+ZigYGE24sRkj1snLz76ASxNhowWVgQhtRaQm9poHRPuOf1CkvBHTu87ADalcaRKqLK1NZzevseDxfUuWX3+5mu8evm5I5ebVAWlS7ufXfSpOHx0DCV15JffckIBmThp+/ow/9ujR9sZTD5r/mGP332HsjMDluPY3hZBH0Ftjmz4C7MRy+MhwZjuHrSdMo6cqlKc3r5Hs3ziyHe2QUlQ6khOJhTlb+8Ntj7cxsfv+/ZXqOb053kprfv5cELf0ijnJtbzT1mYHnybTw6HXvbIdRw6krri4uZNMeZr/67i+ahD5/XI8fjdt2mMtFB/5vbrNHo+rrKh/9ksxKXpAVc2rvPi5eePXn97mqHN59rnRT3yGvUt7+s2z8PjBlx4cFNMIaMxXW2OLiVHwYJvPddvd+8Og6QgPiY6ggQBhQ4NSwffel8AJlmfxcmQfDruNrUuiEY6Fx3+kqNz4xGA8FAA3sXOSnfBlDo0A2xdye8fWSsWJwcxQJPft0Bs6FBERUcp7L78kfsFpHX5Leyg7tpiAHz4fSd2HrC+vwUoDtL+kc+fs+aOHocDJECAyUfG5TsdR1iVzMdMzll31xwOJZ1/JqyoOASQS6LWBm2H39crpn/2B8U5E1Bc2LodvZ4UGsXVjeuPAHtHj/MP78TrmH/B6miX85tSO2k9t0qX4Jpvc//DfETbri4qeGpr8cZQu5TKiddakSTCgNMKn/RZrebVMYC1g914j9s5FwEnIpsuBAZTMbFcH25jSzHBbIyljqbotbXM0pzCOBqXsKwUbjYhaKlcn9u+JwwRpXju5mvi9RcCtXFMk4xZkjGYjkhmI9quU8vTIZc2b8WrBBdZvUlTcWz4sBt/pcR/pzROAM1HlpsOXFSHfuclcamNFZ8YHw12lWaS9hj3l8iqGSkjGmNYPdjh1vHzXLp/nbyadfOFEDi9u8HG6qmuY9aZ3Q1O7W2igufqgxtsLqwRlIDDIvcQhtvC5IAFDqJRaPv8ifTWIwBspa14B+EZTMcsTA7Yvvhcd3kro10uPLjZvV/F9UCryGbD45VmmvWpkFhmb3GVwWwsLLdH9i+ZewaCvL8xhsZaaiNMiKA14/4ihEDhMkI1xRbT2J3w6PHo3pAUU1Z2t9hbXiefjlgc7pLNhP20ONwRI+7uXsU9SWsOKo8OR9eg1gtycTZiYToiWANBsT7cZnt5HUCAWaPjaxWndza6Mzp2sE1jHA8W5uyay5s3WZ7sUdpUEkwCeTmLe9r8+Ti8vskTLgyGxthuTjaRYVpZASIafah4160b7bUIqzkvpszyfve5Vx7c4I3Tj+GCAGiNtjI/ogS20TruidI8gHp+Xi3QEZQiLwthxgAn9jY5ub8pAIC2aF/hleLi1m2un74SJ4DIRFB0IBXMiz9tjNEYQ+FSYTdr04YgR+7RYTOEdo+pXEqpHV5rKmMZ9xZJZlMmWZ85S+TofDq2t8mjx4Xtu9w8dr5bKwFWxvtcfngHlKKMErHDhzTX+fYpiQ6etDhaMF8e73H5wU2Rp8Q19/jOA7YGq3Q3Kn5Jr5x2c9QrTaOJDD0t4GU7jrT7aiy2dFxeGR8f1/pazTnZtbGYJhp7KxOb1Mi665WhUZrSpbIuK03QhsYYgjZUNhH/Q5egfejiBNU0AvooAUWn+YAiydHRnLw24tdUW/HylAYVijpJSWZTiiSjcSmNdcJ21JpCW6oARZaLMby1eC/sVxObVzQxr2qUSPxKm6JST2XFcNmGhso4AbCUoWXs+iRFIfH/zKUUSco0yam17HmzKFOdZH3KJBUVgxKmv2mkaUzpUpoIkmSbBbXV1C4lWEmwyxjX1dowc6mwUPIBtXVMsr4k88ZQGUetZUyDNazsP6TIehy4DKsU3ksjmIXZmN54KOszAgR6BWe27rDvejx1722ur5+LE0MxKMbs5YtHJ+ahh6pXTji3t0H1SO7yaFzb/qLRmjLJ5wqHfEBQAjY0xhGsZaIH0s11OpEGEsyX2ibu7+16snaww9r+Fq8nT/LEvXepUZzZeyBxQZ6wcLDH8c3bjAoppjfTEwQlgJ0wMgMXtu7wvk0okmW5pggkb/cWj6zxSwe7ss5ow+Gs8fE7b/Hyuac6AO3K5g365RQCrB/sMNWapfKAIl7IOM0porQ/r+fdv4WV6nli4z0IcGftwywc7DHLehSVJ+RzA3tCYPVgl0ExZnm0H9fTuUqjNLZTBHQM/VBR2kT81NKEWSPPdhM9Hr02nZfg1GWkVUHlEmlqpISBX1tHpQ1KayZZxiDU7Guxw5ilOd4JOJUWU7wxbFQGFxpK42iMJWmk89qx0Q6zOA+8l8ZLo7TPNM2Z2UTiKC0s/RJNbaFqZnglxJUmEiYmSU5eF+hCgGrnp9Tx/jYo7mfLPMxWGPQSplmP0fYel9Qu4DmzfY8i67E3WI55Z6BXTJn0FiiM/XPtiA4ffxmg0h3g3KGfzwL3vsNr7iilLLAE7PwF3/stR1Ca0iVol+CKeu7LoDRXN66jrGV1/yG7y8foT0dcuPMeI5fSK6fozZuUxjLL+tQBBpMDpkkOxuK1kQqntrIB6NjLKy4Sz7/3EhXEv2lpCaw1e4MlciUdCGqXcHz4kGvvfYPSWDE5U4rnrr/Mg/4qd9bOoLzn2dtvxuRfNqzkSNLbZr7hSOIZaAGjR5J/pVicHODboOJRvO5QUKyDZ3F6MF8gDr1s2FtgfbxHt4EqYXoEJdUIrxQGePrOm7x+9klcXX3btOyZ268TlI6gjYpStJKLm7e67npoLZ4cSHDaoDumhkIAusMJq4/02C5I6RLzOFTdtULbgrbRBqPnvlSSWLYJaqAx7lsWxXa8OhDi8HXdfJ1aGxRz1k+b1HcAQgg8c/v17t9VkgpDJLICWlZJe75e6e5n21SkdUmlNComOipWl0uXEHwz99+JRwvmDKYjrjyQZLn3CFvpUSDBaxXZSrKQtuBaCC3wdmhTVCJN8VoSA1Qrjjt650uXdIFr69/UVr1aCZpXOhJJvhVWmz/D8/N96vabYgZp5HlcH25zcm+rYxK1r1vef8jieJ+OCtOeOofuyY3XumcAELA0nqecs+5YVhoJngMQtEH5WqjcWnedD70SyUx7/5S0cei+ux8TstCyDdvvbRk17TUruiC0lX/CHAA9vrPRXW93/1RXf+wAhJYavT58SAu4X9y8JXRz72NVNfqRHcY/Dn9n/PfFzVvE8PrQmcd/d0yn+RrTzoY60tB9TKgU0gXENI10oCgqCNLtr19MGPUW5nF/kEDixGiHjcV1goLTuxuc2N9kv7fAbn+Z3f4KaIWtKo7KgRE5M4eTWxnlloJfGUvpUlImJE1N6VIxAGeeeyjg3NZtGc/4vK6M9nBNxdmd+3gtyUGlJZi+v3qaJHZv9DH5PDwexnu8kk3fKMXW6gms1jQ2YbSYicdFND4u8z5qPEITOP7gNif3N9lcXOXU7gZlkkmXNa2YZD3CUO5hXs145u5bZHVBlffwSva4SdZj2F9m6lL6szFVvsBBb1G6XyqYZT1ObtzERPZNUCp2wQxMXcIkzXFVxXCwxF42IFjHJB+wsHkDVVU8f/NVQFFF7yUdZTsAz9x5i0ZrKuukq4tSbKydolSGfj2LHXTCobGCEOYyRB0Tt2maSlIQPeMqZSjRKK353Cc/zY///q+japF+5VXBsb0tsmrWzYEnb7/Jm8cvcXx/i1P7m9QoZmkGkSnYoMnKGRcf3mKaZAz7S2R1SeYDqu3keOi5AHlOJ4mAc9o37PaWWJ4eiMG0MeIRFK9L+4YzD+9SuJQizTs5QnvU1lLbhOFgiYPFVUorpu1Ba6osx0a2Zbfnt+uU1mKAmuaQJBSpmN9P+4sEFG+ff4r3z1xhYWeL7339j8nHB2RlSYOseW1Xq8ol2Kri3MYNbqye4dKdN2hl5YvDHYLS1Dahto6TG7fiPJG1rrGOoBRbpSKkYL0XFlmUrVbWIb56XuIkrQlGcW7nLtvL69KpzBgq6yDGFMvjvS52cXWNDYGLD2/T+TcVY8bZgM3l44yzPmk149z2PZRW4EPc1/08QaRd3gXwmWU9qCtKDD5NyUPNLMuhqhgOllktZ0fWwnbsK2PRSvH43Xd45bEXUAquvfcNPPDCjVeksk0Q7w0rc1V8RzRFKiDA0CakkclC7Tn98C6FsYzTHq4q2c8HJL6hVpq10S51mrGbL7B6sItWioXZiKv33uX+0nHypuT05p05ozae8LUbL0s31yit2k36jPoLBCVMqbbKjoIQwQDlvXQLRuadyDIs+0lPZCla8UB0aIgAACAASURBVNvf/1+ztLXBm2eu8vc+/y8oegPy0fDwMsvJ7fvd83vp9tvY6YTQNNxfrZjZlA9dF1+PBqLPozBNTVl2Pl4KuHbrNb5x4dkOyDt8BKVY2n/I+FDcemnzpsxl68TLVJUc333AegdQKoZ5vzvXdo8qraNyDt80VKl07+yan6go4VfRagEBb5WWuV9ah1KKIklxXkCdmcsJtYnXogUcALxLqIISTyUjYFReTGmMFdAnSakXViQubCqKrE8TY2ZXisRNYpEYCyoBtMe9QXw+ZV0myufbcbQ2o3KOsVZy3j5w9+QFvvzMx/iuV79MOptyfG+Tty9/gMfefZl0aQ3vA+PegoCWITBOMrwVtUcd4lhoE8EgxZef/Th31s+wNN5jkvTwvT4/+zu/wv7iqrRkNxJXbi4dp1dOeffs41x762vsLq7yjaekA+PywS53T17k2PY97q+dBqMZB83Pfv4zbC+vM+otULhMfFyV6rpa3T1xnjMbN9BBZOK3T11icTLkyx/4OP264P7KKXrFhA+99VUubFxnZ+U4D1dP0HgP2uC9Z9xfZGV/mxVjmeYD6RgYO8MujvZ48t7blC7lfPQqC8ZwafMWL114tiuGBKXoz8akfgwKzuxuMOwtcpD1qV3SNaXwcU9r53rraV4mGaP+Er3piGma8+65x7mwdQtXFoyzHjcvP8WdExf56Ne/QFJMSPdKjFfdPrI4GeK1wdUli5Mhq6NdKUjfeYvaGBplWBnvS8e0JOX45h28NozTFO09K+MhNxfX2F5Y49TuBkmQxiYrk32Ob14X0/T4JF2ITKVKG9669Exk3BkmSU4axHNMx+doaTwkr2Yc292UWDCCgJMkxzUVg9mERmumScbdlVO4piJpai5u32ZxOuQg7fHUvXfn+Z7RnH3l65jEURdSZL196jIfvPce75y8zNUH11FIrCefm8f4rqRwCQdpj2CdsD/jNqErkb+N0h4BhRs0FFaASqXo5Nu6rimNNKuoXSI+eL5haTJkf7AsXfmMYqZiB89FYV56pdk1ipV+SjGdMfJKGrIQ+OKT38vJgy2euveuMJOU4mBhGY+iVIYQArVN+Lff+5Ps25xaaZwzOCPG3a4o+Pk//PUoZQXnxTqmNpa0qdgl4IKXJitoKmtxVcXvXf0gf/jUd2Oc47Fjfb7nM/8rtd3A+Ipjw23UwQ4XNm9xf+k4I5tybuceWTVjFvxcivQXOP4yQKWvAo8ppS4BdxHj7Z955DWfBf4+4pX0U8AXQghBKfVZ4F8rpf5nxKj7MeBP/9xvbIMil0A5nVczI5XWu4SzW3fYXT4mbaeDdH8pbSILcxBNahFv4DTr4aIvQpVkVNFfqcGhmBxiLchq4rUhGKlgVNYJKKUDY52gFdTjfVzjBX2M/jODYsLaaIe762fiRgGD2bhLaJYmB13SK4n1YcPBNiFtU6V5wHt6+17EmeQvbeIbEGS8N5t0AFmrbT7CLQjSEQTm1f82YAmI2bf2hXR8MNL2PSsKoYXH722NyOdgFxGUitejDaGRxFwhQafxvutmVpqE0iX0ZhOg6ZLtwyfqDwX2EizGSlGMlXT7mng+eAE6pPuCdL5rASwieFJrqWqEIC0e2yMoRb+Yiq7h6MSTcdbzpL9lKTRaDL/nia1cQKOirnw+gwRki59YG0tlnIytn5vW1toySzLZ7AjSXtN70mLyLYAMwKndB7IAh8AT996ds1vUnFfTAq8BaaMbtJFKZgQ/UL67bx3QFN/jIzjUttkFkR8cnUxt/jP/bo8MYwvetfMyKMUH3/9mBEKlsisfq5im+WG8UILGAKf2NjvQS6lOHMLpzdtCUVXt7Jufj4CTci/CobGojD0i85NnTkfQQ5Khbr75GBgY1wWrEjRF6abSdDQwYOVgW74bkT8dAXHg0D05BGYRSfeHguagFIPpKPqvzRMer3X0zpPnpDYWS83JnQ2I86uxtvPACgS8TchnY2ybLMd70I3JoSQ6rUupVEZw6tHjiDwy/k8q84Y6MkwKl5LUFZWxMXlxXHrjRXYvX+P4/kNO727w6oWnpTucD1CVrI73WRvtRIaC4uT+JpWxLE+GLE0OmKR9apPx3O03pFIbPNJSGK7cv97NuXYN0Ejl1zQNsyRjlqQ0AUI9Y9hfYn34EOcraiMyDaVg9WCXUT7ANRVZWbA0PWB5OiQoqa7vL6wwixWuOu8xU5q6zMSEPvovqBh4q1iFrbXFu5Rhb5nMBFxR8PblZ9kcrPLe+SfR1uCMZlzU/Hef/d+EMeNbc0/FNMkY+Eaq3jERb5lWaVVIQphkTPM+yXhEkfXYHyxRxvlaRSr1Z37s58mc4ed++5cp0x5p3eC1/H2YD1DAKF+Ia2SgyHr86vf9NNXCEr/4uV+iTDJMiOy8eI/zcgbK04/AmldQupRJ1meiHUWeM80HYhCZpuST0bdIOeOsAq3FWyrrMUOScmUNjbb87kc+xeZgBe9SeonlSx/+UT75x78lHikHu5zeudc9Z638SwXinuOZmYQi7YlngXXSATZWHSulGWd9QmXkOWgqgpVOo+066bWhSTJmac5B0qPShsImNC6R3TNNWN/b5IUbr/DqpWcZTIZUNmF7aZ1pmrO+v8XJfWH+rg53qJOUg7TP/uIaIUn4nR/8m+y4Pspa/v5//GeYpqJRoA6vB3GkSpdSa0XT6zPF4IoZk8Ei//ljP85Bf4my9myunOSjb/0pRd4jj/L0gOLUw7vUxjFLMvrTKUvjfVg9HdcSzdL+NtNcmFONSwXgqsUsuraO2ibMsh6NNgyNEtmP1gzGQ6hLULFTqpJ9rDSWMs0jk+4hRklSFIxhlA+wvsFoS1JO8Sq0uBDaN6yNdimNoUpzxjZlnPYY9Rf56mPfxYff/irTvN9uGcRe6wRlDq1Kssd7Jes92jDWDqMUJhhKk+Bdiq8KlrVF6bKT/RCD9MolGOiar9iYGHoUQQuwanyD8yXTtMck60snOeuY9BZwseFG4cvo8yMyk4PeopgWNw1Tm+KIjTCURlvNJO2jUAyqGUnT0J9NuDq9jiaIjFXBwnTE+c1brB7sSOc2Y6kVTLIee/0VGucIymAJGDUvAwWt0G23UqW6rkoCduS8+Ph3sb67yfaxU+yvHOPBYJXgA9P+Ij7NUJOWLXwIeI0j3puNqX2gVopnbr/JtG0LbgxTk6AjS2ycDcjDGFfOZO+MccC1m69GUFLm/RN33op7oZa1G/jg9W9SKyPAirESfztHVkyiZ4rq9rZJ2u/kJyGCQrMkR1lL0FJcaJzGVTNcXC+SMCNGt3G8DUobkQ6lPZEzW0uvKihtIsxOrbG+pkEzHCyLTDlJCHVNpS3BOggCZhRJJswi5/C0oKQnGMObV57j5vnH+dQXfgMCfOUjn2QwGfLmpQ9IjgLgPT/05d/GVgW/8df/kcQCTUMwlmfe+jpPv/Ui/9eP/V2y0FD1F6ga33WU+qMP/Ugnn1LAg6V1fvhP/iMT7YRBiTAibh0/z9ef+ig+SZmgcWVJMxigy1JyCSO504OsDwSskfV70lvkP33PX4vNNqTTWguCvH71+c5/SQEP108TgPfPXJU1VEGoPb/1vf8VP/3FX6fKcn71U7+Ajo2UvAejRUZ89f1X+NAbf8Kvfern54ViBaM4v6b9AX/yXZ/Afu33SKqSd648y58+8VGMMVSNRyv42c/+7+ytHBf5eVOLT5cWWZlpah6unIjm64rc1+SjYZcSqBhnnN26I/Gw1tTWsrO8LvGDCmTjkRQNle6YO402tJ3vqiQDo2lcQmEcX/zgj3C8GvOpL/wGv/qjP0/iDD7AS898Nz/wp7+LH24DiqXpASsHuyKd6y/S8zVXNq4LU0trGgKzJKfWBhsbb2ANuq6Z9BcZF57SOCZVwe5ghdIl7A2WMQqWR3usH+zENU6us1VctP6Jz954FRu/Y5L1qUNDXkxJopTr4tYtvNIUVvK6UdZnmvQYpTn9YkJhU1xTc5APKF1KaRPK4Km14+rGddq8CST2L/IevfGQoXJYJ9KzyxvvUyrNYw+uQ5Ra7veXCCEwTgXUS6uCqUsFLDeWwiYYJ3YVRSWA8EsXnmFlvM+lnXt87iN/hfuLx6UL3nTEymSfH/n65/kvT3yU73nzT/iD536Qh70lfvorv8lBvsC/+IFPc/rhPfZW1tlJFgTcdY7BdMQwEY/NC2t91r/6R9xZP8vm0jGcVTQ+8J56nK88+3F+4fP/nIeL66gspfGBX//uv4ErZmwvH8cYTWjESzOxmswajPYUSvFPf+jvomN+8NS9tzm3c4/ff/b7+fSX/z1oRY3I9r70+EfIfM2xhxt8/YUfQNcNRe155d6Q79WK2jmSsmGSZqA1vWLK7sIqI+1YH+3Qq0uUTQ7Rwv784/8zqBQ9kv4H4HcQCfv/EUJ4TSn1PwFfCyF8Fvhl4DPRiHsHAZ6Ir/sNxNS7Bv77v0jnN2Lgaq3QARulUVqSq8Y4mjQnLabSTt43MSCLkgDr0HXNNO0xNolUnZMEU80kaHKJAFZA6wh8mIoutE9NMA6QZKV0CVorxi7HBfmd8g2zKG9LmgqvtLBVFKxENtD6aLtLFk/ub4msS6uuKtkmJ4S2FXsc8zZpD4Fj+1vREygcYjvIgnf53ntC28tyOrPqI3IVuHb9FV65+gIQtac6Moy0iK0aLTRdSRwtGtkknr77NkldySIWNbXtvfFRM1orqVI2xmKbilpLBbNwKbbxYpaoNEUilPa0nOGaQ9d46H63wIYkky1EE1/bBkZSf4v0ZkMZ5Qmu1aG3IFAIXQXcGyPknw6wa72sfJvmA8IiOsxO8rETVWMk4Sisk25XCkmilaLRrqvYtJIMAf7m3KgqVjdLm2LrklobdF0xjguuChM84idkVehMUuW6RSq0PtxmYSbtzoUOqTsfm3aMVJxUPiajighGhCYCTZG1FGnviZqilAS6XkfgsGk6UCfg6XrmHZpSLfBaGYeN97eV0hAamqA60/V2s2oiXVnHe7k02edg4DrGU2kToXpHCYzcf39Esy6Ap0I3zZFzEdAmRMKf6qR6nRdSl4iajqGlI0A6Tx4ii1EbDJGJozUYg1E6el8EvLRIJCtmEIJU9HVLn58/fq3RZAeAhsOA8Rz59VrjvD8yX+bXpTrGUhkpsid2HxCiRKixliomw7VSVGnOyabCVOIHc+29b3QMsJY91gIVISZkhyvh7T/mHSnn8Ha7NlbGMXUZxHW2bVFNLVRjMRxvgXJ49tbrvHPiMmujHU7fG3I9X8Mrzan9ze45LI0jMO8utzrcwivNKOuzUEYjfi0MzDrO34CWJEQpSpuShJkEJzaFJBC0YpL3mc1GPHn3XV499yQ6Pi+NMUx6EhC7vc3OSNUrzaS3wKzXZ5r2qNE4q/k3P/yz/P3f+RW0FpBbxbWolaJYFZgqi08cX/jIj/L4xnWu3nidr3/g45QBmgBJZJCkVkvyYaXNvVIyB2ZJTtJUOAJX7r9PgzBldWSyKqWY5APGvQUGVcP+YJkvfvBHeOGtr5E2FT7Av/3Ez6IQ+R9GM8162NkUhXjY7feWcL5hkvXieieynmlvgdwoQpIwy/toFL0QmCUps6xH0pRojHRN0tLtrraOSW/AUCd4l7A/WObXPvoT/OMvfIbGWmyQlTUESaYUEIzGW0fjHNOsxywIcPufP/432F87wbQB33iMVlijSIyGJCWkaQfStoCt1walGp698waFSwnKMMr6TPpLksA3NZVSDIqJsAHqSrohxvXElFM6k24UWBvXYmGBTLOcQosUY+ocSfCoNGHSX2RlesCZrbv0pweMsz6j3oJIMlwqwFfcV8cLy1S9ASSOf/fX/yHOGUxRYZTixpUP8MQrYjUZDsl/QZhclUswWlEmGe+dfZxL77/K/WPnKJdWMD6gtUJrxW996uf4B//mf5FOV7GQsr7/kHHWZ5rkZHqIQaRdTVyvTKMYDZZ5OK2x2pDkAxYOdgWYzXrUNmGa9YVNpsCFhoyGOkmgjAWsWCSplBJWSJIxSzMWZyOef/+bKAKTtCfFvLrGqgJblTQqYNQh74oIXO4vrDK1In/5zU98mn3XIySOY1/7nW5MAFlrO2mZMEwkZnCyvxnD5z/+k4Tg+Wtf+S3+ww//bUZpn7/zm/+UYC2U7QYvRT9vxD/SAL0pXLn7LslUpAXiFafEC1PBynCH3YUVGpdgixnKCWhQOUvqG+pSZE4hQDCG/f6SsNOs2CcQOytN0xyVJDTaUKS5JOBViamlC28T2b42om+ro10aYymTFB/3p2naEzmVUvy7T/4Mn/78Z8jroisgBG26jnXtel64pGOivfLYByWhAXItLEtjFFXeo3EOFdlZrZp1LsVuC5KtFE+6SUqRI2E/X0RbKfzO0jw2SikBT9AK5eN9V4oQq+55KezDRhsaFfB6zkSvnRR0h71FEgUDPRTfNyPxlgesb3ju5muUMSaaJD1GvQGZb2isY5bmElPgcYRuLZFtWEVmjqaK4NgsyaSDnVJ4J0z3AoMPnsYYSuOok0w6UWmNDzKmf/rhT3Dx+hsilzYiL9RK8Xsf+2vsrp2gt7fDdLAo8xB49ckPQwjcOnlRmDoBaiWsI2UsjXV4bSXCUwrtHD4E3rz6PO+fukyTZowB1fjO9F+3oUWQ7mhGKe6cuoRXilcee4H3zzzGyCTYTKR6PsSuWD5QGItDPNiUVjglzKHGy/6jALTm/rGzzPqL0Ih/nEVAZB9kLdN6zrRRCupG1v/2Gp3RjJfX5N7k/XkzH60hdlTTRvPelQ/wzuUPCBgV2fxdPoB0o2vvo9eabzzzMWyM511LJzUCjiklMV4rExwtLNEow2ywQNCaqU0Y1DPS2YTHNq5z99hZ8qKkBeIFBVeMewvMsh5vX3mO5yI7TwrOOjIaFY0Ci6wvGMP+8jprOw/499//twjAQX+Rf/sT/4jUz6Xzd849Rv3SH3Sm51c33pd7qJSsEXVNXs1EMm4deM+wvyggkPfMjGNSV8yCRaU5o5jDamSN/cJzP8iPfvML6AioLRejKA8WdlyjBUCsjMPGwoFpSsZ5n0maU6oYn5UFykOjFTOXMXYppU2ZJhmjrI9XiqnLukLSOOvzH7/rU9xbPs4v/t7/SW0tSVPiQ9w3bMIozal6A0xRME1yCpeyOD0gqaBQmrSuaLRiv7/EMF8gBJgmGdpoAf21Y7+3yG/+wE/xC7/zKyhjYm5qefHiB/jqpWsopUitFvAyAo7jfMC0t8Cv/OjPUzeB108/jjWaxgfePPM4T995k2na553TV0ltbMziZW5NeguYIHP75s6YW1deIE5fbCwIa6WwWnFn/SwXN2/xq3/1H1A3gaJuqPsBZzQ2zv0A9Jwhc4Yehp0QhPWk5LteeuxDvMiH0Ar+5V/5B2Q0nNzfYjdfYD/pk1rNm5e9xJdA1dRYI+tP7RJCU7GztE7tEhamIyHV+MD2whq9vTkL9S96/GUwlQghfA743CO/+x8P/XsG/K3v8N5/AvyT/zffVyYZ3jrZ3FWLzkqlfJwNwFkWR5qnbrwmD3LclCojWkdlxOC7UZppmmOtJW9KyiSlSjLKpG1nHkBJ9bRl4zRamCXTfIG0mDBJe9TaUiSW+2unOb33QLSXVSmeB0oLGySagK4e7HHhodCXVZgnbiouUF4ZNG1iPK98d+gGsmEG1bIV2k1dHuZWchOUohclOI2xkamkePz+uzGw+fYsBDmHWJ1tk96oM5VEXIwrXVPLphkBnNYvo1GWxuhOS64jICGab9lgZ2lOVtcYL8la6RLR8ruULEpSOtZWvObGCIAjsho6gAcOBwGSWjTGEELDrDN0L7skr45+ISip7ns0Xs27T7TAU1vdOmrCPWd2CNVSvD7k2qJOXhlsIz4w8pp5hUJOt2UZyElXJqFwKTrz9KZCMW5bsFY2EdmLglmaoxUsad1RyFsAoldMusALH70WInuvBSNbcKOVONTGEBBgrLKu68jRvrdlFtXa0mgBa109Z5GFIJUZW5Xd/GvPp5WK1UEAKQ3UxqC8eDC14i0TE8vOOwUJKE/sbrK+vSGsjCDgrKPENoaZy0iaEtsCrnFMS5fK5uCnEZRtQZCWNRViZdPgraVWXdgBSALRHq2ReW2cBLuqFiDKOmmrqo14KhgjoEBdQfCEJn6rOgRuth4Rh8619V5o54WOG3ZAWtq2HduIvg/tszuf8fL/rWyydEnXbUqhOOgtyLxUwggotAUrVda8LnGh6cbFR1bMnGil5km6UrTeZl3ioFQHUB5CLCEIuFW4BBsBW4AGMRUukww/G5NVs+78Qai7/WLCpPKcrDaF8RefvSbK1gqXkFcFT9x/V0w7jWGc9XFKZIYNkhS0fmQt6FvHZMs0dZzDMgaVlcLBNO0xKB5yaviQBwvrrE33CUpTZD25dyOLrWX9DcZSZH2qfECZ9fj1H/w0C5lDVQ3GPsICbQGJCCYHNCjDg+PnyDVcuvUWGC0AAGC1VAWtVlKJdQ5bFqxNhpE9kDIJffq+xpZFBBwNjRKYSBtFmeaSzFtJOHaW1nnzygf48GtfRnmPcYbEyHpcpjm1Syit4yAfyBrgEnzwnZxWaS06fq1wRooDs7wfiwHS8KFxCZVNsV7YSt6IpKtIMsoko8aAtbx2+TkSa3i4eoKzGzc7IqesTRFgtk6YwjahTFJC1fC5j/0Es7WTOKNJlSQO7RhtnzjDix/6AT7+R78ta5cPhMg2LpKctK4JXtaWYISmP0l7EWjVVC1zUkuBqHYJlYKkqamDeFW1T1yIwD9B0SQJlU34zQ//OAe9RZ7evM7H3voT/u+//g/5mc/+Es3wobQ+bmp24ji/e/5J1l7+Et46TPDM0h5F1qNMM77wwz+FcxpnFP3E4kNg58QZeP1wh1MVfRNAGUWDJVhDnaS8dO37+Mbl51C9PqkWir1R0k1RWUtwjiZJoKziMyWJxzTtsagl0ri6cZ3GynreWMukt8Ceahj4ipCIBM74htFAfDZmeZ9ZWQsgohyOmrKuQQ8JSjNLMwqXkcTuinWSUtuUaW+hM0mu05wy6+GLAtXUsTijsZV0Yw0h4K1jmvWZZX3KKK2t+gu4JnDv9GWqTICJtuNbuy4pROLtg+kYhsHIXry/cgxP4LOf/BmKbCAJnjEibdAaGh/3NwG1p6mYlSol0qVaCXBaGfG2GuV9TAj03JjSJdQRLGlcijaGz/7Yz/GTv/evCFMre2tTU0Y2fKMMdRufRmZp4ytUC8gTqFWQeDJ4mmAis6iJC42wZGdJRplmsrdrSTQPFpZ5cPwcTd5DWQt12RUWG62l61mM8UI0QrYxTlVak1pD0TQYrUidJCB/+EM/ydXbb0k86D0hWsmLNF72XK8VNMI0CDpQK4nZqjQTjyfX+ry5bswV4jPUFjxDLEoe3vC8VhTG4ptWFiqxyTTtMewvMqhLKitJb2UdTSwenxg+jEUgS+Uc0zRnmvaw1YzCWEonvkW+qcDHuaeNdCMMHh10N04eAXLRGovvCjalMqhGWLmtTA00f/Rdn+Sxd77J73/3X8EkCcN0wOnN2xRpzh9/8IfYOn6W2GCZ4cKKAC7x2t54/AWOdH6M+3OrK3j9sWusrZ3u3DHataoxluniiigmvID3TTha+Ou2bASQVUpjIijiQ0BHJlxZh7gHRIBNC5CkVez2hqKsYyMTI7GCioUVG8MpbQSUrLxHIUl5+90CJAngpJWiIcSkO6CMpsp6JFbTNIfsEjoAS0VASXDkNgFHIYUTFUG0MGcVtTPKtLFUBEf/8KOfIi1n7C6u8X1f/V1cIVJYrBOw3CYUVlMnCYvjA5ZuvYFW0auHaF+hDeP+It5YXv7A9/D8zVdFmtvevhg3tUXFJoLW28vHebh2imF/CaPnkVE/MUyrJo6lxBFN9JIV0kAgaCl26LwhCTWTpCfXWtdMsn5n6t0E+f5J8BhlmKZi+m+9rIs3Tl7ki+YT/PArXxKGcdojK2cUNsMEzyTNpd29TXClgdBg8YzzAYXLKI0mqStyM0Ih4zJLM4bpoCsyBaX5/ac/zo++8kUmkfjSGMfusVOYxkvOES1omoCwmGzKfj7AWcMwX2CYL1AbQ1YVjLyntAkmjCmsAEelS8UXS2u01tQu4a0zT/Cfn/gYuZZ894+u/SC3Tl5iXDYip2wE4DEmFpRVZNLGZ0oT55HRIttWij9+4iN87cq1mLcLi6huAl4JY8/7BmMUtW+fr3nhI7VawFotoJJRIlFNrMa1VpBVg4txl1bCbEqsJnUaozWTqqGsPTYy+GS/lOcptRpnLTvZWXwIuPZ1zmAOxU9GK4JzBCNx8aS/CFozNBatFf/8E3+Pf/y5X/q2GMGfd/ylgEr/fx9FmuOtVD9CpBa2JoOTrIc2JiYnkpD7uJFWkfbtnQAkIcgirKwkI7VLKdKMxjoa7/ER7QyRlaK9sJAqZZimOd43VC1FWiu+8vT38ImX/4BTuw+onesM7XxTSwWrKqXVvKILDlqZWYgMIaluzDcBBbQGiYdNfr1wVbvqEsR2vErTGFlMvTaoyPDwHeTSPjAtuHEo+Y7siKD1HLBTGh8ZMLURKjURdKljYNVog4nSD2Eu2S5wty2oZSoaRO9aW8ckybHVNBr0ZVQuoUhS1OQww8R3AFnhUoKWh8qbo6ySVq7VtnCvjSM0FZWVZDsUrQM/nXmtapQAjE2DbtpkWY4QF3dx+ReAb9C28latzNBQ2Shfi5XgWZJjCJhSApta21hdmMvkPIdYS1oo9m3VLtWSABE8hUuprSOpRI9fWTeXkTUNp3fvd0DD+sEOrVRR1eLXoZQG5iyOw2aUKCKgpAheU0avFR99A9C6Sy4FTBGzRRcX1bZiUkXduD7SUEx1oBIg1G8tQGCljVTEgwTF3sTWsCqCpETfDhUEII3B6izJOoLdNEkJpYpBrVxTZV2XPNqqRDUNT959q3u2WsCosZZK1Dxq4gAAIABJREFUWRqbyMLu52w0fyiI1fiOzSQtcGX8aytSl5JArTTBWmxoW8b6WKENHcuoBWXnn31YFigbgoA/sjY1ClQlnRuaIMFDTVullc8Tk1/VPceltpQ2pbaWcTYQEMmJH00dAe1aW7SS++xRXZW6ZWB6JQbFwshRcUzm8rjWDFe1C1Jo/bgUpomSyCglLV1KMAqf5LHqrCnrQkxBtZEErJx7fl3cvNUBSCaa3i7ORvgoCy1dQhP16omWTmoCXqWMFeTltHumvZXnrQkQgqeKnjBlLEA01qIakRkEI/JSlOLM7gant++xceyMMBfjfFIRUK/j3lLkPeo05bd/7GdJGgkMeolBGRNBiIBHOqSEGCR1e7IW0HqW9rrn3xoJ3p3R1F6YSmjxrDFac3pvg2kq/gAYQ1KOydV8zjfGoXRFGgTQuX/8LFdHeyilGC0sc315lQ+/8SdoBZnVaGtitVrJ+LqkkyCJma/mC9c+wcbKSf7eF/8VWklgkxjN53/wb/KTv/sZqjSTrnLWoZOEejYh1CUEWX/qJKXIenJuSvMvfuwXSKwmCYH3zj/J6e17sljE6xCKvcZbJeBQa6ppAnurx+nFIE8bFQM26dATrOX+6YsCBMTqX1BaQCmXYswM1QhYW6aZyIeN5de+76f5O1/6Db7x/1D3plGWHcd54BeRee97te9d1VVdve870AuWxr42Ni4gCEKkSICgacvyHGtkjSRrPNJIHlnHsmxZHvvozEimyJFHlESJkrmBWiDuAHeCG0CQWAg09l7Q6EZ3V9V792bOj4jIvK+B5qKjmTO4OHUK/eq9++7NmxkZ8cUXX6zdifMe/4Y4fd2uOG++QCg8lqgtdhwayDkn4Hop4Nuz0ytxcnwZPBMeW70FnSEJCKjwqMsW+k4fTeK7j67agi9vvxgXf+uzCN4DMWChfxBVq43gS5wenYQjCXTM4bzmxgtx5lMfagDUaZeG01batS/xtd2XAgAW+4YkW0qEwhFCFCYXRy/Ad1EidqWUr3Zegt+ikLL0KPuQgbBV0UKnbKHqdHAKwOJijQlXgLgWoFC1oI6druC9k4xwEODImhkstPqEBemka2h0DnCMqtXG6TCMdtVBp9VGKEpUIaDuajDRaqN/8bTcMzMW231Yavcn8IFDjcJJmbYnD/JORKODMbko79/MkuAC678J//36nxSwLQLdvkGUjlGFAMeMumxlcFLPUzsvrE9IwiwQAyFisdVGhwsQZJ8uQo0zrT5hphYFoImLj9x8F7gsAe+llXnZBi0uYqloS1meBlAPzW/Bjqe+k/wK9g6AQ7dsoR1rLJV98DEiKgO6qNQGR9k3F1p96Lb7BdhXNtnHL7sV7H0qS7K5JIxcTRyw+lnOi70ixv17rpEAxxFCFLCByaWAt9JxEscPOk5OSqLJWIIhJWE4iP+5VLYFmPUetc7D4Lwy431iZbhQJ1/YfJVAjJocXo6MPnIAhGHc9cJqjM5jiSAl17FG15cIzsOl5Clr4qUfC/qcOgiS2PGyd9RFgdAN6gs4RJH/lvI3X2jVgARwHV+A667YC6jPrQkx2ycjM56aWY0nlq0S8x+B46OTCET48u7LcHjZCjRgs57DZnI868WojKOIiOcm53B42QrEWhITVqoUlbWj5gJRs0Uh6mOTR5/YRaxlo44l4YAgrzmWYNYxwSGzloRNKLY4xgjnhP3qHSnQI58pSEq87B48c2JKeSdAUqGgEkd5zaXMjATalkSg3mEQNnAkBAVpGFG+X/9eNwaOBVVK89dAPEASRRRqHJ6eT/viqaExDJ08LraFGbEoBOSNEm9Cvx9qYyIpQOoLdFt9ODE6hcIRWBlQtUCmKXkHcmmdRHZ4bOMuvNweBC1V6blY0O+YUJKwBImEAQqtZEFUIfVCCBCd7pIk0WUmoNJrrWNErbGZCwGnaoeq8GBI7MoKXDwztw4fG5/E6/7uT3GmbxAuBCyVLfhQJwH1xbIPfTGirJdQRY2liQGW8npZNxKrLRZtLBRS5skE/OlFb8DUyaOJvW6+ZKl7HjmXQKUuMU70DSOwlNDV3sOVbfHjWOMtSGxSoMYSF+iWLbFtIDy8YjMe2rAbc8efw6PL18GHCMfAl7deiOen58GOUfqIEIEqBJSe4QhpLzTWXISASkSAszVDAph3WJL8jDy3ai3PNDZeE1ByOo+9gUn6c3pgCPSilLZVIaJSILBdOLQKh6WugF/mhzEThtse3SqkOe+I0K0DBlpi753OkQhlNDEl3WDvWMEq4Ey/xAuhKICiwKOrt2LDo98EM6Hw4gcra/gHd4g663hNgkq1Op4ofApy66JIbBenm1LW5qGUsaqcR6WB/aGJFZg/fChtAnVZotLFgaIAnGZQdBMEhBXQjYyapcykU7YTsFN7n1gTrq4EoQWh62t0KKK9oIKJiqSPnjkhtFoFrUwo3DWJSsnO5jbmiUGg9145jwgBqaQUjYUezB5eO+dEE1lmA49cyiqkQ42dsbrMyZH26oJodkgYMH0xoHKFdjUq4CsLNDWzw8bcIWWctBFCFIeTRbuqE2vROyhKUeL3uUOW6SIZINMpSmGnsEPlyiRwBkSZC0Q9GlRLRUuMZtmS1sskDlTthSZMkOfEVCXRavtstOxDY2xWHT4k2U8N7gXE8Mq0aklpmHOCbJftxA6rnesRlRawwSU2i7GvrNtRdMJAWCj7xIEpSgkAFKColAEy89Jhye4TEKPMDRNI7fgSSoxOzCQTjxNjzmndBA3SOVbo+jIx3SrrtOGc1GSzidYbCKFlab5C0a3T/EnsDGJ0NRiD6m9VzokoJiDlFFryGBXIjKplFBBRByDouHSUsbXELXRdicLphqjZh67XdV220F48AwpBaPNa3iXlqlK60o0yH2MI0vJcF5qJc0YbHwODFFzqFiUCOVRezmldH6KXts8uVAiR0pyVZyrrMoJQVp3G+pXnUOvY1jbvSOj1cg0y10mF3aE2hu0ZKKgk4IJ8lzQcYAXDJPMdpWA1zSURZlU7ylIeQnWVdL9s03dJK4pgHZRsfSRbQVb6Kk5T1xeSLSagUxKgwqUdX6L2BbrOY/WRQ2h3l+R7dV0Elg48rq4T8N11cq7FogWKmgQgYRoaNbpLUcG/EhwqZTHqHAyiAROdAAGVlzEhjtKal0XLoMkgmz32LE72D0u5b+HT/KnYYXFgCFXZxkdvuFMCNQpgJrQco261wYsL4BC1DXpErXNAakSkFM8x4eT4Mvz5ze9KTkbpRYCRQ8T/cNUGHP4L60Li4UmYi92iBaBArSUspHvgUtlC7Vtw3TMIzDg8OYd1TzyUAgbHhOdnVmL+hUMo+ttwUTQuXphdhaGXjydnGEH2uYAg4J8XhxjewTvJoi2NTQDEqMoWAmTv63eExb4BDHQXRczel+iWbSyVbYClpMAychGEw9MrQC4z3whSuu5032GSIPDo1CyqqkbpczDrWLPZ9htR1kLS9wBiCOgWLSm98gV8XWOxFJBkyZc4NrYMi+1+vO/6uxBCxLfW7sKFj30Nmx/7Bj5y1Vvwxk99QBp2ACAmVFHA4qBd1kIUm/Tk7DqUOi4hAs/PrMQgi+O/1O5Dv/kL3qNqtZKDWau9rtp9qIsCH7/2J8RhZcK7L1uL3//M4yAiXLV1Bh9TNyHHWdQTCH57+348u3wNUIfkxEpAKdnPA+sn8YVHjshcUucwEKdnHp0kCmIQIP90TVigAtXACCIzHplZiw3PP45uFXG0ZvR3Q2LBPb5uOz5bD2Osv0A1MIibP/eXCN6nbHrXl+JMa+IOzCAnzCqKAQglFgaG5bo6HRlfFiCGFQBCJHTKPgGrHOPY2DSWHX9BsvZglBCdGxsbyygDOUlXKVgh7G9CaPeLD6F+lQQAArZ2y5bMJZI9yFhutS/QVWBDfIMgmmFFGxSCitVXONM3iOg8Hl6/E+d9+wsgZnBZwjtC/9KCOO/KtrayeyLG+66+EyFGHJmaw1UP/B2i9ypnIOUyUQGqpdiC63a0UUgEqoDaCeC42B5At9WGq2sVt2eQy2tPbE3U8kDoXuIk6Nf9/uWhMXziyltRE6MAFLzT4IgloArRdGAk8WUuqkgkRA2enYAP7HCm3Y+ys6j6kH3ouFKfHwR40w5oVopTxyxKbeve9mIBvRwiVemZV85jsd0ntpyUiVt3kx8l9Cnxy7tFiYWyX/SPiNSmAh+//FaMH3sel33j0whVFw7QpCUl39uY1KINqLIHQGpPfmhmDVa/8AQemd+E9U9+B5Ur8OGb7hI9FEoELGErsMNC3wAYAn4Q9fZe6QGGmkQlBQcs4JXXMsgiMz8DRlAQyWwCKQuIAATK50m2xTkBe3RdeCZUbCA1staZjovErZTOCQBf234xjk4uF/YFCUsp6HWznleYGXKPhRO/pA4B3gnbw7H4G5/fezU6g0NSOqf3pdVpSQ+KiNGpA2KU65D5GMERqU+yNSaxQNsZJhMJ919wHRwkmWNj6xFA3gHO4eToJEaPPo8Pvf7duPXDvy8lbCyG2dZNcA6dlnbaK0t85rJb5LtY7k2ACXnQSfdafR4QYWlwGKhCA4jIj12eg5ZBGVOJsvZp5Ty6ZQtFrLHQ7ke3lJjH0wJqLzIhMUZUBuYpwBtZAOPKF2DmxEY+MzwGsLAzc9ezjsR9ICwWLfjuEjoUUSBqlzC5j47GPGBhEJ1RRvj9G/fhVP8QXh4YRs0Oh0emMP3SYUQCXh4cRaElZS+OL8Pc0aclKaQgcM0OJ/uHcabsw+qF02pnxN/valxehQqLhbAHXxyexNhLR3D/lgvRVzg80b8+gSlMhMfWbEPhGQygsGdO2UaGKGQMNp9X/cKc1MlrLehnQQLqRA3JPZPijfl5sq4nQEAdrzpjLe/w9S0X4MHNe9V/AJhkT+4rhVnuCOjWwlQitcelZwy1fQILvRMphr5SGlM5FpsSdI0JCCz3F2JA4eR+GZJor4Nobz6w/WIMvPwSjg9PoHAkvho7FCE0QIIffrwmQSXxHcShrJn1R7IhwTlEL5tADKSBbFBtijYqV6AG8Lltl+C7y9eitbiAyx7/KnY88e302SdWbsLmJx+SzVPBBROG7boCXShw4iU7+77r7sQEB5whjy9uP4BVhw+lVqE1CSpYBlakE8oUoUTLrH2BWjc/Ca6b5S6Ugja7+ZRpgpQrpdIqLSVCVAaPiulVzqsDweoEmHEUPZj+pTP5fAkMEQZFcB4ME+wOUgrgpA12VzM4iUatNyelakU2nEULMUYssQRC7ByqGNEJLQBRnCwFouwwJ84EJAXAqkHKDKKqyp1XYNkd2SUDpMRONn9pr+xBcDEK6yYSIocUhFpHNiAH91HH1TraWHe3yKxixBIgBA3WPbqwrmquaCW2TmQHDpUCBKp3pHOWApTNRAqWiRNrQAKxzF8De0gBlARIKdOEIqFmAYcEhPMARbAygDgEROfT3GEIiCrzohanDEqlrbvamcerYLUEtaxjayV9DAE0uChT5yc7fwKrVIcgOI+iEuYY0IUPAeAoGT9j67FkgQNLJrOiKCUp4Ay6kWTZF9GGrzrakldeM1ZK5Qr4ShzPoPcZiNFlASmWoAEOI5VsUkRqyWxH0phyDl0SYIJiRAVp1R4gG0btSylvrToComiGz/Q8LO2YSsZ0ThM0w+W8dPtTR/JMe0B0JkKNJV+Cqk5iYsbagGR5xjFW0gaYpXTlTLsfjknnZu5ed+/OK7H85aM48ND9CMzSJcTAKRY9CEAAka4TYNLoyKkMVUsnAuVALsKet7I5nc+BGXzqEtXtthC9tKdfdkpYdTDnDrkjo6VRZQ4zFoo2Fos2OEaUdVfsnIF8vkCMIkJZuwKVgpA63EmsPLBD0Mx1SIBarYwgj7ootJxE57eVwbAEmjL+Ht12H8gxXCE2yqutWjs5iAf2XIF9938clPLboj8nDBrJXAWQMgAYFRG83r936ig4wp5VY7iHOQWgSfNN55KxSE0TrvIFFsmjP3YRmfHc9ApNgohDSgQsDAyDHMPrXgAwar2XTtnWoEtszYnBcbwwvjwxQh9ZtwOlF4fEGyPIOVSFCo86EtHmMycQQoW6kHKBqpBy2g9e+RZx2DSbXfUNqFNvwKowuxyTsGkQEdnhyfmNeHxuHUqYoyVZ5JXj/Tj04hn8q5u24DfueViEiHXeBRUe7pTC8KSiBe50RATUC0vpry64CaSlFEQAWLJ0kRjV0JC85iUYDSw6ZK3uEoIr0neAGWcGR5IjbgGTOXxL7QEJwLX0LAXljtFpyVzutvsQnUNncCgFgReuncCeVWN4ebECKCZ9p6hjEJGz95EYXW3RLZlte94GVDL+yeXr8MXvvwjfLhFOCzOvVGZ15QuwFwZT3RVthoo9FooWjiwBYX45PrH2Unxq+2X4R/f+X1jkAoW2QY5E+M7W/Tj03Cl0RtqS9fQ+7cfSOVcFJGy+MuPoxAz6jj4ta4OAbqsPn997LS79zIcFFGQWJhcZS1mYsMEXeGZuLe7ffWVaK4UDXFECnsFL6g8xwUVdG5DAoFOUiHWtPowxJCRaD0HnFTHuef278OY//h1htFaVZtzVX3JO2IdsOm3CyFwqW8q2dWmuEEvZBVjKRQtlIqaSKohttuDw5OBoslfPTK/EJ/Zcixu/8lfCpoJq0TgJFGonOmtdX0rX0VCJrYkR3VZb1qVeLzHDuZwNZ9Jur+Z8EjRJWidbfmZwBOQ8SsNySPRBrGzjd992Ph589gSe+3PI80pd2wRA7bBPui7Q/WqpaKGC7HcSJHrRxVE/2BI3tZNOqjFELJY+aVqmJFXDFzQWk3SYlHN+4Jq34i33vl+qCLSdNlH2r7tFS368jD2br0qE0yPjODE4iku//VnZk9RvNr+fogResmdxAmZ9FXF0chaTR57FMzOr8IW9VyEE4OmpefiWtWFRZIhy7uIDN7+roW2kxUwKmMQYk/6QgSnWiCLEHNA2jwyw6L/1fFYmFyH2oVsj26lAKFjK4gwAYc/wLCxxA4D6Si1rtDkBwDdUM2yO2PHY2m3pfmzeyG8tkdMgnBWYcUSAgwAb+n5rpPTC/DqZv1GCYzsXk5Ta2X07dlgiJNZGHWzYY2M8KIFhGUgDXpyZF20bvYXCMR7afgGGXz6Op9ZswfSRZ8BMKAuHJ9dvx7IXnkrPILLMkW6rjW67X9ad96CyBbYYz+aQVpTIPYhdlIqAzGYxcMP2lH1rxvHFx4/BMeHyTVOwrqgyuJKEq71oeoWixFKMYp/LlpRKO+n6a/YwQNm27HB8cBxjL7+ICh4t+14vezSxVHBwqLHoSkkkOYeOlrF2XIElx/AGKkXgW+vPw/mPfFUSrlEYg9as5dvzW2Gh65m+AXxyx6V4y+f+Ao/MrsOpsUnxLQJjsX8IwReSAAKna/3w+ddj7/e/ge7xIsldSCds0TFdKoWNTET4m30HMfv8k8nu2bh2EBRYz/bMkcwBY/YYm8gYk1a5E2EsJVmDNt0NFJVyUS1N5zzXlHiNtncJ3Mllb+L/F55RRw/iosFsEkCp5Z2wmnTxGhD0B3ftwzv+4IvoKx0Wu0FBLPExjIEkzG5ZC32FfH/LO3Rq0VXq1oJFnB4aQX2kQFftjmPgMxfegIgIbwCv9yhD9YoG6T/oeE2CSgASEhzIyY8GCUEzn5ZR6BYtuLgkWki6CGOMeGJ2jWTD+oReXTsPlAUW+wbxwK5Lsemp74IsmCPWzGeVGACVKxBQpWCrarXB3RqnBoYVKBJ6b8XS5rUbKNcB6y5jG3pNAjIEBZeCWXKyjK61dG92bMoAjhmswALQcAhC19Qgr9bA0bRcKpLAOpKUhU28bIGetMXtqAPZ1c8bU4A4ivCsZ7S6ba2VpQReGLundoW0tFRnrtag/0zRTkFANxKWCmF51Mr4qZ0aTWSAyjp8VN7D1VKH2/UFVBO5R3dCWDnKBtLsUtCWsDX3od1ZlHORaCfUlrnhPIYm8FkHEWZuYNRa1udQ+VLPafftUDsB3KgOYF8m5obXDlVNRkdqMRqtmx0lYMBKyiTjJ8CDIPTKyikKuxwZL6XCdgvVGNOMOpDbzHIMqCgDddzo+FY5j7qIcKFC1xcoYy2BgS9TWYxpajTZKdAyQyoC4uJpzB9+SseP0rzrFCUoSKkYR5ubEcHVWorhcKbVDxdqsBr0wCwdmkiYULaZCRuHk1h25QoULIL93aKU8rSihW5RwC8tpEDDnlHNAnLUkRLVvwoVRNQ5O0ZBgUpb9zUzOq5EpSWgzp4hgBhE96NVSzesoELtlr2tSYS8bQ5ZBr1mD0LMtGlWrTIAHSeMQ476dxUARURmdLGIj0upSX8CzoIvlOklc+WBtbvx4Ibd6IaII9MrcOHDX0AgxsyJw+qoi2MTourFQUBMBhLTJmgwY8GTlRIaowuaAbcOJ5bdqbxTvQdx6qmQ0jibI8Z2Q9CyCR3/PO5OWCaaWW53FwXQagSuiUHiPEItTpWPVtqnzD8FQmotcbbOjeSEtVj7Fjh0pRsSImplRrw0OonpY8+hAlAVJaqyjW+cd5mybvLxK7dsxZPjC/jG/TIe4uCbTp4wbwgA2CfHwTvJaNUqtvieu/al822cHsSRo6wgsIAtzHlMgvMpY167Que1AM0nRifl+0jLGYjw7W378fjWvbhi0xQ++fDhlC2GBczM6gQTPnP+1SC93i+edzmOLZtDoech3XOFSSkgT/QOqAV4rVTHRJglUvbXbbXR0mBFnJmQuvxYZ1D5YemCAxJ2mFLyLZtujveqiQG8tNDF+mVD+N23nY/PPnIU3T9XZkFVI6quUyQSXcRuJ7FcIwkrBaHWTKQ8pwfX7cL3lq1RR0+AGwnkFSwNFaJ3WiImgcTJ8SkUCioT50zmU296K675xJ+hesYLi7QocWJiWs7NovFAAKqihaNTcymjb0fhGOMDJdDtpl2HFeBNiST9LexhC/RkrFaO9+P2vfNYOzUAALh97zx2fnkMD750XAA0ZQ0GlgCoKlsoQ5XYeKcCoy4YnztwM/DcSQDAA6t24JLvfQG18zjdDbj31ndpe3Qk4OJre67Ans//dSoXjkwpARM1QD8+Po3Zl15Ifg+cw6nRSTmX2hmj2xtzMZQlovd4YNcl8ArIktodKQnJttrWnAHV8B6xEPBfGOecxioIgQVEhN+6bSeGC8In/4SUiaAADgW1taIlYP7Nou4xgb0k5kjLyKP8+5ENu7D7oS+Jr8eEKzdNiV1jKcMLqovyR9e9Q7SOOjVYg53nl61AUHHcz+0/iPnjz2HrQ1/StSGC8rXzqGMA6qWUJAyFMrz1nl4cn04BhnfZFgX15QBtbKFrMTqHF+ZWy3zjHNz/9BXrMNZfYv2yQQDAnlXj+ChZiZuBnlJuX4F1H5Ry4ErLsOE08eg8zrQGMFiJ/uNC3yDKbicxsRAD6qidXkEoal0D5ss3gCWxHy4xR0LZlsYD3SVNaHql6cgz7BYluq12avTxJzfcjT3f/zq6pbarVyZvGk8SFpywMKKyOE1vkvDdVVvBhcfDm87H7DOP49mpFTJ2BDw/vVI0qGDgi/j8ti8YkKS3pgCowS6UnoFiDwKS6NG0FWYg1BxAuWjpPY4ENCINOGNEYn+xBashwBHh6PQKHJ5emcrWTEQ4gpIGkjxsaXJhID9sj4t6Dxq2NBk3RIAThW318ZCCfbFvmdGRb41ScAyIL5LAedh+kMGB0nNiaqbSKh0i1gfh1OaDBKhDY1+x7/dMODU2hb+54e1wTJj59DN6NcCzc2t1oOUiJGHlxTdotQHWRjEk47swMg5/6mWNK6oEZgaWvYXUp7f7tpJD1r3xp69Yjy99/0X0lw6rJwZwTEEq0T6NCBBNWKuwiTFI8ygvieIzA8PoP3MSFCL+8PK34u5P/rfEDPzLC27BO//uDxGcUxYNwyn5gUhs1GKrD11ycFGqX7okCTspMa3QqkWj74OX3466KHHeYw8k7c/Fso3ADn+3/bL0PO1YKtoIzPj0tkvQX3qMM6N0UgrZLVsgRHSDrPP3X3IbzrT68fn1e7Hpucdw/4a9aFVdXPLol1E50fWtEDTRLuPw+Nx6KSfXNeS0rDKDlro+mLSszAAogmfRMI2RVLRdWHSkABVCVEZcQAiSbKuDzcm8vhxL+ZivgwBHdUDhxP9J5XGQ7w5BtJKYZS0gAC3vUHrG3tVj+PL3XxTpAhJAyda2Z0bbZ1thZZMEYG6sDxunh/CJ7xxObGpJEIjMgu/Kwl0aGkX0Kruh8yDEkMAzZsExftzjXGW9/78/SJ+kZDpcKruywmELOrpFU3dJNyd1dliN26Hla1AXoj/w3c175EGl2ScBSaVZY2v/LqCCx7HhcZ0oqpEBadMXLFOuC9nEyljTFAIkKGVcyzmsXKMy4AAZ4Q4pODUmDaXNVbSPSEuoBBDq+AJLRQsLrf40PqLhI9fS1e9MbcMVdAh6jsqJiGGlY9gttKOLotALrX4s+RaWinYqczMkfalsJSBpScv7lpSaWev4V6aXouBPJGG0iOMsD9gYPZUvE0OmajyLPBGQnA81HelerJxvwUrS9KfrihRY2/ckloQyIazUTJ4DEoPLNHwq59VJlyDQxm1Js+VddeBDev4azKnxrdklQeM07r5IJVYG0AXn8EfX3QkQlO0jU8FArtp7nGkPCh28bGtWToFS0rJAc9aJpVRL71euodT5J+NSa2ZRSo1KBRezUycZQgHBjBre7izIuCuYayWCUnakQacTIdhaxfsM6LV5AM4lGlIWWCRAyQTFbY53FYhMDKXGnH5FiZZz6VrtOuy8yVGFZrw1k5XnnwVKNp/EzlSqG7akOiOJ1UOUSkBsHCIRBhdP6XM2kNNp2Z7Nmb7kENuaMJCxWU5qgKQJwVtWyOa5AbNf2HYxvrtio2yI0DIKzlpXdr/GerKxrW3MfaElAg3NKV0vFszmEmOZ07VXZ54Ii+0BfPTA60FMwij/YvFrAAAgAElEQVTReYCez+VAOYO6uYRWGIzcsF+cSmwiyT3Vyd6VamtZOonZ/eprFmiwrlXS30Frx6ULDETrhh2eXL1FWGe+SCLST63ejM3Lh1NbdHN6V00OJlMkekkW6CKxL81pFCcW2LJ8GN4x1kwO9Oxrm2aGM3DoGIt9g3h81WZ86uKbZRzU/gkgJgBMVZYpWA/OK5tDr88X6Lb7cNueFcnpPTy9QnVmJEgiZtx33pU4NTSWHO2n5jeg0zeQsnjquYhTrWwI0v+3wM10UuxvzKoDQOLUiPOqtpqyzot64gLQOMZzs2szw8KCJiLcdfFq/Ic37wIAtAuHa7dO6z7vU3LF9t5KtZWsO+dCewA9twENhLzHwsh4cuiNZULsFHjzcs8sYMmzy1f3lARZu2sCMLdlLTbMjgnDsmwjeo9jc2skQCMBCOfnJnHemgncf+ktYCYsH+17xRxIqV3q/TdTZuVYByoT82QivH73LLbODqOtbLqD22cwOdRGZC3LV5tUew94h1jk/anjS9EmI8ax05301Q/NbZTXmdEJEV9//jQeP3paARrJ8j69apOuJ5cAB2OXaL0KHl+/Ax+9+W7VM5PrWxocTmym2l4nYfUEl8WzQ6udWTcsrD4mwsaZIXkGZ/kBIGE/RPZaN8m476Ibmn+GZ8Id++YxMdhKzyeqfaxU2FsCQGOtiv1fbA+gdoXqRElJH9QWETPQaicttjv2zePtF63WINQAMwVDYEAYpaDFObOxhGPLV6LT35/0I5u+jO1HtZegltTeQcePyIBGKZce2bop2aLEVmJOjKJIhGdWb07BPhPh19+wHftWjydAyY6N00NYt3xE7lnnaNCETZeNRSpyBt2ipaXKwjL408tu1/t1+MwFB9OzCV7K1apSmGnCFEoLX+aeJkxq1akMOuaAACRf2H5J8meC+hvGgOsULSnbdQ5PTq8BM+E7m/fi++u2gwDpJNnci7gxf/V7xLZIl9XD49N4aIN0TH56dg2CLxIjxuaXgUVmb5r2nxTYSH9r2BFZ55R+G1iSzoX8HXYus88WvNv5BDySgLpQcN8RpXjFAtH7DtyM06MTcERJTysxJ/R80gFQ7HeTXWPm27kM0Ji9tvcYkzKVAxFh35pxHNw+o/+2pWtMD7Wteh/C4CHVZZL3/Pz1m/CLBzfj56/fJN9BxkRBZmuwAXqmc9O4Ds7XOT8uDO9bz59L13jl5mWYGpR9dc/qMVx6waa0V5HGL1VZolu2hJ3baiWmCgH45p7LU+MZtsSZ2jrSOfal/del+3SEZBPSeMBAciTbYbInkYVRJPNTdUK96MwFX+DkyDg+cNO78OErbgcKn5Il5qN8dN+NeHD1Ntx7+a0yR1jm6N9e+nrZz5NukbD/a/Z435Vvy3GYdtQ80zcoNhDKnHI+7bvPTMy+AvysihLvvfodABR8cTLnvKO0b3Y1VjrdHgAgjNP/evU78ODKrTgyOqV7utdyYiE/QJ+5Jc1s/qeSS5tPoMb7ZO3b3m9zxDv7LNKcywlB0SsUEIpTFzX7Pnvd1pCxjVqeczkyEdqFMFC9a+zhul5bBWN6uI3b986nNXrDjuXJBv/6G3fIetBr99opjomwftkgfvWWbbh6y3TP2hHBd/HHLBlUONIS/Taqsq1M4DyOVrLv4o9X/vaaBZUAXWikGXWSDer9N96NF6ZmUyZXSkycoqicNqu0gBk4MTyumSdWw8P42nmX6UYsoEO3KFXnw2ugIBvQU8tWpgchKuuiF2TBHakhCV6EMSdfOpI+G3wjWNZAToIzARqo8ZNKaYAekKxmC6C4EZBq4O0LLJnjSC4ZCNOIqfQaJ08cSeU+silzAk26vkzlXqb/E9hhoexLgIDpndRqjCTQLlKQHInEUHDWqFpo9SGQBNZgxle3XpCAiwSckd2TAnN6f1beI0aX0nOC5mugr392z9UyPpzPY/MgMuF7Kzen95oTkcAeDeYbsy0ZscpKG50BQC49g8DSSaXjZXztMxZQ19zQvHGSRYc+36VCHPuKVSS7kED5T65+W+7Al4AuSg6mAWC1gibdQgKqyhfqbFu2WzYktlJIm5s6B23O1E5Ak05Di8YcNttwKp2rQTPg8swE5EwggIE+rkBVGEBUJEBWxPN9YlwY6LFYtpVhUCRH2M5nejM23pWuIQE35Zqzg6h0dVckjZ5KGU8po0m20mKmK+scCgZiaimnzR27TgMuu7qmmuymblE2aPOEsttN11SxT+2ym10NE0jIVu4kG3SlAGhi6CSQyac1FczT1OD8kZWbsdTubzihEjQZ8BrJwJ28roKCb/LcC12zygAwZ0a/x8Cy9Hx0jX5l835EYvzF1T+BE6OTeGzFhizIypYdp1esOTuviZI3gb9gTDMLqtSGQAHI6DgD+E4cryabyTJ8f3XRTQoQEB5dvRXkGFXZ1oBDSmGD93h0/c7E3gnOiYirjusvHtyM99y1D2/eswIHt8307kc6h8xG6yaFmZE2LlgznjJJBMIvHNyMP7hrH3755q2vtrHpc/ZYavchssOLkzOyBhVMskCMdB2nWexEZ0Gyt+acy3devWUZlg21sWbv9uTYWtBP3iVHOzkVnOn5bF4hCePn69svTI6yaI2VqdyQiQDH8NzIGKoDZWBOWmtk2TY592h/KZ3xOAcXRITfvn1XzrA3jsBZgyrtNyyJmk7ZluQBMz5w+e0piLDAhNUPKHzWVQBx2rMN7LKfyA7f2H5hCrKaAYyItzK87v9VKTp0zFqawYzxyVGsnhvHivEB/MrNW/Gz12zEv37dNvzLGzb3Pn+Xdc+MqWTzJmpgsWfLXAIPCkfYPT+K81aOvXIu6Vo3TY5a7f3pgREBezUA7+g+DwKeP7ko30bA6b6BtL5fGhgBCDi1VKnzTGmesUSWykzSpJft58QCfBRiB6ZG+vHAnivgNLCFPq+gwFRH16NofpDqRGSH14LdFWPa7cgmv45X0sNRQOiFqTkcnhYH/eJ1E2lO754f7Vlv0pRF5xJ7BHX2BTiR15dafQiNOVEVpfihzuPE2JT4gHrv16l9GBvqw4qJgYb91HUEzQgjr7nvrdsJgnZ8avhM+ScnRcU/EGbTkak5mSeN+VhIpIrLty1PSYAMvimIq77W/Hg/CMD/dP0m/Ps378LsaN+rzqWNM8MYHWjl/QDKJCoKLLbakqDQzppB9/egNtlEoWvvcHp4DD2gdKstYukaMKInAcEZUPPZx43E6PT1wTtCp38gscxkv3ZpjLrKngQzDk2vTMCBafq4JoCFzJoNulfUakOMKuO0VN3Ksmz+GQBjNrcpuNwERJJf3wRhkMEVwHR/9HFRDoTtvSlI1ufZcz5ku+Q10E0AkAXdUJ0Xs2FpLTfAsfR+pAR8XovUY/t6PmfXgvzdzcCdIGvvLftW4ldu2ZZsfF4a8v8jfQV+7XXb4B1jx4pR/Oot27B9bgS/9/Y92LJ8GJtmhrBl+TD+1U1b8dtv2d0A7jLzqOUZF62fwK+/Qfa8wZZv2G8B4v/51Rvwa6/bhoPbl+OSDZMgIrz9wlUJNP0nl63DwfNX6UOWtV5rp9KqaCGyx0WbZvDQu3+2Z89K+rlQ7Vr1fyKLjtvzs6swPlDK9bjmuMozvW3PPN50/hy2zQ7jxNhUAkkFWBLbc3x0SuynAuHEDHYOXznvcjhmLAwOpXkenMdntx0AATg2Po2vbNqPU6MTaY4UThilf37t29OaM+kJEFIcYDGAms7k09l+G5hxfGisZ16e/cMkJZjWoOLw3JrU0b3yHvfuuKKxtPK8enZiTuwDU5IACMw4PjyZ5jszEtDomRXw6f3utC6bJWONn7RmOQPC9nx8o7RYWGeNc/NZ6971/i4VXGrpvukb6+m6rdO48+LVaHuHn7tuIyYHW/hPd+wGEWHLzHAaj7nRPoz2l+JbcF7X//ZNO/CLBzfDO8bcaF+a80yEDcsG8Z4794IIKFjBJU1+dMo2vrXjwjRexvQyf/PHPV6zoJJNZCtXsgCFifD9lYIqW/a0doWUDTU20WzICZ1WGx+75g48tXIDDs/MwxFwaPUWAFA6Pac21MY4SoEQeidiXRSABjNgxvtvuBupbMA5pUxT1hFgp0aqSAGSMXbkiEDMHc6ADHQ1Bb4Ti0Kd6651tPMFmkGwsToWW32a9WkEdwpQGXAkrVhd0vWwUiHJ/pRJ+NdaedfsUpcP2/RTaYy+JxLh0MwafGrH5bCOMx+57DY8vHp7KvEy58cCeTt/Yp5x1mFR0q8y0DKLKxLj6ZnVmUkB6mF0gAhf3n5A/64i0sq4qHxmPmQgL7PBDICxrFgq+aL8DFJW2KkGD5vguzx3aXHbQmCPv9l3EJEogReBHf74qrfivl2XyzzWrmOn+of0mkiNfAatjMkCnWdd1doh3cTzOiEtOXSNYEn1j4xRpCwcu0ekueEzk4h9Cjaa3c0SQ4QU+NA53fX5/AbWGPgp88sYKUK9NVAzeAFfwNm5jNwEVvQ5sIEcPrNegMRSMeacOaW5ayLZvg/TCUoaRk5ZWc7hY5e8MWcu03cRDk/MJFAYDWDWwJEcRMgIGXPKANiuak3IRu1T0Gcbd+psx9ZytXeN2rNZ0oYB77/hbvzRDXf3OGf222wAdD5YSYaBraZVVPlGwwLK88e+Cyr2amvUyihBhMMzKwGXg5sv7bhUAh8tQUnrWwPOQFaemDNgVrJkdGoACgRmwOCJ5WskUNV51Ay6DBRI3Y1Y5vqLY9P40xvfif9+/dvxzW0XojswiE7ZwoJ2wQDEcTo6NdsTSAo4mwVJAeCGHctx+755+cfISHL0BTiz8j4Zu/1rJjA7MYj1ywbTs/hBh7FRpDSkQLfVTsBLt2iljKABQgbUCwuA8fSK9SnzZV1LHBPedsEq/OZtO/FPr1gnIA4La8A0LWw/tADIqVMFAL9881ZEfY2cwxPrd+KRdTtguihVIfPGsqF/ecu7epx8grIgZBcx70uvW+bCmqnBFPRbkOKYcHD7DEb6zuHcUAY0K6cdzZSxJHOY8ejs+uzoIy9HW5pW4vfQtv0yR52x7pwyQCzLS1hoD2SwDQ3Qzk4ICBDoBPQzrYzgPQaGB6QBCIDVkwPYsWIkdWM5+9i3ZhzQ5xGVfbZrfgTzEwO49+Bbsebi83D1lmm85659+KdXrMfte+fPOT5rpwZhZbe2xz07uyaJJSdWNTN+76p3gNA7QQ08f7Y1kq6px6kmodbDAASmNC8iy/jVbWk88aHXvxsjv/lvsPuWyyV40j1IRPM1kNFSbjDj4a37Unc8A7ouWjeRS0bTesqgAHQNMlFq622B9j++bJ0G0oR26fQUYtMDC/NP2IBeWVdyf9bNr1agB7rWUuDIjAd2XyYlPkRYamVQ5sC6CexYMdpgwVACgAy8tSDGNIcck7AlzYdy3BhX1az0BeqiBDHjMxfdqEwJs73omaNA1oWyyZ+YZMSyvggYKL2UYJ7rMNutvrT54EGD7G4pfuGSMrgAmQPPLJvXslubz0hjGFn067qtvtQ5r/ZFAnVN/7HWBEhiFzPh0VVb4Znw8sgEiFk7v+m89pmZHL0wDhdVd7AJ0hi4nBICOs/s+mvv9HnJ+C30KbMw5jFO4HsCfhpxAVGyo2yTsWGPbFjt/5tglbFvbM+w67Vynvy+DDYle9sAWCyoRnodCVxK52zYtb2rx3HFxqkcaNtnDPhgpHJUpry+DFSx8fjFg5uxYqwf568ca7xOuGjtBABgzeQANkwPNtZovp69q8cwP96PP7hrH/7FtRuxcqIfP3fdplckFtYvG8RIX4Hfe/se3Hr+inTvxohaNtTG7GgffuHgJvzMNRvwW7ftxH+4fRfec9c+vH73HMYHSsyP9wMAfvLCVfjPP3GePQiAMhgAUn+yKFEX4iMZO3t8sIVfumkrRvoKzI/14Q275/R5xsY60XXopMkMOZ9Yqgx5RncfWJPKqG7auRxXbZ7G5GALxyaX99geA5a/tOsyYUayMA8ByJpqtXoAjUdWbQUz4/G5DQlItHlQKMBhLDRjPiP5Z4RHZtfL/cPY/x4vjM+kZNDHLr81CeJHIvz1vht6gSR9tmmuUwZ1PRPODI+le+r6Ek9Mr+p5b/P/33vtnfjIBTclgB1E+OS+63qAnwQGERI76GzA177bAFLX/LvtcSTgl4GUTWZQYkXBhK/zd9vnDTSy5yD3bYAjki/xG2/cgTv2r8SVm5bh/3j7HkwOilTEULvA79yxG9vnMqgEAP/utp3pnrbPjuA/3bEby4baPWtjdrQv2YVfunFLWn+twilTyioYGEdnVoJIuzA2mE91UWq96I9+vDY1lRoeoQXhtgmYgQMRlrSUQRyCVnLWORpTSTQtGFLj/bXzr0ynZwIGWz4FeDVJp4lADkw17t9+APu/dR++s2prWjSmIA8gOSROLa3RlVHlDD9YgRMNHOF86oBFsZs3CtVDsgA4MiOgwYBh6cZhNO0ulfB1lYNvisnJ62inLBFlrsQYaWcHK6kxGngueXKiz6O7UwBE8yBGaekbSTM6jSwfh+SIx6h6PgggEgbR0omXc8BtwIftfKo1VMEntlJ0jC4UUNHa7jwfzFnLRi+o0TAwxYJEo05TyFoisHtUB7tyJQIBRdUFQBg+czLdW6LlE6d2ssRBWTEExCz0SiAEBARPqGOtgKYAKJEplc6d6h8SpxaW8RaQ58joNB6Z3wR79M9PzGH41Im0CIRJFVH5UnU/VHMGKmBOxryRR5TWSbpuBmIN65BiWkCRpdNJcKLP01O2pwLtTudkneaJXKOV+Zl4s4AQEbXTWmWHBBZadzfRE4xJjLhyBbqtfgT22oaVknONxjMNUfQgjEH09S0X4MBX/06uBQaWZsAiMksXFcj91c5DVYBAqltGsM6Dos9SOY8/OiggzYNrd2LP974ijrl2FfrEnuvwjo+/J4EqBtzUTrpvhGTjSeeglmLFkAAo8SGtm4YAfnWlARYYPgZQkF5uNgbC0FTvAIRPnn81Dn7xnhzo6j0BOcCwdW2Ajo2pOeshRHSKtn6PfjoG+bc6RVHPa+W3svYIpm/R1dbill1iRhI/Ju/UNnIG9xkKEluZqHVc86k014C+yjmwzsPFdn8Gkkgp5o4BBGm9zc0SBnN+hWVTuRY8M45PLsfkiaMaNIqNiM7jhZlVGDr0MJJukSvwzIq1yRF4xTE6ClVyscecSmAAAJs2Af39+F9u2orTSxVOL1Xn3tvMntl8Z8Ij63bAmEXdolSBU6XCA8nOkm5cqfRAL2bN5IA4xT3fARh7gAA4r/8fgcJb0JEDhDWTA/iWrvG/uerNoj8xOAqAlFViIDzjgZ2XpMDHTKzelu5nqhWotndyuI3t66bhvQAQv3zzVowPlBhqeTXP5xh3PYLzCK5OGl62Z2XGUQb4LGAhyiK5Rvs+PjGj81kBd+ewbqof3zt8Kl0rmOEhgV8Ca5EDSxBh2cQwYquFyy/fiY/qtY8MtLBuZgSIAdiy5Qc/fwBj/cIyZYjo/zVbp9Guu5hpt/FffvoqAMD2FcK02a8A1LkO1oCjsnXPjKpoCdBriRQFrO05yRQhSCmnrL8nxufS31MHGdtfWME9yiUaUH/kqLJDCMDrz1+BrbPD2Do7jI9+4zmxMQrasdkjVyCqaOIjm84XE6d+FROhv/R2gfLLxGjZgUOd1mGnbIOqM8LyJRUe1o+9Zd88htsNoFKTVk7ZVjUEKGH1KapCEgBBQXUm4LvrdmCBC+x65Gu4b+81eHlsAoUO0HV71+RzJ5CA0pqVpSk3YCwSx4SH1+/Ci7OrdE029yPkJFAU0DSySAOAhfnwF697Nw585V4cXSaB9Y65EXzrmRPp+4R5E0VXiWTdxqQZQq8AE895tNTG63yPRKCiRNWt4ZhRFQLwyuKVwPxTe6+FT23QMiMmMb5U79DFGjEwYqzSPDLmcwBEs1D32AjCSyPj8MyoWErETEsTuoarolRAifDF7Rfh8MRyjBrw0wgioWsBCGmvC8zgGHSPEaXrk/0jODkykTSTmEz3VF4gWzfJbqmuEQhRu67ppMhTLwE7eU70TBmJ5nvnPOU4R2Gw9HrPb6h7rt4AqQGeGmrhyMtLup8Tbt65HMfPdLFxehB/8Lnv459duR4A8OnvHUmacenr9Xz9LY+TC910LwYopfcSYdPMEP63N2wHAPz0H30VnSrg567b1GPTf+mGLXj08Mv4jXsezjEPgDfvOQdQfo7DO8brds3iL7/2NIgIV2+ZxrbHRoCXnwcAbJ4Z/iFnEKDDQP7zV45iEafS3yRGUrZcIeVmwXuMDrbSgP/OHQJIHfrm9/Ai0NP5uTlPQALUTQ+3dVuR/XKkr8Dvv2PvK64r6p4v8ah01YVzODU0intuvhOdxQ5C2cKb7nlf2rMdA1VNiZFibKgYZE8o1H4XDXDVEaEC8NWtF2LgxSNY9+yjWCj78NzotFw7a3wFxn07L0vz8MzAkKwTUbET/cxO1ZiX8l02r4kymCVzJoo+mnN6ht5D3mElo4TjY8vAzKghVUOdVl/Sy6tCQ7NLQSACENDbVCP5xUpNNFCUxeirb8Aq3i3xrjGDjOFk/hZH/RyQyu8cCVu0DlYKJ36xSQLIe2X8Zkba55yTPftUY57+zh3nwTNhoHVuGOc3b9uJwcbff+vNu/BzH/g6iAg/e/MOfP6ZB3HkTIWqLQBU4TRqVdsYnQeqxTPn/IJXOV6ToJINkuncWFYYyGikbEZFLpPRoO/48AQmTh5rOJd5cwCy0Zwb68P+NeP42rPP5MDUFTDBzmcnZvHea96Btmc45EWpeyisdjZlau2L9MtMP0DKK5QV4BxiXUnAUOeuY2KYcqpBgu+cSSddXOaAUIyoo56PGKBGwK4A1lLRRlvbuUuY2GQ9ZdHtZm25OYlmGGpmcISImWq5RtI1YUpZMZugRh8mAEtlGy8NjWH09AlAxy9pKjEQyaH2xvxRoMuMsgICPvGD9f6c005uLnUKeGFiOZYffUbur8HIgga+1vLdtAuEiSQMLqcMsbGTxxoZQ21hDQkm1NIidYdTK9vUwgocdTPIGVEDHiIJbRRsDBCC6Y10Wi18afsBQMUdv7btAmw49FByiIS5oToCCuZQAyQ0HRyb2aajlA6y1wln+gbQv3hGdclkHYlel2VGxLnjukJTBDmg6NH7srrvpmaOlA6xtuwMPSBPzdJu3dob2zztaAa2MEDDwKtoujsutfgO7BJIERWwAGV9HmvlLKCIXRcjRAeKOcBPm7/Nc8pMHQLhuclZhEdd4xlrlycywXwkFlrtHCjUiBTTe+28AoJ5LVkz8EYclmhC85yvNyAKo0SBqKgOdleB68CEI6PL8OFL3qgObNQOMvJUkg1S22X3mkoLnIiK1ywdlzhKaySSvqSZxZXsAJRvouOoDAMQodPuxwdveie4ts0b+NTFN+OGz38EpGwIE3snILU0N7Ct8gWidvyLRFgq2mh1F3PXHQhg9OC6Xbjg6QeznQEk4Apq77ipicHpWmzjZxIAqdbMWmCvwTEnRykxPR1L+/YfcFA0fE/nCxMG2wUWugF4+9vT+wZa/gc6AWlhMue1VJZwem2BHULBCcRDJJ2nFpzIc2ailGB61RI7yFo5PjKJyZNHwRroFQ5ZtFrHLDu5OjC+SFuZre+mzt2TKzf07H3JAqW1hJ79YMucMHbADFx66Ss1hn7IWAlj06dSHAohldVIl0yXxXLtOmw+2JgR8OLkDLqtNqbeeBMevfc+jB97HutnR/G9I6dBIHTLQj+P5HTqqAAEzI8LO2XT/DhQlsDGjfjXe7fjD+9/AvvWToIKD1QVcP31P8JdATdsX457v/oEilYpOknhh4CRr3oicXCjEx/B/Ai55sygrtWGvtp1NMtTMyubk32ZGNTrMwCPs15WBONLF14HAvBz121KrITmN0R2iC6m+V156YAK5DEGSaD962/YjolBZdI0o10ouBpl89u/ZgJ/zLN4cH5z6rL3H9+yO72Xqfder98xi/vufwnOOe3GGwCWUs5ahaa7RUs7n0l3vm9tvQB1HfDUinVYHBzBEDF+4eBmfPeDQKvJplA/RfYHSr4H6Zo1MIEI6BbCSigBvPG8OSz9GRKDJjEwo0NFBQBhxj++fofoQkXgi/uvTeDwz167Ub7//Y+kuSC+hTVtaeyHOtY/NCmt69Zsq9nM4E1PjaQLHTM+tesKXPTNz8CHWpo/6HNk5PKKVILvpHMUdB8J0SWWkslNVM468bkk1H102Qq0HcEHWcfBdKmcJBZNjzMS4fFVm8F1bABKSOv5E1fdhoP3/KHoT+p9iq9LNmEQiXDf+VclIL45JHau5pxlAuq0L8geYaCSBbL2dU4DWTOxZ2FI6P1C+568ODR313ibrXFIEr1hq4gY//iytfiNex5uoFfAuy5ZgzOdCu+974n02jsPrMF77/s+jKcbNRHfBOkRlfVhvgyAm3cux5WblvVMnd992x6c61i/bAgAcP22GeyaH8XMSPuViZAf8fi1123HYNsLMP/Y3+sUAIDZqw4Ahw41XhFbtWZ+Et96qUJgZQxb9UDjiDqu1lmazIbqxnHV1hm87q59+Nqh4+KjEeHA+kmsnRpoAI/5OG/DDBa+JTGRiz4lhZmk8UMHPpUzWsWOuPsCbBydXI7FI0/qHq9aP/o9hbabT1syEb63eisW5mp8bvslAIClrjS4eHJqJTYdO4TADgt9DeY1OSUcvJKBlwEcAYXNJ7WyOwN3SP16mceyYCzEy/Msg5ffXbkZWw49BLLX1e5Zp0T7nhCyJEqTWWxMo2AdQ/XztjewuJJpiYSYO8QZk8fWfUDGEBLzyVm5aEzjTvY9ujjtXv4+xznZ243DGE92DLc9Ns0M459fvR60tIDS/xlAkojZuWIU/+zKdXj3H35FS7KlGqZTVy//ONf1mix/s4EiSNcSo3BFzrQyAyOqwoAlWfiPrNqCe1xCc3sAACAASURBVC+8KRnEHnqnnBQEYP3UIIbaWTQwOE7GoXay0WXUU67Fs2QkrBwJlDvtyETVbJCWg5nAswnZRmP6uN6gw7qG2QVKhsqn+7LSKSkt8gn8CE42V9sgjeZuophWkgZ1dqyEykoIAODzWiJmgEkkpbcDeGRuA0y8t1btmWjgSZNZotf+55e9GR+84i1pU//4gdfjmemVWDCquIFZyDRvu24QstOr5xQHQMY0s2XkWm0Mv7t6KwIxnly+JjvHQIq4v7nxfGXcWDmWR6dsJ4AMRBhcOJWuw0ptkMpb7JwESmAK45EVmxrWMHchi2mMOZ2/dtbRjRPwYA5ncjxZgmAgO4JWOim6GGUOGBpzTf0ZMXx6/WkMyeaJw19d/LpULvbs5IoEsCURazSeh46XaBwU6fnaPKsb89KuJ81fYzwZWEis7BRO15PGpJHxTrR9Nk0gA4ukvt3mZy4PzKVZTR0e0VVTADHNf2p0EUQ6V+U8jo1O6T0AhydmEQl4cWQSn9t1OT6159rkS2QwLd+/6AFlHSbYM2vcewTwwviMzu/8XJrlTQaY5vIFTuVzkRj37b4CRIyTg2PZuU2OM6XABY25lYA/NtZYZicmoE4/S+at6vslkBCwILHRmPHkig2a9XVo0ulT4wOv89eeg9otW/dW8mbirhGMZ8eX48N7DiI4h07RgpUnVWU7gYP2rC0Iket06f+NgZY1jWRsToxO4PpdcxrUKtjGnJyK4EzfjvDcinX4t2/ace5NSYOl5PSo03TTT73p3J85xzE/MZC+H6QZLr0mYys19ZBSOU7DQTGRx3M5LFFN072Xvh6fvPhmHFk2nyjeFgSZs9d0cmPDKTsxPC7zVsvFgoJb0PIWc7oA4K4DqxPQYMw3saEGTurPwI8DKEkplJVgV5r0Sd4xZ3toY5P3a6TXU1APwj033om4fx8+d+ktmBru6xE//tDBO9P3UvM//fyeVcoYKmROY3AQc6N9Qj132e4Ks+1HO9Leb0fz/3/Ew5hKzdKnN+9bkX0CZS7jrKliYxbBCai0x+Qbvta/u20XDmyYTCX9ef8BjkzOAuzw27fvxtbZ4VeW+nHvPlR7K4f2jWdkSTmh9LeU8eg9qz+V16tcOMBO5tlL48vQ6es/K0tOr4BOmLOPZCzAyFYeZx1stQyWVaeDAHaMhYFh26awaWYIUbsZvnIwxT59ev91jfmIdK68V8v9XL5pKu0HMdk3l36bVMK3d1yUnosFU2fHpcZ0zPupAkwsiaiB0uHS9ZOYHj53xrwxWGn/kGy2Jtu0FCiwUyDT4YF15+Eb68/LewAE9E4MfmqUQZvv6X3jPjmxUVMyiKXcXcqImqVslPZa05ozPb/vrt/dw6xLILPNLwPuspARrHw/7SFEWGz3JSZCGlvkce8FzoFU8gVjMqLn3/bcbO+g5jnPGvamL2d21UwdIQsSN//WvA67vv/xmg1Yv2wIv6LJhuYe0V/6niTEZRun8rn0PC3vUicqO//2uRH8/jv2poTAreevwNgPKqN8leN/vnEzbt61HJtmhn6kgPlcx8qJfowPiNYZVq78sfeUdOzbB7ypd/+OjjE5PoQrt88pgEk4fNm1wK/+au/79LfFKOmhaKwy2G7o5hLw3nfuxz+6dO05E06z88vUJ3PYPD+eSAnscsdZx4Sn33BH2q+aZV3PL1+Fe665I4E5TWHpZH8o6zmh8Ysa//76ul1pLTb3Uiv7lT3d5l6vTlGyTboOrUMlEaVybyLgv11/FxpTMsUx9l7T57Jy2g9edYf8O90Xko9iOmDJXqdxyb6plb82wS9ma1qQSymN2cVkmkgmL2DrK++RSc+JepmoaIyNfe5//4mc7Ph/+/CO8S9v2CxsXyLsmB/FpRum8J679uFnrtkArx1oE8jnPE4DCz/Od7wmQSVAJnKEiuiRleBwcuitg4jpFaXuRc7j6MRMnkyEvOE1jHoEgNnZFOyakLV9uzlPaTEyEjr8wM4DADG+suMAmAl/e9kbkhOftIt87twlHVF0E/TGyskME5zNVGJOwFXSGXH5/yVYO6vbHWd9pUhZNDqXiWgw6XKnrwhIy/Lk1MmKe3Sl1GdGb7o6Jl4tWjGGyjdZBJ/YfxALfQNYbPencYve49PnX6NgiYyjCZJLp7pG/bxtluYYUQ5+5P35miMR/vTgXSAAz0yvwh/feDfu230lIhFeHhzFS0PjiTD86MpNyPoPQr1vjlkkgq8rFe60blKUgxf7AfDHN90NEOE7a3fgCzsO4MtbL+xh0JhzAmQQC8ioNRHw1xfeiP/74N0AGsEOZYcElLODtfMIJmZtlrDHo5DsqJwlwsrV7O+Pz2+EaV91fYHH5zfhsflNWdydubc7oM6VXqHqXHed9MFcDujtmh6d3wxzKA2gbQIxoOzoJv0wfa7fXbVFs7WMT+6+SsfRxDsF3FpstdPrEchaPc6l6zKQ6+josrSGs+cW8zUAyaZ8ZdtFeePUsax8gSdn1+EZK+ughmD1WWCoCLQ3XtfyUOt2ByJ8Yu91GTDVOVfr3DCANdkhA34MYGLGU8tXNzbybCHTRt6YplY2YKVKxtKxZwiiNP+RglBxjow5BbVjKWjXXfyL512RwPnUIpcJVaEdktg15pA+JzatpNwxzxoERCY8PTkHkFOdpVYKhNg15pddB6CdevL9QdfekanZDHLo78gO3ntMjvSnVt4GmqRgl3MWctnQOQIu/fu+NRMYLD0uXDcBIkJ3YBC47rpX/8wPOES/QddAw0lKmXsdr5ieLyfHS+wGYdusUP3/y1vPO8e3yIMlIrw4uRyU2FwZjGYi3LJrNn3CGBNLfaI/cXxsGT508E5lXYoGygO7Ls2BEaXpg9Ix/rNdi2YSLQnQKjIQ3Myc/yjH5GBL2Yg+sU0jm410ueQD6FkjeU1QI9hDWkD/9e4LcdG/+XmAGUN9ojGRth70rqnm2GNoSEAJ54D9+/OF/j3AIDgTSHWJ7YLhH17C0XOQBsDO5pT8nhgoAd2bahXk/70r394zNnbIc2Ldc5XKr1nXt124EgAw0CowMdSHHFQQFvoG8NkDNwEARvpfPUh8YWpF2h+FDWt+kWj89GvJ2khf8Yogu+Udrt46ndZ09tXUPqmgMoMw2lekrni7Voym9dEcp4s3TfcmwhQ4ICAl+8TXY3zkprt6grHG1BH/YGqq59ywayLG81MresCBDMA2gg6SMr8MBnGyB2BOcz00EpDNOd0DJp8+jaGWR7P8pmnjR/tK3Hnxarzr0rVpjH7gQQTK0ZTMDRBgvixn2/vwmu349obz9DkApwaG8dLoJIjEfkQFh7auGE3nCwkw0wRjIzFqZZZB9SubzQWYG4xm+38n4/b03JpUdpL3xV6A2R52TPYfuSOhY/zZze9Ct9Wfvq/J1rFzcNpf8txBeibGjJR/5yYGve9vzqXmv5sVDxnMzvYnr9ve+fgz12zEr96yDResncD/estW7JgTbbTVkwPpe5vP/dWYonK9EkhPDbV6Xmcm/ItrN4KZ8I6LVuHdl6794XPoVY71y4Zyaes/1HHJJcAv/MI/zLkIGBpoCwtV/V8iQmf7qyeb5BmIZ5fjN8Ke1eNnve9sy/bKIwiVBmOj/ehvW6MiSiC9larvvWw3PvSGd6fn32y4IaaDErBk869Jqsg/ZwGU+nN8cEztY3PtyHltQr7StuW1kddqtnsAQFpObntMGhtKw5bme1MbiYgRy1a6v6Z+UlM7LQOuTYAq60qlNa3nb5aw5T2v0fyEMxMsi9A3rq05vtwYU3vejUf+Dz7nf9TDe7QKj/ENq3te/q3bduGXb96Kw9MrsHJq6Mc+7WsWVAIACzotyMrG3BgTRQ5glHG00D/Q2AzyYusx5KRZrbJMFHpzNMRAUK5Dt82i8fvQvIihnRoeAxNwcnQybbzSdUkZSiYiyNzT5to2RL1FKWdhUiAkolf/x6fuUHkssmht0k9h13if3KkBChYQW+16ao8OwonBUWQdAPncl7dfjG+v3YnHVmzEoZnVaIqGgxjHRqYS6GbgywuTs3ljREZ/e8A8ysY3UNZ5iDp2f3Lwnfjbi29OmTIAPc+mR4bfBq85V4jw1PSqHso3U+5qJsFJg+1AtiVQyqLWWmaRDEPPRg98YfsBPLhuFwiEF0cm09+apUZQwKx2Ho/Nb4Rpcdxz0etwZGy6xzFMfpvdko5X1GutfdkD4BBlrYOcroyphNLmFYjxwNYLAALef+O7UBclvrTrUnx5+8V4fMWGlI2w+S/Bh0/P04Cj5MiTjV+vPsd9e6/uWbLGdoua+XvfdXfiYxfdksaoKSZqc/nBdTsTAPTszKrMdGmAok/MrcPL/cOSJUZmBAUSECuXexE+t+cqmLUnHQuKSM86l28SXhyZSuNOugZsjtrwGsPLrqs2RpszRhLy9Wi5iQUF31mzHUEDqPyQOTnQST+CM5PI1kcgxuGJmQTc2hrqcXZtE0QGI0nnSmIqNUpxLYgxUA9EmcXVAG9svtWNrL4JE9qGb5JPp4dG8LEb7xRgW1k2ofHsTKusm9pGCzj93qt+Eo/OrsNLgyOpZM5KKYuzQd3mmk3zUv72sSvejPv2ZVaZ2fonV24E1Clo2jwiwtTclCQniLBFnfAfdKwa70df4XDVlmmMDQiIZhouP/ZBOev3zNz65OCl9cGWjdcyN7OhRJgcauFnr9uE5SNt7F09dk6HJRKUfdKYI419DBAx8jecN5c+8/S8jBexy0GNzhEroz45PN4AYfMcAsR5kmA+M5XWTA8LKHm2ofsxxmrl5GDPPLYf2xO6vkz31cwQpreisfc3z71KxEInh1qv7uw2/j8d/f2a5nS9QBLzq7z5hxwq6k3NGoBdu370z+v3DbR8YmwkZiYThvoFLLOGBaT7bP6v+Xxz1jYFJESZ2aL7Q9qbX2ULfrVjSdtim+9gZVTW+GCoXeDSDZO4acdytF6lHIadS6U5gNo3iD1olz7Nwd+4NQd+P3PNhlftbuaUMZsZgA4L/YNp7dkeRESgskzBxtn3+eV916B+wxtf8RzsfbaHm/h+s4wirZv8QRjDyfbMxN7hzAwbbPlk40dfBcC7UJkA2bYbs5ex/123/Whgkt1Hzx5BOaD0Lo3RyZFxvDQ0nstEIO/768tvxRcvuE4Y/WWZ/Ibp0X69T0pzKLDJIWiCRVm6TX/fAkFviHBa1DpXbL9klzrzpe0C5iY1QRj1ASj/lv9lNH1VboxHc6/Nzzi5GD3PPdnaZPJyQGpMBjS+x/zLZlDePH+yQ2ftbfnypDPkyol+/NTl67BqIgNJ9v4L1ozj2q3TP+CRy/sHWg6/c8fuV3Sr/D9/Mpe1rZoYwEXrJs55rtfyQYDY9YadOz62DPFVOmQ1cyMxfVh+zYydBdr9CFvCxulBXLB2AptXTjbWH+Ac46eukOYDbzxvDvvXjOd5Sg3AQ+e5lb1ZAwmbP44IE4PlK/ZFIM9TWVYad+l6aP5EZ4L2OXZpisXb67l0TL5hfqwvfwcaQI+tSL2QDCbJ+apCyvC5LBskEeq1yyT5lCZTqfkebpzPQLcmyJZE7S25l0DsXsYTUW9HWLHjSK+j8d1m489eq/+fH23du6+4oudlZsKayQG8+eJ12DY/hiVg6cc57WscVOrd3IDeh2n0RNuAiQjHJpb3GHNqTA6b9O88sBo37VwOwNgZupGCcHR0Co/Mb0LNRWoF25OtsglNhMV2fzrvoTVb0mZnHUa6ZSt1pWhulhnMkJsRIKnJVHKJiWWlcLVdJ5s4d29mMhKjq+KOJthsoFMue7FW5g3nnBn37bocz8ysAohwbHQKzIRvbN6Ll0Ym8Nnzr05gVrdodAuDBR/QjZcaY5PrWTOaa84KwYLqXIqXHhSOj03jbw7c8v+w995hdh3XneDv3Bf6dffrnBM6A52QiAwCJIhAEmAAc6ZIibLSSvLIIwdpNLaskcOuZz3j3ZlxWGs93vXsfF6PLUtyWAX6c5CVqEDKikwiKZGEmBNAAOx+d/+oOqHuu6/7ve4GRYo4+Bov3UqnTp06deoEv+n6LEJeiNTMVm65KkW4/2OKcKLQgH/edD7u3H4Yonwhk7Us0gDq5mpaMtjB9EXKw78Q8MCadXilriCCCE+jteaJQf4AnRFmAyK8UlcXCKlavQZ5+8HwOgCcZYytp1y//vTi2/Hg8DrcOzwNFhr5qp7iWNaKxHfKZME3y+DDFoAfdw5I46Lg8euI6UozFLJFGknGnFKUlRhm5AU9gh6MWAkJ8hlvfF/ZukgH7l714KwCnoyF+weXOjr2feUYSo6WNRUrERBnc269eqFeFG2GdliRWTYXRjiQVxmXKmXlkERqwSQBR1npBMLdU9v8JuSVPuQVz1GEY539ajkVUXCQmM+6Obx3ZBYciDoQLIMNzK2v4w1NSocG5wtifaf0LooKuE3Cuqy52TTKG79W2HVKNmHmqyAX3D6KHM8DW6SF65zdBeejDH7UvUbc1hayOXx3aAps+UiklhLEvJKM4tbwbAJwvNiCBT/nFuJsDhgbw8sd3YijDGYG27BvqhuXbujDu960X5SQg+9/D965b7zSLgQAWD/YCs7sCSJcsK4H20fSU7wvCgHPJty7bpPMoewfwrcibROs5HRjzGYivGvfxFKNhcIXWWscjQvBsPGcCS4mgp5YT/jvOcW6td6wWB/2rn3wQrHduxFFQGdnjQhzyipLn8L7/UC+Pb7Bd0+FVWf3GAq3SfpgxIx0FXHnweukrDxGJGOz7jAg8q6eYT3B61JgnmclybKACMX6vNAKXwooDamVpfnKl5VKxPokyPqWaCcWng/cufco/mnXkXScJoYZE+GJnkGA2FIpEvc3wMV1OTjTg9+7NRHAtr0dIEJ/q1oQ8mVRnMmgfdsmGUY1SpMoE2GwoyhrC0Q4fdPNrj7mKeCDRRio3I7zsYGx8vliOYVI+D0b+1iLUu4vQzajFn0sk5Ds4xEOTPfgd27Y5OLVeJ4/09ccBn4lQhCcxE4yRahvrMLlzYJda4bnSRYqivD/nXclTtYXjZuNe6yUzYEyWYCADNT6ubGQ8/tOeDkAYtxDTmvick3qqqwKGVf+ry68Kejni81tZenDAccDfv/WLfjgJdOCfHXhdF987vyr8en918rhm/mK6oB0n+OMmSw58L7+y5fNyLODbfWGbrQ/+YxanLK8bFhN+CeEovt0sNY8LexYIoj/By+Zxm27R1IzUAZTDmBNewOaCzlx0XrfobX4hYvLs7H9tMLGoTaMdDeJUimOIpzOF9CXFmTZTy7xq59JCdFxzTUAgKH2BhSqiB2VjQjdzcZKyl+IEuAt8JxLlu67qryw1jiSvSyjPLy9MY+P3b4N/+bITHAWsGBl1E/tvgKf3nPU0a5hA4g0YYjss6SXEWwtpFlDXd2/enTO4E37JWKB4bGi3CHCd9adg78+/2qXNIJCayy9IDMeSeaZQD4hYzEFNTKBPKc8m/sTejkZZVUUnnEJ4eWBHyIIwO/esgX/5ZZzlpz7Mw4V9ui24QFHay5kVNXwOuYGTHFWecJMl10HNI5JTIT7RmYDoo/I3eCLKZuvee9kl7uBO3IEPS31xrrDEemXZndL2mwyBMobDQD8j0vfihPe1z4iIPKBJ9UNxsfBsamh/Y0/OPAzxwyK4aw7gs1Wb9c5eC/3jxVHTL2x75iz3GIXDzaBJuM2wNZNXinkx/bQwAQe7h+DSz2fF2Zl3UlK3n1lPpsVXHxl8/kACHet3yM3MQ7PxjzRmxAyE7IWBpyVhsclDICFXL/x8uGEy76Sy/PZQmiF/PyxC9wTXc5yasHHpZnP5DXIuC8sfYEXZDjwuZ/kGIQXiq3SDo+Lm+bLM6ZPZzHnGH/Jm3fzGP6fw29xsRmkHl+H7ztnCThebAGRc8GSPrFbZiaDb2zci6/N7sI/bz0QCOachYLH9Ff7rkUpm8WfXnpHuWUBgIf6xgAAn9+8D//98FsAGGUQIBkaiFQQnM/kREFhXTHdphp74ce7JiHcYODp1gXVhJSLWelFhOea2hER4VuTm9S8PSI809qNx7sGxW0N5JReJfJxh8wV3yfPvxalfB2ea+7wFhKcnSOWAw7PP7sWKFqYr6gCjswcSxDtQHlnXEvZKtArvOAVqATgr/ZeqcKHt8q5Z+1WfG7npSBov3gsrKwSMpdNX/sW3pgAP/CWJoxXVcJkJOg2CHi50KgD4zUOc5Agr+TKmAxbFN5A6W2ZxVGE+Xyd4zmiTNIYGZzNMo4yeKRrSDd7Au5auxUlRHJRwBk9ZDx8ECA3DubZLzW1qvCvUwUWxHHbbVi/byvWDbQC2Sxa6nO46hx3wN0w1Iqxt96Ewvgoto0sIpynbMp1dVmnMF0GkJ5WBI+RzJsqce/aeoHwvy/tvEjeV9WGnR/PYzhuTqUx+R+Up/jn+PD3qUtux/Fmg29SeswZwZnpWRmnf732WmBiKUVYOfS1Nah06+mYlZjPF1u9Ejk5/1YYhBzIypQg5NzzeCwWCzz+oMxFF6UrgPiZgYHy3xaBie4ipvuadXztix8Sy2B42NMNwAdu2Wv9I6WMtfUJu8vjLEWRKFGyUYScH2OQUSmjF0DPtXbjpaYWEAFv2TO6eB+J8PmdRwAArS0NqjRYCt78ZgAuqQqgsoirM8Kzw+PB3C7WPv+NdDdBrLmJcNFml2qZrWZAwN9cchuINOaG8DipjsrbzGbRVJ+T/sihB3oIApQ+OYjud9fvgFUkq7zjLgEb67JoMvFZ6rIR3rp3DL92RXhQAyCJIQDI3tFVTQylNHxFkdATiLCmozG4hMtlIiPrhYocXounCm6uC/ksMDCAozccED7OikUJ4cD7MplYiJHuNZHgxvXnlXqnvLZ0xH3gw95QewPW9jY5pQiRXnZw/DHf2ZcbGnG82BruGzLP4bxl/NqC+R5wyvS3nedkqo8cnZPvJUsVEfatS8Yv4n4zrZBxnzN82/fl3InOoE8RAW8/f/HLkPGu4pIK172TnTi8vg8/e2Ay+H60s7GqjGo/LdBYl0UumxH35l3jnXjLnlGZNwv1WcdTOxudqyBf5AmhrHeWk53FunJleRrMzLhy+bzsuTEpDVpu87HbtwV7tMqFaqnE1kq2YEuDSUSBJA3qefD55jY809JlaNCtq/sm1jseBV33qnj352xA3Mpsn8n/Z9cyTD1i/W4uK5HN4URzm3Hx0+dU0ev7j1BZxXyXx8BypoglPDZCwKtdOV2PGXku5HNyFiSVwy26W7w7NscH/IkBkWYprvB7bQEJXs9KJU+F7HoDQ0DZhXnwwQnQgKffmNvlN+woEChZudTdXMAN20way/Z2DHcW5UEXq0HTGupCs0KYISDexIgQlUpyiGNFgLiARCwwwAiAZmcg3RwJ6oYSBo5WNwhRfBDh03uOygFW3ABFsHAb+LxXNi1wXX51PdvcgZN19YgI+FHfmMexLj7GA/ePlVNOgRCJcP3g8JRshtZvNYhrBe6TGzsrJeZzLvaDk2PYtBLKvAwdsMLjk/uvE8YW0gvElYeZR5zJ4sed/S6tsccnjzEwFee5YjpjxieWAjrvPLaTjUUA2mfngpAR5UeJMqIAE3waTbyzpnEV6024KhRLYo1jTLOZ7hAKVGztxpYvx5taypgfAYHQEhPhh70jMrAgxgzBpTOG3ja6DFBZnT8ixJkI/3zOfnxrYrPUxVZK//3CNznUCW5ZYUf43vAsQMAnL7gOERGebu/Boz1O0XC6rh4ceDYG4XN7Lndz6F3YOKYGx51is/m/23UJjjc0gYjw6b1X4FOHbg4EwOQ8/9nh2wWfPIcPDU7iwcG1ZpPQf4yHwL3A1yWxnVgJHkV4vGtADyWGTtmC51RdAU939CitgZXL6hKqtGMVXZ4WTB+DG3Xyir3ICuuOs0XkrBHvH5lRPgGvzDLWGNYiKPb8NAiE6tuVtPJwNMwHBXHTZYWbjzPlrCUJ7JrI62nBKwZYyci3XhL7xDBia9X26Quu9WsnPHQSCL/hA2+3F/Poa28ssy7paa7HhleexbIgioDzzltW0Y6mAoiU3xPgLGdJD1bw/OQ7s9tAcLQiXIiocuUeOJ4bH2rAvFlougKYfc71QfeMhVxOS1JgnIHNQxqcurmgAfIN06oFRaY/prxcMAEn6xsAInx3aCpcHyKU+nVt1s3huV4ALtiyrT+yfJQSzUL/AABjY+ljIQJ27ADe9raahjfcWcRgW727YKox3hQA4LLLBM9uvWRw94Zz4fZMfwFFGpDaTkUwCoqQyThrxGzGxfL46JVzGsR9bg5ZPpxKHY4aiotkO1Se5drYONYNttYsRRHetGu48th8RwvZSPrMMtCpmVk05N1ePt1XZVwIS0P+tae5IPs9j2g+Xyf0r9kkUxRJFurq8FxnL2JS5Tt4rya9Ked2/rcbXfyxByc34h/2XAqCWmlqLLww6xQR4WcPTsp7AZF5DI/049s1XrtlIIjQUiw4pY6f7PZiHaxPWdKthBhHvoqNQ614aGRK+UBjI1DvXBLZWp0t79kqSTPoqvsv7y//4QZvlRZFeLGpVfdLf+FmD7m8p9dlI3zwyLQZF4eEUPx86sitiOsKyh9h932dMr2sNt+beQGALcNteP+F6+Q7ldlcmau3DJr4K1q3iCjM5vxa5mcme5pwxeYB7JnolD3+5h1r8Ie3bat9blPgzeeO4potg28Yi6SKQKRuzdksOprq3OVWyrrvbanHBeu6MdCq7sGP9Y/JeqkZ6nwcK5+URs4p0Gxngbt9cp8ya5CtebKZCMmd3l7wu2qM3Ihw/4tg1wNEPkkabjBblTCYsg617bzgUV32tO+hi5kbh7piBxZKPEbf1vnrusw6M+sOVqGra5rPRHYNc3n+i6D9gx9PBMvLtS3GIVd40WwviAjvuqD2y7MzAu94BzA6mv4bu3nWCK9vLkHmsGMEp/GHvmNu1Tlzgy6qtMBdpecW3gAAIABJREFURMB0XxMunO0NmmhpyMMFtnYL5utTO4R4eNHwQdz1yRKT+xPBi0itYaLIuHZFeLqzz3fQWF75MgT3vWTiEksIPdTFfjHERDidr3OEHEV4rtX54GpmMi+cAEGwRz2Aq9LkiY4+d2uOUEgUbSxrfkE6nojwfHM7TuXrkPEm14zfpBKOANigasd6hwGQKEviKPKWSrqpur74eeO8rEZQcjfg4YGMex4TIfJyuQ1ty2PjYK/KQMwNlrHIsDU/2dYbCAhWKXO60Kj9g40X5N22IpIgloIfxq/HbZlGP3KKt5JRloBcdgceEwF4yrtOMR4ijqnkn7cCkpiOCx1ri5lI8SSBuxE+w2uDlXJqOeeCkv6ofwwnG4v4yvo9+Nt914hwG2ezIDjLMXh64j5+dXoHPn7B9TjR6NJB37n7Mnxz7RbH+NntkVSRGuTgJT4s+SxqRPjMuZeL66us3Qi2kJ8jm2lG6ZT/vrzxfPywf1TxZUjCureJIlfcvDLiFsdWGg8OrfW0TS5LiKEjt0ZJcAW/dqz7Smye5zVihQJ+FTnGPy9WVORvz0Rade/ns3l8Y2534H4AIsFlEJ/L/3b/6FyonCQWJihwDeK4NwuGTkpGyc7us1Ec+4NWKNSwIioSvuT4Z0yhgoxpieeN51prTATezmbLXZaiCHi2BqUSUfh5fPFb4kpQyGcRA+hva8DPcVpw10AZ/zlZ3+Rv7N3B+nRTMzAysmQb7HqLYM4UNwDKbqgo9YOulUhozfMxnjumYw+N+YzwwFhcmFcAiU2FiBzvJdIbVdMvO94ocv1874FJ7BjtACFBF4cPg13KeQiU0mxqf5KwuVLQ9CrGBrjO1prJSNLZ82Aj/GjAKb66W+qFV4J470gI1YbcsplIs95EhL4WE5foqqske6V0e4muHV7fh8f6RvFE94Du77xHwvGFZErkNMhnM1jX2yxyC0BYaGnFlZsHl+xDAFGk1lZw/aAocuPKqIZUcGPGGe6GemCx8KPJOfxocEJu1iHly5W5bD3S2liHZzr6zCak/B8gl92qGoh9ahLfr3w2gyNzvUsUqgBEGOwoivwaU4Sm+hxOTs2CYzqKIskq0KB42jbSjmc6+9W1zdN1Lutcnkt2k46Yn6tiNJbPwIWzPWj27nMURfjn7RciIpcim2Ns8TLKennm166cSznYqSWwOzdE4KQ2djbFQp/fm/mLZC9OMAu49TPjA8T/0uEpwcevXDaDj92+Ddko8uEAQt4iMqV2U9cLAR88Mo3LN/ZjXW8T/vC2rfiDW7fg0Mwy5/YsLA6c2ZMv5ysp+sm46PuvHhybxdaRduDd715++6zUoggNdVm898Ak5vqb8e+v3Yg9E6ogJvMuUHh6HmLPYkG3+S+g4dBlTOpn+iR7jiY81d4j54go8laLFAa95vPNUR+z8dxzZ/HDobU40dhUZmlE0Ky0NmMdh0/Ry3FXLhORyB5sLc48mdfRvqluqcteGus6C/dA3QYZhyGuJNC5wUVG0edfCZdu7APBWSC/JqC3N11WAYCdO2u+BANex0olMd2OIu/epQeIjI8fw5JjbKkAVlMaGJrg0g39Ze3oBu4I6mm/YLJRSIj8OxOZLypExsLdAsfCMTfs967diH/efQRf2nkxPn7Fz7g2DWkTNKYKoLFn5GBHBI4X86kLb8ajvWsAchYPGTF5J3nuk/uuxaf3XiGLg2MphTFVgO9MbHI98ONQoV0XWiYiFbz8Qfiuud34y0M34XhjUXDOWmZ7y2LrIYJk6mBLDTu2B0Zn9CBg9mtZ+PKszpc85F8eGpzAoz1DZm6ULIjgMu+xNQ6MEi4iZxnjD7x3z+zAj7sHgYjweM+QcxcCzJiMolE5tBzAncDig6NnXYDNCKqgUEatN5iiHPDX/xqU1tX//bWbAkFkoeCyoREgAd65gZIXtNQskzTYKS8T024k4+BYSDqmkwWXHbCUyUgg5TiKcDpXwGfPvVzWSAR3w/tSk8u+ByJJo+uuMHTw90y7OEOn6hthBTQe24+7BmWeHxie8mMMN3dWurKLp9KtdT3gsenYk/F4GO/8JxsLdFy8vmKxvOFbJKUhzgQ3n8vLWOezdVIPd+FzPl4YiDQkF6kQy+PWWDR6COSvMom+yzohSAwejo/FGbK4sKwJg3cV5tln3/NXkKwJF+RbBQxWpBMlbqVEIZ6R2G82eyHztVdyOROLQ+eJ6Y8FCI0NYxa7YwhmffN86e/mSQe5XLkZcCZTvTuWncSVgq9rrLuINSawaldznWGabjzH+obR09qA4bVDiIgw8esfAtatW7KJ78xud6603CSUxioN42RXjxGajLLPK+9sBhlbT7I6gqOpc4ZbMdHdtLj5dRVgLQOlDQL+/PK34tnWzlDohRGCSY/xG30w29+/dUtYua/7ZKEhGIeuPOWhQZl8PrWe2gZmFG7k1gemphYvk4SXXgIyGTTX50TeiKIIpTVrMNTbpsomBKTleYBf/45xIBMR8tnIxbCI0saS4Jv+q0r2VRPdRTzeN4wv7Haxlx4cnfW8ybvlRzXQRTA5hJOTUy6LYi1A5DKYAbJnIJtFe2Pe8zko3dh1kJjb37p2Y8JqwP32xPAk7tq6X+QYt/9QGVlYWrp994j/nd2PXX2Tfc24cH2fBJMHXMDlNe0N6WOLY8wNtkjsyo5inVqe9PXVhqcoAmX95UAmi0OzvWidm8J1t1+MWPZWBPuBjMi/2TXWgY94F73mQg444twf1/Y2y1g5Vh7HHGWlGLvhM57W9jT5qt2cnfZul3U5t9fcPzYrNJn154S+lvogbX3s3d8lAQybWYpAZPma7m2UfCXjduO/PzhdHgR7bU8TPnBkCkQkceby2Qi/d8sW2a845ptdi4vuYf73N7xF0ZkAXuNZE1e1Kn4ey0U9gVBflwW6yt3lqu6DP0OcN92LA9M92DTUKmng0yym7J7HPIfM9wTgyPq+oEBgkSe0rfTHPM9/I7HhThYaQQTcM7PDWCmaVzlz6/5xuc8um8tm8I2tF+Azh24I1hBJWS9Lkj+/k4bOsJZBynMSa8XwoYgIt+4cxkevmDNtKD4Yb8LvE/gElNdwKV6nbztvTNu269aXa8hn8XMX2ovC1zDkckB/ik5kCXgdcx/1LWeq4kXAVi5PdfbLYYg3O1dSNaayuIjQ3pgiCFp7VFK/cGehBLPAAnIT4uZqGFy6XJcG3fq4I5PBE71rnMANcjc1gFgKqVuNVwJFkSjUNJOS8yX/3tgGSePt8AET0BU43tiM51s6PA6dYkMP0zoKDjitDMlBJPhzVT7pM7v9uMsRoBMKs3i6vRf/7yV3yLxYqwVe5FwPa5FBPmi2SQkOAp5r7TJMwnTGg7p6pWuYQcCXN+3DcR/nKljs0m4WqvjxijwWcKJIhNxH+0fwjzsuxicP3ohj3UPSbsYgyXWdtCOACIUxXBwLGBNWIotXczMgTB1Cdy7drgbKJgJKmZwy4wQjUxz5NQNluqFApMzypM/Kw/PGtMJC19dmduIbMztlfGrl5Sr6i0M349m2LlkzQgNEeK6lI9iXI9JbxziTkbHzFii3nh5bL3nzdiLg6dZuHZ/vSxArSG7h7ebqbzqiJJ5c2edbOvEXB2+Sb9UCjIT0kvMCadPV8f2RGdlUxJowcoq3H/UO465N5+GYXzcg4MViK+6Z3Yln23v8d4SMC6mGT+2/Ab4yUVrJODOqTGdaskpz5m0EpwDkOqyFI8gEuLUIIfh4bj6To9Av6do0ilJD6mpajFBAYKuiIBC/t6Bg5cBCJoMfdq1RU2ejlApcncl8JkIYbDzRJ8ML+HMAnNXFAlF1m6oszkhfLW+vFfzcstsVwWV02j7a4eKPkPK4hWwODb/+UfzsJevxrgsmMJCS1SoNHh6dwWcOXG/a5L0sHJKFE2tG8Ykr7M0V7y9pCA0eC4BjmHQ1FVCXS2RJWwbwQZkiplNeBy5wruMxPCWuzzaofFnfLHR3Gzq3613pKCIXfFfHS+k32LXQgyykTPr31YIP7LpxjXcJInLu9+3tOPH2dwUXU8qPDQsg4O/m9np+CdRlM6I8LO8zNMEIdD8ZrqTo8IVEse4LXbZxAADhH8+/Ijj4LwbdJs15W3MBPfXGNLEakMGrNW9MJBly+GD4mQtvlCIT3cVwL/Dfl8mRHuKY15jyrySuk9Obz+g4LG9rLORcfBcDbz9/fNH01MMdjWguFkDkssWBCPjVXwVGRqpAkIFMBnV1OUQEFIvu8grXXw+amgIzWpHtpMs6ULY0GGitx9xAK7aNtkumw5Euh9OYImRymXJ+TiTWqsz3JZOfbyJJn/+yYbfnERCX3EpAEeEUK5D9/gqot0HgRg4Ec0kAjm7qx1XnDMhnALhpR7o12XhXER85Olv2PVtk8DgiIkx2FzHaWUSrxL0hHvJZeLWASC2Utm6tihezWxQIyKKEutwK08d7HpWpth5eNvBrw+xbTDxrOkL+rBnbdHxlfAq6l7Ky6KGxWXxrejteaO0Qus0YPmCDaSctOW3dKr/6fkRAhiKjmCKzPgjJc4y1qooRo7elgL2Tnb5+wuWbnEzX31qPLSNt6rlgEGVxlrRmUr0BhW0CGO7QyycbqdAquGb7l84m/HqGFVL4TxDcziMHSN7I5CadCN9btxk9X3jcC+Hl2tfIlAmEQmmDygRe15QStl2fIkZSWAXBCT3BYVfiothnyWfrUiEmjiJgoRS4XrlbHHWFOVnfiLrjLwrRv9jUho8fuhkN8Sue7zkFGAeKU8GYAIpQyuQQZ+YhcVoA/OmRt4SHZiNFEwHk/XgzpCnbjzc2A08+Km4QgGM4pRje11WtjAKLI1L9OXmhoUQZUaz9YM06/Lh32JfjTdwfgDi7GRFeKLagcPokdEd3D0QRIY5jJhkgDoVY01lxmXHfJ/z6I0IcEyh2t1onC41qxeNBGUlC8CYKYhzFFOHrc7uVaRlaQRwyLktW5MuKJZ7QSqwHJ8aTRxCPJyYC+TWjz/IzYTvfXLsF3x9dryPxuOYbvHtHZpDPZrDh+18FoIrO0HXMKBPgXA+JgK/P7cY9k1tCayxPi7EpE/SRmb3H13cnNmLTfV/Hsa6B8vMbhS5ePEEE8n7dhIhiIe6IVy65GAyP9o/idL4Ap/JzAcYj4kOBLNGA54A426T7i3y2O75tZSUKEeGJzj48tGYtaMEHL4+dIvW+sTntKQEnGpyA/XJDo/Q1jpy1I2I37493DwnjUTczAlEMH91M5v9hCdQNjWlkLSF8/K/jDc3ylXM1dHNSymQQz5c8LTueMp/LITd/2my+GrNMbmsA7J/uBv5S2+XMboSFoA9My3E2gywRTs/Hwc2HPQC7dcQTEwEoSXKDOLIr0SxRCl4CmilTKgleqgSm4ygCSqXagyqbenZPdCHjDzT/8YZNegiUATg3RSLCcKcTCrcMV59tLnS/ScEHUGZisnOsA488cwJff/jZoJy9jNAhmC8SC3SqvwUjLfly3C4nZhDglG9BXTo2ETwRB/zGGVrogbAijIwAH/4wDn3lEfztt47JHsJjZ171PuummEYztdCRBT7EDA4CDz1Ue3lvIV3IZWU9ljLuYFqqq/OWf5HjF6R80k7p6VwdiDT4ciam8uEQYW1vM3701EsqKnhoq6BkcW3B80C1OIsiwsiB3UBb29LWRr6h+rocmgo5vHjiFM6d7Aby5W5LS4Jfu5lcBgvzCbdM37eTjU1S5wePTOP2P/oK+OLjA0cqWJEx7/ZvY5ZZoK7nFdR0gkfm4fza2VRfO03FsXRiaus00FxlrKlkh6IIkbfoak/0g/kxrzOfakbHkIDhzkbFM1vmEZDPZdDXUcQjT7xomBSJVwIHKY7Jxb0CtyB7A2l/9NfgoJw6NrOfA26/iaAXVkSxyJ087yWoYrQ+l0Ep1riri6OSMNgWHuhzGcLaniZcu3UIrQ05vHx6AS0NOWfNBeALDzyFP/ynHwgd7B7vWLSNs7DKwLR60UXAXXct/qynzcJTJ3HqVAm/+f6jwHdXaKXCcsoSFzFEhGIhixdefkVpkdeMrEpH68mLKLXo8WuXmJ6hZxPeH0jPKnEmwr2TG4GFGETzZcoaVpZaS3YGUZYijMUWm/bEEIRUiRNLv1x9EUj3Z1/+169055h/uu8pAMAlxjKru8kp2RG7/W2+VArWbmexDk++dMrIj4T/dNM5eOd/+xrIC9f8fBzHfrsNuTmRy8L4lR88s8Tk/nTA69hSyYM/4Gh8H7iYHyAcL7YIdT3f3C57X2Cl5Ilix2gKc/Y36LxZfXH7IRNwOnSBs4cVFmPtrcb6AWfW67JaeEsD9ie3qgiCKsrAi5rAN/y8qcfeSomI8EJTu99g+XkAmQin6+ql3sd718DqV7nfCxm2nMrKKf755nbJQCTj4MUDY9LsmUO2tJBgXOUChLWiUYWc+WcQUMqw5ZQb7/cmN2G+ULCyRVg/Ef76optx98wOL2yoYBycLKGCgPjX2rpILb4MtzAZu1x/ThYalemag4kwXpj3RPj++HrHANlFkwin6urxg+EpoSXBEQx+WLYxjMv2yajigmEamQgAvHUSPN0oUizzC14JQDbrg90qPkEc6wBCP3JQsbeHoLK5sgqvhWwOJxsa/Xjt7Yl7U6KMmn1Dbx65PQLwreltACmO+Dz6XEuHUeRkYJEomxEhjFUlhECiHAOZr2UuzRwAQawDt24jBGnS/Y/q/qYxyxQ3JF2wbT4wtNZbKTh8PjAyDUCDtWrmD8W3dTmLTD9B5sYMEEuhkuFvrJi/87wr8L2xDdwreR5kBGtfV0zAM209YlVDjBOmZdOF67cOuc2cNLYYZ3+TALSMAB418wqzDhh/ERFeamoT4oqJMDXggkFPD7QAxAoq7YRdm2VAFLos2TmsFvh5wesygUgUSgDQVMiBDzpbR9sxOdqDT190I57q6hNaqrkJWHwoYoQ2U8p0NdXhf0oJMGkvI5Y6SIEI2WzGp7k3E1Mrri2IopGwc6xD6hIlMiy/8kqlKPIXAtW12VGsK+eVZoMJLGq2bHF/KwHuF1sqNTUtHz8Bfs1em8uBM539xd6rA74kRc07h7PwBtu2UZ/PIo4yeL6lc1E6Yog5gDQSdPPLv4yN730z/tNNtaVblvaIgKLGrEiLb5RegcPR3FA7YiJ88kq1yrN8+23njeF/vmYDAGPFTVia9qH45SeT1uxJ5dJgW4NmaSK9pMhlvSxYt3TMKbvOWhvzyGcjRO1twA03LF22Un2RutKX0aVfe5qRyfxUNkID4rZLaG7IY7CzCa1NBY1nCb1Qi43FO8N3p7cqr/ffhfstBb+VjQkmGx6ZCxkrX5n5CvZsODll37pu97xv9xcvrs1dlYjwgSPTmOguorNYh6H2BlEoAcDu8U78wa1bMNnjlJtv3TtWU/1nYYWQdvFUCfyedO5EF/ZMdjpePje3dLkl6kQ2q5cNVRYhsvKqWRNAkP3Pi1OwMj7HtuS6+GI2kI15jRBbJyasiojjILFBASX6qAuX3dpsWT0/WsMCs/bM5qzsjiSLJo9tTXtDYI18pY/pFD7l4GO3bcWGIWdV9Lu3bMG/OrgWIx2NqM9ntP2UMZDti3/79vPH8bHbVydw/msdXr+WSjBBWUGApCznn92339ywB7Nf/wd8ftsh/7VuRmLit8TajAn42txuPNY7gmihJAsq4wVTKzzZtWKVDqMdjXiGKHRdofKDRyAYWSnPqGZjCoNHa7Y4MjgID82nCg264Qoz0MMucnkxXT/e0CR9ceNw432+pQPHugekO3yv3P30Mc9AXamMt07iebEyLWufWakTxyHO+LCpBwODW/9fnMkGAj0BeCVfQF2KbbMKMR43Ytlk8E2syAMQ+cDl8/NgGitFGZT8ZhITiaBPfCPFGg1zcInl1p1wqq5Bfn+uqR2tLz6Dx7sGtY+GMcZ+jnMZQqkUqwBK5pBOGsPmeGMzGl56XjYB2QyMYGPXSYn0e/1ziJFhgBBTrBYw/GBM4KD12i/Xns3Cdeeey4Lg9Xyw50Oc2+AcZMymwVZhbKFjxwBylk6qNPR9S1g38Pcx+bhTjF8Kn6GIQCXyFn/GUiaKsBBlRc2rgiiBoIcgu6Hxf7yeFzIZXqq8AsRCESDnppOYe4pVWSLzZwZ00seXslkgZY0YKwM7Xoq5dT8OQ6cgkjhq5C3QYgDz2Zwz+Tf1sXWaPRDE5Hifc6l0c79nshP/cO+TZRYuHcW828gzkfCsUsZlnYpKJXdAiUu6GA2NEJxL0nzJWyARgV0wv7/uHGy5606ACJ+58Eac+8BncMnGATz+9EuhQinFkq0MiMrj4NQClslVKexVVVcCWhrrcGJ6I06dbpL5bCpU5yJU1oR/b2Pcy5slhmBpMybCTH8zZg5P4Tf+9nvyTCEX4eQrpeDgB0BSMmNhwX1my67lAu+ngItlY/Y5DnzLt66i8Cbeo6psAjolvGcJ/0yO7/LLU/tY65iCVxtfqVYw9GSnNpvR7483FEELylfILJqT+XpfjcNdNkPlY/YQE+H+cZvOfumuBY8tZ+34Mn1t9chHcAFGO9wlYUSEoUXd7xL1RBEKuQy+sv0gNvmMhS909AAvPiy93DGmF5AEvX2vCFEEZDIoZDPCj0L+n+Ddpqh1qZcLBTNm7N699LjMHjnT14yZzupcZCsCBwsGIeIYMym0qbTku2FkAn3I8LnpaXnPctaaziIeeWpBBYYoQgkxvKl8YB32Si5v5Bm1LNbOLL3eBzuKuPe5qPxZ8k0i3FLs2eP/9IfGvZOdaG3IOQX3GYBsJsK790/ghZdfOSP1n4UKQKQxlaqFKEJ9LoP67AplAm6f94Eq9wIiAsWhoojPZCDg95IxBLkcErzILFMbNsb9FJ6nNIQHy7RaLgiFULFdtVYCVJlk3efYKMGNhWSszOsOTPfgc9/9MbaOqPX2//GmrWXtZiI+I4XtdzfVBTw9n42wfrAF6wfVdc1WFfIEoKEui5dOvgK2YHojwevXUskQEh9ITzQ0O2KLYzl8vtjsMku93NgEiYNEcv51dWApPuGD6pK6bcktKGkf9GnIoo0I+Njt25DPRtg10Yn1w+0+6w2JMCzxk2wNBJNpyxMtH7yhAYXvnt6Br63fYw6/KvxZPHEwVXBfCbhzz1EAegCPowgn6xvw9Q3n6piM8PyZ867E/WNzsuj50A9AmRzjwwyIN/qyWx7bPTL4yGSNRU2onCAQXmhpx/fXbVZ5O1FhoDQx82oZJbOkyODNTViERwYn8DcHrgOILcuiwJVK6vDtPN3W49LY+nYCn2SCuFqVogifPf9K/OOuI7hnamuAIxg88GEowDOMhh7OTYuI8PDwOnxv7Tk4UWyVMQeWP4I598Mj/WP4s0vv0HkjXg9G+w9jcaKYcdVFEZ5s75U55Gx6YqkE4Jm2blkXglYyuOdNgSCB9j594Hrp76N9I8Ec2hgJ9pYjJkImTjmMklFOAnhsYAwvNbYEtOY2KrMNEG8u7hY0GZeBSPFolXZaHnJrG5i/+gFrvB/g4TVrZX1ZnMC88g+MA/5feQDhLw7cpJs2mdsaWwX3m3RuWREk2fxMJc5yTBV5Lv5XJuA/knETGp/pWO+wCxapXRUccCBSQK2kFjjzm2TANGuY+29uo7l9TnBgaevvz78CLzcUzQInwFrPBJw1gSQLuYRyJqVPFcE+V2W8hYrAQmOyDu6PEVLesW95GeZcfZD1H/L7Kvpu+CiIMNnThMmeJvsz/v21G9PLmksDEAEf/vDyxwAwsxPrBRChtyMR74bXGvH6D/eDqpqAPsvWLzVNcy0P8zxzpy+6CDh6tIbGytuNE/TcWawz2bEidVeAxRfhuaY2z9fCDDoVm+M2lxhucBgI+F6Na8eXmegqBgofAPj9W7fgmi2DFQqm19PVVIfHB8bE9W6xDHQ9LcaCutJD730vcMcduHiuV/ZV5ZGWNy3aOYCAu7YdgFm0tQW5L9tklgm+7Y1Drehs9jGVmHfyvk1KAhXYu9bVkogxwgjKZkHZjOxXcvEEDSUw0W14Dim3tzgOeFqFoYuMlc3g2fZu5LMZzGezZfPE9XIb9jNDY132jCmUGIp1WY0ldRZePbBKpaUsUhcl/GWCE57T5YOKZdQmgcKvkUvEEHzzuaNK2yIfqBwlF73+gXAvJTlLqKtbqIRSb5Xybp7j3fcjqcOVY2tjsXyUfiBYi4oiwoHpbly3dSjgD4sp/wlh+IDfvNpZop6zpg3rB8pjINm9a8twG37jqvX4t5fOyO8NOXc+eyPGzH/9Dln2R8IjA2MARXi8Z0gC1MY+sFdDPpuySBAepBdtxz284C1VeIGxFZJNj8i/c/fKaidCS2PBBMh1f6cKjQGRujfG5DfiWDPkGYQO5HhjM15uKOK55vbAf1z7ELZvzYHjQLh3bT3X1oNX6hvNfhwefJmJJJUEMUV4eHASDw5PieLOts/Cqg10bjdmqUfcAzVmEFssiLYdLrAxV8wKKRY2WBgQWZUQzg8xT+axqdVbTIRHhiYEfzH5g3dkFXxWaQd8aet+fOa8q4Ix83i+MbcLDw9Oume9IujJrn4fNJnrcnPrAtuZfhn8Ms54IDLX5My+S5msf07p768O36qEAOCvD9yAr27Yo7ShVchnm21EbxoMFRHwuV2XBso4tlQKgmJXfFXFLPzYo4hwotgMzjKm60uf171ZlVHSlq1fiM0pL55t6cRXth3EgrdC4ZFY1yyQu2VgpcnxhqaQvmGWicFZ0oyXyxMR7hud1dbIuLMSIc7mrLwLq5SOTEN2juRpo2g+Xag3fbRKKq5LaSkAb1lkkxzwd/O5XDBGN64oQETJW6upm6jL7Mf+5MmDk8DoqCvvYyqJgGTWr440vACQGGFEONEYxgJ5rq1LcMt1pcb5MWujTLggqs20PQ2YRwwNSYDfZUPZpEHGljfB2beNLC9u05WbB0L+bP7cZ8K+qcrr1ZRWAAAgAElEQVRZaiwum+rzgrvto+24bfcIfuvajcHeG8DCQvlNa9p4qwE734jYRxM7Zwdh98qkoOqKVt9mkADBk9mtu4YR+fk4I8DKw2LRxedaiUudkS+InOIEMDe0lufL0lFG8PmdF+NY3xpZ3xW7bPYF4QMVgGPPAIbvLXds9s8oXbOZaOl5Tpb30FjnaXqkDRfP9aXWc9grigCgs6mC8qmzE2hvx/bR9mAxCH9nfHv8H0jJFvZcaxdAkcihK8bVSoD5UDYyspeCpYElmyICGhuDz8cbW9z+nsmgLp8D7/kqEJh9K1ldWhOGDhejSIpj9LTU47ZdIzwhUlZlBZXDIXNHGEiLyXoWfrqAaY/h8ssXz8ZpLYpWuuaS9VapTFaxrbIyx8J5a7tk4Qr1m4XMe8Nibr8R+cti364Nui1sFoSJ7mJQri6rFoIcXkb27UjjMInICARrUcYJoKe5gIvneqvDke9/XS4ye5+D6b7mMF4ilzHv13Q0oru5gNHORuGJMWLcunMY128bKiv70w6vW/e3u7YdxI4vfwYgwpc378M3tu538X0g+wHWD7Ti2MMn9LAqmx1vFO4mcCmh49nWThzrXRPEf3HClRNeInLxJo69cNLVbzZVAU79Gtm4PU4GfmjEKWJu3L4Gj/s6VFBm8NYOiPBMew/an30CAGnCoVhDIkoxcg18b3IT5huc+8xfXniLHhq5D7JZ64oiX5YF8xgQ8183DEJs3LNiIjzb3oOn27qR4bKC7VjmRBmB+r2JvACNP6OcgnC6riD9JYSWK2zpIPIkOWGESnHQvj3lJmf7mfZutL/wJAoLr2Ahm8PzrV2oe/EFcVGMM85qzPXPtb/gxy5z5a05krLpA6NzgeUQESvUEko17j9I3epAgXbdtgdxoeIJ83Rt9gCyGxoRTjc2YWGhZARZ8mPyuPJmsrF/LZnmCFDXOTMGbt5aKjmT2zgcmxmA0JCQnauzFEVyyuH1yhkkFji4oAzX1R6VFvwGCFO3t7yjDB4cWmv6QGXzw5nMYm8Z9ueHb0cmn0dUit2hJ4U1BPUZ/MZRBFpwWJuvK8hAncJKBQwmRTGsCKcxeJU2DX3Hfv0oHolHIn2LiMKYJTDzDZMBzn/z55e/Fa/Ml1CXy4CYRnzDjNOQT5Du/gZ2j3fg8/c/hT+8bStu/6NEIMtczmeq9ErjuORdd71rh8EnjwG+iSgC/vL8azD5/DE8Oerm9IWWDhesGo5eXt68BfjePdIcY8jOYUVWnxQYF314kToAYONG97dc4L5UaL/j8sPY8IVHcfcPn112E06gk5kFAJw74d0X/efupsqKMcuKdo53ANe7THLvOD+0nPqdGzfjxKn5sLC1wFkNII2fVerqQu/jL6Ctux30KAkf47VvLW10DEv3Y9d4B/7kSw/LngoA+9Z1Y7ijURQ0i8LGjUBra01jKvMNXw4YXG9a04Yv/+hFX71ymvl8XdlSlubhcPdE9xDqsxpLopruL/VcsS4ra/zCmR7srRsE7nlseetuNWjJ1PGbV29AW4O/iCCnQPnk5W9JHRLLg81VuKEq1kloKeD/BIx2NpaVu3vTXvzW01/EJ7uHEE9NAXi+lpGFvI0nd7lgN9EUvPPUR0RYMO2kkgRR6Hb8nvfggvkIHf/7bwMvvSiZIllkdElq4lT+SGVvfDw6/10VJAkqFNDc4ENBWGtlHmqQrIPk/WUbak+9fRZeh1ALn6nVoqiWPiwRU2mwrR6dxTqcml/Adx9/UYvCyOOVqjdnEyPim3Ojyr/6mWUJlT+DuMWkz/Fe/J4DkylDU9kvigiZWGP4uZAgtl1ztlwh2MvvC2fLlfqVyly6oQ87x/Rir9PHXmwq5HDBVDdKpTA0xRsBVnTFRkTtRPRZIrrPv5alnyGiTUT0RSL6NhF9k4iuN7/9VyL6ARHd7f82Vdv2e997VNJf822UHEThNp/x7iKON7XhheZ2c7Aye2HZYTQdXmLzbziCDgOGuX+XbXSbCqcuLNvBhodlVcZEmBlw7jjN9WEWnFt3DmsnOSOK1Oc6/v3JjXihuS30A4WNnYNgXN+e3oqSTz87n1dfUY5xwwdMgEBW1rDMAJqmPHnj+3JDk7RrFSZajxcKzM4euDf5h99+3rirJyI5bLo+F7Qvdv4AkxWPmaDG6OGm3atVuNg094TvTG3Bpy68xY+l6BZFJBFeseADhzMEJpjQ8QbZc6DKEhEYof1MCitWwcDpb5Oym1qxUYCE4Gv5IqQDjmeQJMugX6SvsgFQ4q6OrVZgKiJyigJvSqbrS+u3LmH21iLMcqf4CqzhzOYkuCfgkcEJ5/Jq0HGsZyig6Sg2sdbIdt3TCDlai71LapzJmo1XMWXplfHNIbzuH53FUx19sgYJwLxs+mzFRaL8BBmc8FqUuhUB+tlOFmeN1LkRE2TzaBJvMG3HGbUqE0VXCu8AJcMRuWfYZS4mwhNdAy4OVTaHjUOtGOlolH7/ymUzQWnU13t8k7jvcrY8bvizO4/gy9M7y2gwIpeV7oHRGcznXADTF5vb8DeXvVnGmc1yvDqk8kG7TgJIiwtSy6GrYsXLACbkxdzfGhpQn6/CAmOpphJvyvhIBbh261DAjwq5ygJusS6L7uaEcmol8YHSgAibRzoAAlr27cGO3/1NZA4eEDos28O0WCo/TINCLoPbzx0p45WjnY0uM99ScNVV5e6VS4wp2OhWAfpa68sGqzSgcTBs8Gj79zN7x/ChS2cQEWFtb0rmMLMPV4PXtT1N8tAN29dgoK3K2Edp7VriXa7CxNTT01woyzwXRzW4mi3aDlLmIaTL5OPPt3Yg/vCvII4iHL/4SO1t2vVWi8tcJUgSR9nvgJXztFjKs3a+OjrQ19PmrP983UMdLvvpd8bXKyOnCF/ffF5QzUVzPcr3yW1erKAjOMvCxYhSLk0uuCDIHsrlw+FRILOdhTcABFbVVT5vvUFWCkn5/93vrvjor1w2i3dfMIH9U05BYvd6exm8aFNmf+S90gbNLrPmN/WzUsiJsvaMpGUq7ZvWwp49GTRgd0K2TZT9wOGpylk4l4DLNvajv7WAQzNLWzh1N7uLpKvOGSy7fPtfr9uIn/PWTRq8/40DK5XsfgnAnXEcTwK4039OwgkAb4rjeBbAxQD+IxHZK7ufj+N4k/+7u9qGeSKZwJlSIyLUjY8Cnum/UqjH3+2/OjxwJV6rgaRWNnmA4/oOTveYQ3JiE+VDbBQh55U8nLXu8Fyv+HQ+0T2Y6CAfPkk2Ta5vPusEVTKH58Ctz7+JfFnrWyuWSr6uODkuWEZilSlankCY55sm5p3MhXjIHh9EBi++DevSFnmOE5txCiOCBq1UU/mQORIhdQwI+owAeHyBQo4IJxsaAWigbp67b6zfo0w2+WfbMHMgrVuGbnCpQrzre4ZUxLT4D7qeEOADnCLlWd/HIBuCkhQIJBnR2HxV5jzRCAtUBOCe9btA4HhCbIlj2tDmy/ZE6TPp3AVCoRm7pV2u/q4tF2Ahm4VV0Dw4PG0aVZyLcGvmaW1PUdp8qqMv7JivQgNn67zKXPl/d8/twjfndgWWhXE2h/9x6R2CCc2SYxVq2tVIYogZpIGC8ZJFnl0CpPji9pLZDS2dlSLOusbjJIMyVXTxWiRCEK9GslAS4bnWTnzqkjfjVKEBo50uMwbDWFcx5H+HXLKEhWxWFEqqaHPPPdnei3uHp1WwsHRjxrfWxO8p1mXxvkNr0evjezTX502BxIJPg1273GuaoqOa8sDqWJXYNivdcHrFxMbBVoylWDTU1g7j1LUzN9CCakYw1F4f8CwUCs7Fp+p2UxjBSoAIA+0NODTbB2prc+40GRcUOYglYXlZkmlWAXwLuUqzXD2sNNAn81XDyxjGu4uO3GAuiww/kd2LnLXWaGcjfu+WLfjXKS4BgFdcuWLVdS2lnzWNK/l+pfS0SPnFlLhB9r9Fq9cDVuK6xv1eRR2lQn1t40xaBq7EeiJN8AkfwI8GxkI5L9jsU+qrRN++nw15Z7n+aM+wVBJThOPFxS3/+NKZ213b0xRcOJY9T+QuGJqbZSzJPtuhREarVCy8bp0+zkK1YOm9Wlf51bRWev/7w34ssudmvCJmy3AbCMAlG/qE5wAsGqX3yW6NVv4EEpnAzV5x+aZ+/P6tWzTDXGLvVXZR4bIUwPlr1d0+ihBkWtcQCFoHTD38OtnTFMRRqgVaG/L46BXr0d5YTcKWyvPZ2pAX1+k3IqxUqXQUwB/7938M4IrkA3Ec3xvH8X3+/WMAngBQOVhDLWAPgHALZt+6Llx088XusCLuH+ZgCEuIVax1ezgjo201h0NbRbMRLoKqTealzuZ6dDUVggC2124dQpsn5i/uPuIfDcWN2J/ws3EJURwjBuHJzn4/Lk2AajNIJXHFyp0AfaR1Cy4tvvxjmuaeArzYypKxkrQ+O5JwDiRWUKmE8Z7mQEC8Z3ansEFivJs6WQEFAKfr6gHiANfhQSIp14hQR/qeK5U+wcd4MgqTB8dnpZIkY1S8KOOUtrV6bk3fJwVNy4zN9ww2YHgaTsslVVJz7QQdmP0iQeNWKWZxRLZaPNo/pm146y6tRw8yAZ7MP5g5jUlvB4Pgf/Kdxy8Pz+DU9hUwljCJ+rQeYLSzKE5jn99zKT5+2R3m9rFcKWPn1VpHJdcB8wgu7NwoM2HfTRu2T0TA8cYWPNHRX9a+XZ/hvCR4kvTVzKWpS93ews3ZDEFXmRSMNFC3/24+l8fz7T0oGQuMpkK2bL4FJJgrx+Jwjdn4cnZty3zZuTAIlNsg8gqRffsAAMX6PB4Yn8PfXHRzQCswdZf165Zbym/wl9wcElDr84vVU+lW1O8jO8Y68KFLZ1IK19qWNrFxsFXWFBYZymx/C37+4nWQxz7wgdpcu4Dysa0QdwSf+W18PPhO+KdfD0EsOCw6zMoNvV7B4+CWncPy1VC7tyz0MSv4oBzwKeEHDvLZKEjLbGHbaIcv7+upZV7T6L3acrb8cpRwS7VNhA2DLbhkQ1/wNceR+61rNlTfVLJd+5bKSWzDoEvCwZc+yzqwBEIQGcVJjbB/f7jppbqh6dyX780JGB8HZirwMcPwiYDjxRbdJwg40VhML+fbYrdUXv9LBrbm8cC7t6V0XOYoMZjZ/vJgvmfhpwySLqRLARHQ2wusWbM6skGxGNBotfCBI1O4cvMAfvXorJF/Fu+PyO1G/iQycjTLwH61T3QXgz3BXsaq7MVyc3rbkz1NuGbLINjbiEz9crls+rL0KM4cXLaxD5cm9oKz4GClSqWeOI4fBwD/uqidFxFtB5AH8ID5+te8W9x/IKKKwQmI6G1E9FUi+uqTTz5pfzGHKiU2jqME8GLgRWI2POiC2bymzHNPYJAFL9LFxt5RXNd0X7NsotxmyiAAImwf60R9PoNN26ZSF0XyNlE76jbw3id+KAewZKBgfp6C4uW4QIAPAhAF3qnMOKxUEMhu0IX+ZPcgnmvtCNziInuKTzCm8L0Z69q16GtrCNzxQLaMEVTNPHN/X2xpx19cauIeJPDI8ye/+fa5jdgesqUdjvFk8GKmxH4XTJU0I71OBLCkEB8J3PKXVn7TqXYuPt/YcC5+uGYtQEoHZOYA0ADU7iAfCkoWO8GcMI0n59J3rIxmyWejMzjnMVihkksHMqldjwTcPzpjPocm5o5KFa/JvnBfKSIfhN58LxukpecEMfpMSIp3kn4h2OhU6SaxpWJHPbHHs/bZ4Z6zGc7ncgF+Apz4cfztgevwWP9I4jCXIBDD35IHk8Dlx2zuBASWd2IZRhoQsaxK39yx3jVKU0R4uaEJD45Ml83v0uCefqqtx/dBw/kqzTirOaEfgwc743PJrBz1bCXhxnaq0BCizoynDCYmnLDWbgJfpzLxRWA1Xbr4sGYPyLncygOAexjrLCrp++/sXC418vEuV/7fXTG3xJMpUCteVwDBeoClJctoa6iv9iI/WTCXWe41XDfOwiIW69RMVM4HqlYMWV6O6ssFTy2HNuyGkskAbZVluarqqQD/6uBaXHVOeia5Skq2sib8f0qLkP3G/VTe/jv3jSMip/T7rWs34nIfaqEmXFkl9S/+InDgQPVlLXCw+CUsMKzMFvCV5ONvehOwc2eFCsjzcgAU4XRdvYZFIMKp+lCp1NXMYRJcXJR8NlMWz2RJjPnnn+pdg8f6R02/k7Jk2kydhZ9aYN6yBI8oK1MuvK8cakwoMtHdBCLCYFtDKAtVgkAO0MvhjL940CWofEuUqn79STIecokdgpAxi8iMB6adCoFjyYaucOX85E27R2QtLtdakACsaa/N9Xr3eGfFveCNDkvOAhF9DkCak+G/qaUhIuoD8H8DuC2OJQ/4BwAcg1M0/QGAXwTwkbTycRz/gX8GW7dujQG1Ugm1qioNxblccKCKSGJPy00Ey1y9LRWEdSOMsUDAB7CYYvhY35JOu5ANb7sLuYR2mxlTTw9w3XX4DsoJ8/BcL/BnXkCLIqAU4wcj05i69xsIlqNZXV/ZvA91J09wVxEzH+PAx/7/8MDLVhTGvUUfDhkLeYsBH2WFCD5wN+HbczuxUIoBCfBLPlAzQdK2J+T44NBK5GI5Dfl4OJE5aPKhndtLciOyyhqnTLCuM2q/FQ4vpAGV8jgmDojwtS37cOAzfyqB1Y/1uv5ZRRRXYodpD+jiEBZFgjsgdPtThsnVhQJLYP0lygDgByMzLttA8tzg36jLUpjVgMwff2YXSNKV5XDjZyIm0rGadcb/l6ylG7l5lzaIg76Guwkl3n/86M9gfiEGlUpyC2LnzNKlrF0ydQl9aWayhwbXooFxDO1XDGAhl0dW6Cz0YGL65vmIyAUqdz/GCBXUYf/cW5cBQukqcsHtyWTI4+D6JFg2OLN1a6f+/vwr0P/DBzB+3z1GcE/gJDHPZqJAAHL5rPFrDMtz3/kHCXYNGyQ8wjc2nosnuoeQSYx7SfANPdvaie5njpn50zVMBMn0wQINUSzrn+AyRwEu+1l7o3E9IQIHsVfaM/Pm/zUnBRCeT7ZWWo61w2oolWw/kszuve9NYYDLg8jwe8Z9xm4OS0AuE+Fjt29bfgdWU9jmehJzZgOFijVsHA5vOa2vzgxU09Aq4Idvt/3fg2NzOGhcVJnns9KCQCiVSrLXME5r7kaVzweKp2x2+fF+uJ73vx9oWp77g9RRw6GtVi5xyYY+fOqex8J9y4pIhDL3i0IuI2st+O0d76iykwnBqWGZsasA51rK9JRiTfnwyBR+2Deqz6twAaCGoLrt7cCJE1JJHEWQrMcVYOTgXvSNDeETX9AEBoOJrGxD7Q145JkTyaLoaMxjrEuVVF89/zI8e/x0yCvsZJ2FNx7w/v7hD1f/fBwDHR3AQw+tTh+Gh4H771/2vmDlomqe5TcEJx/kJH6x1jVi3PC5DF+2skQkCaVIL4rTgK0x2diAs77FMVusx7o3AThvshN//IWHMDfQgpt2rKkCA+Xwn28+x8WFPAurAktKwXEcH4zjeC7l7xMAfuyVRaw0eiKtDiJqBvDXAD4Ux/GXTN2Pxw5OAfgjANtrHkGCwIO+19fbx2QxHJV0yrT04kocduRwivBABwAfu32bBHfk7/7LzYk0wLwRn38+0N6Op4fGQsEKzhXOdAAA8GxbF0DOrefFptZg8QLAc23dONY7bHChBwQioKdFs1FJ4DQvxaj7CT8SWpNwLywOHWpC3JN5DvZVa/VtpOOPoRRFsnVHsWaYS/JRVoTYcVqGFPSb+2AaLOuzKaRBzF2gblsGiXKKG+6Hbd8x0W9PbSkrH77RMSR/Khu3byiwpEmr2xQuRRrM3laYaD6BH1awAc+1Ov/tY92D5rbB1UWApJ23+E7SQoAroKz/0l1KpLZmvHKtVN5veSVvjeMVaaVcTsrCtgmUHdyFvmHGRoZWk+shwLN/ICJ8Yfuh4Fl2GQvMiZN4SdRtFaO2sefauvFCa0eg/LRYSOJT14XSZLEhb35gYg/njAB8fs+lAIAtI+24f+0mR8OeByUVfldvccrxpXQxHKMpSQxJl05OQ2u7aRHOme3euW8c128zwsQv/ZLMm0WdfnIv63pT3D/4oMTvawE+uB0+XFu5tD4QpQcPb25e/oG5YnMh/Qfx+M4UyCRngNnZ8LtaYetW9zoyAgwMBD8dmumBtbgMSIgXVg3NNuazIf94PUCXiTRAhPddvjFwn3IXOi5DTYZcljNZe+aZWoFLDCzlcgQXgwJAbYHMpSHLOMmtkeXSEtd11VVVF9kw0IL9U9UHYmWLpiQF8aeICJM9Va7xWnlBYu9fMSQ3LgD3bD4PT/YMpso5FHxRBZjc4Z868ia5iKs4jmwW8egoAODweueaYt1dAaCzmB4vJZuJMN3bVH4r419u3rFG9pBge3098YKzsDJYTmykiy8GLrnEuYivBmze7PrQU12GslRg0WuxR6xcCqfsyRAhmyGRT7kSSU6VaIMT2Yjsbs4NPRWMOIQ/BnIxhUvebNu8Nw21N6AnmRCkSjirUFpdWOnV6icB3Obf3wbgE8kHiCgP4OMA/q84jv8s8RsrpAguHtO3amk8n4sCAkvC7vFOXDTbmzjkA/VMRFS+uZdBQNBe+yo+OEzwKXWkVcuHhCoFtjjoNcTK4dGBCXg7CDkAJw9ddkMEgBfbu3Gyvlh22Of04ilFwVZCVgnAv9tzIQ8tOAQm+lYmRCWGTaaimCI83ucydcxnNa2v7RtgAh/bPktfzBiI3RUpHL/pL9+CWVppPPEiEHmlUmLMjO80+hFGCNsP7ST/Hh52BFvhePk533AuIjTW54L7sqTglnY4/Me9RxPzElZg5zzMsqDlH+0fw/fWnaPz7l9Vucd9VvyyUi1sjvxviXnz75PBdUO8+hrkmZABkKdntnaz8+XwUmFpmrZtH1wSGvLfMQ2G+AmpkPBElyqF7xvfEHQ+uW6S7fMHVegZ5ZF/6IdDE/jLS24PaSxtbsnQk/k/poykYLd4DtYkEZ5pVwPVZzp68b21m52CjDNomee3jxq3sSUgaFf+10/WZYHggwgHa5cqCwKFAnDHHag7sL+M0C3uU2/LiICDB937fD6BkMUGZBb2SjMrnXOO1rOaB8AUsHvPYFu9+VxhT1udRvWVCLj66pXVd9ll7nViAnjb24Kf8lnj8iv8FMFaqQXWdDRIOc72ekZhNeegUl0NDThVqBfXhnwmQjZI0lBDH1Ke/cjR2UWLfPDINH7+onXVt1FD2zWVteUbqw+A39aYD2JULQVxQutu+XdiK1t9WM1kAoDZAMM67X6ie6P5rdb6YWOxuBpealo8hltzIecsshoawK47VUF/uK6JCBfN9uLAdHiIP7Oc+Sy8JmE5lsjFotvLV8ltfaUgnh8I4/+WPWelM0KQgQ3E9bjnbHYze36yWd+CcxCAia7K8dCkHiJEUJmP+2PrOwuvPVipUuk3ARwiovsAHPKfQURbiegP/TPXATgPwO1EdLf/2+R/+29E9C8A/gVAJ4CP1tL4vu1rg2C8bvPgDy5w58VzvbhgqjsQmOM4dmZ8qGJzIPLxUuxXehCyKYqrAu7HWhdk9potg7g1TSjxzy2wuxkgwbRPctp7cxIMNu8Uofl4awf+5tCNqvwBL1zoKiXCkz7znHUdsGOOSBtIW9zWmiR5UHX8iK0RlDlx//mhmIB/mdmBzxy4Do+sWWsOz4lnYeJIQcck/fA/2TT0QX8Mzsi3faKhSfracPxFxOQDdUutibGSrYvHn9KONwFX3AcVBYqGJAO2EBMBPn5ROe6Tr1rx0x29waE6fJikD+K6Z3AJAHEmi69sO4hn23u0z9KwuuSdqqvXjQBINBb2tcy/2tODBPmTTSmc93JaD74xcYPC9ipvRuGGBejaiESgTeLO0o2zqEtjKPdObJAA5rHUbTdlVaLYuE8qkIf9dM9HWMhkg98iIHW8gGZNFPwY4eiRoUl8c3YnnPJP16TMf9mhgRe2+YYIncWK4fBCsHzBK6j0e13DVmFmLdr4+6ObBtLrB4ChIZR8Rsp0pS9hW5oS7P3vByYnqxtH6tho5Zm6OjoMsSVxf+bgShMf4Iy3SOSEbKLVcxms9BOUJ7tH7Xv3Owf0rQZ+58bNum++XmAxWnr3u/GP519pYio5Fwer2K2kiK/U1q37Z8zHxUtOdBcrhx6ooU0QASMjq1NPss/1NWZbW7IZs+8J+3P8d6J78cPWsuBMKZNS4irdsXfUPYJQ/iAuVy0l9fYaQci9WDr87L4qrMne+U7gXe+qrj2Ga66RJrmtw3PlAXnfdt6YvE/GbToLP6WwnL1qtWmjy3msrMSFlWW7IDRLheesPKpysNlDl2hD166R0gkY7aqsuJ/tb/ZyLsyZhCv2tRi83rBtCPvWrU7ur7OwclhR3rs4jp8GUBbxL47jrwJ4q3//JwD+pEL5/Stpv76QEyJl+r1sYz/mH3okeO6WHWtw53d+7D4QMGpTMS+15q+8Eo89cAr0vHtUrIOIXEwUAt6fctMWJQhfNnbehL2p99qepiA9dhkE2obI3XQRQHEMEwoIIILEO4LGc+G4MPB9jtmdzH/J6rIYhLu27MexNRPAgjOHjxGDz8qWixAB3HggrFMY6jvyGAuOpL5txuW2kXZ89aFnUsYNnChqiuuP3b4Nb/mvdxkhjDsDiZMhh1B+QDLpytNp5/5gfM/tvwh4KfaHdDfYmJwd50Iml6rYkoHpi8eRfp7P5jR9umlXbw7SD6P6jLY52t2E+0+Fx+UtI2348oPPWORAFBneEk1iApAyd0jran3C5+IgjlAwVGtR5ZQ4uVwGp0twwS2ZHnV6ynCSJucSlIYjAkom/olYa0ng2cRQZSGw9Z1ijJjovF92RUQDhmYgMXw4Ghb5HykO40URrwUizd4s44GqhY2SjKTTgC4yMxb/RkIfGWS5jZZQ8msZ8IEN7WIwcbakJDdHHLcMuG9iA55pbEUWRvmKOG9iGA0AACAASURBVCxn5ocnjy2dAOCjiwRrJkDNkvN5NBdyeH5+AU92DWDywW+JwsjOq026EAg0Bg3sZrwYWJ4QzgtwTlpihuIKDnRx7FzWVuNG0h7azvCBhQBsXtOKsa4a9sQVN0rOEuxEeWyTZcEtt7h4fKlt+eUQKx91e6DnFXFck9VRXszzzzSS4PB0yy1AXfVKr0XrApxFl4XGRpyuKyA6Ne8tlDQJSbBXVjNcImD9ekycuwl0/1fPOBmVwR13rE493Ql3tmuuAU6eXJWqczagt+GxjOuL59LCl64CJAO2rxSYRyUsKhu8iyhsbEZbrNr6r7kGuOeeQK6KRPisfBseWGgb98CmgpO3D6/vw2hnBT5PJPG0rJyXyRhhw6Mx62PLAMBb947hLLwBIE3h/GrDwADkUma5sMQQRM4ilVVZno38GVKeXaSuyIh1SbhgXWWX4eGORnz9ked8HY5JZvTEB4KzgGVl7oWzZ4hnnoVlwSqmq/kJQEDchH994To05Mv1ZBLQ1y+AyZ4mFHJRoHGtCJs2YXxqOFRMGEmAAEz3lcfnSF1sfFCoCZiRxWINEi5yeSrYwMmUDQSXYMz2JGuf4feqaLBtmjNvWM58l9YmwQRM9QfGcX+YESE9oYm2eKwzB8kXWtpdZjMQxyIvH2uCEVnLC+4rPx/BKY8GulQQ4VhTbA1196Y9ZXMfoE+GQGXPPDg2gzsPXBv2LaEsqrRnhfNFKOSzAS0AetiBr7u3peD7pP0v5KIAL7Zu7j+nbwfCAOFMhjJ9hiak84k+J/EjCuBk+QTtWcsUpRXd6JCo2/U10RdRavHz2mBdTgVCfl7LhviQ6hgHdqimfl2fumZk6foK6nwQ/7I1FfQzxBlDnEYcVP6cjNU+Ytrqb62X7IoxuYyJlgjsHGsl6uee1uJiqZr/883n4KrN3qqICN3N7oB8rHeNn+MIp3N1ABEe6x1G0qLQKpZqh1WwKKmlAiJgbhnZ0Barr37pmDTLhYPTPdg+2o5375907iIAbty+pmztrjrEsTvwJdYg8unxTpaEiYklFS9hUysfXd9KrWuqASJg3TpgZGT16htMz1jDgbr5veXBkuFyKXjb24BLL61tzaT1cTllVlNZkjywFQpA6+LuVtXCQe9GVcZL/ctiWYgDaG2tXtloU5r/7M9WV2YxEAGh3FJJlK4onxK7py4Jpu7elnrZAz590Y2+C1HqOs5nI/z29ZvKvm9rcPxtvKuIS6pIBc5yyG9fvwlFG4MMzD/c2WOssxEbh1rSKzkLP13wk1YoWVhBX3h/3zWeEgsp8YyVT+WyYZGm37lvHB+8ZDo48xG5xCiXbOiravkf3dQvMmgmIjmThO76DYvKnWfhJwevb6WSh3RCpUWfecueUXlft4QZ4IWzvUH5ZPC/qsEoNZYCVpTksxFiAhayLHC7H+q7O7CQtQE3uX59TA4HRkEjm6I5tbGvempujuRB2vTCHj7qfHwrIIGXoCkvtCZE1AumujVLBx/MmYOZZ99x/riUOVkfpguXt7ZTZCxcUvqc/PK7N96Bzq7WoF4+gN+9aQ9eydWZqinATeUp9QJ5lMFLJsC6Vc5wPcE47OckXk1jEuQ0HDYa8pnEPAOXbxwIFAflPQ37QtBYU/w5oAX/hi251HrJKDtNQ6I8IW0LlZ6jxLgTCjitLyBleROD8LVz9slGCNPD5O1JTPprch5CBaEqqpLn4Yg113wYs3UR2//EeLY9vKGxCiXtpemzL/vj7iE82j9ajqtEXYFSK0CKqS8TBW7D2maoXGMFkK3jc4eux4tNrXipqS3Ej4euprqgT4VcJsg0xnUTCJ+4+E34xCVvlr58cfshJ0gQwfrj8/PLDSId0uwyKqgWZmYWYwTVgyX+M6hUumnHGrzd8FQAaFpmWt6aoKkJuPLK8Lv3vGdlrocpQIZuKj9T23zlMoQdo+3YNlJ9DLHXBCwxTlYe3bpzOIipV0VRhf7+QNHR1rhMJeFPCl6FQ2M+GxleG15u1USL73tf9Vnq7GS2Vam0qqVOA9N9/lKOwsfKZJga2misy0r2t5P1RSenLhIjqWWRWDHVwtoe55aZVhcByPvYeYdmelIvss/CTyHUsj5fSwooA7ZXl1VQrgYX+nYdg4ILBrEyN7BtpB1j7Alkyve11kuWuKUww8G6YfahtD6dhdcmvP6VSuYExfQdJ1yJ+FBjaZEzoBBRuivEIu0tRdMVg8jWoFSyq5lAeLq9J1hR/7LnMP76wpsASliUQBkAg7VmCoIge/j7C67m83CweElwGypmwjf80f+jcC4q2EWhrTEvn2/ZOYyPHA1v+E80amyjK8/R+ClBsxR+Y8dtxxjExEkIOPasuXfrhEll7hZHPhdJHKMkUOK9Kh3KP5fjK0EGKXSVdg6OvQsWu6tlEis4l3FalP1TPfhfrtlYVnHS/SvESTli0pVP4bhigli+JBBShqOwfFL5EjafpkJIbjK88QC6DtiK68mOvoAeBAcJGkXwDAX9dM+lKLTKcKLxvdKEaHaB+/bs9qBwco7JdMwqzV5qasVXtrkg0jPWMjKFrvhV5sjAcEcD1vW3BAXDMuRpn0wmNH050dSKz+6/Fqcaiqm00d9av0SqeeYnwHw+jzgXCuRE7Mqn80zgi2s3oLFF/PHLWkoo4GpSSxFVb2Yex6ujALJ+oasRb6hGaK7PoVZFS81AVJ7pi2NJrSJkIg3UzTVP9fp9BeVroxogojJF3BmBquWE1amLAHQ3F3DBVLfICGKxVNuqefXAar1WiqvlZJ5bAVjeHtHiis/Va3AV6alCvWkXeLqPumd+6fBUzW3FOZUXn+weWPb6rRZ+Zu8Yfq2CW/ctu4YxN+DivpzNHPUGAiKgb2krNwCr726a7McyYd9UGFS7chsQvq/xLJlfadkglIwHjWSQsnPUIn75tl+VjLRnYdXg9a9UQnV0WjEWDqrziU51f6ulX5wCMoqA22+vrgIfMyU27fPBfSGXw3y+ADZLRKJfgbxlx2BkgK6mOqe0OdfdED/doRkuUg+7tp7E+z52t0IYuDAK2tc6fvu6chNl+1CUxpDKeqJWJuETbpBWaCtjcGTn1OM2YcFyx95R7F3bDZAGotayyW6HdaX2KTEEe4hPU36kai4AM6ksrOmDHIC4kIvcTXGAH42VsxhmK7JwX1AUQsTPasDlZB2/f+sWLW4UQFoSwf/c3aRrqnxf1tdw82IFl9Rv58y/ZUGQ53u8u1iOajPfPE/6m+mAf/tsa1cZc6DEM8mMfVxPUgFFiQ8UFHLutsG4ZU7KIfl9fT6LfF1eYioF40nwjz0TnZLZz/apUlvVQF1W43uJ0BL0l9vyyiT/ow30WE2a8qTCll9r6vcv/IILGPtqA3c+ac3zKsB0XzN2j3ekxglcVcjlqt9Ilwlre4pCX0yz20baQXAx+nZPVDb/f03AmVY0BE0llPNm/b2K3fjJwYc+BIy9erFxlPc6XL/rgvHVyYL3agC7vFWI+ZYcWxImF4shGlREErNJ9gwifPHcSxa1VErCxbO9uKjGWFWV+g4AnY11ICL8xtXrsWHwrOvbGwpWECD7tQDtDfklL41u2Dake6aRw3UN6rP/9tKZlBr0eQDYONiKg9M9Fc8dlcoSOQVFa0NeLiprqeMs/GTgp0KplKSy+lwW2ZRNx24UHcZSpuomiA+X4SaXhBguEOjv3LjZNq5/IyNVNOjqHWwvymHImf2GvuSUeJNUxSTf219n+5txcKbXW3YRTuXrgzLJ11t3hVnquB9tjXnnTugfnOBDegqCk18Fehx762UerJxQKXEq9yCKLLKmmrZqkueSEHMQZiLU57NSKF6CEfOhxdYpDJDK54ELBLUmDr8EuKxaBiVRqQREEV5srux+QQA2DbUGn7WfpvJFyifnHgitnCw64qhcaaeHOe08JX6zyhD7LNkBp30PdVlNUxrFfCCKwv6k9p2ARh9PRupI4ObWXcNYZywc0sBlVCP87YU3mTZ5cG6gTonL9BgqE4OTb2KsQuaJNsOlQmVKO32OgldkMmpVlfib7muSokfW90lDuyc6zbpJ1FcDkMlEx1np9k52BWNWxVKooOa39fmlb4ctz1ASSUHiYlCtAMkd27ChhsorwPr1+n7z5srPnUF4696x1DiBqwoNDcAHPnBGm5jqbZY9mulo72QnPuItEI6sdwfNjUOrEy9n1WElgeOTsMha5V82Darrtz1QvKaVSsIEV6GTmzYBs7Mrr2cJkGyDhh1tGW4/c2tutbO/MY4qWFL2tRYC2gkuV2rth3/+3fsnpJ7elkLlhBspcN22oaXdVavI2plssbupsKw98Cy8DiFJyNXASjPBngG4YMrJWv9ukeQq491FhPKjk52ScnglbNg7byLgxu1D2DLctqy1EkXO3Vwrr7mKs/Aqw+teqWRvuzkdaz4blUWEZ5PbLp/6urUhj/+/vXsPkuuq7wT+/fVjpqen5z2ah+Y90sjWeySN3rIsW5INWJZkyxbCtiyDjGMgxgFCMBBAoSA4IeCkKkuCwWycqgRChYSwu7W1EJawu6EqsRMIDrBAwhJibGwTg7GxBcg6+8d9v+/t173d8/1USdN9+z5O377P3z3nd7ZMx7+YvOugle9BYOUbCdvG7Qn+tJETHphEsLDSehLyxSuuxxcvP+6YHcR1A2oro/2NkbHfevIPDFW0nAfOPtuCZgJsmOgL+gj5nPU7BBfENcz3M2dZrt20EvtsT5TdJdWaXeXMCzRH8MD12nhv1eyKOjiKuZIv5nKeady1WewvrIOqNUBsR1sjoGCuClshbHVItACl/VsrBeTzkIsXQ9e1I/G5uE8DzrXov87cX8wdxPAZ1z4/cQ73jBl0fy/O5XjKZv7Ofsu0f2fjN3LP23myBIAf7zvg+l7OpzPDlU7023Ir2D+zf81PH7sd57u6rSCNbd88X7LalLu+buDuYH3mM4bj+1m9xLlXu7V92QbmnUEZe9DpyKaVrmOA9YO4f3+zV7eEjF4Qjd7mxvpK2jHI/rs7N1+zfCJWECpMd2fBsbGFHXLqZmio9nn09WlfuB69yGWRfTusR69mCcwOd6OQz5k13crFAgQ+5+l2FOOhyJ7V2vZr7H9GMwezc40EdswNYs+qOuwPUYzaMtu2RY8bZdMm4OTJ2ucT4X3Xb3QEOltSyLXsK/fO6eN4z+HVL856YGI08V+sdzA4ch9Jvh8Q1d0ttwBXXVXVpEYi/agk1+b1q+s6bONEn7lfH1436j+tCPrKRd/r96SBJQGwb2HYmp47YOa1dlCpUHBstWZ3rd//vmfUNaM9mBvuxpuuWmMOyyfIWdFbcibFnh7UbhD9uiMODVDH3KkEMJueAFqU+NDBRWzYvg5LswNWN+1w5kwSxwvrxlbBPkw7KlymB2vURWULPNjGsxZvfS+f4ovtOw9VOrwnX/tyY7iYz5uTn9g2aSb8dD/xUgJAcs5cPrAuQMx/nvLaazCJGWwwapgBwK27Z4BvfjP272VcIDpq8ziW6X0tti/lX05Pb/P6wnJ4MV/QD+7O5eXd6wJWk0njKYXj4Gz/4/vbumu+WU0jnCMK/nX1RvzbtLZ/2ZPZu7crR9DDFZgz1p9nXficoeyDvBevVj6QKC92VxwzEmg3oAItob8ZTBX4Lci2Lt0lcL7qvu00Tr50KwAt8O0/rneTCzqZuqsmB87PO6Hjr71WwkXfndz1m+gv3nXtusSneCO3lFl++7Zg/BPrO4vth7c3hYtyvZ6Hzb2NNFS9bhLf/nbgTW+qz7wIgP+5p69cxP23LqVQmiaLWZvHWQPaOs77HPIi3Xn5Kly/1b+nuYZIIf9YtezH7Q+eXMQrdkw3Y6H1n6cR0HPNe9UK7eGudiy3n9+rKIM+/+FKh3ltkLfl3Gumj4XmCiRyaVRNpYWFqnuj9L12DxoXthY50Pa3rTMD5vR+9772aY3lGVaPVLBxoi/efaDt3mZA74zotVesavw1HNWsdc7Efk6fxpeuPuUdfuGC7xnnHUfWYaTap+v6X2OuU4MJk7ImrKU0O1zRe9XS7F+zAvsWhvGqfXN47YHV0Ysz/9pvFq2d3Drh2y4kBRg1ukoWY+rgeQPAzTuncWrHFHq7ChARM0+TffmeiSJ8byqkFyBxvQmKhoROF/1THLhkBHjuOfMON2h0Y/2aNdci5mtvjmcvlnn57ppe2ccVMU9UL+b9mwCVOwqOg7bVe5uYXdp7mv35vBf7X/fHnrsMQU9nAV/buBs/9undzPp+/owgzn2nFs1l3nfKyrk1XLH3cBdUKNtfn9pI7ifDV1yywsyvEjgv2ALVNu7eC819yTHANivjozWXYKPxdNWnfZZjvxHncL9COoLJPiOZFwRRN5P6v4+eWbIXx8PeIcC+hWGUivmIpNxeRj6rwJtV94r1GRxHMW8L7zYtqlQnxSLQ0WI9Z7WA2y+b8wzLJ8jN0rIW9WNpSM0w+76oHSuNSxZJctlCMb3h8Boc3zKBvnIx8Il/XTXiRzTmuS48r4q7aXw1y5gcsJoi331oIdZ5rRHSCGZRRiT94TPY/C2fE7z3uo3RI+rHfzNJtojjgflwpdPs7CpwFvq5w1gL3Z0F3LwrXgDd3M9sq3zLVJ16rqSGau2gUm8vzp09UPXJ5cimcdy8M9lTot2rhiAiuPLSkcBxbr9szvcCNhExmolo3+3I4gR6S0X3KNpfVy0jR0M0/5cwjxoAVo10OyLDAffn1pT6sJt2TOPg2lFsmxl0dKuacwV6ggMyfjeV4XeS9kFKRFuuBHxX96xcN++B95qOG1ttzELAk1BXbMX5tDfgqYCzxpWz6MZHnUWtirdxXnJ0zywCpfdG5/59Nkz04d7rrZNG0V11Ca7gRdQFn3jfGheKRnxny0w/ds4P4pB+cXz2sjn0lgqeYIfjN/CZfW+paL7vLVm9UBk9AwbEVqyTnz6C0ZwzbLs7vXsWU4Nlx1iOgCu0eY65gtAS8s73e+knVeN9qZDH7GA3zJUH+K5/82I8pDaS/QNz2xHvenZsW55AsraMyy9ZodXWU9Zwd+RTRAsKiQiWZqrrUn2st+TdAW++GV/ad42rnMZvYH+vrYs43d4bRX/jVWtcu7NgqdW6g6eavXLvLMb76tA7Xyu65hpth9gYcjPhOlfmc2I7VDTpBn7bNuDEieqmfeaZ+palwTZM9OFoyJP+uqv37ydiJtGOHBWe0078ZdgmNE4bxnXwqpi9gBLVTRsElsb6oitWmNdiYnuYaF4HSmTFUOWok+74IKaAa3jXPRZlT2sHlRCQtDVmYsKpwTIOro33lMjYsaLaogJa0sU9q3x6lkl6ZnXd5Np5j1XOm3fzRK6/Ni6oj22ZcAVCBNOD3Tj6gXv0ZMO2m1zb3anZpAxW85NDAU/Y7DUa7GVzfwcRCX1SHLmmRLBrYQSfPv5qZyDMfO1sHOa+eXfUZghZxtHFlc58E/by+czgnpdeCgiwa34Q99+65Lyphe2gaDtIGzO218QRAAfXjjgPovq2/cSI1rRgwJVwXgRWbTx9uoueWk3iKLfxRNo9iv07en4721cfKHcgl8uZPXvND1ewcbLfM76f3QnzbjgCDwHlgQBXrR9DvlKGiNbU7CXrxyAAfuXQAu484N8l+NHNVj6hfE7wwG3bMT1kPSF1bsVh2627hGIGujoKOZw7tl5rORAwR7/tyv07+G2HvidbAW7dM4t7T2yKVavIrxbas+cvaAnsRczk59We1307GZiYwA9XTDgK4V0n1pePekIGWMcoI4eAfd0tjNQxATIlk9IFYZw8XJlSz/VULALnzgFHjsQafbSvhHxOzBqZ9ocQDVUuV5fsPpcDvvWt+pennTSieWDEPN3XObUSEZzcPmUfUp8ZJy5HKoulVlPvBPlNZnVy4bxHeNe16/CGw2siprYYzdcSL9/2P7WOlg8qBarzzjxY7kBOBP1l7SlJ4xOGmREH+x+Tkf/HXUvJMxd9wvUrtZ5Frtk4jlt2zXjHW2W70Rbr+wV9S78b2H2rh3H5mhGctfUEZ3fu6HrsmreCCKd3z2DnvH9Qwb85jzVMiXiC3saN5G/dsEm/yfZ+ATMoIYJCXnDH/nlz+NSAq7cne1BPn8+7bb0mjPaVfNfPsJ4M/o79q5DPCW5cmvJ8H99Agu2FETQ0e+CCVrPO7AZb/93vPrjgaCrm50t7r/H7Wo4ATZzdxdFznD3yUeW+JiJmjSRxDQ+eyL5ce7nEsRIL27cBHR0QCN72srU4uX0KHz2zhE2T/WbOB/ds7b1AXRFQE9G3ZD7Xzs6Aj5bVzP61zu6bs947AnzaG/OGzvX5KUf+De82Je4BAPauGrL1OCRwbAD6nxH987VjvZ4gpeQEkwNlCIClmQEcW1xpdopQDWX7vY3v21HI6evJeeTxDULFYHSL3jRVPYqnZjDO2RTMfgSudBbM5NwtsVm3UD6ltmLkVPKxJaD32cRcG6C75jBRpg20XpMt49pJoAUI7NfnW6b7MTPUjZGe+PuhPX/ocKUTp33uP92M62bbn+Y93KCatO/ZuM5XQn3lIh64bTt260EQYwOP0711VfzuUN2j6MMr7uYgtrvLl2wY08fVBuRzYo3vUzXTfmPqvqGNWqOv2jeHHXOD6C/bc+BY0w1VOhw1a664ZCRRzzuTA65aYnqSbiNI5PwePnlvbG8EwDuPrNO7z9S62DR657LGs66qVakLApg9B4kICvakNiFBOHtgyKwxIfD0quMTAwMATA104ZLRHly/dRL7hrXmfvvXrEB3ZwGlYh69paIj54CdAvBMnxW4C1pGPYlYvQ16Pkuw/KBdwNo+nTVajHdKBLh40awxZ+yjfkGGoNq47lxKgYeToICST4THntNp24xPPidxTStari57U0MjYGlfpnHSv3r9GAArmGKsj4JPXij79B+6Zas+LcyaSPaROop5XL1+FB+5dQln9szi2OKEmRspMVskzf57nNkza353R+yyyptaI5mrlQvPmkndK6Rn/q47Y5q4vvauHsbrrojOQbicnd494zgWabUSjeOrJOq+PRUiwNq1aZciu4waE299a33nG7If37Z31jmq629suRxw110AtOTv6/SHow3B4ziFqWb7aMFtataona9fgOVyMK8/3SlYghgtA9zX3LmcBD6wdTOuATsCrl8pm9rz12pgO1bjBq6QE7zvxEYcjLmD6BMnWZKjV7OwrzQ9WNan8P6zl9n3qb+9TEHBK9t8kghKHhwxUeByBro7HJ8pAL+YmrG+n20ZAqMZnsB9RWPcYBrNxETEbNbovdEX4M1vxtq9i9gx56xV5bdO33Xt+sCbVmPMvq7gA7Pfd/+NYxvwar1GFX76UwDazdLv37TVHOfq9f5NEd0J5j9y65IVdAj5PcN+p6Ae2gylgn/Awd6Tl1U+rYR+TdLOxspL5m0qpfTvtTBagUjEidDYJkQ8yexDx3cNes91G7RAi8+kZT1wGpYT2Oipzkz4rg93Nw8VsdaZe1lzcXJM6FGai/k8lL7uOgv5wJp0q1dUMDQ97mj6Vqu+codnNYXddFSzVKP5IqCvW7GOgwOsubJsnN0351szkVxcwVstn1v1Qd2mEmFtpThKdazlY6zzgI3DeKBjdAcOVHEcv+46bf5D2nXXjrlB82GPIF5uvXqL26MstanMHwxr584tajxYSPLVr1o/hssWfFLAxC6E9dJ93dn+v0Bra4szsQA4uuhKetjAnf+B27ajkM9hpKcUWAvAV4IyPTu60jp5+TT1Avx2rpAgQdiibRGrqIBIEmJ7IQAuJoj1+UW5DT2lArr0mhLFUyexYaLP6lXKVmVyPuAm2/lUNkZhursxOVDGa1yBDzMoZTvg2nPwuDkvsMQ8YNvLHatcPhfQQevK3bQslxPbyQL6zUT8X1d/eOFeiGN5feVi6DxFxKw9tG9hBV66Ycy3Bs78sH8zNaPMxnjbZgfMm5+cbfjJJS3/gr36rf930qYohtyYRF1Ijvd1mQnF7XFMANi1ahgH14/FOlYYNWz02Tj/un5Lv0CMO7gaZN/qFRAAi1P+XdPeslurorxmrBedt52JLHdsIti/MOwfnHMFfZ3bVXXHIOWKv/2nm7di20zrVUlvG8vgorzVVDoL3iCv6Enym92MNImslmu5CDlfdncW8LZr1uKVe+fgaDafRHfwQ5IPnNyMPQnzMRI1VQsfn6xrTv1rCBLXTs/lqg+/iueF5VX74jxsprS0RVDpvlOLOLZoS/Sa1QRpIsDKeD1+nC93m3fw431d6OpwPpWJCtAYJ3JjLazs74q9g/tdRNqf+seNDdkDBYBWrT7utMfdCcVtKqUC7nu5lkeomMvhjYfX+NcQ6fBeLLsvbkJL1NkZuh3tX1ih14gKnoWdclcb8n8bLSSA5LZnfgi37Zl1DDN+SyPh8W9etzH0mi+w9kiSgtuCCAJgx6zW/Guivws3Lk05Rh209XQXGCyzzfM2o+kUgA+eXDSTYudiHQO0cd5/w6bQgKC9povxJdxzV3rdH3dANJ/PYbg3IMG/bT4CYxvxNmEz1ltPqWCrRaB9ZuQFM7avrTMDVvDN74sguiv12aHG9axjD46dO7reHGYWz7GtVBlN8lkmYPVeR0SabTMDyImgR6/RaTRRN85tdaqg2Dhae+u0S5FtjTrmhczXXkMwspdZP+Vy4Pz7yx31PY4nebCW9f2BGmMZ/fAHLh2Bu8bSVXqKhLiu3zqJX3vJpVUt36hd7jecsq0tgkpx23mmTgQ4eDDJBAC0iz73TaDRG9OvveQS25jGYqxaMEbNh1UrKv69P7mqjoddQCa9uLRqHkBvXgRcjI6GAdC63LU373KMYlyeuJqeiQhu2jHt7G3A78AU9wtEVBcXsQI09nUTNf/eUjGwNon7d/QwAqYbNng/81HuLGBlRFfa7i5Gg8oWKOaIxmind8/g5PYpvOPIOu84QScNWxDFXj6BFjw00Dq4FQAAH6JJREFUpjWboCnlCe6EGdIDoHHH9x3LqBXjnocIsOhNph7a4579c/3PntXDWD3S4zsP+7i9erOAsG+iQkZo6Im74AyOTxlNd937j1hPycT2QWYvKlqinRCRl4jWVNTIb3hi66S5rzU94X21GFRqrmYc71auBO65p7HLsGuF7ZzSs4zO8ae2T3keNB/dHK9ChKHSWcAlYz3RI/oIuwcpFdsibNG22vPX6epq+51//co+rB6p4NIxK3GhcRNtJJAWaEmi3/oyZ7TYrG0BaAGlQvhNqNkjlR6g2rtqKLLqsQBmjhrjfWchh4t6MCyOoCToWm0GcQ3T3h9aN+pogyueF9q4ZnvfsGvRKrchBe+6/KX989i/RuvWuhASnTt72ZwWEwkqWLGolauvL7ogZqDBf3n5GNVTRQTb5wZDRgib2Pl2vN8KXpU7CmZidO8yw9/HkVZlRU+Q0ChEJTqviyN4or/Uagpo77ZO9/uPr7t03DqBB+bN0t+f33sZ/u+l23zX0W8cXW8la6y3u+4yy+AXULWahdo/j+qLMtjMUBlHNo2H1sSrWZufa+qK6yrzjFyEVpNieGqTZopIS/ay1DQhuY9qFvchTLWLLzfoPFSlV+yYZo625WyZnL+K+Rw+fHqb+XCh2Q8Wrlw7Eni9tnWax/osa36mu2boqS46mklDQ8APfuAZfEtIt4z337qEs3/0ECBacw937QaPLqsmS1iYobdUxHuv2+ip2RLkoi26cmLbJErFPHavGsIvXrzoP4F+4FIhB7Abtk1itLfkObbfcdk8zl940WeWAujN7oybVgC4TA/whIr59DNO8sad80P4wTPnvUEu0Xq1e/RHLzhOWIGLrlTqcmJ7x5F1EBG8+798LXLc1x5YjVd996HAzyNDUxLwuh58HmmM9Wq5ziqdhXjJAn0qDLl7nDDzjog4erbz1IYS5+xUyNMtv6HGnMf6Snj8mfO+0xkBx6nBMr739PPmcHuNzd87tYjXf/zLvtMDwPmdu/HNp/qw5FM2o/ZQI4lYScmtgfDdVrQga3WbTqmY13pNXD2Mn10IOO4QkYNACy4pPajd3dmgXm7r4ehR35qgpBsZaUwi83Zqdhjzexxe598hCrU5Y/tol+09hjgPnRslKO2B53qbMqc9ayplVZLqk0ppe9CddyaYv/Vy/creqg4InYWcVVNAvAeVuAEle29adjND3Ti9ezZswtD5vmzjuG+i3Y2Tfdg+a9WoiXvgGeju8NS6ijOtewwjqSkAR9DBOd/g+XW6qnTunB9yfB9TtSc117LnV1SwoqfTf9yoWdV4UG/EScG+pW6eHkAuJyjkc3jl3rnoiV2r9NiWCWyYcHZdfP3WyciaQMZscjnBb9+wyVVA73f+6JklW/nheH3JWA9u2jGN6aHuwP04LPhj5EepeU038ATuvkB3J+h2BGBrLMZIb6kpwTKK0E43oo2U9oWzfj7L57QmcOWAWsOZUKmw97cwW7YA73xn/eY3Zzunxqw1Lfqo1TaHaYq09znKtmW2fRi9NQuAjRMxWkY0mIjg/TduTrsYFKF9z8TtcgAoxswXpX/d2/XM+GGJDB15Slx6SkW87/qNfrNOZLjSgamBRt/ECSRmoiefCi0AtGqet182HzKhd/4igkJesG681zHMUE0Pev1GHih94rP75jy9zVUrTnr0wOZSusmBLs9TAuumX3u1fXYwVo8sxXzyLcoRdPEpQ7W7u3badK6fif4uz3roKOQw2N1pm0b7z/59jThwXgSdMXrKMJbRUcjh7L45PYeJ9fmhdaN4+fYpvFnPm2aV2Vm2sJ7/1q/s9f0sC/f1C7YalOL6Zwx1/u7NKlkVMl24DGFQKfO6OvJ6TSXoQSWgq5jBSu3GdjQfcv4muPNm1mxpyXm827UrfPHmf8mT/TYNj98UJek20gbblPEN3nB4TarlMNg78aFsat+gUour5nAk0JL5AsA1m8Y9vX75T+S+QfXmMgrrFSvIe45vxF1XrtbnmezbxK2YoIzHXwlnLgBmaqy1cOlYr5m7SQD0dcUL/hm9Ggj8a5rU/XYrwfoJCyy97WVrcfkl4U0GpwbL4QE6aN9711y8roCdwc8EtceS3Li6vuv0YBkzMbb3l24cBwDsmBuMLpkIMD4e+PGbr74EM3p+KaNHPkOls+DIm2bO0vZ6y3Q/XnfFas9wc9nu9xEBRI8GBAEOrR3FaK9V63HTZL8zWbctH5g32JRRDJZE27QJ2MynjbGktD0ZCbuNALmIoK+cwc5Qfv7ztrhxa3mxanan15QmFh67KUzch/vtJqWddqjSkfUjBgVgUKnZYt/IVTmdbrS3ZCaG9imE/9CAZQxXkjeT6ijkUMhXt3ldv20y+sY+Igm1ORr8a7bEKlvMdX7fqUW8bKMzaOC3Lt3D7Am7R3tKKORETzAdstxHH23KhbSRnO+KS0cAaLlp3HmGbt09G3jYV3rva+b8bK9zIbXL3nBoDV5zQAuQjPR04levvsT35OK3Csb6SjWvm3NH1wdu7/sXhs2SGF9h02S/2QPgqDtHEIAh48lKRBMBo8nk7fvmfZudOsbVDw7FvDZeMZ9zNAmNEywarsR84tOgbe2mndPoKFjbk/Ha3ZVskqBi6niDG+3ECeDw4bRLQRFEj+gbMeiJ/vAeRFNhBAK436UjQTqHlviFuB0ROaS1R+zUH9Yyf1Lrac+gUhs8dRB7LZyYOX5id4ceMpr7IxFx1ChoOBFMDXbH+y4xLmree53VlC/xASrmdtRbKsIebwmazK/ZofH+NQdW4XdPLUY3Vfv+92OVyS7O1zgQUAvptC0hvLk5uqfxWa/V7oIbJ/swp9faERGsHe/1XW9+tXeqIt7aQUEWRnuwb2EYImI2dXPMymc9vOf4hqjFA7DWl5nnKsa2urKvC+92zd/IgxLFbG7ZbEbvhQHsRffWusrwzQkvfqjeUt6mBGL2PJlZWS8fafSfKSjfJBERtb6agkoiMiginxORb+t/ffv6E5EXReQr+r/P2IbPicjf6dP/mYiwwaTOvJFOcNEUq7lbQh8+vQ0ntk7Ufb6hYlx4iLgz4Th1FnKYHS7HTixu8PR4EHv9W+MFBYaGujtw18EF3886CjmUO2LmrYhbJrOZU/DNuBEIudWWPD2oqdGa0R70dxVx/dbJyEVfVKpuTxnE/M8q7y/tnzdrU9k+NkYKbW5md/X6MSyMxk8eGrVpemrF/fznsecdd7527hoEc8Pd4UkVfZq7NlV3N3DPPb4fGTW0/IqkDRfctne2gYUjIoO4/mYSg0rpSVpTiT8VUUthTSFKqtbsi/cA+LxS6l4RuUd//xaf8V5QSvn1+fpbAO5TSn1CRP4QwFkAf1BjmerW7XpdGSfgmOXaMTeEnz4ZM/eM/je4uZt3fN/mWXA2CzuxdRLFKpuw2ee5eqSCpVnfeKPPBAKc9+9K3Tvv4PX5oZu3OspgxAKiDpL7Foaxsoqq/nPD3bj9sjntTWBNJcHiVD/+21cf0997x5kd6kZ/lfkrBPDtpSdp22QRQamYw/M/f9ExfMv0ALZMD+C/fvWxyPXozsvVdDHztiTdvqcHy47tKZwAF6O7sVdKq+0WP3wZHCV8x5F19qWjEtIV+Nl9c2atsOCFSf1rfpZCAr2ur6YdMsXTnDJzsna+odaXYq2Oxal+fPl7P8LqkQpu2jmdWjkiJbimojozzg3tUvuI2xGRR633gFUTZ4oQag21bi3HADyov34QwPG4E4p2V3olgD+vZvpQ09PA295Wl1mlpauQw3C3LUdLaJu15EEDP++6dj1O77aaO12zKV5tjygv3z6FkZ6YNYZyOaAQI9apFJRIYK8m9los779xs+M7G3mC/BTzuaq6vc3nBHtWaUnSjd5zwgT9BlODZXzwpF/8Ndp9pxYxM+QNEkhOYj1xeP3BBQiAsb5OFNw1tsL4jHhyaQr3ntjo/aAKuYgcQ4ZmXNoeWjdq5lCKQ2L0uqMA9JWLsecbpzc/APjtGzY5aqC57V1dXQC1UdaO9+gJXV3tLI3XWb++4E0JtYlpvROJkd6S7zmFCECsY15fuajXQuXxkZaRNrgeEPjnCiUKUmtNpVGl1OMAoJR6XESC7tZLIvIwgAsA7lVKfRrAEIAfK6Uu6OM8CiCwnZWI3AHgDgCYno7x5KyjDVrS2XMq1fEAZc7pqaccQRmjl7efnP9Fujdw3TEuYgsFPLT9IF4aY70Y3VAaNUx2x+j2vhY9pfgBgqoEBCp6S/41nMISY9stTvXj92/aChHg2fMXcCGglo1xcWgkFffLu1Eq5lEqOmvJVJufw57LScGoaRcxUYwaQo6ZN1LEMvwe9Po2AfNJOB9myC/heNJjSRNrArxk/Ti+9v2faIs1Fm8vSlNKQZQBGbghERG8fPtU2sUIl4H1tGzFrMW6akUF//BvP4KgjrkQiajhzh1dHzvnaL0Jqr9noPREbi0i8tcAxnw+enuC5UwrpR4TkXkA/1NEHgHwE5/xAs9QSqn7AdwPAEtLS61b3zYDO0l3p16T5sUXM1EehwT5gh6bWp1o1tNDZfzbfzxfc3neeHgNRmqI3lc6reCPiMQO+phi1H6xG+8r4U1XrfEM91uq0WzNHRDyIwJsnOiDfCO6/EHBpyR6u4p45oVfoK9Le/LZ3VnA8z+74B1RRNu2Gyys9lfc5lpabjDv4cxv1kaSU+1Pk/bbZh8f9MX1lYt4+qfefFSZfdqdteMoUR1UUrqhiKVQ4H6XlnIZ+OlPY4165+Wr8Oo/fhgiGWgWT1StY8eAlSvTLkVTTQ1G9MLdQCKC3q4Mn3/IV+QvppQ6FPSZiDwhIuN6LaVxAE8GzOMx/e93RORvAGwB8CkA/SJS0GsrTQJ4rIrv0Fritj+3jxdRWyAoR1KQ1SM9+ODLF4FvfyP2NLVoZJP7pNeUAqC/q7qcRYYNYYmQY3j1/jn88p9+GYDWFG9VVF6bGokI1q/0lrmzkEMxn/yi3KpAJ3jD4TXAX8eYBkBnsbrWtkZTxt5SAc+88Atz+Huv2xAcYkg5z4Nj6SHNNAFvUdeO92Bxqj90/vHzOrknTLrDNO+mzUgob+Y/M/+z1VziPSRRw7XEftbLWi+pOX4c+Nu/Bb7znchR4/RGmrqBAeDaa9MuBWXZ1q3R41Bd/botRyi1hlpzKn0GwBn99RkAf+UeQUQGRKRTfz0MYC+AryvtsfsXANwQNn1byeWAb30r3rhKWTeiDUiW22cEVrJ29ZiwR5GktV8euG27f7OgJip3FCDQagOd3jWDPauHk80gafOlAIV8Dh8+vZRs2VW6cu0IumLUfkqit1REj1+Tvyw174pI0C/wXnS/+epLfYOARuC4mRWVGpKoO2RRhjV6j3yO5m9ZO1bZZblsRAl1FaPzAmYC97t0rFkDbNqU6Fot08fvXA5Yas61EBHFE5TSg7Kr1rpl9wL4pIicBfA9ADcCgIgsAbhTKXU7gLUAPiwiF6EFse5VSn1dn/4tAD4hIu8B8GUAD9RYnmwTAdaujTfumjXAj35kTdfSYt6UJvyeH7pla+ynYC/fPoWVfdlJSvy+6zeiXG3TggRNBJtCJLxHLwD5BpfFccGaZFkJmxIaVJxAizMi4jvKuaPrMTmQfLuUuGWoVS6n9abZBDm9RppSysyDZl+JAtiGZ8yZM0BXdo4vRLW48tIRbJoMry2ZCXffXfUxnJrnjv3zyVMPELWylr9vI0qupqCSUuo/ABz0Gf4wgNv1118C4NsNlFLqOwB21FKGlpOPWVtj61aruuVrXhN50161LB74VsfLldRZiF/z5er1fmnB0jPS26DfswkGyh3ep9iHDweO/7orVmPVigoe/NJ3m/O0MmlNpf4G3zyFlCdum3UBMNKj1bAzcyvVuSy+zp2rZilV6SzkPNuVu7hrxzPa5GVuLu0SUDu5/HKgr7Zm1rUo5HMY62uBc9TAQNoloBh2zg9h53xjO0ghIqJ0MQtWKxgLD4hkMS5Uk6kM9TjTdiu3drvmByNz/thtnx1sYGkCxM23ce5cVb/xqpEKShE5osy51qGJnV9vgimnjaq7ueFuDFc68cSz581h3PtoWToUmMqSKDt4fUTk1W4XZ0QxMajUBo5uXokNPjlYsiBxzRRepERL0vytAetTRLy9uGTtd2twE8Gt0wP40M3bPMPfeWQd8jmfPsrquH5Kxby+X1Vx4ZK138lGRDDaV8KTz543c3CYvehluNxERMsOE6UTBeM1Cy1DDCo1kwhwwacL9BrNr6hgfkUVeU+UCk0g3HQvvKAvnAfjltLoZNfQcmKN9Zbw8b//XnSzjBS3n1m9J7/nfnbBKkudy3Pw0hH8+9PPY8dcFc0JMr5vdXfkHYFoEcHccDe+88N43VcTEVETLCxof1krg4iIwKBS8z39NDA9nXYpQtX7GiH2/F58sb4LpqYEfJrByIm1bmWvb8BTAAyUi5m6wK06eXiEQj6H2y+br9v8suT07hkc2bwSX/qXH5rDhiqdDCoRERFR9mXoOpSomdhtxnLnc7PblF6l/LRJAKThkiaiboYmLaeYz6GQ9x627ju1iLuuXGhKGeIQ1DenUl1luJeyckcBE/1d2DKtJeAVABNV9I5HREQNdvx4qgnliTIrS9d8LaaQ93baQq2BQaVmapGDTN1rKsUd0bj5ztJ6ylJZsioDv1lvqYhSMZ+ZJ0TljjxefzA7QS6HHdnvcHNeb0b44dPbcO2mcQBALsd9kYgoM7ZsSf3cT0TtpdJZwPtv3Jx2MagKDCotZ11d/jWVUEWCbcqmDAR8mi4D31dEsNnoIW85/gZ1UsjnICKodBawcy6FXgSJiIiI4srIw81WNtjdkXYRqArMqbScTU76Ds6LT+9VVRIA/V3FBBPw5jtSFtdRjDLtXzOMnhIPOanK4rYTwwdObkauRctOREREy0Q+37LXWkS14B1eM7XIQaavXMRv3bCpLvN64LbtdZkPVWnDBqCYIKhXjZjb9baZQWybWYa1TVhTqWZFnzxaRERERJmyciVw551pl4Ko6RhUarYsVYsMudEdrnQ2sSA2Wbv5zlp5krrxxrRLQEDrb0cp4BojIiKiliICjI2lXQqipuPj32bijWW4HDfHWLgdtY4sBZFbiAjw2itWpV0MIiIiIiKKwLv45axYzFaAIktlAdhsqRUxiNMWRGR5NpUkIiIiImoxDCotZ4UCcO5c2qXILgaU4uO6IiIiIiIiWnYYVGom3nhH4zqKxnXUOvhbERERERFRG2NQiShIfz+DAq0oS78Zm+MREREREVEbY1CpmUR4k9lKJifTLgERERERERFRZjGoRBQkn89WrRdDFstEREREREREy04h7QIQZdauXcDsbNqlICIiIiIiIsok1lRqJtYwaS3FIjA1lXYpsi9r2zXLQ0RERERE1BQMKjUTcyqF47qJh0EKIiIiIiIiygAGlYhayfR02iXINgbciIiIiIiImoZBpWZiTaVoDApQrbgNBeO6ISIiIiKiOmJQqdkqlbRLQETLGQNLRERERERUJwwqNRubL1G7YZCCiIiIiIhoWaopqCQigyLyORH5tv53wGecK0TkK7Z/50XkuP7ZH4nI/7N9tlhLeYiIGOQiIiIiIiJqjlprKt0D4PNKqQUAn9ffOyilvqCUWlRKLQK4EsDzAD5rG+XNxudKqa/UWB5qZSIMCLSqrOQK4/ZDRERERETUNLUGlY4BeFB//SCA4xHj3wDgvyulnq9xua2JN7xEy0tWgm1EREREREQNUGtQaVQp9TgA6H9HIsY/BeDjrmHvFZGvish9ItIZNKGI3CEiD4vIw0899VRtpU4TbzKDMegWbWYGWLEi7VJQq+I+RkREREREdVSIGkFE/hrAmM9Hb0+yIBEZB7ARwP+wDX4rgB8A6ABwP4C3AHi33/RKqfv1cbC0tMTITLviTW+4gwe1f+SvUgEOH067FNnGfYyIiIiIiOokMqiklDoU9JmIPCEi40qpx/Wg0ZMhszoJ4C+VUr+wzftx/eXPROQ/A/jVmOWmdsSb3daUpd8tlwP27Uu7FERERERERMtCrc3fPgPgjP76DIC/Chn3FXA1fdMDURARgZaP6Z9rLE+2ibD5W5hKJVsBCqJadXRwmyYiIiIiorZVa1DpXgCHReTbAA7r7yEiSyLyUWMkEZkFMAXgi67p/0REHgHwCIBhAO+psTzUyspl4Ny5tEtBVD+VCvDrv552KYiIiIiIiBoisvlbGKXUfwDwJHhRSj0M4Hbb++8CmPAZ78palt+SWFOJaHkp1HSYJSIiIiIiyqxaaypREmwGQ0Rp4jGIiIiIiIjqiEElIqoNAxVERERERETLEoNKzcbmb0RERERERETUBhhUaiYRrctzIqI0sAdKIiIiIiKqI0Y4mumuu7TeoIiIiIiIiIiIWhyDSs00NJR2CYgag7VfWgPzXxERERERUR0xqERERERERERERIkxqEREtRFhLbxWwlplRERERERUJ4W0C0BELe7cubRLQERERERERClgUImIaLm47jpg9eq0S0FERERERG2CQSUiouVicTHtEhARERERURthTiUiIiIiIiIiIkqMQSUiIiIiIiIiIkqMQSUiIiIiIiIiIkqMQSUiIiIiIiIiIkqMQSUiIiIiIiIiIkqMQSUiIiIiIiIiIkqMQSUiIiIiIiIiIkqMQSUiIiIiIiIiIkqMQSUiIiIiIiIiIkpMlFJplyExEXkWwDfTLgdRgw0D+GHahSBqMG7ntBxwO6flgNs5tTtu47QcDAPoVkqtiDtBoYGFaaRvKqWW0i4EUSOJyMPczqndcTun5YDbOS0H3M6p3XEbp+VA385nk0zD5m9ERERERERERJQYg0pERERERERERJRYqwaV7k+7AERNwO2clgNu57QccDun5YDbObU7buO0HCTezlsyUTcREREREREREaWrVWsqERERERERERFRihhUIiIiIiIiIiKixFoqqCQiLxGRb4rIv4jIPWmXh6gRROS7IvKIiHxFRB5OuzxE9SAiHxORJ0Xkn23DBkXkcyLybf3vQJplJKpVwHZ+TkS+rx/TvyIiL0uzjES1EpEpEfmCiHxDRL4mInfrw3lMp7YRsp3zmE5tQ0RKIvL3IvJP+nb+G/rwORH5O/14/mci0hE6n1bJqSQieQDfAnAYwKMAHgLwCqXU11MtGFGdich3ASwppX6YdlmI6kVE9gN4DsAfK6U26MN+G8DTSql79QcFA0qpt6RZTqJaBGzn5wA8p5T6nTTLRlQvIjIOYFwp9Y8i0gPgHwAcB3AbeEynNhGynZ8Ej+nUJkREAHQrpZ4TkSKA/wPgbgBvBPAXSqlPiMgfAvgnpdQfBM2nlWoq7QDwL0qp7yilfg7gEwCOpVwmIiKKQSn1vwA87Rp8DMCD+usHoV2sEbWsgO2cqK0opR5XSv2j/vpZAN8AMAEe06mNhGznRG1DaZ7T3xb1fwrAlQD+XB8eeTxvpaDSBIB/t71/FNyxqT0pAJ8VkX8QkTvSLgxRA40qpR4HtIs3ACMpl4eoUX5ZRL6qN49jkyBqGyIyC2ALgL8Dj+nUplzbOcBjOrUREcmLyFcAPAngcwD+FcCPlVIX9FEi4y6tFFQSn2Gt0XaPKJm9SqmtAF4K4HV6cwoiImpNfwBgFYBFAI8D+EC6xSGqDxGpAPgUgF9RSv0k7fIQNYLPds5jOrUVpdSLSqlFAJPQWoet9RstbB6tFFR6FMCU7f0kgMdSKgtRwyilHtP/PgngL6Ht3ETt6Ak9Z4GRu+DJlMtDVHdKqSf0C7aLAD4CHtOpDei5Nz4F4E+UUn+hD+YxndqK33bOYzq1K6XUjwH8DYBdAPpFpKB/FBl3aaWg0kMAFvRM5B0ATgH4TMplIqorEenWkwFCRLoBXAXgn8OnImpZnwFwRn99BsBfpVgWooYwbrJ114HHdGpxemLXBwB8Qyn1QdtHPKZT2wjaznlMp3YiIitEpF9/3QXgELT8YV8AcIM+WuTxvGV6fwMAvcvG3wWQB/AxpdR7Uy4SUV2JyDy02kkAUADwp9zOqR2IyMcBHAAwDOAJAO8C8GkAnwQwDeB7AG5USjHJMbWsgO38ALRmEgrAdwH8kpF3hqgVicg+AP8bwCMALuqD3wYt3wyP6dQWQrbzV4DHdGoTIrIJWiLuPLQKR59USr1bvyf9BIBBAF8GcItS6meB82mloBIREREREREREWVDKzV/IyIiIiIiIiKijGBQiYiIiIiIiIiIEmNQiYiIiIiIiIiIEmNQiYiIiIiIiIiIEmNQiYiIiIiIiIiIEiukXQAiIiKiViEiQwA+r78dA/AigKf0988rpfakUjAiIiKiFIhSKu0yEBEREbUcETkH4Dml1O+kXRYiIiKiNLD5GxEREVEdiMhz+t8DIvJFEfmkiHxLRO4VkZtF5O9F5BERWaWPt0JEPiUiD+n/9qb7DYiIiIiSYVCJiIiIqP42A7gbwEYApwGsUUrtAPBRAHfp4/wegPuUUtsBnNA/IyIiImoZzKlEREREVH8PKaUeBwAR+VcAn9WHPwLgCv31IQDrRMSYpldEepRSzza1pERERERVYlCJiIiIqP5+Znt90fb+IqzrrxyA3UqpF5pZMCIiIqJ6YfM3IiIionR8FsAvG29EZDHFshARERElxqASERERUTpeD2BJRL4qIl8HcGfaBSIiIiJKQpRSaZeBiIiIiIiIiIhaDGsqERERERERERFRYgwqERERERERERFRYgwqERERERERERFRYgwqERERERERERFRYgwqERERERERERFRYgwqERERERERERFRYgwqERERERERERFRYv8fXXVPU99xGF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5" name="AutoShape 5" descr="data:image/png;base64,iVBORw0KGgoAAAANSUhEUgAABJUAAAJcCAYAAABAA5WYAAAABHNCSVQICAgIfAhkiAAAAAlwSFlzAAALEgAACxIB0t1+/AAAADl0RVh0U29mdHdhcmUAbWF0cGxvdGxpYiB2ZXJzaW9uIDIuMi4yLCBodHRwOi8vbWF0cGxvdGxpYi5vcmcvhp/UCwAAIABJREFUeJzs3Xd4HOW5NvD7tU1JICchAXJIIJhQAk5oBx9CQgkQAiRASAJJKKGlcEj5UkgCphnTi8E4Nsam2QbbuBsX5C5L7rIsy5Is2ZIly2qWZPXepff7Y3ek2d2Z3am7s6v7d10k1u7szKvV7OzMM8/7PEJKCSIiIiIiIiIiIjNGxHoAREREREREREQUfxhUIiIiIiIiIiIi0xhUIiIiIiIiIiIi0xhUIiIiIiIiIiIi0xhUIiIiIiIiIiIi0xhUIiIiIiIiIiIi0xhUIiIiIooiIUSJEOIGF9Z7rxBivdPrJSIiItLDoBIRERElHH/gpkcIcXLQ41lCCCmEGB2bkblHSjlPSnljrMdBREREwweDSkRERJSoDgO4W/lBCHEhgM/FbjhEREREiYVBJSIiIkpUcwDcr/r5AQAfKz8IIb4ohPhYCFErhCgVQjwthBjhf+5BIcQ2IcQbQohGIcRhIcSPVa/9mhBipRCiQQhRJIT4g+q5CUKIJUKIhUKIViFEphDi4qCxXSKEyBFCNPuXO171+j/419ng38bXVM9JIcQjQohC/7imCSGEesyqZb8thNjgX89RIcST9t9SIiIioiEMKhEREVGiSgPwX0KIC4QQIwH8GsBc1fNTAXwRwDcB/AC+ANRDque/C6AAwMkAXgfwoRLAATAfQAWArwG4E8DLQogfql57O4DFAL4M4BMAy4UQx6ie/xWAmwGcBeAiAA8CgBDiegCv+J8/DUApgAVBv9etAP4XwMX+5W4K/sWFEF8AsBHAWv8YzwGQrPkuEREREVnEoBIRERElMiVb6UcA8gEc8T+uBJmekFK2SilLALwJ4D7Va0ullO9LKfsBfARfkOerQogzAFwF4HEpZZeUMgvAB0Gv3SOlXCKl7AUwCcDxAK5QPT9FSlkppWwAsArAJf7H7wUwU0qZKaXsBvAEgO8F1YB6VUrZJKUsA5Cieq3arQCqpZRv+sfYKqXcZewtIyIiIjKGQSUiIiJKZHMA3ANfJtDHqsdPBnAsfJlAilIAX1f9XK38Q0rZ4f/nifBl/jRIKVvDvLZc9doBDGU1hawbQId/vfAvMzgmKWUbgHq9cQW9Vu0MAIc0HiciIiJyDINKRERElLCklKXwFez+CYBlqqfqAPQCOFP12DcwlMkUTiWAL/unmOm99gzlH/46Taf7X2dk3YNjEkKcAOArBselVg7gbJOvISIiIjKFQSUiIiJKdL8DcL2Usl31WD+ARQBeEkJ8QQhxJoBHEVhzSZOUshzADgCvCCGOF0Jc5N/GPNVilwkhfiGEGAXg7wC64avxFMknAB4SQlwihDgOwMsAdvmn55nxGYD/FkL8XQhxnP93/K7JdRARERGFxaASERERJTQp5SEpZYbGU/8PQDuAYgDb4AvozDS42rsBjIYvs+hTAM9KKTeonl8BX82mRvhqLf3CX18p0liTATwDYCmAKviyje4yOCb1elrhqyN1G3zT5QoBXGd2PUREREThCCllrMdARERElDCEEBMAnCOl/E2sx0JERETkJmYqERERERERERGRaQwqERERERERERGRaZz+RkREREREREREpjFTiYiIiIiIiIiITBsV6wFYcfLJJ8vRo0fHehhERERERERERAljz549dVLKU4wuH5dBpdGjRyMjQ6szMBERERERERERWSGEKDWzPKe/ERERERERERGRaQwqERERERERERGRaQwqERERERERERGRaY4ElYQQM4UQNUKIXJ3nhRBiihCiSAiRI4T4H9VzDwghCv3/PeDEeIiIiIiIiIiIyF1OZSrNBnBzmOd/DOBc/38PA5gOAEKILwN4FsB3AVwO4FkhxEkOjYmIiIiIiIiIiFziSFBJSrkFQEOYRW4H8LH0SQPwJSHEaQBuArBBStkgpWwEsAHhg1NEREREREREROQB0aqp9HUA5aqfK/yP6T0eQgjxsBAiQwiRUVtb69pAiYiIiIiIiIgosmgFlYTGYzLM46EPSvmelHKslHLsKaec4ujgiIiIiIiIiIjInGgFlSoAnKH6+XQAlWEeJyIiIiIiIiIiD4tWUGklgPv9XeCuANAspawCsA7AjUKIk/wFum/0P0ZE5Lq5aaVo6eqN9TCIiIiIiIji0ignViKEmA/gWgAnCyEq4OvodgwASClnAFgN4CcAigB0AHjI/1yDEOIFALv9q3peShmu4DcRkWOeXp6L448ZiTsvOz3WQyEiIiIiIoo7jgSVpJR3R3heAvizznMzAcx0YhxERERERERERBQd0Zr+RhR3Mssacfvb22I9DHKZL+ZNREREREREZjGoRKRj68E6ZFc0x3oYZEJrVy9Gj0sy9RqGlIiIiIiIiKxhUIlIh2S4Ie709A2Yfo1wYRxetb2oDq0sTE5ERERERA5hUMmjevsHUNvaHethDGucFRV/hBhOISLz7v1gFz7YejjWwyAiIiIiogTBoJJHvb2pCP/70kYAwK/e3YnefvMZGIlu9LgkV98XL9baaWzvQeHR1lgPg0wYPS4JAwPe25eIiIiIiIjsYlApikaPS0KLwaknR1u6Bv+dfrgB7d19bg0rrnX29ru27rr2HtfWbdWji7Lwo7e2GF4+s6zRxdF4jxII9FpAcMBD42EyFxEREREROYVBpSjr7DEWBAm+Bh0xgleCWtx8V3Yeqndx7da0dpkLLv7inR1oczkg+a/F2WjwSABOSQgykxgUjXCPd0JKgBhWVaSIiIiIiMhNDCpFmdEsgeAi0SOYXhBAyURxs4aOl7JL7HA7a2fJngqkH25wdRtGKZ8br2UqeWk4PJQQEREREZFTGFSKMqPBIS9dhHoR3x/jolG82mtBHDOZStGIscRrJ8HJGw+iu8+9KaZERERERBTfGFSKMqMXsMEXxV67aI81vhvGcd+JPS/9CcyMZfLGQhTXtrs3GCIiIiIiimsMKkWZ1awRD12TesJwDZQ0dRor9B5tXvtreCUzKBGyfIbpR42IiIiIiAxgUCnKrE614YVdoOH6dhTVtMV6CHHBK5+X6mZfF0evjAcwH3DzSoCOiIiIiIi8h0GlKLNc3obXdQG8dJHuVUo2F9+q2PNSYIafHSIiIiIicgqDSlHmtQu6fjMVjT3Eq12+vER5a+RA9LZF2rz0/pgdipfGTkRERERE3sKgUpxwI9OhqrkTZz+52vH12tHS5c2aQfGIsQDSxCgRERERERE5hEEljwqeJufGdWBacb3zK7WhvKEDF01YH+thUAJg3ISIiIiIiMh9DCp5nJt1cYTlsuHuaOpglhLFt798konHl+QAAA7Vereo+pTkQry6Jt/QsgzQERERERGRHgaVosxL12eWi4a7xEvFjBNJNN5Xr/3tzIzHyZF/llOF5VlH0NrVix++udmVbdgmBKalFGHG5kOGFvfa35aIiIiIiLyDQaUoK/Zw9kKseS1zisiqAReLo7d29WJbYZ17GwjCTCUiIiIiItLDoFKUldZ3GFouGuEV4bVUJRN4oUualI53JvYPNz8FbuynH2w9jN98uMv6CvjhISIiIiIihzgSVBJC3CyEKBBCFAkhxmk8/5YQIsv/30EhRJPquX7VcyudGI+XGY3jRCPeo7eJrt5+PDAz3f0BBInjGJfnVTQaC2aSdd19/VHZjhOfEzNhJYagiIiIiIhIj+2gkhBiJIBpAH4MYAyAu4UQY9TLSCn/IaW8REp5CYCpAJapnu5UnpNS/tTueBJF8FQw6UJ2gd7FaV1bNzYfrHV8e0aZKXDMC159yj5TWt+Bq15LifFooisW+0VFY6fuc05+fqM9TdSNYw8RERERESUGJzKVLgdQJKUsllL2AFgA4PYwy98NYL4D241LRq/PopOpFLiRp5fvQ2pBTcynxa3Iqozp9hNNR090MmjilddCJjkVTWjr7tN9fgQz+oiIiIiIyCOcCCp9HUC56ucK/2MhhBBnAjgLwCbVw8cLITKEEGlCiJ/pbUQI8bB/uYza2thl0USLmbjO4oxy/OYD8zVWgrcxN60Mn+wqi325bGZGOCoamSZ7Shtd34YZsciucepz89O3t+OtDQf1t+PAhsysgp9GIiJKVFJKbC+KXvMLSmxSShTVtMZ6GERR50RQSev6RO865C4AS6SU6tSJb0gpxwK4B8BkIcTZWi+UUr4npRwrpRx7yimn2BtxDBm/IPQtaOTaePW+Kmyz8IUY8+ARRUU0ggKpBYkf6I1EneEnbb7rff367eOcyCQ0VVOJUSUiIkpQZQ0duNfCjVkiLblHWnDDpC2xHgZR1DkRVKoAcIbq59MB6M1fugtBU9+klJX+/y8GkArgUgfG5FlGL9CScoxPAbN6zad1bSp1Ho8GFup2R/+A+1EBr/3pzPzGTo1daz3KPm32L8A4DhERkfuicIpEw0i0mrYQeY0TQaXdAM4VQpwlhDgWvsBRSBc3IcS3AJwEYKfqsZOEEMf5/30ygCsB7HdgTHGvpSuwpko0v/OiXQiY3BWNfYfnZPGlp08/EyoU/7pEREREkfAGOQ1XtoNKUso+AH8BsA7AAQCLpJR5QojnhRDqbm53A1ggA4udXAAgQwiRDSAFwKtSSgaVTLI6PUXvdU4eEAuqW03Xt+ElrLOc+HOuy6vG2txqW+uobe1GTkWTA6NxltP7m/rz4/Rn0wmpJjs7RnP6W0tXLyoaO0Ief2/LISQfOBq9gRARERERkSFOZCpBSrlaSnmelPJsKeVL/sfGSylXqpaZIKUcF/S6HVLKC6WUF/v//0MnxkP2OBlkv2nyFmSVey+QMBw4GQv4vzl78MjcPbrPG9lnHl+ag5++vd3S9m+duhWvrD5g6bXRMjjVTfXGezFAmlPRHLNtt3b1YvS4JN3nH1ucg6teSwl5/OXV+Zi4rsDNoRERERERkQWOBJXIOKcuMuvbujXv6Juhm5HkcOpmb7+x31qZdrcmt9pwHaDLX9qIDfuZwRDO/TPTYz0EAPZqO+UeacFmExk2sSguXVqv/3k0Ox67hb6Nmp56KCrbUTR39gIAlmVWaAaX2nuGpv2W1LUHPNfify0RERGRN3H+Gw1PDCpFmVOHmgdn7R68o+/k5aeUsa+pVFTThtwjxrIpunoHsLukwZVxsOtVICUIWdnUickb9Vvexxsn9vbcI82awTuvn1rsOxKbLMLcIy0AgLq2bs3nKxo7cO0bqQGPVTZ3uT0sIiIiIiIyiUGlOBEc4Gjv7tNeUEddWzdeX5sf9Gh0LnndLloXb0Xx+gekyULJ3jDC/0avyKrE5I2Fhl/3yxk7sGH/0aj8nWIVB3S624eXA5pHW5wL7tw5fYfm47uK3QkUExEREbkl3q5JiJzCoJLHTd+sPT1lxAhzR61N+TV4x+BUF6cPiFZW19nbH3a6lPqi+93NxRa2EJlbXwzjV+TikufXu7NyF4V9O8I8ubuk0bEiy6+tzcfs7YcdWZfCifiNUO0s8XRCYSV49d2Xk5FZ1ujI9ppUU9qklMirbLG0XiIiIiIiig0GlaLM7AWnXnFardXsC1eA1/DFY+xSJNTvzV3vpWHShsQszLu/qgUdPc5mtkRD34DEdW+kWqr3I4Qzkyqnpx7CNCPB0SjvxiMifbBN11TyDq1fra3LXKakIlzdqcyyJjS091haLxERERERxQaDSlHmxrQW6V/pbW9vM/W6aGVUWN1OSZgLUIqNw0HFkxUCwMCARKNOUGCky0eaO6bvwAuf7Xd3I2God3Ern/GOnj78bvZux8bjJK3fx+ph7Dcf7vK/3reGpo6hTCX1lNB4yvYCgPIGHquIiIiGuzg7fSFyDINKw4Tx7JLYHQ69fCHZ2N4zWDfn8SU5WJtbFeMRRRbtujxzd5Xi0hc2AABmbT+Mi58bmuIXMZPHpj2ljUjJr3F1G+HY/f3KGjqQHMPxx9qe0kbc/X5axOW0OsZ5wdWvp6C1i93piIiIiGj4YVApTthtMW48wBDD6W/BAS2PzAG6c/oOXPrCBjy3ypcJszCjHPPTy02to7OnfzCjTPlbdPXGfgqcXvetcLT2pTsvOyOggPOe0sbB9vGAt+/cODG2SDGlzYW1DmzFO6TDEcuyhsAMuI3+GlydPeFrq3lJvIyTiIiGOP19RkT2qK8fKH7EdVCppqVLczpOeUOHZ+9oxwMvBwDsGj0uCUeaOg0tq5xnZJT6ihJXGXydlgvGr8XK7MqAx/65KNvy+pzQ3t2HsS9udGRdXzh+VMDPwsHMJCsnfGaDsC8l7UdHj/E6QX39A6jWaXGv/tWVUew8VGdqPF46x41FBmFWWRMA3+cmltMaiYiIaHhblV2JoppWQ8s6ef47HDV19ATMdKD4EddBpftnpuO6N1JDHt80DKaRRDpm7SltwPgVueHXofGYOxezxg6wZo7DdjK3ahxsiW5GZVPgdiubrQepnNDX79wfO3hNWs0J7X7RlpmoW3PJ8xsMZ45IAO9vPYwDVS2GpzDN3H4YV7ySHHG5lVlKIDH87+5MGXPzjHze75i+M/R1Nre781D94L//uSgb/1ioH2CdvaPE5taIKNE0d/Ty5iERRcX/m78Xr6zON7QsQ0r2qOtrUnyJ66BSPHbQclr/gNS8MJyfXo6Pd5aGfa3ysorGDuwptdYi3AijBwivH4gH5NAUF6vxEXVBX6cDeNuL6jDgkSk4Tv4tlffJ7Od9blr4/T/YCCFw4YT12F3SEHHZelVB8v4BieQD2oHstzYe9K9bez2ztx8OmAa5fO8R/78i/x2T/VPEYsLmbpZfPXTHL6Ug9L3zxl5MFBu/nb0bL68+EOtheFpTJztFEhEReUVcB5XikdNZkXrFicuCOqeFu0jr7hsIqWnipLvfT0Nvf+TAUvB741bNIasZM5sP1uKWKVstb7emtQtXv55i+fVqizJCazrd+8Eu7DocOSBil5E6TMGFqyWMBZrau/tC/u7B+25tazcGBiRGj0sKOzXK7JxsZcz1bZEvVtSZRVnljYPBI0A7WKi3y01YtT8goDtvl/FAWGmCdEdkPQuiQJvya7As80jkBYcx5RjMWmbDT1FNG783iIg8JiGCSn1BAQsvT2e1/D0ofS3bg4Mz/UErVOrCpBvItlCU1XeEnX7ihHmGskYC/3B63bBaunpxz/u7LI8l3O5xqLYND81K9y2nsaA6w8IsJWOrqWMoaDFxXT7W7BvqJJdT0WQopf+xJTmaj9uZFiilNHSiNmt7idaLA38Oeu8+3lmKTgNBwitf24RH5u4JGVewmlZfYOvDbYd11zVpw0Hd59SUoVo9bhj5TIeb3iZU21beo+B1ztx2GO3dfQGZaCP10p9M6BuwlmZst3FAJB4+hOviNQ45izsUxb/uvn5T9QqNuGHSZuw70uzoOomIyJ6ECCqd89QaHDxq/WI/mk4/6XOWX/vsyjw86A94KIIzQsaMX2d4fcoro1GDqrPXfKaSnsO17cgqbzK1/bL6DjS2R85A2XqwFikF7nTqUi4R1MGVaSmHMC21aPDnA1UtDm7P3EXJXe+l4f6Z6ZEXVGlR1SCalnLI8LJathysRVNHL4pq2gD4gqir91Vp/ha/fi+0zo+XaAUY8qt1/raq/b69Wzvw9vxn+/GneZn45pOrHRjdkI060/ZirVKnCLpRUkq8sobTh4gSlZdvHtKQ/5uzB2PGr8Ps7fo3gKxg3RUiIm+J66CS+qTCSmv0WDjhuFGRF9KRtK8K24t8BW6VzAej51Xqi9zG9h78a/FQZlKkkzOjxYvVssubDHdKGByH6a2EunP6Ds1pc9dMTMEf5+3ReIUzqpu7DBcNDQ449PVL9PUPoKu33/WCzVJK7Cr27UPBQaddhxsCCihHMjAgcdEE7Q4NWr9HpKQYJaClvD+H69vxp3mZmsu2dWnc+RTWskVCX6K/km2FdQF1sYDQz0+3xslucV0bbp68FcW1bSHPqQPDyr+0fo8CG1lydu2raMbkCFP8rHIjHyOnohnvbi52Yc1ERGRU4VHfd96EVea6eEopkRsmG4l5fERE3hLXQSW1BgNZKPFuwKErucyyRizZUzH4s/qaWL2Fpz7dh/KGDlyoEzgI5/Zp221NUVMYLTz93Ko8/HleJjJKG3X3hbZuZ1OwFaPHJWHiugLTr1P/Zuc8tcYXoLEbU4rwdu0tb8Kv30sL+3Irxb6NvEJZZlpKES57YYPxdWusXHN7Nj8eRj5ev/lwF55enmv6LrkSDNYqni8A3PjWloDHFvprZu0qrsffFuw1tzEXzNx+GJM3Fg5m+/3uoww8MDPds3Ut3t/KgBLFO6biGOHVY1AiK65tQ16lu9PP9pY34dap21zdBhEROSdhgkp/nR/7Cy837a9qQVNHaMbQmxp1Y7SyTdRZKco5mFKwWq9w9bxdZRGnLIUTPDUvEq1xLNtrrFjpsswjSPLXJtLbrJIpk1c5NA2pp28AL+oUe77+/FP1xxr0s3raWnt3H654ObTdfPC5b31Qdl2PgWLmwcavyMXPpm03vLzeCbiSSt4/IHHfTGPBwJ+9Y3y76m1PXFcQ0D0t4uu0cokMXkhklDREXHbcUu36VG5YllkR8ljAfh+0Yy3PqsSKrEpXx5R7pDlill2fP9CozsLafLAWqQfdmSpqFy8zKf5FZy8+0tQZ0tijprULC3eXRWX7VimH9YKjrWjWODci99w5YydumWIs4HOkqXPw32bOJzv93V7Pf2YNAOCfi7KRUlAzWPqgr59HeYou7nFE4cV1UOlI49CXVaI3AKlpGQpAqC+StWrwRDoZVDKe9EI+lU1D9Uzs3AR0oI5wQFHrcNRZXOqpV6PHJQ1mLu33v1dPfrpv8Pmq5k58oFPs+bQvHm94nOq3qa6tG9UtkWvCVKj2X4WZt+yjHSVYnFERWF8q4gq0F/i5KkCUVmysyHtORbjUdOc+kIb3QY1f7c4ZOyPW5wk+duRVtoTN1nL6UONWbZCu3n5DnZGCp9WpLwIUyjEnOFuyxWSHvaiJwfdBgn8FUYK6dcpWXDMxsCvpJ7vK8PhS3/fkvxZne7p+zS1TtuGZFbmxHsawYnVmQJqJ6fXKjYwufz3OpZkVWLKnApn+bqmLNTrgElHiUJdcoPgQ10GlvjiMJFkN0uwtH2o7HqlIdaQbOOHettrWbtz29tAdqEcXZQ3+u6dvAHeZKJA8womoklFhfqf/MTHVyqjgkyqnUvD1ssa0PLsyz1BHtcD1az+uzt5yS7jpm2YL7Zt5t83+baZuKkLqQf0C1hUNHZYnpmj9fQMeCRmqKlga9NJIu8r5z6zFS0mRi1UHb/LKVzeF1LJQxu3UFFw1rQxMu5RxdvX2Y5bDBWKJoiM6358dPaHfIeqP+ZI9FZ4vL9DdZ+57kLzv3c3ajT+e92eWO1nOwMx5Fw1fw20vOeuJJGwrrIvZ9t/fwjIG8Saug0p6vPzB/9TgdK5g89OH7sr09kvT2Q2B14JS9b+B09SCT84OHh0qLNzY0WM4iwVwJgPD6Je9+tcz8hIliGG1MHZ2RTP2ljVqPqe3zvnpkacT2H7LHLjmV4IwdW3dqDbYhau+beiio6dvQPM9CPdeq2t8GQkCmXmfFmeETjnTot5quDvzxXXtptYVyQvq6ZdhfrHgt+WznCpsCZp+dv0bqfh079Dve0ijMHjoekNHGxysVIb1XFCxVa+WM1HGlVXeFDJmIgpP+Vhv3H80puMwyu0GFxR9OzSymvTqfxK5yUqd0UQgJbDrsPHsQsf4P+j9Xj3BJF2OBJWEEDcLIQqEEEVCiHEazz8ohKgVQmT5//u96rkHhBCF/v8ecGI8bguuhWOEcuF2tLULNS1djhaXVFqwGx9L4M8zVXfyww1L77mmjh7sLmlAU0cPdhXXo9dCbSD9bRp7n2TA9LfIlLtcdgJfLaoOZPmqKUTqdV756ib9VvIu03rrpiYXAjCWvn7n9B248rVNhrb1H/96Ae3pU4D191rr91AHG2+ZsnXw31pdIOftCi2OrUVdm6rwqJnPVOgvZiZ4nK2aRqhe00UT1oV9XfrhhoBMQsAX8NpRNHQSYPUoE5xkqLzdGzQuMr14wuXk9EvD2+QJUERz0krxWY67NcLIOf/0d4k1+nmK5mdAPaYRCXl7NPE4mRHEwy1FS5f/Zvtw3OWmbiqK/kb9b7Qy9ZXih+2vYiHESADTAPwYwBgAdwshxmgsulBKeYn/vw/8r/0ygGcBfBfA5QCeFUKcZHdMbrvsxY2DRQTNWr2vCpe/nIxtRdZTCoO/l4OnAa7KDn/SbvXAqHdi+fq6Avxyxk68sb4Av34vDRNW5umuo6dvIKQluxkTVuZhkcZc+uDr2o6ePvRZCG6JgPbu9k+AjjR1IjtoumJNq35Q0u0s7JQCX2ZLe5jUceWtbGjvMVSTx46BAYm27j7T77T64kU9de+h2bs1ljb/pm7MD5z+dvBoK2bq1N7SUmwgQ0iL+riiDloC+vtGS1cvpqcOTRUYaXLaaZU/G61QNQWxubM3JAtKzzefXK0ZzIslZbeNZv4Cp1BE9szyXGaOeVRFo+p72X98NfsdetYTq5F+2Hg2s1OYqTT8OHnzkigcHl+IjHHi/s7lAIqklMVSyh4ACwDcbvC1NwHYIKVskFI2AtgA4GarAzFa1NkJVtPylJe1dLrT3t7MGJx6nZKpMDfNN72rpF5/etCMzYdw9espms9p3eUMvlCbvaME83aFTiMLCHgJYMz4dXjRQD0ZZfVFNa2QUpq+02olcBWstcvBfcHgd9+okfoLRvMO4Jy0Unzn2XVYmjmU2ROpsDagHxht03gvLV3rB70JM1IPDdZyMCL5gH5NJsW/FmeFPBbud6/SeK63XyK1oBavrc0ffMxsLbNJ/g6SP3prC0r8U/t+OzsD989MH1wm0hrDBSm9oKpZO3uOom9UNGvtUURKR0f1XWHl6NfuD3JvPWj8JlhAcIrIQZ/lVA3+e3PQTY9DtW2470NjnWutmppciI4eb3/XkfPoXnGnAAAgAElEQVSUc0h+cxGF50RQ6esA1KkjFf7Hgt0hhMgRQiwRQpxh8rUQQjwshMgQQmTU1mrfQd+v0QnNLXbTvO1Mz3h1TX7AdKtwuUddvf26RZCdSlUPXk241doprlgaJlildSchXO0bZYxK0OqGSVswc3tJwLQwI3+jc55aE3GZ7gidc9TTxaKV7DA3rRTr8/TrZVw4YV1IpowZSzMj1zF6fEnOYNaa2UwXrX2su3fA8Oeqt3/A1v6v3CXtH5Ca+6Ve979mVbe0JXus1VerVWW6NXf2hvweAXUnzAZJB7T3Vb0snFhMM+syUJxeGa0y7lhkT5C2aJ6YP74kJ2Jji+FMLxM1eMrDY0tzojEcU044btTgv6N57hdvlu89gtHjklxZ9w8mat8gbO3Sbr6wcLe1jm07DXSN215Uh60uFxV+c8NBZJXxeDJcDcfpb0RmOBFU0jpHDP7srQIwWkp5EYCNAD4y8Vrfg1K+J6UcK6Uce8opp1gerFNieXDZUxpcIFr/NP3dzcW48a0tgz/vLWvEUQPt7oM9MmeP7u8cfGGpdF4qbwjNDjA7NWf34YbBi0gjBZIBo6mqob/NC5/txxQH5g8HX3+PX6E/HTDYPxZm29u4wR1zWsohvLJGP5PL0ewpHQszysMG0czGfI40dWp2Nqxt7R4MXpU3dKC2tRvnPrUmoDh4sEiz/t7f6psKt2B3GR5dZPNvZtLsHSWajyuBEwng4Y8zHN2m3p9JJwblKr2aXVqU/etvC7ICAno0PCzMKMdyi80xhoNfvLNd9VN8XTKpG4wcNnhuYEVDe4/l6cxeoHTyXJdX7fi6S+s7Am5yXDsxBVe9tgkXTlivcZ4KbDxgrfD73e+nWR6j0+LrU0JO4Mx2ImOcCCpVADhD9fPpAAKK+kgp66WUyjfP+wAuM/paU5SjfZSOAGtzq9HogVa74bI8glN1f/7OjsFpPFrZB3pfmGvzqnWzHoxmKhXVtOJwrbmTv7V51ZibVhp+cEGUi85YfA9884kkR+oQTdpwEK+sDg362Jk5MkOnRa+RDmFuMVKHRisbRm9f1OvaprStv/r1FPzmA1+KfLhpmqFj0KY13c4Io/UgzATW1MHi9Za7Npnbwbx6gq38/uqmCm5PjSCKN+omAfFs7JnuleL8yyeZuP7Nza6t323K6cj/zdnjyvrVHYNL6jtQ0eg7/7pj+g5XthdrLBA+/Ay3mkpVzZ0hncCjiR+x+OVEUGk3gHOFEGcJIY4FcBeAleoFhBCnqX78KQDlankdgBuFECf5C3Tf6H/MFY8uzDLcIt2IR+buwSyNrIGU/Bqsza0KfYFKtL6YlM1klNif/qE3ZiO/ioTEDZO2YK2Fu2WRpo8FU3fx0rPJX4jZ6a+KAWk9xVttRuohvLulOOTxH435quV1vromP+DnRn+g5YcRTpjvMXmXcEaqdvDKLLdiw0amYAYHspzsajQnrdT0Ph3O3xaE1mayqqBae6qsnh2H3J1uYNcjczMH/51T0YzR45KwzeUpEkTDXW1rN5o73M0MVB+TLzjtv1zbTrvFpixeMeDwyeZGEzcs3G70QRQNyvngcOnw+r1XNuFbT6+N2faduIai2LAdVJJS9gH4C3zBoAMAFkkp84QQzwshfupf7K9CiDwhRDaAvwJ40P/aBgAvwBeY2g3gef9jrli294jtiyAjRfr+NC8z4GImlpSDoLpDluKE40ZaWuf89MBC2SGZShqveX1tQcT16k6vM3AgNxuAmJZyyNLr1F5fm6/5eIeLJ6ER75i4EIjZYaCegdpCje58gHZQMlymX7LFVHktPf39g+n4Rvan3CMtuP6N1IjLvbJGex8I55nlubjrvZ2Glo32OUxNq7mg+zJ/gfVojrOmZSj7qKC6NWytNS16NeasGi4nmpTYlN3Yif358pc34r6ZzAz0AqePT6uDbpiGW/3ZT652dNtuCT5tmptWipeStBtzxKKOIHkD//LR0aBzXaBXq428w4lMJUgpV0spz5NSni2lfMn/2Hgp5Ur/v5+QUn5bSnmxlPI6KWW+6rUzpZTn+P+bZWsc/v93+rp69LgkHPAXghwz3pdIZfd7OqciusX+tIInp37huJDHjJyAPLFsX8DPPcFTeRw+8hYcjTw9S2vYwd1BtOgFabYW1kYs7qsVqANiM/96R5E/WBpn33qLw9Q1enm1+YCNnnlpZYPp+EZvnqpreDn9tuYeMVZY1u5dZrNFRa3uuqkFkbvdOWVF1lCNnJsmb8GdM4YCdOUNHaazrZzC4JIxbrxLTR09Q8fA4O3x72KKmZpleqQMbCjgtsaOHszaftiVdSfSxJf3tjiTRZxogo8Q01MPDdZNDFmWh5Nhazgk3mmVw/BCPUopJS6csD7Ww6AIHAkqeY3ZYtBGHDzaaqjrEKAdVAj+Inp/62HXOnKoFdX4DhAHNQIz7d2hv4+RGje+9Q1duK3KDiyD5XS6dfD6teh1rbLqvg/TsdFAW3gtI2IQVQoOzuyvbMH5z8QufVWLmbflDxEKTZvdw3pVZwNW7nbE6kRy3xHjNU+U91edydNqstvitiLtrLT+CG9AUwxPOtRBg6tfT8Hmg+E/t05/PN3aN1p4V86wyRsLcc8H2pkxH+0sjfJonBHtrxFlN47Hi+bPcqrw3Kr9uHnylsgLD2NO3qhJRAP+8wRO2yOntHf3oarZfqA+Wlo0zuUufi66wZxw13y5Js6JKfriNqi0Zp9+zSIXYkpobO/BO+paMQ6dgWWWNQ5+kSnGr8i1tU61lAL9bJ3bDdQe0qPuKBct4dKOe/vN/x3K6jvsDEeXI7ufaiWdPf3o7utHdXOX4elJZqcEuWVP6VC2l5mPyoZIdRtM/rmNBCa9yMrhxWqHHUA/S2FFVvj3L5YXosHbToQLp5T8GlzEu3KGOX0jI9HkVTaj0OFpn5HEIsMnP0ZZitGSCBdURptUWFUfpnGNHmVfzfLPIFCOJxNW5qEvaLw80pAZjy3Nwfde2RTrYXhCV2+/odIP9WHKYtw6dZuTQyKHxW1Q6Y/z9GsWnfT5Yx3f3oRV+7Fwd1nkBU36xTs7cOkLGwIe+ziGd1a9enLuZH0dxa/f2+nZ+fHqLmbXTEzBHz7eg+vfTEWmwelMXmmBWt829OVgpEC2Fq1d0mwGjtH16i5re2vWmNk/P80cHq3T7R6i2h3Yd7Q4tY9c8vx6PDR7t0NrGx46VXXsEuHCW1HZ1GnpIjnYLVO24ba3tyXUVMDE+U2Muf7NVEsXVEazz60yk00LAL/7KHwWsl2XvbjR8muVd0q5zzt7R0lIfZdE+gyROVb+9kcdbA4VDbqdjk2cNy3OKMera/JDvouPtnQhrdi1ssnkAXEbVArnv794fMhjFY32s1KOtpg7ubvN4AmAF+arKkrq9DNctMb5wMx0y9vKq2wOaFsZ7ni9ZE+F49kQta3daOl0/gIzpMaUTbWt3Sg82hq2APgWpX6UAG5/e9tgW18vcaJWR7QF36X0MqXuWyxE8zRb+Xz9OcyNhXDeWH/QyeEMMjo9OpImna5Zjy7MwlOf7tN8jobcOnUbalri60Rez/df3YR7dab1mdXVO4Dpm/Vr6ijfr/E+9cfqzQuvK671nZvZPc5fOzEFC9Kt3yAN3j/MdlTeXxk+CJV84CgOhzkPdZMSgKsLE8iN708HWWHn2sPp/eWbTyRhWkqRw2uNTMn2HxiQEYNrb6wvwIzNhxzNKmIsNz4kZFBJy1WvpTi6viT/9Dut1uDKxb/ZOzheEO58UusAoVUM2+hn/5Yp2/DxDmNZWW4cUPoGJG5yoQaDkmlmtpOWHYPpohLIrmhGToU39j0nrk++/ew6+yux6PGl+xwLFlhhZr+vjOUdMQMDdep9/HSvLyNLOQaHS5WOBuU3d/o7JtiyvUewJExhezOklNhVbK6ro1Ok9NX622KgkYJRSk05pYZgcBv4RxdlObataHNy/zbShfXNDe4EXbXkHmnG25sKAfiOD5lljbbXOSW50PRrfv/Rbowel4QPt4UWZ/ZC1q96OvvctFLMTy/DfR9aCzaW1Hdgq05ReyP6gkoNOP3+/O6jDExYmWf6dcFlJBQ3TNqs26k3WLhfJbhBDVEkUkpHEhrUBqTvhrxb9D4DLycdAABc92Yq/rk4W3OZnr6BsDclInavpriXUEGlF/07fTD1XQenvgCf9N8xfndLsTMrjEN/W7DX9jrUBYDD1b3x6jS1cC5/KTnq21QKJnvhRNjHe3835YLTyHu0NLMCn+49EtdfhSkFNdhX0Wzo8+rm79nncgZEZRxmwsXK3vIm/Pq9NDTrZEWZ0dXbbyo7pLqlCzdM2oz7bWS5qmWUDKXTKx07X10TeC6wLI6nhupdLBtl9G+sfMeWNzhzEWQkyD1z++HBzMGPd5bgF+/ssL3dzjAZvXqUphwvfKbdRt4pNa1dWLi7DO3dfSiqMV7/6SPVzbemjl4k5VRha6H1wJCTX8tmvzPcyjiYsCrwb9fTN4CevgEU1bRh+yFjAfQRQuju//P92V3xfC5A0bV4T4XpGS5e1drdh67efpTWdyCjRDv4P/bFDXhiWU7g61QNR7xzXUJuSaigkpIWrGQP5Vf7fv7Hwvi9S+llesV71VPa9CjTikaqjjJarSwVpS4V1fY6s2muUzf5lvfKsdvLKas9GlmGWp5Ytg/bbNzZtaOwRv8zYXgdR1tx29vbIhbbBoD9FqdWGPkzu1mLYvS4JHz/1dgXw4zWtI1bp261FURTAhUXP78eo8cl2brz+cDMdFzzur0srZ2H6i1PNb1zxlDhTyUw0tzZG3LstJL94AV2T8TfSY3+VAkrrDTbiDef7CrD40v34eXVB3DDJGNZ0lJKzNw+lEGVFKZJjVFeqZ1Z39ZtKQhoxC/f3Yk7Z/iClP0mugO/uyVoimjQ588b7xx5mbKPOHHTxkuUmzNlDR2aMzFauvqwv6olICOprs1epq2R60nyjoQKKineWOdL8d7s73ymnnbxj4VDaXt1bd0B3am0OJGObUR2eZPhi1yvyz0S+cJUPVWkrL4D2eVNYQtKJnpXFz0L/MXhqwxObVICqyM8cksgXA2PWDNT4ym4WGc8UWpxuEm5Rilv6MCFE2I3XdEpAwMSkwxOA1IHyzYX1Lg1pAC5R1ocLUhd1WR96mRxXbvtz8fd76dhXZ79Zgx5lUPfPRPXBU71itZ3ufPsHcuDvzs7esJnldmt8fhZzlDQo6XLvYsqvbiIE199Fz+3Hot2l9tfkY55u4zXNNJKVLN7k8PJoFKJjRt+l724UfOmr93RNXf0Iru8abAMQEGE80dln/HIaRN5lNmPjVvB29X7qlEc5ia8W9Sfjxmp2rN0BISjM0uUmw0M5saHhAwqBZ8U6WWPP7YkB3dMD9/e0Il0bCNun7Ydi/e4dxLjNdX+QqpCAA/NTsft07ZHPHV+dU38two3q7zBWjaC2x1fjPJKbSctw2V+9wIXL44UyklEYU0rWrvcL5SrTHNyS0dvP6YkF5rOrho50tmv1ODvsu6+AcxwIFAbruh/NKkLjztxAv6J/2LdI4kYtjjVwGNE0GGuXufO8c2Tt6KgutV2tt2m/KHA6vcjtNL26rTE5s5ezN3lfhfeDfsjB1Ld+Jay890XnCk1e0eJqdcHNzLJ1ciStFtvbcomc3W1lOOFmeNG4dFW21NTKTEFdxF0g9WbhZGm3RrtzmY0cGT3+CWlRGpBTcg5X1//ABrj+GZvokrIoJLaa2vzsadU+w5lbatvrqtXOsWkFtRGtbizVyhZNZEOUU5MBRouPBJT8ja+R44xcjLu5AnWp3vtFazWumDPPdIc8l2g992hZ40DU1PUmjpCT5qcCK4/vjQn8kIG2QngmMnY0PLInD2aj2sNqa/f17VGmW5T19aN0eOSbG3fTU5lLu8Oqn8RnMGlVmajntKb60PXG4+d2JT3XbkhEu5rQkppahpqcDDnDx9nxGVXVDuCbzqoz1WeW+XMFFWtgutGvLz6AOamGTsm/eitLUjOj05mKnmD0UCKstRrBgvEW2HlHD+loCbitNtwYzZSdFwI7U7p+ytbcLWFafI5Fc14cNZu3P1+2uBjf/g4A+c8tQaXvrDB9PrIXQkfVJqeqn9XVwng/Pq9NN1lnGLkULRh/9GYFHf2Cjdrrgw3jJdExvfIOUrAKPii6ZczdmBZpi8AFO5YbJ69v57WBfCtU7fhbwuyAtZupM6LeokdBgvC6gm+8x3ukPiOjfdTL1vFjNauXizKiG127dq8au0nNN63/VUtSNpXhQvGrwUwFFiM56mtRgQHdlb6G2KUaUxbspMtptTzi7WPd5aiqtl6oCY4E1B5R576dF9IAGlNbrXhWm5SSry1MXRK7ZWvbsJDs9Lxb52OSuv09nGDtC4+vXTTSb3Lzdpe4so2Ih3Hlfdjp0ZHzLW5+u9/Zww7w1L0bS+KTcdULVY+w7n+QPnYFzdYmpo8LUX/nKPd/z0T/B0yfmUeVu+rQnWLsWNycI21ez8I7XJpJMOTYiPhg0p6XlubPxhNjUZx1T4ThQKHkxeTDjADyQWLHWo9nsi8MkUwEegVQt1d0oj1/lo5B486VxcteEqPWXpZIP0xDmwvMfG5zSpvcmy76o/CDZM24+nlkdtnr95XhceWOJfx5CS94MiRxqETWyUgtsnj2QZuHaZ6NT6zXrmxsy6v2tYUqJI66xlXwbXU9pb5PmfzdpUhJahmmpkpiuEyxFIKanW/s/84L9PwNrSo9/nhrn9ARqwpFmz8Cv3sqb/O34sinr9SDFg5VCsB87q2HvzZ5nFlcUZFQKavMqU+uKbuloO1+GhHCYxeAoc7Tmp5cFa66Yxyck9CBpWMXCx+ZHIeuF3zDKbUDmfqAp9EbmNIyTlGprY5ecFqtxB9q860nOC1Ollw0oj6oKyZaG1dqbs1MCBRVNM2GAhU27D/qKeni6np7R45/uLmv/lgF97drF1oVE9Xbz/e3XxIM8MnHmm9RU7VcbLr/+bssXXRM9JE1NnMcempT3OtDAcAsM/BwvpmeH16XTTv7UxcV4Ax4+01knho1u6ATsV2OmcSWfXHucaPj7Wt3VizrwrtqiwgO1OdAXNTmyWMZ8GazaBKLajFxgPMXPKKhAwqKcLtwk7ekAv3pa2chHvlZI2IfJio5BzleBpuKpGTmWF2V5XkYgC7u68/ahdyP/nPVkda7irp5Ov9/1/TGloToaA6cldPO5wMoAXXEVIof3cr3bMyyxrxypp8XDMxJSadd6Lh8aWRM9TcUNHYgT7/FKW+fmO3tMMFfKN9bC83cIFmJBA+elwSSlSZ805MzdTabDzWunKCU5/bSN3kKHFZrXsrpTRUkygcdbHq4IL34by7+VBIxmNUk1Jl5O/3A1UtmLH5kKVxeSTBlpCAQaU01ZxovYKmnT39jt6BftNkuh4RUSJR5su72ULcTUpgRpnqYkbwCc3U5CJcabDOSrDJGjVXwtlf1YKWTvMXiHonpOECVMG/Z7d/CmGviZNbL6o2UH+nu68/4IR+VXZ8ZNXWagQHFV6a/nvVaymD9YbOeWqN7fVF6zdTtmOkAK3Rt1ud0XS4zn4QRKvT29bCOtsd1pwSDxeEwTW6GFQavqzWvd1T2oirXjNfqFrtHwuzbL1ezW6mkhn5Bm5Ivb+1GK+uyUdGqbudfcldCRdUWpdXHfGE4pN0Z6eiLdsbvi1uc0d8XmgRJbIVWZWxHkLCWL2vGlLKsMdeJ2vX2J3+Fuze933FIEOCLRYueBo0OrYZ1R1U6ynaNW62FhrL4Onu6x+sNaJk4cZrNu4b6yMH8pZlHsHkjUNtyqM9LdKqwgjtoxPVCLtF11zQYvDzEbhnufd73D8z3bV1R0twYwO33DJlW8DP/0keOhYozR0ocWl9Dff2D5ja/+770P7nzetTWfW0BHV8/ESj66sS/C5NkOnlw1XCBZWAyPPppZTo6o3e3dWLn1+P/ih9+RERxUI8F4ePVb0TJzgZXzNSKLyxvQczUkPrEd0/Mx2jxyUFZPQkiuApWfGQXTGceS+kFHphpUcdSI702TaSAeCkx5Zod6izw85nycxLi2paB6f3mpXoHSLJvPOeXoOJGl1k9cSyU2DwzSqn7S1rxEtJ+8Muo66Zm1MRmhHuocRZsiEhg0qRds5YfEEcStAaDEREAFARlE59tMVXe8CNkwWnM3iCT7qUMRvZSnDWSqGDXe6McOrtNfqe3jp1m2Zr9Dr/VKtfvbvToRF5R/A7Y3bvGz0uCY0WzzvcONeOlFXoBXrF9I1QMhknrMxDSoQMyXC7faTPhPrYFqlej5X3uzvCzc+VBrJtnUzaWpShHXTuH7BfL8ZtN0zaovscg8RklpRAflV0g7pWJB84ijlppa5uY356GZZHOBatyh56XuvzpteRl+JLwgWVpIz8BfFO6qGQxyptphVmloVvaZjs8bbFRES2CBFQp+WKV3y1B9w4Ye+P0lWAlc3oFYm2tH3H1hSZ0WRaIyn4qQWJ/X03RTX9xai6Nv36RtFW3hD7aRS2LyLC7K9KtvrsHSWYbaPTb11baCCwu68f936QFvK4konUpZORYDS4/qmqnMITy3LCLuuVu/uLM8pt14shShTRnrYezu8+ynB9G2Z/3YUZ5aHrsLH9GZsP4U0TWWPknoQLKs3eUYKqZvPV+dVRVCsO1/o6duidcDMKS0SJLLhmiIfOq2LCiQLWRt5Do9NqIok0RTvSUNTffQ/O2u3AiLyhs6ffkX3Zzip6+gYs3fjSKtLsG4s0HZAoqmlDvYOBseQotYE22spai9bF4a/fTcP2onqNpX3Of2Yt2lVZVvN2lWJtbpXu3yJYasFQAe2jLeHfb0PrDPOH/uWMHYbGFEljjOqGeuninYYPZb/zUrODWJmaXIhSB4p+230nF+wODVRR9DkSVBJC3CyEKBBCFAkhxmk8/6gQYr8QIkcIkSyEOFP1XL8QIsv/30onxmPljqDdrybl9QweEdFwlFpQo3n9Es/nXWtyrXf5+uPczMgLOeA1nS6nZgVffO88pH/hPFxIKXHB+LUxr6kyeeNBfN9iR0Gn3DBpM/7yyV7H1hetYtpO1+zJKvfVAzlc1471eUOBMXWAQx1QfurTXDy7Ms/6IMI4XNdu6/VOZVXaKVyvBKM/3Ru/NfmKaljeYjiJVKMoXLBprstT0QBfjaP86ha8tyV0Vk44T366z/S23txw0FIdxaKgJhJ2zxNrW7vR1z8QUv+QrLNyY9R2UEkIMRLANAA/BjAGwN1CiDFBi+0FMFZKeRGAJQBeVz3XKaW8xP/fT+2Oh4iIYmNemq+rhzqwf7SlK+DOvRPc7nugZADM0+hSEkzvonVvhCnRTulz6M04/5m1AT+nJPgUNi3BdY/W5VUDCOz2FG1dvf2WL1qdDuh29ZkvNqtXGmCki9FmdXdIO5lKM7cd1n3uujdSdcsaBG9SSqDAQq21SMV9k/ZFDnpHI3TnRMJQuOwvPV7pf5NXGb+NHsh54TLonl6e6/r2f/7ODtzz/i68vNrcDSetrmxuceOm26/e3Yl7/J18jZJSMhCl48pXN2HUl04bbeY1TmQqXQ6gSEpZLKXsAbAAwO3qBaSUKVJKJT8uDcDpDmzXUVrHADPtIqWUuP3tbei2cNJFRJQIlAunsS9uHHwss6wJ3352naPbiebJj1V2LmaHeOSqyYI9pcaCanbrGTplb1kjLn1hQ0AANNL0IzOs7g4tXX2Wu1aFY6UD7t6y0K49kTRo1CUCjO3Zta3W3n8z8apw48ivNh4IivUxqdpC2QenWJmGNsmBGihPLDOfWaHF7lH230vC176i+BaciacEEeM4CRuAc58fK9TvaFdvP1YYaDoQSWZZE3aXmsuaOuuJ1TjnqTW2t52Ialq7IUYde4KZ1zgRVPo6APVkxgr/Y3p+B0D9FzxeCJEhhEgTQvxM70VCiIf9y2XU1tbqLWaZVvqumTvAJfXtyK5ojnmaPBFRLFx+1pdjPQTH2JnOoXCi3sINk7ZE7F7V0uVOPZPg0Zu9brxj+g5MSymK2PY81tO6FE3+mmDq7I9IF8ujxyVh9LgkV8fllhcjtIDWc+f0HXhulTvTuYLpFb02w87HUMJ497TFe4amb8UiFHzFK8nYV2E+Y8bMzVM9VgKmUzYVDf77ox0lWLLH/PS3pZnemDLHshfDyx3TfR1Oo9UwxC3z071xc84rN5aMemJZDq5/MzXWw/AkJ4JKWl+5mp80IcRvAIwFMFH18DeklGMB3ANgshDibK3XSinfk1KOlVKOPeWUU+yO2RAzFxbTUnxzV1dlW6/BQUQUr5hB7I4/f5IZtl23lXoG0TJxXQFunrw11sMwR/W1396jH9QoNDmdyYlApZOaLBZXzihtxKztJQGPbQyTSaXuZqZmJFYT7pot3Lvp5My6ERZW5kyWonltFqYZT1UFd6yyOwU3KYfnzRR/1EX13Xb/zPSobSsa3KpDJqWvG6WVmz2+phyRj2VpxQ0orrVXzy5umPz6cyKoVAHgDNXPpwMIyWMTQtwA4CkAP5VSDuY0Sykr/f9fDCAVwKUOjMkRVs4LvBL5JSKKJq/cNTZrkUtdQ5y6ru3o6ceC9PBjjEYXJLcLrnuxk9PEdfpTdH701hbNx/+5KBuTNx4MeTyRsxn+OG+P7nN6dX+M/LXfsDhFSkAg94j9OjdW98mQmkq2R2JdpM/tWxr7qlk7i83VQzpUG3hBmV7i3cC4WSV17XhsSbar22ju7EWJzSLt5IxFGebPH7YWmgtG9fUPYMvB6AWwos1KMDycvEpfdrSZcjR5lc24YPxarMmtNvya3SUN6OgZGntHTx9Gj0vCiiztGynxSIw85ngzyzsRVNoN4FwhxFlCiGMB3AUgoIubEOJSAO/CF1CqUT1+khDiOP+/TwZwJQBrOdk2LdxdbruTBhERxZfHlrpTDyOaXe9umrwl5ELNaVBdJcYAACAASURBVMUur98r7GYULc2swNy00JtLkzbYv3g3S28XlBKot9AlN9pyKszXcFIo2VR1rfZKEjjxOY5WvDRW2XBmsyW3F9W5NBJrnAhoK5mL6/dXY1FGBe55P821Y/JjS7Jx7RuprqybzFmSYf5m2n0fmss60gt0KPX/3kktimlNNbs+3ulsR7zZO0oAAI3txrNxlaYsmyKUGwCGum7+csZOzNpegoEBX7FvZRrf62sLsCq7Epvyj8bt9HirbAeVpJR9AP4CYB2AAwAWSSnzhBDPCyGUbm4TAZwIYLEQIksIoQSdLgCQIYTIBpAC4FUpZUyCSqX1Hbgu6CDtwRunRETkoOvPPzXkMfWxv7kz/ImJ/vdE9KJKB4+2YW1uNf62YK9rXeeWO1BIMxwnalA5QUpganKhrZNBrVa8jRanm6k5le20MrsSlTG+CHHzr52cf3SwFlKkrmuRAgrCwkiDgztmd20rrZx1x+LB81gni5pbqQlV3dzleC264MzFHYfq8cM3Nzu6DYXTmR1knVYg1+mPXL/OPv7tZ9chs6wRr68twMrswOyYeKrv69YxSp1F9PcFe3Hfh/qd4WpafN+H6tpuRjqvvrm+AP9anI2rX08ZfEwI4P/N34tH5jjf4c5Jje09lurwheNEphKklKullOdJKc+WUr7kf2y8lHKl/983SCm/KqW8xP/fT/2P75BSXiilvNj//x86MR47Xls71ILRazUQiIjIWWedHL65xcXPrY/SSPQZ+S7aW9aEFVmV+CxO65P8db57ATGz5tm86NUKRPYP2A8UnPe0M11qjrbE711tI15fW2CpFpJjbJ46milQXni0FTdP9gU0OrpDX+eRWG0AM131Imno6DE91fGKV5Lxl0/2OjYGxehxSZaCkMHK6jtQWs+ZE7HU1NGD8gZfLcNYB2ZHhOkWoHTXVPa7Vpcad7jJrWOUkrEE+G6KbS3Uz5DcXjQ0hVeZNjcluRA3TNqMJ5bloLi2TTO4NyCBrPImVKlu0ii/T68D3/luemZFLm57e5vmc1aLpzsSVEok01MPDf473A5IRETxa05aKUaPS8KH2w5HXPbaiSkRl3FTt4H27xsPONx2PgYXoxkl3ggqVZsMuigd+mZsPqS7TO6R8F3wosmJk3h1toRbF13hstcibXOzQzVIemLQgWDh7nIU1RgLvPzorS2DQZqH52S4OSxPKqhutVR0vq7VnemfR2x2skotqMGNkzfjBxNTsXRPRUCAsb6tG5PWFwxeACut7cl5f/4kMyD7RI9WENHpr85wHSiVDnQ7i+vR3dePCyfE/iaYVyhvm/omjzoLVP3ZUt+4+9bTawEMTS+cn16OB2al4+wnV2tupziodE55g+8YEOtgZDhdvf1hb0BarQ/NoFIYH26NfLFBRETx55nluYaXLanX774WDR8YCHwlglhlVeyvHAr4WDkPfOEz36z95TqdzmJFLyjjRDbFxc+tH5x6ZKX718trDkRcRpma1j8gTd+BVwcGf/9RlIMtNt/eF5MOIPlA5NoewbT+DB5MVHLUvR/sCnvRradvYACd/u6O1zs4TU2dHRFOY3sP/i8oCNjd148HZ+1Gl/8mwj8XZ+PCCeuw5WAt9lU0468L9mKKqlvfLVO0swzIvpZOY1MMozH9LdzxWjkGb8qvwYSVeabXrZ4ilqjU2ebnPrUGUkpUNXfi5dVD30FdQTfuciqa0KkKOimBonveTzO9/Ynr8j1XW6m1K/zfvTNM59twGFQKg9PfiIiGl3m7Sk0d+fW+Jzr9nUCizct3x7zqJ1O24kV/YKglQg0tLcF3KvUo0ymipVYnG8PKRXiw/gGJtMPmun6pGWnJXNbQgU35R/FOSlHIHXgzdYesZvHFY7Z68BQNI7XKChycjhYLZrvPAb46dBeMX+vCaAL9VDW9pKljqM7N/qoWrMsL3C+1ptf09kvcPzMdt729LWCKjpbyhg7MTTNX9Piu93ZiT6k3MkTj0e6SRnywtdjVbTR0GKuPND9Cl1gtsfzsNztQZzAcIQT+tTi0E+NZT6zG917ZFLZA+E/f3o5FGkXYdxwyf6yZlqKfwexVVqcoM6ik4byn12BOWilPzomIhpmnPjWewQToB3Ha/Xd6Wrp6Ay4m3BbPN0NiWQfnkD/I8cqa/AhL6ot0zmBkOoWTjhulfYrnVFF0vQKyWm6ftt10N6wBCfx2dgZWZocWiX/y032m1qXHjU/LdRNTXVirMfXt3QGdoIz8pV8xkDXmZVNV2TtmnfuU9pQWp+T4C+FuLazFJc9vAAAkHzg62AFPuejt7OnHmPHrbG1r5vbDeNpEBi4ApBU3ILXAfFZcojNziPxoZ4mlbdS0duH2adsjLhcuq/ql1fY+u/X+mkxuB3i03O3P+nHrW3/2jpKAwttuW7NPu0ufQkqJpVEcTywwqKShp28AzyzPRQaj90REZMMd7+zADye50wVIS12bMwEsJ6ZImdVpokCx1ynFPoNpBUjM+HhnieEg5VdOPFbzcaNTdJyUXd6EjBJzrecV/RrROi9nEbVbnDqgZjXYdflLybjileTBn41cHCf6FLlwevujE4Sva/NlDe4ta8TvPsrAO/76rUv2VKCopg1HmqxlMV76/Hr8dvZulDd0YOFuX6bK7z/ajU35ztTY6x+QljrsxTszn4kGC9+5UkrkHWlBdnmT6deqVTTaq+H17Mo8FNe24Z8aGT1uq2y2N3aveXPDwbDPt3T1xeR91hLp5mOWxf2SQSUiIiKVAY2L2NfXamewRDrdLqxpG7wbGA2rbAYt3JBV3mSoDfbEdQXo6fN2x5Rw1MEPvZP91Hx7WQHjV+QZ/hv//J0dtrYVSUN7j6ksvC0HrQWCjEyVi8TMdDmn6U1DDMdqTQurfjZtO1risHNUvFAK9Wt9Jm+YtBn3fZhuab2NHb3YlF+DD7cdRod/n9l4oAa/nZ0RMRikZKeEC6DcMmUrvvnkaiTFaVdRy1TR2Ejf8VaCyIU12t3Eou1IUyeuf3Oz840+DLBSYD+e/eWTTADAtBTrmZXR0NXbb+h8TQuDSkRERCqbNIrkvpOqPS9empwnHY2L267eflz12iYAoe3jzY7XCWUNHfjOs8amdvx7STYeXZTl8ojcoQ6Izd5eormME+9+7C9FfP62IMvQ9A2ly07Svir09A3EJPNB+dw9tyoPFY2xLbxvxH+SCx1Zj9GMw6zyJpTFuCFBolq+90jELqPqluRWaGUfflOnW5Xi4ucjdwpTaqs8vTxwumlJXTvyq73T0dIJFY0dSLNQn8uKopo2zxzHKTqU7NqJ6wpiPJLwVmRZbzgSl0ElK51GiIiIjPj7QneCGrlHmnHuU2tcWbfantJGVDR2IrOsEd99OTmgw8tig3P6jzR1DrbUjaYVWZVYlumtLmpGqafvzfEXzA3uWvapAx3ivFTvsdRAIOJuVcec855egzc3RP+kWqnXNWt7CdarCiQ7+V56rcMPAFPzeGJZ0yyRufV9YoShrokW/u53TN+BmydvtTAib2ju7A2pI/TYkhzc9Z61Oj9maxL9aV5mTG7weM3mg7WxHkJMPPxxhmdq2dW0dkFKiZ6+AUgpsWG/9ay1uAwqHahKrOg4ERHFJzOnhZVN0akhcO8HuwAAv/BPtVCn2R822KlsVXYlHlua4/zgEtSh2jY0tgdOBXtgZnpI1zIAaOvuQ0O79SmR8XYxsrcssD5DLLrhvLl+KJAVrc+hF4wy0eqPMaXEc+GE9SiqacMzy3OxOKN8MGtQT15ls+bjjR29uH3adjy/ytclU5ki/laEOjKxNCW5EGN0Ovz9/J3tuHFyYK1DdVDV7Gfh9x/vNj0+5WvZbp29ePbAzHRLHdXi3fr9R/HuZne7Bhp1+UvJ+CS9DOc9vQaLMyrQ3m196nVcBpWIiIi8wMz1fXaFvaKc0abU0fjPRntTcaZYmMojZXwViF2RVRmSRa13F/Y7z67D2Bc3aD7XZ2B6pARQVOOblnL3e2kJ31FGUdPSpVsAPZL3tw5NP/pg2+FhEVjacagOx+p0AFRT9lov1Hgh590waTPmpJXi30ty8NyqPPT0DeDO6aG1nVq6enHLlG2668kub8KijMC29f9JLsT4Fbmoau7EB1uL8eSn+yzVxXsntch0d8hIssubButMBStv6MDRlm509w3Vj1ECSXN2lgxmKpXVdyD3iHagTW13SSPGvrgB5Q0d6DB8Ue77vP11/l6DyyemI8PgWKzHau0iu/ZVBO7TmaW+c9PHluZgp40poKNsjYqIiGiYmLAyD82dvbjszJNQ29qNf/zoPMOv/ffibMNTz5ymbiFvNhlhzb4qvLXR3t3oohrzFwtnPeGrB/Lvm76FP193jq3tR8PeMnPdYvWu341c1j/nzxbY8I9rsLO4HiccNwp3XHa6qe3Ho8tfTsbD13wTT/7kAtvriueC8EY8uigLyzKP4PrzT424bGqBL/h569RtKHn1FreHRjE0P70cF5z2XwHdraWU+Ov8vSH7SrJG8ea27j6MHpeEL33+mMHHPt5Zio93lg7+/MmuMmQ/eyO++LmhZfZVNOPE40fhrJNP0BzX62sLUNfag9L6diTn1+CD+8fihjFfNf37LUgvQ++AxI0GX/uPhVnYsP8oCl/6yeBjz6zIG/z3NRNTDG+7rq0HV7+egq9/6XOGlv9MVfz8BxNTsPDh7yGnogk3fvu/Bx+PpxsrZN53nl3n2jE3u7wJI0cIfOfrXwTg+5xvyq/BDy/4asg53dJMZ85NGVQiIiIyQCmGqtTF+cePzjM8/y1WASW7/jgvM6bbn7iuAL+54syAC5T+AYk9peaCOG6z0uJeadt7yRlfGnzMTObbhFW+ix+tboWJ6r0txSHTDI3aqTHNQilo7zQpJbp6Yxe4ite6ZOS+8aqgCQBM3eTrRqVMw9p5qB5f/Nwx+N1HGbrriHTIufi59Sh++ScY4Z9+edvbvgyoCbeNwYNXnjW43PaiusG6TzO3D2UTrsqpNBVUklKirKED45b5Coo/szwXZ58yFMAqq+/AMaMEBARGjhCD4y+qaUNvv0Rf/4BjTTSMZt6og0ql9R34JL0MU5ILA4IMq3KG79S44WL0uCTTgaU5O0vwn+QifOXEYzH/D1fgyyccG7KM0kRDWffRlu6wn2knMKhERERkUVOn+Qvcrt5+SOlLtz/+mJEujCqQlBJJOVWYllJkuKaSl/x9wV7MeujywZ+3FdXhgZnWWnB7yc+CTvoAQJqo0rW9yBckqW/rRk/fQMBUp2h0GYwVqwFadcHww/XtGH3yCahp7XZqWAGUTLtYM1t/65E5e/Dvm7+Fs0850aURkdepPyd6mjsjF6b+28Is1Ld1o0VVLHzCqv24+7vfwHGjRqKjp2+w/l+wldmVuP97Z+Ksk0/EiceNQnVzF26duhU5E27SXD6jtBG/nLEz4LFDtb7vuseWZGNRRgW+9sXj0dDRExDsVRKB/jQvE2nFDRF/Jzep65919PRhhBBoMfA+U/z7LKcSN1zw1ZDzwfV51bjmvFMCHq9p7RrMpqtr68ZDs9Ix7w9X4MTjfCGd5XuP4GuqbDkpJYQQuOKVZNd/DwaViIiILDp41PzUrvOf8RUPvXz0l7Hoke85PaQQje29+PMnsc04siOloBbNnb1o7+7D1770OfQm8NQlK0lH2RXNmLqpEP+88VuDj1U0Dt86FUY8NGs3lv3p+7EehutSCsx1V1qbV421edVY8ecrcbEqg47IrFU6Bajn7CzFnZedjkue164rB/iOg3dM3xnyuJLV0dHTh1dW5+PTvUci1qVZlOELQlc2d4U8p0zNXm+j45VTJqmKnt/01hac+l/H4+eXfj2GI6Jo+csnQ3W1Xvr5d3Dvd89EeUMHHp6zB5N/fQl+ptoPLn8pMDiUXdGMl1cfwK0XnYbvn31ySLfJs55YbXhKpl0s1E1ERGRBUk6VbrccI9JLGtDS1et6Ny8zdSG86k/z9uD7r/qmKiXydK9CC0FKwDeFpVaVdXPdG6kOjShxKd0RKZQydULxwVZvdCqi+Pdi0oGwAaVIzn5yNS59fgPmpJXGrNCxmwYGJMobO3GwupUdGYehpz7NRWl9O65+3Xfetnqfepqkdqb5J7vKcM/7u/DInD2az0erGDozlYiIiCxwIvvnIn/L+eKXfxJhyeFNmepV0diBR+ZqnzjFq8KjrdhZXI8zv3KC5XpBAPC/L20EABZbJkeMHpeE6751CmY9dDleTDoQ6+EQAfDV1EvkToXP+WvltXb3YYtOB1FKbD+YmDr47/X7j6KkzjddW/24lrV51e4OLAIGlYiIiGKsyOF2yonqqtfiP+sq2KOLsrHP37b6sZu/FWHpyGapCt4S2ZFSUIt/LsqKvCAROeIjVSe9dXmxn5ZHsXftG6lI/de1sR5GRMLttHs3HHfaufK0BybHehhERERERERERAmj6qO/o7uq0PAkTNZUIiIiIiIiIiIi0xhUIiIiIiIiIiIi0xwJKgkhbhZCFAghioQQ4zSeP04IsdD//C4hxGjVc0/4Hy8QQtzkxHiIiIiIiIiIiMhdtoNKQoiRAKYB+DGAMQDuFkKMCVrsdwAapZTnAHgLwGv+144BcBeAbwO4GcA7/vUREREREREREZGHOZGpdDmAIillsZSyB8ACALcHLXM7gI/8/14C4IdCCOF/fIGUsltKeRhAkX99RERERERERETkYU4Elb4OoFz1c4X/Mc1lpJR9AJoBfMXgawEAQoiHhRAZQoiM/o5mB4ZNRERERERERERWORFU0mo1Jw0uY+S1vgelfE9KOVZKOXbk579ocohEREREREREROQkJ4JKFQDOUP18OoBKvWWEEKMAfBFAg8HXEhERERERERGRxzgRVNoN4FwhxFlCiGPhK7y9MmiZlQAe8P/7TgCbpJTS//hd/u5wZwE4F0C6A2MiIiIiIiIiIiIXjbK7AillnxDiLwDWARgJYKaUMk8I8TyADCnlSgAfApgjhCiCL0PpLv9r84QQiwDsB9AH4M9Syn67YyIiIiIiIiIiIncJX8JQfDnutHPlaQ9MjvUwiIiIiIiIiIgSRtVHf0d3VaFW/WtNTkx/IyIiIhtOPvG4WA+BYuS8r544+O9vf+2/YjgSIiIi8povHGd7cpnrGFQiIiKKsY2PXhPrIcSF8//7C7EeguOuOueUwX8/fM03ba+v5NVbbK+DSLFj3PWxHgIR0bB1zqknYt9zN8V6GBExqERERBQjf7z2bKz/xzX40uePjfVQPE0JJq39+zV4+pYLYjwaZ42/bQxKXr0FJa/eghHCcKa5pkR7byh2Zj34v9j5xPX42pc+F+uhEA0b+S/cPPjvZ28bE8ORUKzc9O2vBvy88dEfAADuu+LMWAzHMAaViIiILCh66cd4//6xttbx+M3n47yvupt98/2zv+Lq+qPht1edNXhC9Y0vfz7Go3HP9eefaul1d152OkpevQW/v9qX6XTrRac5OSwaZq4+92Rcd/6pOO2LvoCS+kKXyI6rzjkZv7niG5Zfv/bvV+OT33/XwRF5y3GjfJfmXzhuFI4Zycv04ejNX12C00/yHXv/c9clg4+/8LPvhH3dpn/+wNVxReL9CXpEREQeNGrkCJxoYZ77v2/6Fk4/6XM44djofAW/e99luOi59YjDvhyDfjX2DPxq7BkAgJEj7GXzeJnV3+3uywMv0t745cX4LKfKiSElpP/5xpew7E9XYvS4pFgPxVWjRgj0DZj74F/7rVMw+6HLAx47/piRTg6LhrG/33Auxo7+Mr7x5c/j5dX5YZe9439Ox5dPOAadvf2Ym1aGxY98D+f/t6/u3P7nb0JxbTuyK5pQ3dyFqZuKwq7rpM8fg8aO3oDHvnnKCSiubcepXzgONa3d9n4xm+74n9OxNLMCQgi88cuLccKxI1HX3hPTMVH0TL37Ulx3/qkYNULg+GNGYtvj12P0uCSM/soJAcvd9O2vYl3e0YDHVv/1aozx12McOUKgX3XMn3DbGNzz3TNx3tNrXP8dGFQiIiKyaMxp5gsr/+nasyFsTnMy6/Art6Ckrh3vbjmE+enlUd22XVsfuy7g53NOPVFnyfjyQ42sJCvT364//1RcduZJAY8dyzvcIc446XMob+wE4LsT7KaUf12LDfurI140u+3qc/8/e/cdJ1dV/g/888z23ku2b3aTbPom2Wx6sumNkNATQiD0FnrvHSKKiH5tiArYgK8NLF/pKjYkIAqoIGBQ1B8gioogmOT8/ph7Z+/M3nvntpm5M/t5v155ZXfmzp0zs3funPPc5zynHo8+/4bj7R87fynaczgTkJxpqynBq9pnxavHzl+KpspivP3eHsy85sHY7QNdtQCAExb34EMPvID39+wb8dj9p7fgls39se/JffsUNs/uwJTWqtg2pYX5mNJahSmtVXj9X//Bj1/8K576w1sj9vX9c4fw6R++hNqyQuzdB1QU5+PmB1/Ann0K+VoQ/5bNM7DlMz/z9Xr9aq4aXqzj4FltAIAv/HR3ZhpDafW769aaZqWZ1Uf89LYBTL/qAfzj3WiA9J4T58UCSgDwwrVrERGg+6LvAgC2L+gGAHzpuDnYetvjqWh+DHsdRERELpX4uHKf7oCSrqu+DDUuazeFYcWRxsr4lfE668pyohj1Z7fPxme3z467zc2hce6q8dHHmNwXydFsrlmdNSOCjE49dsFwwWn93fm/MxYF0KqRuuvLcMLinpTs2w235xoGlHLf2Pr4zAe9Xl19efS7YffO9fjRBfbF2WtKC2zvP2vFeLTXlqIwP4Lasuh+u+vL8MK1a+O2e+HatbFz+f7TW2K3V5cWxB27kYjEBZQSNVYU4+unLIgF0y9Y0xcL2nfVl+GGA6fhvNV9uHBtH05d2ju8X+055vXUYdG4etvXFLSpCa9nSsvI1ze/N71tovT7wEFTXU9z/MmFy/DcVavxw/OWYnZX/AWlvIiYnvent1cDAG47ciAWTA1a5nuLREREWeDF69bi/b37sGefwp69Wnqxw+/mn160DPNueCR1jXPI7Qy4H12wDNOvfiAlbbHzqSNm4Td/+SeOWdCNovzwT705dWkPPv7oS2l5rvk9dXjpjbdxylAvPvTACygvHh1duXNXjcdAV20ggQ+9z93TkBtZb4meu2o1Jl9xv6NtZ3XW4MlX/o71U1mHazT42OEzsP6jP4r9vnpyM+48ZhAKwJzrH47dvnvnetPpod89fRG23mad1XPzYdNxwIy2uNucXASY1VmDC9b24d3396C12ttn/FdXrkJBXgR5EcGxt//Ncjv983/xuon4/V//bbndkfM68dQf/o5n//RPR88/uaUSC3rrcesPX0667cb+Fjzzp38AiK7+2tNQPuJ9ytXzE0Ut7K3HYbPd1xcr0y72ldlc9Es8lsqL8mO3bZrRiq8++arr502GmUpEREQO5OdFUFqYj8rigtjVV6eJAGOqSnwX9fbKT2ZUVWkBfnn5Kl/Pf6WHFWzWTGnGWSvHoyrJFfGwaKtxPghaNakJ56wcb3pfnoO/1apJTXj84hWIRAQPnb0YV2+0L96ZK3YsG4e5Y4MpOt9QUZR8oyxWpg0gzKYWJarUgpI7lvUm2ZKy3bd2LMTklqq4gr4KQGNlMWpKC5NOm22oKIqbagMAj1+8HLt3rsevr16Nn1+8fERAyYnfXrMGR87rRGt1CXobK1BS6O1CQnFBnqu6dIvHN+Co+V0AEKs5+Py1azCjI5rVcfXGKbjrhHmO9vW9MxfhO6cvwpopzY62178zyory0NtYkbEMZsqcL2ao4Py5qybE/X7swugUuVafK31m5eWtWi69TEREWSZdXcahCQ34/vNvoKI4H//6zx7P+/n0tlkA4DuwU1ue2wN4ANg8ux0fvP95/M1QWPXhc5bgG0/9Cf/zaHwB2VttgotOpq0ZBx+9jaldOTAIhfmRuODG8r5GPPzb19Pahh9fODyd54oNk1CapiL5mbZnX/Kgki6bC/mTuTNXjMOZK8bj7ff2xC0qMdYkA6YwP4IXrls74nYAqC0rxNdOno9CbWUy/Rz0qytXobI4+v1QWpjv+XOVikLwV2yYjK0Wq8xdvmHyiICr0vJ4i/LzXH8WPr99dqyAuFP6afxpnxdtsll5UT7WTW3GPbuCz5ohaxFD7PigmW3YNrcTZYV52DzYgSvuew4P/vo16wfb7Teg9qVVa42/SBoREVEQ3ASK5vfW4dL1E1PWFt2NB08DADxz5WoMdNagOH/4q/7IeZ2O9nHSkh6snuzsimuQyjxeoc40ERlRZ6unoRznro6/InjgzNYAnsv3LtLqY1tmxH6+6ZDpOH9NX9rbUFc2fDGysaI49nOQ7+U3Tpkf3M4C4mbhN+V6ciyF3ZkrohmRXlYpTdRdXxbLZFg3tRnL+hpjAaUw6qgrxbK+JtP7ts3tjGVn6OaNrUN7bfT1uf0kLDVZdMFOUX4k1ndwW08nlzx71epRGcx+7Pyl+PnFyzPdDADATYdOR1d9Gc5eNQEt1SW+6oWO3iOZiIjIxNOXr3S8rZuU9dLCfBy3aKyXJrnSWFGMH54XLWb81ZPnI9/QaR1T5eyiTNADzCMsrhgnuvPYQfz0IvsisWFVaAjeffPUBeYb5VAHuru+zNHURmNw8qBZbZjQnP7sKn3g8qsrV2Hd1NQES2d01CTfyKG+oN4jF8dbKrJFCPjN1WvigppmkhW+TsZsFdIPHTLd9jEnLnb+XTQuYcXNazdNxecSFhnIdjuWjcNj56fnu+e+HQs53W2UGtdYjvbaUjRWFiffOAMuXuf9wieDSkRERAb5JlcO3QSaMklf1aOjLjyrOK2a1IRrN01Nut3MjmrM6qx1HPgKG+OKKi1V5h1Gu8KaTnUnrN5kZbtWKyRVrt44ObZcsRPXH5D8GDDTGcCxrNdoqSwuSPtgrqrEfcDggBn+M9oA58Hhh85e/ICNzwAAIABJREFUMmJVMApGSWEeTtACOL2NI6edLZ3QgINmuq9DZGQ2zUtflt7KRfrg0SZV5I5jBvHFY+fgjmMGfbUv6xjek1ScLerKCxGGBTpLCvJQkJfZhuTQdRZb39qxEADwlRPmZrgl9pot+i5OjI5J5R4Mdtfi3+/twXN/dlbxn4iIcle1RS2/ZN2x6w6Ygnfe2xt8gyxsczi9LZ2cZkDsN60l+UYhFjEEK6yuQiYWyHTr5evXOaq7BERXF7r9J7tH3H7gjFZ8/Rd/8tUOLyo8rlLnpvBuGBkz2FLtwBmtqEmSFWPGLNhBwWnSzgcPnb0EYy/6Tty0xM8fPYh/vPtf3Paj37ve78PnLEF+RNBRW4rfvfY2bv/JbjxyzhLTmkleLBnfEMh+cpk+ZU7n5GxVX17kKdgctP2mjcEHD5mOe3b9Eed/9Vdpfe76cm2xk7Q+a+aMa4p+JutDUGNSkrzr88bW4acvv+l6v8xUMvHFY+fg44fPRGmW1nYgIqL0SJb0sHVOJ453Mc3Ar2SdhTALwxXL4gLv3aJkx8Lxi7p9Fz13GlACgFfefMf09soMDGYePXfI85L1ZivS3LK532+TUuaLx2ZmRR8AuOGgqbhsv+EpiU7qlUxuqUphi8ItXVNtF/TWY+ucaDbRyzesx1eOj2YrPHNltEhzRVG+p3p7PQ3l6Kwrg4jEBq1uA0pBZE/mGjffRTUJF5ycPnZWZw0eO39p0u1md1lPq71642SHz2Zui3ZMHjrQ7ms/XpyxwnwF1KCsmmReTytV7j9zse39xQV52L1zfZpa40++x+w1BpVMLBxXj4aKoqzunBMRkXsvXrc2kDN/XVkhrtrfX4dvtFEZrNj5gYOiU7Mu38/936zN4eIhl6xPXn8oSFYZK/sCep+dTsPTt3UTEAOi095271yPS9ZPxDkr4wcgc7rrXO3Lil2LFo2r97TP8c2Zy/opyo+/GOrkL332ytQO7lLtyx6X5b5m05SUT7V9+JwlAICGiiJcZ5j+qRfOrtAKXUcigiPmWmeZ9jSUxTI7rBw+2IEXLVZvs/L9c4dwzELnU1hHC6enyIrifNxxtLepgSKC9trkU3uPtpli7DfrpTqD2VLbtOM9Vd/6Y6qK8fNLRhbDvv3o2VgzuRmTW9yt1pdMLtVbr/WQ7QowqGSLq8wREY0uZvWU7FhdfBARHJXimjYUjN0718emp3gpt6MXyS0JWXaz1SouQcSUbj5sOtpqvNc6clLgW9fXXInTlo/z/FxmA4uUCuD99TKFzYyTQK3bYF+YLBnf4GqFO93EMZWxQa3fbA87PRZZQ1PbqvDkpSvibss3+Tt8dMsM7N65Hg+fM4TTEz4DA53xGSwi4vr7q6u+bFSvPmbFaS2yvuaKwD6rlm1xeHzfa7U4hI2gpkmGVWNFMY4zBE0v328ShiY04lPbZuGitcOZgUUJU5R371yPo0xKCXzvzEWu2/DLK1bhSx4D36lidq4x6nAQ7DTDM4mNK1x0eoiIKHvs3rke3z19kaMpOV46EkE6dWmP420Dq0GcgaShxI5dJnh5+/7n8JkAgFu3DVhuk4liqFYBhSBW9jtgxnAR4GQdVDOtDgJSdntNdpwfZpjO0VjhvfBoOush6Z66bCUOdli4eWP/cB2yw+c4W2Exl9x06HRPmXfGQ3Zhr7eMNDMXr+tzvG1dQpZJfl4Eu3eux7a5nThoZht+e80a7D99+O975LwuPHfVavQ0RDMEv3ry/GAaTSMcPtjpuXh60Gf6vTbHd6EWELxk3URMb6/GjqW9AT979tLftUsN04GNWXkLDZmoxu+TT26dOWJf56wcjxsPnoa+5uTZTYnTtatKCrAgwHNMEGrKCmPnETNuspCNMt+DC5mnLhte4ScTnQkiIkqPSS2VaKy0Tx8/d9V4Rx2JTDtvdbQAdF2SKRJhdcyCbhw2O3ODYmO33e1y7npfoaHC+liaFEDdmpuSLBHulJfMDjteAplOHuJ1lbb1U8cEEjgD4C246nNUWVwQcZw9dMvmGbG6QPuZBMjDUKcslYoL8jCz07rmjJnt87twbAqmfN0Z0App12yagpsOnW66wEFZUb6v1ZnImcPndOCmQ72db4P+zDnJNtTPd+eu9rcQRC5xM72trmz4u3utdh5dOakZ88bW4anLVmLHsl7LulNjE4IzES104OViSzqdsHisZV/H6+qjrM5mMNhVGzePkDWViIhy2x0mq2MZx7I7ltlPu7Ee9wbXtXTyXdRQXoTHL17ueS58pvV3VIfiQo4IcOexg3jz7fex9pbHPO3D7G8QRG/ioCRLhDu139Qx+PLjfwhkX16lMtixZbAD33w6/avb6fz2HUsL3XXNU10XKGinL+vFRx95MZB9lXsoMn1lCmrdzemuxeLxDfjt/xteMTpxelpQMlh6blSyi22nY5y4Z6/5H/y4hd2Y3VULACOmIpcV5uHf76dv1Vk/UnU8LxnfGPv52atWY6/F+wgASyY0jPhOXDiuPi6bycxxC7ux3/QWvPbP/8RuUyp6gam7rgw/3/03j61PvcNmd1heyPN6QcdXUElEagHcDaALwG4Ahyql/p6wTT+ATwKoBLAXwHVKqbu1+24HsATAP7TNtyulnvbTJq/OWz0BpyakDQY2jYCIiEJpTFUJ/vTWu4HvN50d/++duQgTmio8dwScOGvFeNz80Asp238mi3Qnaqwo9jVlqtpkhTfjNJZMa60pwbS2Kvzq1X8k3zgLNVQUxWpCLOi1L+id7DPjJeMpcZdpO7SzpM/a0xiuOi5BnDfvPnEegOFsxcfOX+qoCLMXB89qG7HiGGVGadHIbLKgP4ZT28yzXPVpXc9fuyY2DU5XVJA9QaVJLZX42lPB7W95XyMe/u3rcVPOkwWf27WgnJMVGIvyI3hvzz5UlRRgaEIj+turAQCv/v2d2L6+cOwgRATff/51ry8jK/m9LHghgIeVUuMAPKz9nugdAEcqpSYDWAPgIyJSbbj/PKVUv/YvIwElwDyAxKASEVFuu/8s+2Vgw6Aryfz2vubKwANK6Q7xpDIg5pVdRzSxaK7usfOX4q4T5o64fX6S4EYq2P0Ngwx0zGh3n5Hh5K/tNaNEQY24SJhJITy0Y+oCyGx0U/MNADZMC0+ANWib+lvx5KUrUhZQAoADZ7bh4yZ1Xyj9Pn64+7+D22XlxzfZT8cuys8L5fenU8v6GpNv5IL+2UusWWbnhMVjcfJQDzY4uPgzRpt++ssrVsVlMrXVlOKRc5bgs9sHkJ8XQV5EsHxik8vWh4va+9//JN9qmN+g0kYAd2g/3wFg04gGKfWCUup32s9/BvA6gAafz5sWXtIav3x8uCq8ExGlw+X7ZefCBl6mTzgR1Jj91KU9OGimt/ntYeCkEHqYGL/3z11lvdT6iYvHmt7eXltqmuWUS9PpEwMRX7Lp99yyud/0diefj7Eei4UqBeQFUM9CRDwF3zL1lzY7xpK13ywA6lZxvrtVDxPrRR2Yxee3RCLiajBL2au7vgxlKeo/JLr/zPBf/HKjvXZ4ym6QWcoiwKlLe3HrtlmuHpcXEVywpi+2Cqz9c1if4cc2lLuevhxqLv80foNKTUqpvwCA9r9tuFFEBgEUAnjJcPN1IvIrEblZRCzPxCJygojsEpFdb7zxhs9mm+zf5MvYTZ/kgwdPA4ARKYhERKPBPbv+mOkmBCYsAYBL10/EqUt7bTsxKyel50qY2wuhszpr8OurV+NjW2bYbrdmcrOPVgWv22ZFFKOyonz870nzcNYK68BTmB3ssT7Tt09biG8mLF1ttyR5WYo62HaHo3GM4ne8YrfykpXEz2s6ziZDExowcYy7AvMAMC5JFkQ6XLCmD/VZusAAjT6dddFMGK9Bby8muFw8IuyKDIHooANzDRVFWJXCfsWnjpjFBBILSSMgIvKQiDxr8m+jmycSkTEAvgDgaKXUPu3miwD0AZgNoBbABVaPV0rdqpQaUEoNNDSkJ9Ep30WASETw2PlLUc8rFEQ0Cv3nv8Pz97cMxq+Scd0BUwJ9rkljwr8aWxCGJjQmveoVolJEcb528nyUFuYnXcXqUy6vKKbKjPZqHDKrLVb4FEg+JW92Vy3OWGFfyD2T7I6NpRPcTzloqCjClNaqlE7tMXJy1TiVBM4/X/doNXUy5fajB1GdoTo7TleqM/qFYaXlpspiDHk4Hr97+iLXj0mFnQdOzXQTKI30rKGQfvU69vOLl2e6CQCin/+lE4IZ17s9E9148DTXn98JzRWY32NfwHu0Sho1UUqtUEpNMfl3L4DXtGCRHjQyrUglIpUAvgPgUqXUzwz7/ouKeg/A5wEEsx5nhqSro0VEFDYKw0UObzhwWuz2tVOasXVOZ6DPNaOjOvlGAXC7tLxRJG01DoLp2l67KT7wl6oMk7CqLi3EBw+JX0J6tXa1M4hsKq+HQ1NlEQ6zWMrYDy8FqNtq3K8yZgzSueV1NUDja0v2vtvdffpy67pMixJWBTIWhQ3qk19isqR8rqhJmEJpfP+cGt8UTMFvv38vs8L8lDuCzFyuScOxMm9snaOLBo0ZDNov7I0/f1YU+39f7jxmEHce4y6D6NCBdmweNF8BbbT75NaZ2PPP13e7eYzfuVr3AThK+/koAPcmbiAihQC+AeBOpdT/JtynB6QE0XpMz/psj2dB9f+zPXJNRORFS1UJitK0JHy64jUnDyUvQGvVlv853H7alxNOXueC3mCumB0yED8d6qQh85pBo0lzVTGOWdCNgS7/S4N7PWSVAg6a1YaDZnqbrma3XzdWTGzERg8r2FVZDKL27N1nensQjK/NT3DX7kLhF46dExeINWa1GZ+yoaII45sqMCEF08xOW5a8GHk6+qR+zsd6TbsL1yRfdSmsVk0K1xReSi0/55QfX7gswJaY+8oJc3HTodPx5KUrXD3uZxe5z1zyWvIlcREGv+epmtICLB7fEFc4m/xZO3UM1Pvv/tvNY/yOAHYCWCkivwOwUvsdIjIgIrdp2xwKYDGA7SLytPZPr9z4JRF5BsAzAOoBXOuzPehrrsA0i+UX7Xi5Amekn2IaKzj9jYhGn8Hu2pwLqteVeT+fzx2bntW+glqqPi+ho1zksvhurtYTvHzDJNuaQekw2F2Lmw6dnnzDFLrtqNnYvqA7sP111qWnHknQGYPGelJmx/zxi7rjrrr/4Lwh3HbUQKBt0O1zEhm02ebBgFa+9PMeV5VE3yur4KOdsKx45WX6H2UvrxmUANJaxNltwfjmKveZS49dsBSHeKzPF6TKEmYLhoGvnpJS6k2l1HKl1Djt/79pt+9SSh2n/fxFpVSBUqrf8O9p7b5lSqmp2nS6I5RSb/t9QV478n5XqFk/Lfp4q4JjCzKwnDARUbooxI9fTlribplpN1JdSFufPhOSMYutoAJ5yVbLSvZWGAvtul0yOewSjwMvRa7DNPDMVO0do0ktPuui2bydxvPQGA8DJZ3ZypD97dWxDACzKYSXrJ8U91kqLcxHcUGe4+mGxtXyjltkH8RzFFOyuS+oIt3L+hqxwuPS2UGu/ESUTjx2vdW922ByIczPe7luanPGa9pRVM5dWnQyCNDrfsQ/zl+HrzjJ3PeehmDmfhMRhVFip+DCtX0pe64glgsPSmKAy6zD5H3f6eP0O9Ds+9P4+FOXpi6YGBYt1e4ym7960ry0rhSkswpkVJUUhD6r0EuNHZ2+YtuuS1eMmGaRyO6wt8oqMMsASFbfx8uYaVmffV2UsGTGj2+q8JyN5afv7eaRY21WdcyGiweUPcKSQQdEL/C0uvy+csvt92GpyXjZT6ZzR21Zxhd1oKicCyoBwN594eourZvaHIorg0REqXLY7HbTq03ZcDGvuMD8q9BL17CiOLcLXB+3aCx+YlIX4tSlvbjhwKk4eSh5nZdsk3gcuI1pDnTVhmqgkQ2KXU6/NNKnhdWXFyW94BeUoKa1GI+TZKfOI+d1Jd1fkOdfs8+9X34+Fm5e2iPnDGHiKFk1lFLvls39uHBtdtQBWzc1tTW/TlvWi4fOtp9Ka6wxafaZ5/djbsi5oFJVSQGSxZQmt1SlraAsAHxi66y0XnEmouSCWNGJhrXVlNp28gd9rAKVKOi0849tmRnYvoI81zvpaAX5Vtx0iLO6PS3VJSM6hofP6cCWwQ7TKUNh5uQq7tS2+NUGUz39MijprN8RJumaluLmadxezY/u3/4J/Eyp9JK94OU1JONnLOk2Y9Vr7dRzVo63vG8LV47KeWbH6Mb+VkxwsTrszYdlriZeqk+H+XkRVJXYJ04Y6xKes2rCiPu9rEZK4ZNzQSXjaj1Wy/DO66kLNN317hPmBrczIkoLq+wUcu/oBV1JtykrCi5jIOjux8pJ0Xogszqjq3z56YRt7G/Fxn5vU+COW+i+ELKXaUJWqeb5NvtK/M78wIHTAESzQbLZWTYDRl1/ezW+fPzwUsV+6vS45edY72+vTr5RCFQU5WNoQgOAaKFrv9KdHRlkodoSQ2ZVEFlWVoO1756xyPe+s43Xbv9py8fF/f7JrcMXIeaODe5iCYXf6sneaoct7G3wfaycuyr5d5VTQU+JsxtTz+6qiTsnN5hM29Wnhwe9yimlV86Nqowr1nTbzaEO8ErjYLf1ieJLx82xvI+IMofXRYKjn087bJbgDjK92e+gUR/AJspPvPLtoMmJL2uwuxa3bJ5hvnESbldr+dlFywOdWj2tzXkQIsxXFqd7WAE2Gb1+TV1ZIQ4ZSF/HN1UBErMsmEUZWo75matWY7aWyXjJ+km+95fuI/ODDjL8nLTpk1tnYsXE4TpKk1v8H8dmx8/aKc2xVdfIvfwcXemSkvv0Nm+1wxoqinDXCf6KSXtdfXNy68hpn3YXkLyw+54SSNJEjlOGevGbq9d4em7OnAuPnDwz6p0lu+Os2sPypVbsBksLeqOdNP1KOFlbO4XTkSh9QlZ6LavpfWy7paWD/N73G9CozpEBlZclgM3oK051a1cLxzWOLDp85Pwu3LptViDPl2oFFoO+i7Ti8S9fv871PnsbK/Dy9evw5GUrc6L+g9knaPPscEzl6WuuQH+HfYDT7sKgm7qabv6Widnvbs5CTqbkrZ06JvBjy+6cHAbpzCo7ffk4XLnBX9DyvNUTsNxQQD2dpTRodDNOLT9lyPmCGAfMaMvsiqyS/DwUiQhKCvM8BYgqi3OjP5cLcvpsaPdd9bWT58d+Li1MfSFHFgg0NzShITYvnld/ghNk0DRXcTnY4Nh1GEq082uQ77bfgGC5RTHtxN2mu3ZOpi4+lBlq79x9wlx88oiRNaYqiwuwylCHrKsu/auZOZWsYxqJCO7bsQAA0OIiMOenhk02CMuqit8+bSE+v32258ePyDh0oSbhu7Ozbjj7ctlE+9XY7FyRJJjhZ7U7O/qUXgKmtFa5zvZIPB4mtVTGzgMnD/Vg1SReDKX0m+2hRqWxPIxZXSM3ts/vwm1HjszammQy1m2sKHK8uIXb1XMfO38pjgtgyjQFY9SO4luqSzC1NZpafPKS8CyBfOLisZluQlot7K3PyFLLuW7FRGbGUfronezEDKIHz1qMqzZGl/Q+PaEuhR9+A4JzuutG3Dazoxortc+NvncnV82CHAr2JmQI2e37I4f1B/jMw+aMrUNvY/ICpHPG1gV69TPQAucWe9vY3xqrS1GmXfWd35uZKV+ZZrYcfUhiSsjPi3i+yDSrs8ZXIOVLx8XXyKwri04v/eUVq7AqIei7oKfe8Xdtb2OF6SpMC3rr8IPzhvDQ2UtMH/fidWsd7d+K2TmM11Pi2b0f3znduvbUpDGVOR9opmFeC72ngpdsbT3TadelK7C/y+CNmRWG82F9efQ8mXhh4n9PmocbD57mOGNyyfj40gTJpmS315ZaZiZT+uX0X0IA/PLyVZb363NKE4vwpaotyVy5YRIuWpcdS1QGKTaAy2grcgs7jcnxLQqO1Wd3XFNFLDW5x6bGnVt1Zf6KQ5tdDfv6KQtwfEJQ3202zqXrgz1/22WO+Mmw3Tav0/Njw+TBs8yXMTbrv05rq0JzVTF2LIt+33fXleGjW7zVvsomy/ris2s+o11drjCZMuBn6tUzV1r3tdJpckulr9cxqSX+Srv+PVFVUjBivx11pbjtKOc1VsY3xQdrp7RW4kvHzUVnXRk6Lc41fqevZVNfYNelKwLZT2KxX6dZYPeeugAzEqZdJtae0X+b0FSBaSmo3Ubh5bY/4GXhDae8fK63z+8CYL+4RqHNdM4bDpwa+znxtKSfG0WA5srh7N+G8iKUFuZjXk8dTlziPmniY9p3tPEz/eBZi3HL5v5AFnWgYOVkUMn4YasqLcCAxVWrgx2s2DE2wIGQnabKIszoGH1pykpFO70zO6qTDvJvPGhaWtoUJl5XaAhzEd2wGC3T39JRkFXvYBTmpX4qMRBs1pMZffqM25pFdh0yL8yujD512Urf+zXLmPDKz5j311ev9vXc45rMM6qctCkSkUCu1qaK2Qo5XiSe56wGwuetnmBZwN4JsyDV5fvZT/kK88pZh6ahGPs3TlmQ8ucImp+phcBw5pfOuNqdPtj1uzKV2+NYP1/kRcR0+o6R/mm6/6zFloFAIgCoD+gcbsZLsLmsKD9pdvFdDlczt8oGtupWFxfk4Yg57i9m5UUEu3euxxX7D3+XjGuqwMb+1kAWdaBg5WRQadOMVgDDdWWMHz5jKt3WOZ1JP2CPnDMUfANNPH7xCkzPkuV/g/DFY4dXxbt43UR8/ZQFSQf5deXBrXKULSq02i9u+3FhiZfc5GBVnEwx1pHJZZtntyffyCe9g7Ggtw7fPm1hyp8v6OBNouKCPLzksJizMXsh6ABeYmZEUX4EtdqgrNTH8RuW84PxNSRmcXhx3QFTfO8jfPz9sRLrjzVVmgdKl09sREFeBP0++yEfPnT4nH9Mkiv1LT6CB1ZjqiCO7XtOnIcL16Yua1z/Xs/GaRurJ8cHpP0Uvj51aQ/OX9M34vbEacBuJWai1pbZ9x2Nx8yI4yok50rKPqmaGVlfXoTF471fAAhCYkanLvGCtt+Pj94HKh8l/fVsl33faA4s6I3WyzhQS5czXpU9QAs4Ueo4qWewUAvuGU9AdinrqyePzhpBX9CCb1YDgURbBqOr9+wLyagxHUXwvXKaCTCrs8bXFfxMa6kuwXmr/RVlTEb/6IoIprSaZ0KkcsWsb566ANvmBjuly0vR4nRlvvzgvKHY95wfV+0/GTcdMj12Pvbi6v0n49pN/oI5u3eux4Rmb0Gl4oLhbowe3IyI4IVr42vRhDnAnUqnL+91tF26i9KH2WB3bdJAhBd6sORDh0x3/Pk1q9mz0GcdsEhIev7nre5L2eIEnz1qIDbVs7nKWfBSKWBCMxfVIXNuuzCp6oYPdtdkZFEFfVXYtpoS25k+xnGd38xG44p3FH4h+WoJxjVaQVidfhXI7WoPTlRoB3pHbWmSLXPXI+eYF5Z0Y4/hMurhg9bLGQvE1zSLTDh1qf8C8G6nQGyYNgZAeDIRwkgfhDo9ni5eN9F0akc6mC3t7tbG/hacuHgsHr94edJts3WVyv72alzjM7ARhHQtNd9ZV+brudpqot9bR83vwkGz2lBc4D34u3bqGBzhIqBXX16EwwbaAyt6+ttrhoNH+qp++09vGZHNZjVVLtdNa8tMBrSTVfU6a4enDw101gQy5c/PYKu9NrWFePeb1oLdO9dj9eTmEQXB7Xxu+3Ddpq1zOmIranoVZAAxLF2N9VrfR7d8YpPrgJWCwhFzrPuhAGt/UnL6MZKp1Vz9sDq+K4ryMaCtOGcVKProlhm4ZmN8P6x9FI+RR6OcCiqNbbAegOlFvoLq83//vCEAw1PtjMpCnJ3hxyEJkWmr99vpWzyusRyDhmUx7TqUqRqrGZfYDIpeh+u81SPTutOlxMcgMUhBrIzyqSNmBdCSYXnaweQk8Pa9MxdldElmN8e91SCuurQQ+XkRx9luXjhpZmlAx2RiBkFijY5MOWfl+JQ/R1DT/pqrigNduc2N/IjgAwdPw48uWBbYPvWLO/tNjQ4shybEF6e2W7Aj7PJ9ppW4nWJ1bEDFZZ0EG3Ys68VzV0Xras0ZW4cnLvFfqHmBhyyex85fivt2LDCtcRSGCzRD44eP57aaUnzo4OmWq8U54bRwtamEh7p9f5J9p1WXFowolu3EnG7z+lzfOGU+Pn64s4L8SllfGNDrv4XgcKCQ04+RsQ3lGe0/BmlaezQD/fajZ+N/Dp9pus3+01tsawOH4VxKqZVTQSXdf/eOPHJv0ub5B3VQxzp6Njt0khkQNnYrNJkVx33AYvUdJx48e0ks8g3YdzZSkYreUFGEI1OwCtKyhAFNOhinB/7wvKVY2heO6VpBxAKTLSmaSn1ZlAqf0e9rB9GvoJZeXqkt4f3Q2d7OPckKsbqlv6otSa5w+/X9c4fwXZvlrbNFKi4Q6APKSERQmBdBZUl8ynxVaWYyDf3aPr8LxwW4wo1dn0T/u/itqeRGXkRQFvD0Bi/ZAe21pZjWVm27KlImGc+dJy4ei6rSAs91h+49dQGu2DA5+YYWihIC20F/np++fBXOXBFcgH5GR00sMzMZ40p/ifzUsKPRK+ivu09vm4UL16R/lfDL94ueM4YmNFqWONC1a5+3CQnZwVxAKPdlbVDJLPihf3hfev3tlDznEXOdDRr0j43TzIBbtwWbiZFOQRRXdeKyJKvIeLFhWkto60gY00s/ePA0XH/AVJy42Ho5TmOHp6OuNJRXBBK/YDLNTWc4nEdJvJOWBJ91F0b636230dvxlI5Vnfz46knzTKfOdtWXMZXcgnHZ7xeuW5szA8Ar95+M4xa5X4Y50dIJDThwZmtKsxUTpfqcmQ3n5CA9rJUb8Bucn95ejZoAL9K5zQz78KH9gT23GT/1D/ValMaM0KL8+Azb0XbcUXzNSEfbG34O6mKabvXkZnTUpb+Q8NnxAAAgAElEQVQf4Kbm4R3HDOLpy1fi/oSkAz/T7LOt/MlolbU9r++duRjjLvm/uNv0cfTeFIyob9ncj4byInzxZ3+Iv8PnkW42BeEXl63EjGse9LVfJ46c14k7f/qKp8cGuSS1E35ORlYu3zAJ/+8f/wl8v0GIRCS2bM8hA9HVu5b2NeKVN9/B9577f0kfH5YT8KBFSrobZq+lojgf//rPHsf72DC9Bd/65Z99tyXd3AQ9g1gd0ethk8nDLfH4aKkqxp9tPtepircG9R4MdNWio64U7+/ZF9Aec1/iwI/iff7owbQ/Zwiva2S1nobyjE1ZteN2qn2qV6263cOxrh+rY7Qp5Hoc4Plr14wMKoWlc0VZ4ej5XRjf5L82Zjaxyj5tqiz2PcX58BRnhJM/WZupZFcnIBUrX+VFBPONV2RsvlfMnj7xe6imtMBy+eMgryIdp9VHMCv462fq1ye2DmdXNSbUQgr6O1ef/283wA5LDSEgM53pxHpUy/qa8Mmt5vOe06m6dPhYdnNcPHb+0hS0JqpAuwrp5jSRqX5ks4Nit4m2+vjSTVwuWndgklUz0/n+2D1XX3MFLlib3lpmqXjtjRXFuGR98NmZuWpGR/WIaTm6IIrdZ0K6s02zeaisZ/bee+rImkhETo3RVonT6y4yWE1+rZ06BtdumprpZvhy9IKuwPblZDGG7fOtn++q/b1P3aXUy9qgkhm9U7Qv4M7YV46fizXaYOsDBwVzcrhy/8nYOif4ej6J7AY87+8J5o1aNC7+ylPQU8pOXzayllMis9dpNcgwsprju3vnelywxtvgNBVBzWTOWaXVINDeh8L8CJb2pb+2kx03b0t7bSlKbQreuz3CZnZUx+pyBVUwOh3GuAgq6e+v8W12W48qsRaNU3PH+l/e3iljfYwVE5uwfurwqj/fO3Nx3O9mUvXx5BVsZ1LxLm3sb8Xz1641vc9L4ebRrDoL609tGezAy9evw/QU1IPK9owrZTjhPasVRad4ieekJpvv3Qys5E6UNmbT3C5PQfkRLw6c0ep64QlKL19/HRGpFZEHReR32v+mZd9FZK+IPK39u89we7eIPK49/m4RSfkyPl6ygOb11CFfO5APmx3NArAbP/S3V6MvyfzTSJoGIPpAx2yZ3T+99a7LfUX/f/n6dUk2HHnTact6k+8/yfO6NcdmoKsXYrQbYCY7d91+9GzT2wMZtFrswyoIFruilmU94BNs6kR9M8CrzgOdtXjqspVxt9kdV+21JfjWjoVJ9+s1FfczRw4k3ygDvB67boJffq2ZMpxNddtRA7gqYQnb/CQf3Cz7iBClhX4+rCj2H1TasbQXOxx85wcp6NolucIY7C4PoCh6pYvj45bNqa2fFJTE74Tbjx60nKYT1jqclHqj4RRjVo8wDBfMRAQfPiw7ziejmd+Q34UAHlZKjQPwsPa7mXeVUv3av/0Nt38AwM3a4/8O4Fif7bH1i8tWYijg+dwTTYJHdx47iG+dZj8gTddnVH8avS5P0u09rOKU+BCzPZQW5mNjf4ujNiRKNkgE4gfDq7TVX+xeSRDL1Fu9V/N7/Gdt1JYVmnYA33l/r+9962q0K9IHJJna9J3TkwdXjL560jzT290e86kKvDo5xqtKCjC1bXiFC6tHdHoonLx75/pAV7Q7w2RVRq/c1sD64MHTAnvuVFiScL7//NGzsWXQ2bnQqTB0uCj3ZPNhde7qCWnJxNaloo5mrgj6OHKTwb2x375vEVZVJQWW03Sy+XNJ/oyWP31NaUEgYySvVk12v4InhYPfoNJGAHdoP98BYJPTB0q0J74MwFe9PN58p/Z315QVBjoA2L1zPdaaTLUoyIuELkVPnwqWFxHM7LBOEbd7d6zeu8TovdVbfMvmGTh5yP0KVTM7apI3zuBai1pVRvrqHkF3Rb992kJMavG/ZPm3TluIR7TVXowe+91fPe/zOYvU95uTRP8nt9gvH5qo1kU2oHIwGDC7Muj1c7x5djuOmJt8sJP4nEEHDpxMzXRqrMlKmF4VF7hrV1gDKu210doYxmyJTx0xC0snNObMymCU2xgnsWc893z58T/YbOnPwTNbY+UPspF+cSaoLIuSwsTC1ebbze4ynbhAlHX0/mBY+ztB+8Xlq+IywtOtN0vrIJL/oFKTUuovAKD9b1XEpVhEdonIz0REDxzVAXhLKaUv4fQqAMvLGiJygraPXW+88YZ9q9LQGwvTqaW+3Lrw2dCERswwBJFeun4djl0YnXLkZECve/ryldbT0xIH4NrvFSaZNm7rDV2236RY9kR+GnJPO30u1TmltWrE4ecmK+XS9RMBRIvZNQa8/HPiigzd9cEFI4yC+uL1shurYI0+T3znQdNw8lAPrjtgim1wKdlzl2kd68XjGzwViU9F52SxVttMAPzkwmWB7tvqU5uJdPAyB0Ghic3RwK7+WbzxoGkZ7SRR5jgpDDpafeFY40pZYerVhMe2eV341LbMXbX3Sz9Hv3xDalaOa6wY7qf87KLleOjsxdg+vwu3HWleHsCLWZ3hCVDxUzL6WJWdoBTh2521kgaVROQhEXnW5N9GF8/ToZQaAHA4gI+ISA/Mz82Wh5JS6lal1IBSaqChwXwKm5u53tns5sOmO952Xk8dvnGK/9o01aWFlgPtEdPftN+ry0b+Pfbu9X62WNBjHZzxetI3BtZ+dtFyHG1YdcDJ3PmPbpmRdJtkhYONfC8L77DH88BZi23TW7935iJUFHvP6DALpCUG235+8XLb+K/dfWbH4tiGMtPbGyuKYplpuq1zOmMrvTiRuNvt2moYE8dU4ovHzXG8nyCK4J63ekLc73qAqsqw75bqkrj7/LIKQGfiwp2XFfEaKxlYGI2euGQFTrSp2zbaJS6yoVudBdMP3v3v8FTwtQwYWzp5qBefPSo1NfyevHRF3Hdrc1UxehsrcOX+k+O+j3Ru+q5GXzt5ftJt9DqZqVbPIPWoo3d/GFAkspc0qKSUWqGUmmLy714Ar4nIGADQ/n/dYh9/1v5/GcD3AcwA8FcA1SKij1zbAPzZz4uZ0upumo4ffgdrfor9tdWUJi0E7qgNAWeULOiti/vdzJopzbGaR07aYxzM6rWczDKgEl2xYRLOWGFda0Z/Kn33u3eu9zRY3X968jpRyd5m498yXVMeyoryRwRadCJAX3Olry9Q49VLy20qi3H4nA5sm9sZV/C6IM/7M5t9rry8pYnHYo/LdNytFgW8jX/fn16UPJvI2AyzYtj15UVorY6/3evqg2OqimPZcYvG1WNK6/A0Tqs9hr1oqX7+SKytRJmTzvo3DRVFjmryUfy5ZnxTfP/Cybkq3fbs3Rf7OV0Ln2Sj2rJCLJ+YmiBhnU2WvJnyIn+Bn3mGxVcS+4EbprXgxwFn6CZ68bq1Iz4blPs4FZnIGb+9rfsAHKX9fBSAexM3EJEaESnSfq4HsADAr1W0t/8ogIPtHh9GQxO8TXkBgGV9jVg3tTml882tgjY6r/0vqwHknO461JcX4tCBdtSUFuCM5eMt9zHQVYtbfax89fOLl+OTJhk2cZ1KBRy9oHu4FpMLxmBCUCmvsZXZNI02V7p8f3k5fLyxQ54oVd1z8+yiclyzaUpcB7FB66jaHadWd5mtxublPa1NuMp68pIe/PaaNb72mcgsU6rHdX0khVmdtXjxuuHl1Pfuc9e4G7Vi2z+9aHks2/PMFeMdrX4HAJes60NrtfOsr3QYmT3JQWcYNFQUYWw96yWEiT5l2Bi01j8tbjMrrz9gKlYm6X8Exdgf4fSU0cGYyZ24um8kIp6/h5yWgmCAenTSzy88yxDZ83uG3AlgpYj8DsBK7XeIyICI3KZtMxHALhH5JaJBpJ1KqV9r910A4GwReRHRGkuf9dmetLj96EHkeSwmUlwQwSe2zgq0Xk5iBoNVBoouselbBocH4rYDeYv7Ns1oxa5LV2Jjfyt+cfkq0xWkvHb6EgeDjZXFptOy3P41rLZ3U2fKyBgMMO7i/85YhA0Osplij/X07M7ddcJcAEB7TfLaUScP9eIED1NHygrdB1zNXrfTP8UDZy2O7eT4RSPbW+NwYGR8rYcmrJYYiQiKXQSSt83zv/LRlxOm1Zm9H1O17ExjZ9ftucl0HrJS8QFWi7+FCHD84p7QdrbZCQyX7587hM8fHVytFQqOWQH7ydqiE04zEg+f04GKDJQhYCYBEaXKaM6EnDjG/8JDNHr4Ggkopd5USi1XSo3T/v+bdvsupdRx2s8/UUpNVUpN1/7/rOHxLyulBpVSvUqpQ5RS7/l7OeGlD9CcTJdKJrED5X4uefwJ0rjik13n0e2KVUF09JwGeeIzjJLTpzP5aeM0w3RLq9X+Jo6pjA3yxzel4Qq94c9n9j2o/w0jDgIPJw/14OJ1Ex097dUbJ8d+tgqY2r3XLTZTD81eh3FXydLRndS9AoB1htpX7jJbRr6wJgfT/3QfP3ym6Z7m99oXeL9sv0n4TELW37d2LMSFa4f/Zk5ehem0U4vfv3O6s+ylTNM7gSzSHC5lRfmugrOUIdrn5/PbB5NsGA4MKmUHrxftzAQ5zmcmK9nRv7NG41Gyqd//mNWrUg8XqCmzwnl5OYe1OcgQMXPDgVNjP3fVlyYpYmx/6tPv1rcy7quuvBBtNcMpxJ82rHpSXVqIXZeucNxm435TXXvFuPfE9+b8NfGFjYHhou5eM6iWTmhATZl5UW2rfc7qHJnBlW5OXm0mOlhHzusa8fyum2GxvZeC45Nsrs4sDrg+j9ci0vkRGZEhNLWtKhZkvu6AKThnlfVUVCtzx9aityE+AKoPBqpLfRaSNxFE8fJE+rHT01CO3TtTs+rRiOdMy7PQ6JG5SIl+LOtZz24vKKWb1zpyFF5mRb0VELeacVCCDHYR5Yq7Tpgb1zdPt1qLMRaFV7h7Ckm015rPn87Fr4c8wwg7WRFks6wP4wBdv4pv9j4VF+ThPkMtFWOACYgWBnYqnR29+JJKw8/7rR0LccpQb9y209qGM4zMUv5j+3HRfGN6rFXWkhNuOjcvXb8OHbXugpRW+7/NkPGSzppKOrvMKbPHmW5t8da5zeT71BEz0VFn/76m8cj2/MitczoxrS15BzyxMPpdJ8yzDJh6nPWbdmEvIE4UFtvmdsZNgQeAcYas2ueuWm15PgiD2V01WMPV39LKa5DRTdkHs75mXVkhts2NTi1fbLLCLFEq5eLY0s7csXUoyWC2UBArl1N6ZXVQyTiQXzM5tzsVc8aaZ7l86JCRV3POWTUyM8c4yBrOUDI/RRpv9zM4cxtUMmvPsr5GR4+1mlIx1RBA0uvPXLNxSuy2hooiPH/tmhGPA4AHfv2adVsTfjcGPlqqS/DIOUtGPCYxODK9feSA3807lhcR3HnMIO7bYTjxJtmBVfbYCkNx1S8l1PKx8qBey8ilpRP8Z/o4zabavXN90hofF67ti+7T6XM73M5MucnKhXGHfcLfr7489YO5dVPH4CvHz7XdRj/XJtYWmNNdZ7Z55jGmRFkvPQfxpftNisuEBoD9prXEMvzKHKy2mklfOX4uDpzZlulmjCoHzmxznLFrnILcb9LnsaKXDbjnxHkAgJ9dtBwXr5uI9dOi09T7WOuFKKexfEH2CXdvwYUj5/svjBtmJQV5qC0rxN/+/X7c7dUmWRjJCnXXJgxUrYI/v7hsJUoK80ZcxXRi7thadNWV4a4n/uj6sUZjG5zVIfr6KfPx/p59WHbTDywzhaympSWuzqb769vOSnx96oiZEBGc+IUnY7c5bbfuE1tn4r09e/HfPe4CcV317lYLSzb9Mj8iI1ZVseL2NeoBiesOmIrdb/7b8ePMApumwy2PYzA3KbaNFUWY3VWDf7+/19NzfWRz/4jb9imFS9dPxLXf+U3stgNntAIATls2DlvndGLuDQ97ej4nCvIimNdj/zfv1o4zfara+WsmYM3kZjTb1MLKpB6XxyYRETmTGIS0U+gxc7u3oRx1ZYWxhV/C+l1DowevVRHZy+pMpdHGbPDrJR1zZkcNfnnFqli2R3z2yrCaskIUF+S56kDo7jphHnYeNM3VY/yklrbVlGJsQzl+fvFy07TpA2e0YvNs98ExJ9ZMGYNVk5qSZnvoEmtaAdFskQNmtPlfGjnJt15zVXFgNWYiMhz8cFYQOvp/S3UJ5vckT13XA6aOayv5fescPM/PL1mBHcvGxX1mEmOyxsL3um1zO1FfXmRaVFypkXWa9MBwYX4kFJ3p05ePw7NXrY4FYPuaK1wHFdNpx9Le5BsRhdpom2zhTux7lEWWc1JjZTGevGyl5f38qxMRhUtWB5X0wdxFa/swo71mxO1h9Mqb73h+7IcPnR6bmqQHHxKnjF25YZKjfVWVFMQem23F0MqKrOf4Ws3Z//Bh/ThibvJsNq+FiEUkabaHVSeo01C/Jy+Svo9kYgDrqyfNw91aqrkTIoIPHzacebN9fpflvoFoFpQdPdiljxHqyouwe+d60/fNqnigl/FF0J1TpczbsevSFab1neLeK5vGXL1xMj5y2MhMp3TIi4jp1L0gmL1kv+PEwvwIXrxurb+duMSxLRFRvGs2Tca2uZ34hU2AiIiIsl9OTH87cUlPppvg2H/+623aDASmRXf3JYzdty/oNn+4zbLsG6a3oLwoH9d99zdxtwdpQW/yKVVOg4G9jRX4wXlDWPLB73tqi93T7D+9JZZuHXRwUv8bNFYU47V/RqfWPXXZSpQY6kHtP70F7TXmBeiNnAzw3dbDGujytzpdXLAv4b0b7K5FhYM233DgVDQmzKM2uxJ96tIe3PzQC7b7OniWszobelNTGYy2zUAzrr5YVoiX3/j3iM+rMbvs44++GH1YAA0Oay265spi/OUf//G1j8SV8Ygod4T54iENW9bXhGV9Tck3dGFsfVlsSjYREYUDe91ZzrhKi5HTATUQDXbUV6QuW+ngWW2OVqFKjESsnzrGcstUFXCLRAQt1eZBncrifNxxzKDnfdeVFWFCU0WsACUQzRIzrq5QmB9xVNPoyctWmN7enqRmUhDOWz2yEHxiFCSxv9/XXOEoWLllsAPLJybvgObnRfD1U+bbZqO4Xhkv9lPyYJwxSJQ4Pc00gGvz4hsqimL3u8ka3JMYUU6jIFdX4/QVopEyuepONtDPwdmyIiUF55Fzh1DnYiXiZPgdRETkH4NKaRb0MLCnodx0ENucMA3MdIqJ9v+YqmKsNmQsBP316rTQd7quPHrN8JjVWYMlWu0bL7soLsjD/YYV0/z0Y8yKi+/euR7tLgMpqZL4Hvs5phIfq9fMmtlRY5uNssJBcMpo7z6Foxd0YU63u4yttppSfPu0hab36YWtrQ6X3TvXY5yhztJNh+rT25K/Y4fManfTzGCluA/OLj6NZg+ctRh3neB8KvJopAe2GRAgv4LI+iUiGu2yOqh02Ox27D+9ZcTtdWlYhturdHV/zlgxDk9eOpzNYjf9rbQwH6WF+Zbb+efsC3vEVjZtCTJTYrRK5XtolkTjteOmH5N9zSOLXFu5ZtMUTGpxt+RwVUkBrtgwGTUOsoU2TGuJFSm3oxdvT/bS9avubuoWVZWOrM+UCqcvHxf4PrcZ6pvdc+JcHLvQfNouAIy3yMYkylXjmyrQapExS1HttSX4wrHeM4eJiJwqyBNMbq3KdDOIQi2rayqdarHCz/qpY9B6Sm53yJINUgvyIoGmB2dECi4e3XbkgMOpeMEG2M5bPQGbZsQHQE8dyuwKVWVFeSNWHfMq8a0K8k+XeCXayd9lwzTrqZMj9g/gt9esQXGB8+kmU1qr4oqUGxk/m/o+i/Ldxe/TdfHdyfMsGZ98pT638vOGn7i3sQJTWuMDgBFtTsuVGyZhsLsO6z76WOBtIKLsJSJYNC6Y7y8iIjvPX7PWcb+MeW/+1JQV4gAHF20pfLI6U8mKiGBGR03yDbNIOjNzgj4hOk1QSUcG8opJTXE1jZx47PylOH35OBy/eGzstjqXK+adurQXY6riA50rJgVbvNKt/LwI7vRQI8rsi/UHL7wR9/u+FPwx3UxzcPt5cRNQckNvxUlZtJhAIrM/ZSpWzDPSF1/YvqDbdcZZpjB7koiIKPdEIsKptmlSkBfBzRla6Zj8yepMJcotI1bICsn5u722FGevHB/7/WcXLUdlifePTi5+L738xtu4YM0EvPv+PgDAFRsm4Yg5w1Ocgqgpnaq6B0HsNVkQrSRJ0KqsMLtOxUF3rtZMacbTf3wLd/70FQBAmUWR4lu3zQr0eYMyvqkcpUUsrExERDSasUYXjVbZNZIhW5NtruibXUUP23kvbO2xkrjaV1ilM3ilEJ3GdPmGSQCAxopiNFYMv0+pyFwy+vZpC1FVkp4aQ2aMQTMv73t7bSmeumxlcA0KkNnr8XpoDXTWYNcrf4/9rhcyLy3Mx9opY2JBJSurDAsKhMkDZy3JdBOIiIiIiDIiJ6e/5RI306y+c/oi6zuzLDtmU38LTs7iKUO56junL/Q0zWefGpGH5kl+RNBgUitsSmtVRle+S3plysFbVutySmW6mE5/83g++cjmaEqz2TE0tqHM9jmJiIiIwozdFxqtGFQKuQfPNr8C7jbzY4xpdo3ZPiTwAZ2X3R29oBtTHK600N/urPC2W6ka2F61/2Tcsjn75gvnRQSTW7ytfhFUzaKfXrQ8tqKaLRdBjyDircZMpSCOmzDHgJf1NXo+Duw0VRZj0bjgi4ITEREREVHqcPpbmrm9wl9tMaVnj2EU66S+yaJxDfjtNWvcPXmauRmMG1/ynO7a4BuTQtPaqh2vQBcmejZOW43Jyoo2f7uHzl6ClupinPKlp3y3oaEirCsaZue1KS8ZR5/bPjuw5z9xsXk2YianMhIRERERkXMMKqWZ1yyGxMHfkfO68NIbb0fvc7gPJ9kiIiYFs33y8prdBA/cruZG3uhxzP2mjcFKFyvX9TaWA0jPlCYvR0IQzRpbX46K4nz86z97AthbuIq5p7ItJw+ZB5WWT2xEa7VJ8JKIiIgopDh9n0YrBpWy1LELu1OyX6WQsaQLPZh12rJetDgcUN55zCBmddakpD1hGtj7cerSHnz80ZcC25+IBDadLVfUlBXiO6ctwuIPPhp3u/5RCuuxdPG6iUm3CbKDpAeAdyzrNZ3qtleLXIoIfnzhsrj7+porgmsIERERgl/NlEY7RpVodGJQaRRLRzS9tboE3fVlyTf0qL+jGmVFPIztzOmu8x1U6m+v9r1M6tIJDXj9X+95euy3dixETZnzKVGZ6CPqQVHjc3tthpdi6F601aS3uPmYqhJ87eT5qC0rxNK+xhH3Hza73TRDKT8iKT2PEBERERGRN75G4yJSC+BuAF0AdgM4VCn194RtlgK42XBTH4DNSqlvisjtAJYA+Id233al1NN+2kTOmS4VLsHG2BOzDSh9ggxL3HPiPN/72L6gG9sXeMuwm9oWfGFoXVDvkx5zM8bewngB9MQlY/HpH7ycsee3yyzc2N+Kjf2tI25/+opVKMgL4ZtJRERERDTK+V397UIADyulxgF4WPs9jlLqUaVUv1KqH8AyAO8AeMCwyXn6/QwoeRP0wDXT84E5dAyfwvwICvO5WKSdID82qQxGFeZFkO+iDlkYAmPlRfkoyueUSyIiIgqvTI+hiDLF7yhxI4A7tJ/vALApyfYHA/g/pdQ7Pp83azkdoB0yqy3+cSloi9WJL+hC3U7xRJwakTREBfinM6cf0yGIy8SJsLg9EREREREFwG9QqUkp9RcA0P4fWSQj3mYAX0m47ToR+ZWI3Cwilkt+icgJIrJLRHa98cYb/lqdBfK1qR5O4gFeawqZBQIEDO7kmnRkmpSHrK6Vm5ccxsM9lX8ycb1/BqCIiCg31ZYWZroJlEO668tYA5JGpaRBJRF5SESeNfm30c0TicgYAFMB3G+4+SJEayzNBlAL4AKrxyulblVKDSilBhoaGtw8dag4Ddi4Cexcf8BUPHT2Em8NStBQUZT5QXYY5tvkkHS8nccs7Er9k4Sc30LmurENZZjfO3JltKCfxyl+HImIKFdVlRZg9871mW4G5Yi68iI8eu5QpptBlHZJ0wuUUius7hOR10RkjFLqL1rQ6HWbXR0K4BtKqf8a9v0X7cf3ROTzAM512O6s5XSA5mbcWFVSgKoS5ytjWT3HE5esQEVxPv76trcVuoIypqo4o8+fa9Ix/a0gL1z1ltwsERxYoe6A9vPIOUO29+8L4Inc7IIxJSIiIiIisuJ3JHgfgKO0n48CcK/NtluQMPVNC0RBoiPATQCe9dmenJGOukb7EqJKDRVFKC7Iy3hB3M2z2zP6/LmmraYEMzqqM92MnGc2BVCPbbkJciWT+LklIiIiIiLKFL9BpZ0AVorI7wCs1H6HiAyIyG36RiLSBaAdwA8SHv8lEXkGwDMA6gFc67M9oed1+luQg9LYc1jc3lBRhKcuWxn48zmViSyTXKS/j+VF+fjGKQsy3Jr0ysRx0VQ5nGEnKWxBEDElN61LxbmHiIiIiIhyg6/qukqpNwEsN7l9F4DjDL/vBtBqst0yP8+fjfIcrrqU6VyE2rL0Fy50M1jmOJdGq2ltVf6Of5cP5keNiIiIiIishKsQyigwv7cu002ISXfBX6KUi003c/6QbPsULJ/YhN/fkL6iogzgEhERERGRFQaV0qwgEp63PGwxpXTUkRqNUjkVK6wy+ZrzI4KSwjw0VRZlrA22lEJ9eZFpDSgzo/H4ISIiIiIiZ3xNf6PsFrYgjtOpgRQ+2Rx4CLLlD5+zBHkiKMyP4PGLV+CVN/8d+HME4d4dCxwX/GamEhERERERWWFQKeT0IrmpGNfVloUrk6KnoZwrv1EgMhUI6Wkoz8wTu1RfHq7PPhERERERZafwzMUiW6kYJC/qrceOpb3B79ij4oI87DxoWqabQUREREREREQOMKiUZl6DQ6mYXhSJCM5dPSHw/VI4yGB3L8QAACAASURBVIgfUvhcWTxFKlyTQNPA7epvWfy3JSIiIiKi1GJQKVtwYBdHD7IJR7yWxMNKaJQakRD9Edy2JJvrZRERERERUWoxqJRm+xymRSTW0A3RmDQU+H4kN5oDbm5eeirfpZLCvOhzhOhPEaa2EBERERFRdmNQKUtwHBhvtL4fA501rh+TjvdqtP49kmmsKM50E0Zwm3nEIBQREREREVlhUCnNFJfxDsRozsKh5Dhly5rbj05VSUFqGkJERERERFkvP9MNGG2cTn9LHPcxiBKP7wZlk2z9+L50/TrkRbK08URERERElHLMVEozp5lKiYV9nT5utNDfnlS+L7kylE5HQLKhoijlz+FG2OIg2Zo5xYASERERERHZYaZSmjnOVEoYyzl93GihB0pS+bY0VBRh95vvpPAZ3POyilhhXmpjx7+8fBWqSsMxRUp/f8K02hoQrkylfQxQExERERFRQBhUSqOPHz4TTZXOMjoSB6FMGDCXl8LR+ryxdXhi999Ttn8vDpjZGltRzIndO9ensDVRYQkoAcPZZWEK4gDhynpjTImIiIiIiILCoFIarZ82xvG2hw60xzJMdl26AhXF4Rm4h8UXjh1EWVEKD+GwRSYAbBnswJbBjkw3I7T0DLYw1SC7dtOUUE0jY0yJiIiIiIiCwqBSSM3oqMGMjujy8fXl4apXExaLxjWkdP/hCQNQNjtibmemmxCTHxFMb6vKdDOIiIiIiChHMKhEZCFEyS7k0J59+1w/ZjRl7rx4/bpMN4GIiIiIiHIIV38jslCeyql1lBL1ZUW48aBprh7D2CEREREREZE3HDUTWThqfheW9jVmuhnkQiQiOHR2e6abQURERERENCowU4nIQkFeBD0N5ZluBhEREREREVEo+QoqicghIvKciOwTkQGb7daIyPMi8qKIXGi4vVtEHheR34nI3SJS6Kc9RERuddSWZroJREREREREWclvptKzAA4E8EOrDUQkD8DHAawFMAnAFhGZpN39AQA3K6XGAfg7gGN9toeIyLHdO9djzti6TDeDiIiIiIgoK/kKKimlfqOUej7JZoMAXlRKvayUeh/AXQA2iogAWAbgq9p2dwDY5Kc9RERERERERESUHumoqdQK4I+G31/VbqsD8JZSak/C7aZE5AQR2SUiu954442UNZaIiIiIiIiIiJJLuvqbiDwEoNnkrkuUUvc6eA6zFbuVze2mlFK3ArgVAAYGBiy3IyIiIiIiIiKi1EsaVFJKrfD5HK8CMK7x3QbgzwD+CqBaRPK1bCX9diIiIiIiIiIiCrl0TH97AsA4baW3QgCbAdynlFIAHgVwsLbdUQCcZD4REREREREREVGG+QoqicgBIvIqgHkAviMi92u3t4jIdwFAy0LaAeB+AL8BcI9S6jltFxcAOFtEXkS0xtJn/bSHiIiIiIiIiIjSQ6IJQ9llYGBA7dq1K9PNICIiIiIiIiLKGSLypFJqwOn26Zj+RkREREREREREOYZBJSIiIiIiIiIici0rp7+JyL8APJ/pdhClWD2iqyQS5TIe5zQa8Din0YDHOeU6HuM0GtQDKFNKNTh9QH4KG5NKz7uZ40eUjURkF49zynU8zmk04HFOowGPc8p1PMZpNNCO8y43j+H0NyIiIiIiIiIico1BJSIiIiIiIiIici1bg0q3ZroBRGnA45xGAx7nNBrwOKfRgMc55Toe4zQauD7Os7JQNxERERERERERZVa2ZioREREREREREVEGMahERERERERERESuZVVQSUTWiMjzIvKiiFyY6fYQpYKI7BaRZ0TkaRHZlen2EAVBRD4nIq+LyLOG22pF5EER+Z32f00m20jkl8VxfqWI/Ek7pz8tIusy2UYiv0SkXUQeFZHfiMhzInKGdjvP6ZQzbI5zntMpZ4hIsYj8XER+qR3nV2m3d4vI49r5/G4RKbTdT7bUVBKRPAAvAFgJ4FUATwDYopT6dUYbRhQwEdkNYEAp9ddMt4UoKCKyGMDbAO5USk3RbrsRwN+UUju1CwU1SqkLMtlOIj8sjvMrAbytlPpQJttGFBQRGQNgjFLqKRGpAPAkgE0AtoPndMoRNsf5oeA5nXKEiAiAMqXU2yJSAOBHAM4AcDaAryul7hKRTwH4pVLqk1b7yaZMpUEALyqlXlZKvQ/gLgAbM9wmIiJyQCn1QwB/S7h5I4A7tJ/vQLSzRpS1LI5zopyilPqLUuop7ed/AfgNgFbwnE45xOY4J8oZKupt7dcC7Z8CsAzAV7Xbk57Psymo1Argj4bfXwU/2JSbFIAHRORJETkh040hSqEmpdRfgGjnDUBjhttDlCo7RORX2vQ4TgminCEiXQBmAHgcPKdTjko4zgGe0ymHiEieiDwN4HUADwJ4CcBbSqk92iZJ4y7ZFFQSk9uyY+4ekTsLlFIzAawFcKo2nYKIiLLTJwH0AOgH8BcAN2W2OUTBEJFyAF8DcKZS6p+Zbg9RKpgc5zynU05RSu1VSvUDaEN0dthEs83s9pFNQaVXAbQbfm8D8OcMtYUoZZRSf9b+fx3ANxD9cBPlote0mgV67YLXM9weosAppV7TOmz7AHwGPKdTDtBqb3wNwJeUUl/XbuY5nXKK2XHOczrlKqXUWwC+D2AugGoRydfuShp3yaag0hMAxmmVyAsBbAZwX4bbRBQoESnTigFCRMoArALwrP2jiLLWfQCO0n4+CsC9GWwLUUrog2zNAeA5nbKcVtj1swB+o5T6sOEuntMpZ1gd5zynUy4RkQYRqdZ+LgGwAtH6YY8COFjbLOn5PGtWfwMAbcnGjwDIA/A5pdR1GW4SUaBEZCyi2UkAkA/gyzzOKReIyFcADAGoB/AagCsAfBPAPQA6APwBwCFKKRY5pqxlcZwPITpNQgHYDeBEve4MUTYSkYUAHgPwDIB92s0XI1pvhud0ygk2x/kW8JxOOUJEpiFaiDsP0YSje5RSV2tj0rsA1AL4BYAjlFLvWe4nm4JKREREREREREQUDtk0/Y2IiIiIiIiIiEKCQSUiIiIiIiIiInKNQSUiIiIiIiIiInKNQSUiIiIiIiIiInKNQSUiIiIiIiIiInItP9MNICIiIsoWIlIH4GHt12YAewG8of3+jlJqfkYaRkRERJQBopTKdBuIiIiIso6IXAngbaXUhzLdFiIiIqJM4PQ3IiIiogCIyNva/0Mi8gMRuUdEXhCRnSKyVUR+LiLPiEiPtl2DiHxNRJ7Q/i3I7CsgIiIicodBJSIiIqLgTQdwBoCpALYBGK+UGgRwG4DTtG1uAXCzUmo2gIO0+4iIiIiyBmsqEREREQXvCaXUXwBARF4C8IB2+zMAlmo/rwAwSUT0x1SKSIVS6l9pbSkRERGRRwwqEREREQXvPcPP+wy/78Nw/ysCYJ5S6t10NoyIiIgoKJz+RkRERJQZDwDYof8iIv0ZbAsRERGRawwqEREREWXG6QAGRORXIvJrACdlukFEREREbohSKtNtICIiIiIiIiKiLMNMJSIiIiIiIiIico1BJSIiIiIiIiIico1BJSIiIiIiIiIico1BJSIiIiIiIiIico1BJSIiIiKNiPyfiByV6XaEHd8nIiIiArj6GxEREQVIRHYDOE4p9ZDhtu3abQsz1a4wEpEuAL8H8G/tpr8C+JRSamem2kRERETkBjOViIiIKLREJD/TbXBLRG7XAmlOVSulygFsAXC5iKzx8Jx5bh9DRERE5BeDSkRERJRWInKhiLwkIv8SkV+LyAGG+7aLyI9F5GYR+RuAKxNue0tEXhaR+drtfxSR141TsUSkSkTuFJE3ROQVEblURCKG/f9IRD4kIn8Xkd+LyFrDY78vIscZfj9eRH5jaOvMVL0vSqmfAngOwBTtuftE5EER+ZuIPC8ihxradbuIfFJEvisi/wawVERKROQm7TX/Q3udJSIyJCKvGp9LRHaLyArt50ER2SUi/xSR10Tkw9rtxSLyRRF5U3vfnxCRJuP7JCJF2n1TDPtuEJF3RaRR+30/EXla2+4nIjItVe8hERERpReDSkRERJRuLwFYBKAKwFUAvigiYwz3zwHwMoBGANcZbvsVgDoAXwZwF4DZAHoBHAHgf0SkXNv2Y9q+xwJYAuBIAEcn7P95APUAbgTwWRGRxEaKyCEArtQeXwlgfwBven/Z1iRqAYDJAH4hImUAHkT0tTYimsX0CRGZbHjY4Yi+PxUAfgTgQwBmAZgPoBbA+QD2OXj6WwDcopSqBNAD4B7t9qMQfR/bEX3fTwLwrvGBSqn3AHxda5/uUAA/UEq9rgXhPgfgRG0fnwZwn4gUOWgXERERhRyDSkRERBS0b2pZKW+JyFsAPmG8Uyn1v0qpPyul9iml7gbwOwCDhk3+rJT6mFJqj1JKD2L8Xin1eaXUXgB3IxrouFop9Z5S6gEA7wPo1aaBHQbgIqXUv5RSuwHcBGCbYf+vKKU+o+3rDgBjADSZvI7jANyolHpCRb2olHrF53tj5q8A/gbgNgAXKqUeBrAfgN3aa96jlHoKwNcAHGx43L1KqR8rpfYh+vqPAXCGUupPSqm9SqmfaEGfZP6L6HtXr5R6Wyn1M8PtdQB6tf09qZT6p8njv4z4oNLh2m0AcDyATyulHtf2cQeA9wDMddAuIiIiCjkGlYiIiChom5RS1fo/AKcY7xSRIw3Tod5CdLpXvWGTP5rs8zXDz+8CgFIq8bZybT+FAIzBn1cAtBp+/3/6D0qpd7QfyzFSO6JZVUmJyK8Mr+dwRLOK9MDaJ5I8vF4pVaOUmqiU+qh2WyeAOQnBua0Amg2PM75P9QCKnbY3wbEAxgP4rTbFbT/t9i8AuB/AXSLyZxG5UUQKTB7/CIASEZkjIp0A+gF8w/A6zkl4He0AWjy0k4iI/j97bx4lyVXf+X5vtRBCgLBAsg0GjI2FVwyM9XjHg+fZHm94Zoznjc87B/vNO+N35APGGD8QXjBgkLFlzI5AAgQC7VKrtbVaS6vV3ep936qqu3qpfd/3qqzKyiV+74+Iu0ZEZkRWVmZW1e8DrcyKvHHv765x7y9+93cZpsFYd84vGYZhGIZZvwRKhx8A+B0Ax4ioKIRoBmBuP1vN0bST8C1sfhrAxeDaWwEMVRDXAPztYGUhIuUnSAhxH4D9RHRfBWmaaR8got8rlazxfRJAFr68LU64DIBrDfm2ALhRRULUAeBPA79T/wPAE0KINxBRBv72xH8W/kl1L8DfNvhDSwgiTwixDb610hiA54howcjH7UR0OxiGYRiG2XCwpRLDMAzDMLXk1fCVIRMAIIT4fxE4pq4GwZa2bQBuF0K8NlBi3QrgoQqiuwfA3wohfi3wefRzQXy14DkA7xBC/D9CiFcE//43IcQvRgUOtsD9CMDXhRBvEkJsEUL8euC7qB3ANUKI/xpYGn0WgPJpJIT4n0KIG4M4ZoPLRSHEbwsh3hkooebhK+uKMfI+An/b4f8NvfUN8BWIfxlYMQkhxKsDOV5bacEwDMMwDNM4sFKJYRiGYZiaQUQX4fs4OgbfquWdAI5UOZmPwbfO6YbvwPoR+AqXVBDR4/AdYT8CYAHAdvgOsNecwNLn9wF8EMAw/C17X4KhDIrgbwGcB3AKvo+mLwFoIqI5+FsQ74FvsZUBYJ4G934AbUKIRfhOuz9IRFn4W+2egK9QugTgAGKUc0R0Ioj3TQB2GtdPw/erdCeAGQCdAP48WSkwDMMwDNPoCKLVWJgzDMMwDMMwDMMwDMMwmxG2VGIYhmEYhmEYhmEYhmFSw0olhmEYhmEYhmEYhmEYJjWsVGIYhmEYhmEYhmEYhmFSw0olhmEYhmEYhmEYhmEYJjVX1VuASrjhhhvobW97W73FYBiGYRiGYRiGYRiG2TCcOXNmkohuTBp+XSqV3va2t+H06dP1FoNhGIZhGIZhGIZhGGbDIIToSxOet78xDMMwDMMwDMMwDMMwqWGlEsMwDMMwDMMwDMMwDJMaVioxDMMwDMMwDMMwDMMwqWGlEsMwDMMwDMMwDMMwDJMaVioxDMMwDMMwDMMwDMMwqWGlEsMwDMMwDMMwDMMwDJMaVioxDMMwDMMwDMMwDMMwqWGlEsMwDMMwDMMwDMMwDJMaVioxDMMwDMMwDMMwDMMwqWGlEsMwzGbhttuACxfqLQXDMAzDMAzDMBsEVioxDLM6Ll8G8vl6S8EkgQiYmKi3FAzDMAzDMAzDbBBYqcQwzOp49FHg4sV6S8EkRYh6S8AwDMMwDMMwzAaBlUoMwzAMwzAMwzAMwzBMalipxDAMs1kgqrcEDMMwDMMwDMNsIFipVEvuuIN9zzAMwzAMwzAMwzAMsyFgpVItmZ4GlpfrLQXDMAzDMAzDMAzDMMyqYaVSrWEnucxGhNv1+oC3vzEMwzAMwzAMU0VYqcQwDLOZYAUgwzAMwzAMwzBVgpVKtYSIF3TMxoOtXxiGYRiGYRiGYTYlrFRiGIbZLLACkGEYhmEYhmGYKsJKJaZxIAJ6euotBcNUj2IR2L273lIwDMMwDMMwDMOsCVVRKgkh3i+EuCKE6BRCfCri928IIZqDf+1CiFnjt6Lx245qyNPQ8Pa3eCYngfvvr7cUDFM95uaAw4frLQXDMAzDMAzDMMyacNVqIxBCbAFwF4DfAzAI4JQQYgcRXZRhiOgTRviPAXiPEcUyEb17tXKsC3jrSWk8j8toPcJ1xjAMwzAMwzAMsymphqXSewF0ElE3EeUAbAXwxyXC/ymAR6uQLsNsPmZmgP7+ekvRuGSzwG231VuKxoaVgAzDMAzDMAzDVIlqKJV+CsCA8fdgcC2EEOKnAfwMgJeNy9cIIU4LIY4LIf57XCJCiA8F4U5PTExUQWymIeEFb2meegq45556S9G45HLchkrBZcMwDMMwDMMwTBWphlIpyklQ3MrlgwCeIKKice2tRHQzgD8D8E0hxNujbiSi7xPRzUR084033rg6iesJ+1SKhxe85RGCy2k9wf2dYRiGYRiGYZgNTDWUSoMA3mL8/WYAwzFhPwhn6xsRDQef3QD2w/a3tLFgZUB5uIwYhmEYhmEYhmEYZl1QDaXSKQA3CSF+RghxNXzFUegUNyHEzwO4HsAx49r1QohXBt9vAPA+ABfde5lNAiuU1i+NYpHDbYhhGIZhGIZhGKZmrPr0NyIqCCH+GsAuAFsA/IiI2oQQXwBwmoikgulPAWwlslZ9vwjgbiGEB1/B9e/mqXEbkuVl4Npr6y0Fw2xcWLHEMAzDMAzDMAxTE1atVAIAInoBwAvOtc85f98Wcd9RAO+shgzrhp4e4A1vqLcUDFM9WInDMAzDMAzDMAyzKanG9jcmKbz4Lg+XEbNauA2VhsuHYRiGYRiGYZgqwUqlWtMovmeY9cnsbL0laGxYYVIaLh+GYRiGYRiGYaoIK5VqCS/omNUyP8/tiGEYhmEYhmEYhmkIWKlUa9hSKR4um/UJK7lKw+XDMAzDMAzDMMwGhZVKtYQXl6VptPLp6QG+/OV6S8GkpdHaEcMwDMMwDMMwzAaFlUq1hq1x1g/9/UAmU28pGIZhGIZhGIZhGKYhYaVSLWELitI0msJtZaXeEkTD7YhhGIZhGIZhGIZpAFipxDBxtLfXWwJmvdNoilKGYRiGYRiGYZgqwkolprFoNCucRpOHKQ/XGcMwDMMwDMMwTE1gpVItacTFbnd3vSVoXBqxvoDGlYsJw3XFMAzDMAzDMMwGhpVKm5lsFnjggXpL0diwUiAZjVJOvN2MYRiGYRiGYRimZrBSqZY0ysJbQtRYMjWSLEDjycOsP1jJVRFEhFvuO1VvMRiGYRiGYRiGKQMrlZjGwfPqLUGYRlQspZGpUU+wY5gSEAEN2PMYhmEYhmEYhnFgpVKtaSTLhRjlRK7g4QvPXqxKEmf6ZlD0UiwPG1GJs5754heBfL7eUgAAsvkipjO5eotRH7hdMwzDMAzDbGwWF4Evf7neUjBMzWGlUi1ptIXl8nLk5YVsHr1Tmaok8Z19negcX0x+Q6OV0XqHaO0twBLW2UPH+/B3j7esrSyNSCNtM20UOVJyonsKneML9RaDYRiGYRgmnulpIFOdNRTDrCdYqbSZGRyMXGSKKlpTERrLOGtDkEYxUCslQoJ0FrKF2mxpakTFSSPKtI64+2A37jvaW28xGIZhGIZh4uFFD7NJYaVSLVknC8sm4TvKrRaphtdGsurYKNSiPBulzhrkYZ4reNrRdKOUjSTX+FsQC8GW2aOdkxiZ8y0qR2az9RSJYRiGYRiGWUPyRQ+3P18dFyxMbWGlEhNCpFMDVY9GW3wDjSlTGjaJQmn7uSEc7ZqstxiKXNGzrbIaoIwUx47VW4Ky7Lk0BgC453APtp8brrM0DMMwTIjbbot1o8Awm5pGmvOtMzIrBXRN8PbB9QgrlWrNK19Zbwlsora/VblVJDYeYSulZDRiGa2xTNl8Efmih1O902gbngv9vqNlGM+1jqypDBWzBmWTK3hVtSZsFI52TeKru64gs1KotygMwzBMKYj4hFmGcWkQi3mGqTWsVKo1r3td1aP0PEKuUIEz5hIDX12Wq696VT1S3djUSlG3xmn8zaPn8IND3fju/i788FBPfMAGeZgTka/0Mf9ViZ7JDD7y0Bmc7pupWpyNwsmesNLwdO90naRhGIZhImFHxAzDMIwBK5VqyRotvJ84M4iPPHSmspsbydphyxb/s5FkakQarXxqIE/BI4zNJfSpUwNFWjZfRMdY+DSyb+5px3f3d0XLVCVaBmZBAKYWK/CN1Ghtx8HzyFJoE1F9FNwMwzBMPJcv+58N8iKHYRqKBp9rMcxawEqlDcDQ7HLDLrxSb9EhAorFtRGmEtbzg2GNlCuTiyt46uxgOK0YPK8OZZjUGfXZsxWZ7z/fOoJ/33k5dL11cE4pfVSuq1APF4bmUAzKUazGkX4Dt+f5bB5tw/MA/LIz87gRt/oxTCyLi0CWHdMzDMOsO1jRymxSWKnUqCwtASOBj5h/+RegsEY+RhpxsXbiRNWjzOaLKBQr2CLIhDjZMx32XzQ+Hhv+759sxaGOiTWWyoAo+YLsmWeAS5dSJ+HV2ILmG7vbcWHI3hbWVIt5y8BAzcaI4QjluJv0Uo59LTGbgK9/Hbj//npLwTClSfhsyOaLmM/m11gYhmEYpp5URakkhHi/EOKKEKJTCPGpiN//XAgxIYRoDv79hfHb/xJCdAT//lc15GlohhOeZPTCC8D3vud/LxSA/CZ4IMsJSkLLkYdP9CW2YPjrR87hh4dL+OKpMd870IX9V+IVMSVJusivlcKQqKQicHJxBf3TS6uzsDGTW3UMBp5X0VslkeQeKWgJS6VbtzVjJlPeqsq0fBJCVF4Gacv/nnuAydqcqueZOl+yPtT3c/2zNZElNbfdtnaKf2bzkc8D8/N1S757YhFf2RW2xGw4vv3txnwxxlh8clsLPrG1ud5iMEzt4HGJ2YSsWqkkhNgC4C4AfwjglwD8qRDilyKCPkZE7w7+3RPc+3oAnwfwvwN4L4DPCyGuX61MDYvnab9B5SgU9DYwzwOa1siorCYDX4pFewp59l4aV1uCyuERYXQ+i9bB2YbYSnOyZxpHOicxk8khm6/fdr+h2docB3ysa2pNm5pVp2kSWuu2UMZR9+xSHqPztlXV2Hw20vG+nceEiq3VUsO+QiCVx/OBVda68ahEtDkU/8ym4PzQHC6NhH3GNRyTk7x4qwfFYio3Bcv54noZyRlm9fD2N2aTUg1NxXsBdBJRNxHlAGwF8McJ7/0DALuJaJqIZgDsBvD+KsjUmBABr399srC+WYe+r1S0SGcBMp/N4zv7OxOHrzkp8pJ2onLHng50T9b31JKjXdry45OPt0Q7di5FlZQmy7kiPrf9Qrq0HRYTHv2+lCtibrk6i275uH7h/Aiea42w/EtbPmuwKAlNKVKk8emnzuPZlniLRgG/3Vc0bUmbV692W0ZN0ZZy4QWLf6JezcRhGKaRYSVu/XjkEd+aPs1crZEH70zGtzZlmDiKxcbbJbDBiZzfMw1NNZRKPwVgwPh7MLjm8idCiFYhxBNCiLekvBdCiA8JIU4LIU5PTNTQP0u1STrYuJruah5JPpHB6d7aHUe+Vkr7tIvM8fmV9G/LIhL4xGPNJRf95dh3WW97I6L0ypaUbWEhm8ct950KXa/UL5DWdRL+5tFziSeLlU4q/XomDM74VlVzy3kQEZ44M4inzw5FC1iDN0WJ81NCcUVEaHJkJfhvdl2kZZL/sfEmLaqYCFgpBG+2nW1wDWu5xJNIptrU8W33umjOCwvrRNANyNBQ4rK/MupbvDV0TWWz3JaY0vzLvwB799Zbik0DEeF513cr0/BUQ6kUNfNxR+dnAbyNiH4VwB4A0gNlknv9i0TfJ6KbiejmG2+8sWJh1xWVbukpF638ct11kZYIdV2zEiWzjigW8cfbv59qkSm3ma3kV2d9MbecR+f4YuzvRIQjncn90KRWtqS0HplbyicqpaJH2Hd5HIc7JvHIiX5870B5C6qkij0iQqWHwFFIsRC+FuIVr0gXeZVJ4/co6drROg0tvUhmROnC1miyvVLQirTlwFLJ9anU0PCihKkmDdCe0jzHmE1EipMJ7znU7X8hoKfOVuIMUzFEJQ+ksdgg29++/tIVbD8X8eK2BhCQ2L0J0zhUQ6k0COAtxt9vBmCZcRDRFBFJ78s/APBrSe+tiOVlYPfuVUfTMJSbXKacfKrF6bXXWvfe/vxF65SuKL8ulbCcK6az6kjioJQIggiUYNB54Fivr/wI/k6iLFkNEwsrFTsF9zxC/9RS6UAxZXn3gS5korajESUq/y++cAkPHu/DfUd7cbRrEid7ppOIHBl388As7tpnb7Gs1MqkkR4rU4srONOXrFwAgDyvbP8U8MuweUA7oS51h0i48e1Hh3vCshqyFL0E7aKGC9vv7u9SDslDqUZeZJgNSgMolIgIl0bq5yw8EQ1QVny0/QAAIABJREFUTpuWhC8cpjM5Nf+aXSp/KAXDrHs2yLh0YXgep1PMdxmmGkqlUwBuEkL8jBDiagAfBLDDDCCEeKPx5wcAyDO8dwH4fSHE9YGD7t8Prq2Onh7g8OFVR1NVyjjsdbkytoBdbaP2/WUoFFenBOqayKDZOF3pIw+dWVV8gL8O/Mbudhzrnkp4A6WzMokpl3P9Mxid89+m7b8yYdxC0YqXgM7xRXzogdPJ0jeYXFzRW8ySHAwWI/eJnmn887NtqdOX9/ZPhxVScU3HvSx9TRGRshQxyeaL6JpYVGFKcbx7Cmf6qrPF0lQIlsIq9szavBHd3jyMu/Z1VebPKAYhfIfp397bkSg8gWIVLEOzy0oZfLhzEgfb4y0NPvTAaTzbQObFvt6ItPLR6d4NPU3bIJNIhgGAZ1uGQfAPWPjqriv1Fica6XeS+159SPsys7FHcG5HTHXZIO1pZDa5VWJV2RjFt+lYtVKJiAoA/hq+MugSgG1E1CaE+IIQ4gNBsL8RQrQJIVoA/A2APw/unQbwL/AVU6cAfCG4tukZmcsin1JJ9OEHkyuBkliuEIBDHRMYiFBUpMF/Q5XQb1AKpZKQ4SP49sudePRkf7I0DXonMyhUYHI5a2wxi7MkWcoVLN9GUaIXPK96Y2mQgJegricXV9T3uNDPtY7g356/hKHZ8u2hSVTuQ8nF8q0TxDkws2T9bd9AwKFDieK+ODyHhRQ+rZrKaJNseZK3ZYrXE0XEG88/bb9gOTcMW/zYW+jK9u1q+6cqFoHt22OSopAiSV33v2Em6TjCMOudevpUUv8B2obn6iYHsw5IvH97bcVgGGZjUclajKkvVTmnnoheIKJ3ENHbiej24NrniGhH8P0fieiXiehdRPTbRHTZuPdHRPRzwb97qyHPRtnPajmPKRcMyZ/ZJRevsI8qv/dIb+331CbJs/ToWybs3z/R4txTfVmCgOpbXPNbysUfq3uufwYvtY0m29pUQT7i7pBl8umnzkeGn85oc/VC0Vd4nej29b5qv3OEPK7z6dUQld2v726vio+h7smMsr4qR6HoYTFbSO6YHED/7ErZcEBEm0mQRiZXwCe3tVjXiAjZBD7D6nYSz8ICcO5c7M9U4jsBeKZO+/sZpubU+U23F9iWNOy0nq2U6kuK8udqYpj1R0Of2Mg0JFVRKjFrhbFoT6xo0d/jnJzFbocKfnDjaSpnnlFNiHDHnvbye++laUeZcplczFWufEioGHn0ZD96J22Lj6jB2LUYMifsT5wZxNZTA+WTvPnmRDKZJMlG1BsBIsLfPd4Svh58fujBM1VRZJp8dvt55dhzccW37DI2RJVkdjmv20OKt6dkhB2bz8Y+SHe0DCu/R0L4eVrKFZTfovls2Irm318M9OcxcbpXt58bSvwgn1zMYSainxQT3N9bzm+XpNqWSgFx/to8L87xO8n/NyY8+UrG9DQwx5Yv6wLS1oPV8q9YdbjfrQuUFXcjv/DltsQwDYG0SGel1vqDlUq1JoWVQyVIRdJLF8dK+AYyYncVHREJn63AN86J7ilcGJoL4kyXGwISbXMRCS25ophYSGBBkjDu3RfHcNg4JSd22kR2WQzNLJs/GcmWSLepac0mP6ZSUX0PfjvaNRnyi+XK6XmEuaDeSp1+NjS7HPMLMDybRfuYfwTxYrZgxFG+nWalH6gU5UMAhBH+00+dR9twtHPaGWOL45FOvywOtk/grn2+4/ellbAfKpLy9PTEytA3taQm2+dlnykhs4Bdtn1TGbWtUqWnBIiOKZGT7jXkIw+dsbZc9k8tWUpWV8Hd0BYTEp4AleeOO4B77623FOuDOi3AvWBsIAAe+RZLSa05a8qWLWytVE9SlT3XEbOOSXni8kahXr32WNcUjxjrFFYqNSiVdCgClCJpeHa5ojgKnod7DtkL4EriuftgN350JH4hXR2Snf7mh9RfCLZVSTYfVgaUjIsIF4bmMD6fta4llUEaWUX5zJLLiLH5LEbmIpQvaRcaRIlPC/ODR+fjnkM9WMjaDs51mfrfXr48jlu3NZeOH74z9LTEla5br/qHZO1COOEIwEqCt/LSQujx04OJ0kEu3vLuoeN9+Nz2CwD8LZImRzsn8dePnHVktGUenctGlg8RYWQu617020SdXxgTYLWn8YWsNsw0Qq0LZZKk3oW6XijEH5TA1J+pYMszkW/BSpTML1/Nkf7qkpwWy1SPTMZ+vk5MxIeFNign+C+KGGbdUSikV1434piZliALCxFW+Guf9AYov03IxlUqNWKHrkSmlvD2o+i4rQ8c7piMVRCUcgo8u5TH+aE5rQBJKmcoDYr0q+N5FLlNyBTOXeibLOUKkab4haJnnX4Xm3edDABgbimPjz7sLNoTWHoQgPEF27m1vC/OxLtU9Y/JxX9w62072vDZpy/E31BlEvsJKhFuPptP1F5WayETubXQSNlU1pVTGPpKC7u+vrOvM2TJ1jY8h6OBNZqpyDIXW3JLXL7o4eHjfa7QobRPGJZfsv3IOIiAW+47hWPdUyFFUxpMn1gVsYbj6DPN2j8SQftwkWma5ZzAfVp9aWjhGog12k7JVA85BnlEKHoePI8wk2lgB/nDw+XDbGbm50v6sUvNzp36OxFwOvlpufeu+YvGCpEnCTJMFJv0mSVf6n18a+mXxbWAiHDbjspOxmZqx8ZUKjWyqWLSB5ec2T39dOTP4/NZ9E46x6YHUettZwllKupFq6kddhfvuYKHv328BePzWYzNlz9msklomdqG50BEeOniWPwAlUDgv3n0HO4+0BUK+q29HfhcxIATPo7e/0sqG1YK8c6zk0JEq3qTOzQbtjQpejF6es+rbPITUV5PnB5IdOvonO1nyG0Xqd4oVHveFqH9fPnSGPIeIbNSCCkMI3HmCwSg3zkVzTXHjVJsieBmAnCip/whlncf7I797WD7hG9RV+JkuqPGlstQ3Af8LXlxxS2WlnD1ynLdtsAREc4POr51XLOkkOVSZRSKHu451I079nSsMiZm1bBSKRn1XuAGSlzPI3jU4G+Njx8HhtiBfyzHjsWeuFkRsm2m8F8oX5QwzLpkEyod/bWT84KvVmnHONB05+VM47ExlUqT8YutjcLXXmrHF567GPnb13e3A/D7ZMvALD6+NeItlWmys7xsXQoFDQbTpVwB05kcbnu2LXRaWBTmtqtLIwuYXy6UXCQnwSPbQkjSPZnBqLvVx4T0mpWI8M097VLIeMpMluKeMYYuTXHLfafQPDBrW19IuQz/MZkVX8kVm7Q09U/ygHMnfwbn+mdwtn820cPi00+XqOtEpkn+R6UWNxXp0MhXgia6NY1OLMrZeikBUyoBTcVUXPyyX7mxXhrR20CkUiskW/D3dQ/fj9/Z+3ikDLc+1oy5VfbTWLq6wpZIMJqqseXNUGOGwidleHYZH37wDI51TaFlcLYikcuyySabzMaHgv958C2WjnZNlb2nbgwMAIcO1VuKxqXSF1FVZKMMkbfcdwrDJXxCMsxGYVfbmLU+qSUtA/FztfEEBg1M/diYSiWgcZ9iMwmdXgutmojyvdPUJEBEasFvKkwAvQy7MraA+ay/ZUxaBlglQ2RbKpUoNvlbvlj+vWWEwQFEEwBRZpAKfptfzmNbjCUNldgLc8t9p5BZKRhhSyZTmgSBpANTa8dcVFSAmowsrsT7Fdh6sh8ASvtBIgLa1s4M1FVolH2oxBay/ad04j08m8WJ7il87pnw9r7YtCIux0pF2tAvLYm3AUZdLJXmpUuJ4jSVia6z9Dtf7ozc2y7raSFb0NY9IQs9R9SFBVydy0Y28ZmlnOVEu6rs2BH7U2S/MZTBSNIWHRYCZ+9r/jRo1OdNo8Hl1JC0jy2ovtU+tqAsS6Q/pfbRhfoKWA62fosnlUPtBohXks0CzzyzdvG7JPSLuWYvXJjGZZNZKl0ence20wOG7QGVXLdUm8nFXOy8raMCn6xM7dgQSqWv7LpsH0HfqAMAEfDcc6lve6ltFNmc3aGbgjlUlHWOVASYJXCyZ1pb57gyRdzvcqRzclULM+ljKcrPUhSHOibw4oXR2N8HZ5b9RSZ8H01EeiFtOVouo4xwlTdW8Pn5ku1oKrOCf3v+UkkfVVHkitqCxr3Ptt6IiFUI/81jxLHcUeHbhufwvYNd1jWpCCsE20TvOdRdWd2muclQDuy5NIbzQ3MYnPG3Xy05bXtqUfflqG13Wsngfx7tmlSKlWfODVnhkyohvvTi5ZIPTdm+SuGfyhaRpudFWk+S23BIf2jrNft65/iiNkkO8tc/5ZsEy661/8qEKp94WUv/nrSfVopM+p+f9ZWjqsxI57kRh/CSrDuBGcY/CfVLOy9jbN5XJO+7PK6USR5R4zdr3lJZnmpXYsr4KlLsDw2l8tdUKxq+PzDVZ5NV+ldevKK+y5yn9Wd0tGsSH3u0ir7cmHXBhlAqXRpZwD8/G70VbC24PFrhaSMpfD3d0H0lWHT6C8+Cc8pZtCUGhf4U6msyrwhxYX54uMf/nVy3xvEoa4cgUoHSu81MzvXHmz+OzGbxr8/79Z3pHcTHtzYrBYmUkaDfuFqkWaw6Co0Zx+nxvsvjIAQOhhNEuiydRlsrfiq/haqEXOUYnl1Wp/lIbn/+kq98y3sAQW1tiIs1Qu/hhLX/KkRY1rnINPdcGsfHHrEfPKVyp5RJRhkcN+R/sW1ExRA6+Sw+RlwZXcBo1Gl7KpRWaMkZsiunbO9ufY7MLuOxE33wYk4qDJep+S36BDSzCexqs5WvUfXl3iit5sYWosvoX4OttUWPgKkqbn0h8sspEKxvasn8KcirqTwk1WdXq9QGgG2nBkL9mGE2M23Dc77yyB3Vq9DvagYrlWpPCUulXMHDLfed0gdFVGLVVCL8Dw52l3Z3kJZNpjRgKiBtG17nbYrkC4Ug22lPye4YW7R2jVSUdsT1Afar1NBsCKUS4Di0XWNLpa+8eAXZfBF37OlAj+ssu0qYUyRCMkWOuTi1/pHvbDMqbKl0Q/FX8HbK/J503ieVQiH/NYblifzllY89AiJCoUjWvSBpsWTEoYwh9DURbMcrxiz4QQQ89RQOnevFJx+3T+KzZfQzJy0vojjb5299nFvOW/UThVlWl0fnlTWKlGluKWcpN8djlANukb9wfkTJLJ2Lp63XkFNys4iJQkos8zcECjiZ5nRmBQTg6XODofCfKeXLyUi2bXheP/wAdXrgj470gKC33cXH48sjT+1LUh5u2/7Hp1rxlV1XIhVOFwJfPsWy8RJGDKftfvsyfg36sfKpRDocEHbuXiq1rhHfn9bIbHS7kfe+1DaC6e/fW0budByNsHqMlHWVY3jLwKzq3zKqF9tGcbov4RZkpvrUeKI9t5SPH9sZhbteUgreCrac1gw1ADaofBudEi9JpTX23z3eUnn7OXLE/4y4/1j3FJpL+F1ZK0znxcwmZJOMNfZa0m/xyyl8oi6uFDCzVPnLOwp90ey+OFZxvMzas2GUSiGq3PmJCC0Ds5hcXFGLvZbB2ZIOxVYrkzCCRypkgt8vDs+7lxQnDYe9kQ9303Q8SldA9gBTiulMztJmR/l1sRa9cfLE0D5m76UVhrLNVdBI6yGZByvt4MuDxrHvT58bUhY2IQlaWpDr7o5Qcll/geBbXrhVJbd3WeVJCG1/ilKkAcCXX7yCb73cgbnlPDJvuBEgwmOnB/Blw0R1R3PpY5VlrE+cCStvSoUv9VtcmFLN3P1JKkjahsLWf7HxG9/MKZ7lllsI3zKIgHyJya/Zx0pt+aIymR6bX7Hrzm2Q5FnKONeJuFR8uG3EfxtrthMz9/peQFssUSlhrdWjX3YvtY3GOh8lACu5AsYXsnjq7CDG57OJLNFicaz/JIMzy1aRud/Tkit4uGNvhz0+rNWEcJNMNKtGDcvr1m3NeK6Vj5wvRakt9B4h9EKqIeHT3+KRz7V9+6oXpzJji24cS46FAgGhR2JZenp8xdXDDwPw/WUOzqyhlQKP4wyjLLn9Oag+/TNN7/jqrivh033TYEx5VwpF9yemgWGlUkIGppdxx94OpaRZc/SKMbIXCQhbceLeG1yU5sdS2dM7mcFjpwIH2BGLaKkwq+RtzN893oJ7j/SGfCHJmLaeHMDO8yPq77+4/zQuDCUfeHKGryRB5FukWG9U/d/axxashbkpg1JAEOFY1yT+4YlWAMDO8yPhY+CdSRMB+PbejuAnwvDsspWGm19Z5h/f2hyZn6gSltdk1cwbjpk/u/0C7jvmO/KeWsyBiHC0axI7WuIXTQLAbxx6NpQtM62oPJREtS8ZUbq2ElI0RrXhuHuMdE2liimOIA9ictJfEIFwpHMSC9k8DnVMxCpX3StXYhzTlupr5RQiZrJf391eUmti1pEZ7Dv7Tf9Ydtvsn1qy+q381jdlWFO6ii8AW08NYM8l/+1P6GQNAhayeexoHsZzrSP41+cv4cMPnqmCCbKd6Z3nR1R/M0X0CKH2mgTXms6yTkwrahIq2d7BrDmE8gr3zc7ui2NW32oSAh70PKBhLZUkngfM1t5qZV1BBOzfX904S5wq94/G6cCraj2eB3R0qHhMf4v1otG7A7NGVFLx2fV3Utn0Us56yWlObZIqiuaz+cgXeQvZPG6571RiWWT6zPphYyqVEu6zIiJLUVGKguclnlzli150vKl6h+7JsR0rtDq3v/qDgX/xcKfvKHhHy7De5x5Q9Agjn/gHKz0lQkwSUQ6WCcDiSh7nh2Yj75UySDyi2H3x0VZOrvaGsLSSx0+M9AeLbz/EPYd6VBz23Xb+VvK2w+zwti6/DgZnlpX2/tzAbFllzGOnBgACPvrwWRztmkS+qNuOe2/ob0dJ8bVd2hops1JAJlcEiPDqzLxaMG0/F/OWlggQwHVztk+ckLKNHCsfN19Kd0TWfaVac8iqKyaM6w8o6t7Q7xGRmu1FAGg9fgHF2TmA/DL6+NZm3HukF//0zAV8/2B3ZLz/+txFFUf3xCKaB2Ytq5zyOZK/RLQj/YH+qSX0TWVUmVvKKCLr001K+mWKKv/IbYkEnOiZxq3bmnGie8qSJ4rxhRVHEUa47pqrIISw2vBsmS2FpRBG3qLaibnFwOo3FH1PHCHLsfBXptbUYYa4Luu72uU0MVHy5FlzzOocX4TnyXFoHUzqPQ+46qp6S9HYrEUllojTWlBWMelvBS/1qg775GLWgszauEepBf4LBdtNxvRSDv++8zIeO9WfOB7Th+VyrphoOPDne/a8Oca+gmkw1r1SaafhI8YiwUN0R8swPvLQmUTpyEXck2cG4fuNiT9y+6u7ruC2ON86KR7uwnhLmI/YcmIvzCh0XSZnLlqtfejBjPF49xROdk8bSiVz4aoHFCm69FFx2442ZPPFkALN7fyl7FBCfmakBVIM7hL0eOcEfv3ErtCPakIceV8ZpYhTgGf6ZtAao6EPxUuE073T6rcfHuopufhXij81/7JDL64UQUTayXfAa+en1f0m05kcvviCcXw9IVSerucd6Qy5VP7Cn/qGly+NY3RuGfuCU8d+cKgbx7pinDs788wkvWF83nCAHXGfrGt9gTAwtWQrL4LP4dksOsYXsZDNx/YbefVbeztwztneWs6mKlQ+FPRj+PPWxZUCPr/jQkjhGR2PtkSUShUKB7IULu4nAXjxwihml/K4+2B3qMFIyy35BliIIB0j3FVNesKdWSn4yvgKt8Bl80XV3lQKTzyB/+PAdjdbTh/WiqbxhfixVyL72KnemVDRbD2ZfELEbAzSvB3dcHR0AHfdBXz/+/FhnGdlwbPHnppM5q9cAW67Lf19RMB73lN1cdaSNC80q0KKQ2ISQQQUgpeKZRQyaZ71kekEY7nnvGhcjc+WyHQYploIof+tU6SlqjwBVPaQ9rGFsv7MzFO1rbliiuIw15/WRaahWd9KpX370P+dHyUOPjaftRZLw4ZT3KTI8M+2jMSG6Z9eirbASfHgKhQ9SxnwmSdb0TY8h9mlHMbms6GxiowvpqcZueAUod4sV516chPpASlCZHlpcjGHv3+iFXe+3GE5iraUUSVKOO6XLcVC6QAByh9OUosEneXS4eDu4y2vSBifXwkVV+y2rsgytcPKk9nkKX9Z00keEeJG566JRXSMa99TIWflCCvbosrJbE+x4hsL/tbBOeQWFiE8D72TGb0YMRSVcaVI8Mv7/qO9Ksxd+zrVvaWcn8uE5FsVt16tpmH88fGtzXj58riVH/fNapwDd51MTI4iuhECWayJsdke3VvMOrLFCidDgQ8x57rshyGle0SCF4bm8JL0yeSGCz7MovhOUD+XRtKdhDkyt2z02+Czuxs/Nj1u15eqVzusW6dxyPLbe2nMKpCG38qzGaiTtdI2ue17s/Hkk36Zl9iK4T63PCK19bRmzrrHxzfN4v4v7j+d+IVmwyIVPt3Rlr8qWMSzOXH8AYWip+6XL5KnFsu/XKg2SZ8/zAYkjdkmUUMqlIgIt26LdsdhhYOcr2rlEpG/6ih5sFEoPXulspJPqtwOrxekKxCewzU261up1NqKnxzuDV9/wxsiO/+nnzqPM1U4+cdUmoy6PkgQ51S7xAoygsHpJUOp5Ke29eQAPrmtBZ9+6rx9OlzsalMv5l0LBAIwYT2U/VXY2FzWWtCVk3ZxpYDhuayafF4eWQhvw3FkKsebB7tU8FzB2XZoLPiDDIUKQOXR/MldV8cIJO/9u8dbgZtuUqvTeIWIrV6I0W+Fw8vytUw87YQIQJOAnefgZMOrc9mIPAUngJmWUJDKN60AsJ4HZiVHtKOocvKiGgYR/ssLD+Cm9hYtq5HPOKSV1shsFgfbJ1R4s5/a4toN0yx3+V2otO1tVm625Sl8gLAVD9D+sPZcHMOi6XQ0QjERrbgJ95/C5z6Hf7j/WCBkhD8zt6zi/wBAeosKSgwrpQvfSnfrqYEI5bOORCrEZJQ9kxl81diemYTg3DpD4VVaVHViYFyAGC6OxB9esGZUa7LzxBPAmXW+4CxFnSbbV8ZsP2mFoocXzse/HNowLAdO+FO0T21BS6FxLAlj81lr2wNjI8v0jj0dtbGiW4uFmLR+WlpyLus5kZ7WVJh+0AYvDM+rGEK+L6tBgjEpjf9PhmlEih4lc11grDmUfyVjDJlazJX1L0xElluNnskMbtvRlkgppOZ7xtjxvQPdtZvLMRWzvpVK0EoTwDjF5DWvwULW7jiferIVBOC7gaNbIkLzQHIFk+W3hoAzvf69qR13J3y4UxB2ZUVrZ296+iF8YPv3Qwtpe7uaGQFUp3RPQfI84HCH7+OoqUmGC69jzTdM7mllJmb8oYjM+x3ZQo9yRyHy4QdPGyfYOWkSIDzPdtgdjiakM1GLY/kGNhgwzQX14koBuO46FZFw8hDWqZD1KQOZ4a3vsNuuR2E5dTTOFc8DxUyCQi8QjEWB6bDZdegcrlZb4WDeV8oC65psRt0XyouMK2aVosooqu4IofoPlZdZB1LGcloLAD925IDzs+/riwB0T2bUdkb3foKdlbd3no/o336Ia7LLWFjO4+oVf4GnrQPtuFyR7d+ctmVcUjpWJ6uRRV20t1Iqh/9Evv8vK52YigJw+/OXKnvIB3UpHamrrb2B/PLEKdU/gkSKQdtIcgLQ8WD7pVsOFcmbhGot2oiA8+eBHTuqE1+jUae3jESEuWV7TjC5mEt8Gua6p8xbdiJ/ayugx2EClMPutB3n00+dx5dTKpwrQuarGkrYlZWSfqeqReugv3WEiNA6OLt2Y5JJtfsdUayj7q2GRaD1YqeSnJrzQWduOJFgG3Ql6cTxtZeurOEDhNlQrOXWty9+ETh6dFVRJFLsSGWS/BtQuwkIUJb+UczKralGMvPqJW4SAfX870S3P/9uH1sAd8DGZ90rlSQEvcd6IZtXChPJ+IJ/5Le0oumbWkKhmLyBtg37b74tHydluGtfpyNk6YldFCc6J9T3181OhbUG5MpiyycXZSIY4Ewromy+iJnMSqBMiVy6Wn//83MXrWtyYPI8wsUR/Sapc3zRWOgnymYQ1igf48O0qKLQN4JwS0AttO0tQfK6djxnx+Q/B4TKW7EoJ02EJs9eiMv4rUU97HK3pDJ+IBj5jAij5SbDmiZYcDc1AYUCXrW8GC5a48KYYUEn3ImZKXdMFFHVZjY9S/dDcsOlbj/+v9LbJtyFfsiZeaipU6i9RymvhFG/ofyRbR0jCLhqwX4D6dbdiZ5pS3kcV+7vvHAMv3Z2v86XTD9IsHVozlI+qjKKiNkqmzhFpvonF4DxlWrVg+c5hai/fmtvh/pbnTzoEUbnllX9uw7G0yLrxws0qQeuTIT7sPw06lDmN8kbY2FY+OlxLaJBVAMiP8GzZ1cfV1uJrZ41Il/0Epu3V0yxCDzzzJomYfqsIfIdhvZOZvCFZ/3nmFyUpt3CWTMWF8uHqSKPnAh8jQWPCI/keJm+LRCi/UBWHSlbMfx8Ts2OHcAdd6w+njLcsacjvGCrsJzrgrRQivHTtPfSmGHdYP9WaR4njAMkBqaXQAQMziwnunc+m1eWxyUpI9s6qR1mLUi7dlvLvpzNAoOVvQy5HJxq/ODxvpLh3Lm56VdJZq1jLPqEZNdScT6bx0qhaK0Zk0IEDM7qfs59sPHZGEolp6W5Dv2iKBphhmaTPZzkmsR2Xh1OScA/KcnaarewoAemJM4og4VKsehBBLcJmbrzxsbs/XELciBYDBoTmePd0zjdO4PeKd8Hzg1TY1a81oIfjl8flY6v+Nh2eiC8wHcVAMZvF4dLT+STvdUi34LIyay7IJfbbMgJFDrxzOFc/wxmM76vJMvZtat1gPZpE2lNQzH5MZ5TZjmb9xaKjuCiCSDCVYXAgs2JdzlXAMFXmkZZVUWIHiVWzHdSMpNxTVCUc3X/7wPtE+pPUxlBzhdbceC0cUc5CMCZJBKkZZJsD9LBYFS+i85kuFU6HSRDLuOzfVRv6YxrxwBKAAAgAElEQVSr41ct+Q/Ytw5oRbJldeUos8j9YjRat9bI/tOKX28HdCfxcowyyl2OV4UCmkhbSkkrObe/f3N3h2+7R4TuiYyKXE8u0j/icwVP3Sv1FjMZ6YhdW0zJ/MgJip7UpH/fHTceleWpp9IdCTxXhe0Rs7O6Ej//+dXHl5KFbB5/+eAZfPWlNbYyWVysjhKuBHpxS2p8vjw6j96pDPZfGcfdB32rZfc01A1JWeW+dr5vjsFRivmGolqLt54eYGqqevGVQT8W/G9/+dAZfGWtLLuCLfNV4+JFPZct2a6Cfuc+L9PIUvRPu916sl8pOa9eyaaK4xNbm3HPodJ+nyqxKvnSi5cxWQe/TkwdSdN2G9CnUs9kBkSEA1cmYsN8/aV2QK6ZjHma6R/V/wTGI9y/yN/k8PDFFy7jviO9idblVhzkz/v2Xx7HsFyjN/rziNkASqUEjcxU/oSWvkTWse2l4lARVNKqM8GiLMZkOCJFlS4BatuMvPfH+zpwU2cLCL7TNHOx66xlQ4sqd6I49/wuCABX5+yHNRkrfyv7MTNNU9km8Zz0JeaiZXQui87xBSt/W3I5tWBeyGqfNvbWHLesZAg92SHIIjf3Btv3Rw11BOBI1xRO905DwAvlOdyO5KceeE3LGqvKrUW83qYVkoKsDytRX4kTLu9z/bMA+c7i7z3c7Uz8RFiJFZGn2AmbUV6mxY8IMiScdgcCHj6hT9oyRZH5NruT22ZDSr8oWaEXPlLxI0Jt2L53RW49c+Izg0YpsixpHNFelV1SmVbz7SCYnFoIEF6zOKfL0WkbRo1aYeSXa5YzAAFPnR0MtYlQe3TyJxmaWcbQ1CIEeXa+gsSVBRUB2Zx0mG9bP167OAfyolWyRY9wPuakRMB9ixVu83496rybylrZLl0r1CgsxVepiitFSwswOpo8fLWp9olNCWgLfJe0j0a/hawKNVq4rxQ8/awLknz8tP+G94FjfViOeEmShERWD6ulzIK9ovjKJkcoFD3lpNtTz8yKNi6tPeaEZ7Xcd19t+7rxfPCIkC+SsiJYm/Sq2J7kuBSjWLKeTe6cAMC39joW/HEYcVOxqMb/9+98IJVSiYBkfmQMeiYzsc+xb+5px3QmhyujC/7LFmbzMFl+7gFgbRVKq+jHlhuXGJbzRTU/M5P0oF/uST711PnQ/TLr5hx/djmfSmy1NgjGj89uv6CuM43N+lcqQTd+vci19j6EFtKAvTBxfS24zC3Ze0G9iPhMYiedFTzYPc+3Annd3ARA2jfSG04exq+0ndCTE4JSYqi0jDikvNJXiSn9W/vaAWewMBfj7gADhPMuTyuzHU/Ditdchppa62+93IF/e+GykTApJRrBd5YMxBwl7igLzU9zMRpV6uSE77j9G5hd0BpxAMoK5/qZiVC+3aKmUMlGy2WJHtGWQve4YTz9RlkeBe/m62z/DI52TYVudvuK/K7ajwwq68zwyu2WoQpHFNpiF1nepgwky8sUxIk8qmzUPNZW3siABK3kev/uRx3n0oE1k/O81wo6u/ZMyxmzBEJ1LNMNysJVlkiLIgGBdzcfCpeLE5/bp4mAtwx24g93PRIqD+s2ow7d+pYsrhQwNR928u6GJbNxGtf/4+Hn8Ad7t+H66bHIoaxteA7f3NMeI6HMnG9F9nNdF/CLF06oX6TSrOjJt2PG2BEsdFczq1jl7aWp1vY3aVUQs2CrJrNLudCzT57usuZcvmz//YMfVN2fjdoWGqEgdr8npVD08NGHz+qtoWtJteohYTzj8yv48INntOUirXGfqSbVKKsaKTv9Mg1KlvxnrFTgJWZ6bXx5rjZOafVnPU0dxb70KZU0DSLCloIxB/c79Zq2y+/s68Q3Yp5jBKB7YjEQb130DqYaEAHzCbdKV1PhXUVMaWKtjIz+StDzeWvOrdZ5dv48T1s2qYeI+rDHgfLCGvPvBitHJp71rVRyVocjc9Hb2OSx7JJ80cPxbtuRayyeh/uO9DiLcN3jUjX1NAuFIEhBva0WavFLAIqevxh2F7fm7Tq08bs1UyS1CPZTcCyejGBmXq0xI5ReeOJuTgZMv1aSsTlncCNzq57OwdaT2urlDZOjEIHMgoLFkFyEqvFcL/BV1g0ll6lLIAKunx7DSsZpQ4HC5G29l/DmAe1vxrRCAuJORJPyE66fGcf7Dj9nRqvzlq4RGe0o9IuSbWlFW5nIDD9+esAv27j25zRNzyg7Mw0VZdD+BNntSCbrf9ppWVsqQnXl3ycdOFttL1AquG0Qxj1kXpD1Y2hH5Tf3WNNYqymnnai+QWY78wN5wbZEuVUVCFvFuW3GjM+uPUs4EAivXDH2lZsKPDiQHYMpOwDMLecgvCJEsP1NeEVVj5YuA/4iU0fiX7thfAggYEuxEJJFBjWv7Lk4ZjmIl2zJ5/GuC8fwjo4WbAlk+K+7Hw3kINtU2mkjybH7vhnXmkCUfrEXF4/8XEPHwZ/c1oJbH2u2DrXY1TZW4o4qsbAAHD5sXxscBIbKv0VNg6mUjQ+TrkHIcWZ/ie0DVYPIf4FQDYs1mc8Y30MeaYtnzyOrH3vW+FSCO+8ELl1Sf9bs9Ld1tOC4PCp9c9rPG/llpZDQCu5b39Kn+pXDHEOefDLZPeWIUXz3TweHKDjPkoqG32Dr29DMMuQLnl9pPerPU2Pq3PMo8kRSudAtepTI0lButfv67nYUDN9gMlW59Pj+wW5tZc9sbNbROFMK2R9/UGZLqLXMUAol3fei+uCt25px75EePZ8PwnWMLWDbqUGVfilkfyL4bmqseX/CRxFTP9a3UslZPD58oh9n+qZDyqb55YLuSQR9dHnEwjzEF76AH287qzsSwg/IqCNhY/2cOh2x6JHlUFQizPBkmhsHX4M8mppjd2Esw+sOKd/cWgKpjx+bndQWQsZkwcqzipNCppAycGgiQfbijmQ4EB4LTgrRijo/pIojuLzn4pi10N9SKMDMnLkohnEfEEyK5QID+tOIDhQojy4fa1XXfSslDyLQGL15qMtyhmwXo1FWZrsKMv7jY4O4YXLYuERWvcko3PKU8cl7AGAwmLiZZWz5qCJ/y6CaAMW1XUtM+20E4OzUtOaQtjWOIEK+4CsZTGWDm14or4YcUTKYYcyHG4x7YMZHWh5/exfZ6co+D/uBKMyOQ3YSBGcLlpFvMx9+AA+qlkjXl1QG5wKzYtm+ZYhQOTl1YiVmlodZRk6Ti4IALGYLVgbfONyHq/Lm22VZPkY8VpmHWhE+9ui5mBSBR07247nW4Nj2QgGd4/4b3l/oaFZlIduMnxT5J04F/6RlpWk9kRSzbZnXCCm2MKVJsFgEOhNu7SiXZsSCrdrIsvj41mbldLNvKhNSDK4J1fTzcttt8eXujlvOP6C8pXJktLVYYBAB3/0u8Pjj1YmLCDh5MvJnzyMULP9l8l+KZjgxATz2GAqzcxUogA05K71vaqqye914xp1TjZqbq3Ya45VRvWDyP+3n5EPH+6NuC0OUXNloWle0tia7p1za8jNCSVnKMjxxo+jrUw1vpVAMskt4e5fcBhOtWMoVPVyMcLw/EJwY+uTZQXz04RiLUiM+mYMLQ3P+ScBWMPIPdAnyWRNFPFN/GkGpVChUTQ63XZuY8125TpDW4uSEM5nPFnBMnrxLdrjJRe1sX50OF8GuNm0FL5W7piUnwT/sQPpJKxS92jyPmUSsa6VSx+X+kBKhfcw+MWVxpYBbtzVbVhepTrbxPFw7O2UvpeQEFeS/1Yu4LfTQk5NouVIf9hUMDx3vw19FPeScnkuAr+AIVloEYS+SYUx0I5QIwvNw3dyUtTAm8rfTCQIADzd1teJdLUf8bDuDh7nlT04O5MIYkBN2Gbf/o6mgcLOl4ojIrgDwinwe7zu2E6+Z8weoR07aky2VL6f0Sf0je0EB++2rDm9P6n7+yln/KhFICAjPU1Ydfj7NdMxJiJ0nt7xICAiy/cWY8US2ISOMKhsiLGSyoQeLf0ocWeGJTCsio62YszsiVVZKHiO8GecrsxnAK1rykH76AADe2t9uKwCcBwuM4CGLqeAmIrf9kepPun7tuGQoWUZNMacklnv2yJ89o/DN9qPiMbNGBE+ZQ5LVrl+RywZ1IBXFup+Y+VX9yUjDbL9mYar7DTyjni0ZKRjvVH8NlG7BguS9p/fi/Xu2AggmDGSMIyox2QZIbxU08phZKSglTUlXAsUi5JjVFCiShJwsmEkqQYKylTIZ+S7n6F/FJesNsOr+8aij5J980vd9VwlC+GN7U5UeqWusULKSgn1YRU1SnZ+vXv6IYv3huH01ytrxyai2EMMDx3prO4EdHQX6EyoakrDibCE/eBBv72iFF4wTnhdYLFnPgxRtggjbnwpv8V1ziHzrnWrgOuc/dQo4c6Y6cQeQ2zCDcapncg1O/Ku2o24Aai7r+Ag90um7lXBf4JnPpUQ884weA93nPhFumBwpH8e+ff4/6Je04/PZ0jJ0d6vsyXBL0veaceOzLcPqu3UgD7NxqeEzORZ5OuxqLKKD+VRcVvSY73cCz5gbmqfAAaWLwzQ6sF6MU2nfTpkV+WJa36fcuAUptwzOKuXVhx88g8OdCX1dMWtOVWbAQoj3CyGuCCE6hRCfivj9ViHERSFEqxBirxDip43fikKI5uBfqtdBF0fmrS1gVkchf+HxlRcvW4tJgv+WIV/0dCMvhbUQ98ObC86iuwgrF5d8CAcmyUOzyzHbkQgChC2Gfyi5oPuJsT54MLarReTCjfLG/k787oGn1SLLXmjpBZxQ/nrIHkQMJZFlzWBOPmV85qJWhjUW064yCvpPFel/PrgdPz4+iB8fHzLSthVA7oJXXgvLZOdB36pHR89sJMF9k6//CYAITV7RyYMOFNaLGGmZUUoFjZW+kZhZZm6cZjgAK7mCdd2UR8VtlgmA/3P7D/QczbrJSJtMfzZ2uDcNdeG/7HoE7+hsDcsPQ+EJGGVsK7PcTFnyGFlQbyVIqSjdm612ZSlcgr+bvKIVsVOEofjkf81+QaTNb836kQ9ldY/5jQB4+u3t7x54ymijOjUy4jMn4DoPTh2SvnbN0gLe0dGqyteWwy1PcmREsP1NX706v2LVk9lvJMIr4qp8TrcJs68QYUr60oguYAtSZUr223Y5gbDKRoc3+9/pvhKTqq99DROnmlV56bLQ/T4T9ZautVUtQlJtObIH09Wxe7culxpOYh88Zh8xvGaKE2OhCAAYGFhdfHJrTz4ftjCBrm/3OaH6cYqklnIF308dKrNuqhtumZvs3YtfuHQaRY9Q8DzkPQrmRmSNUWkwHRyXU/7etqMNj8jDHCp1bivztdptgqXKKfYWwlIu/o2/i7RwAcJjtgfCyGyK0yYroRr92iwnR6l0VipY3IdccLHsfDsqneCAEY/0S8T/dGxn+fsPHAD27weQ4kXy9u2OCITPbr8Qsmztm1qywjCbgJitwyWpdtsw+11Ft+seOBHlo7bEfR5JtwT2/NQd/2SXl2Gt6WLwOVVia/SV0QVr/aSe4fJvkPITLKMcm+dTGBuFVSuVhBBbANwF4A8B/BKAPxVC/JIT7ByAm4noVwE8AeDLxm/LRPTu4N8HUiUetLq4fjsyu4T5bEEpFeQ9T58btJ55pdMwlRT+DZbjTyNxubVDyQb/FAkL8+QMRD+Q7Amruaj0t/XcOK61vEo2z1NmMNYCNeiUC5msdU2G830S6YKwJjoRBWQNKEY5mCOHvt/5DP7jlr097yA0qQWVm7aJs8/dmL/YgxjpUwtkOFMeGVYqMUxlkPD9WF1VKIRlMcogLJuz2Cf4W4ysvEvrG6O+zMWPpZjRyrC8RygWilYaZuJR7RLwlQKeEQ+FbzXyZSgUg+vvPbUXAOGXL5123vZLazc7bu0gm0Jp2Q8Ms80idL8poHrzEfwLyR78RzpXN/0wyaIteo5Pr1CbDT+8rLqgcN9S8gf/+Y0Tu7Qsnqe244G80usWo79oZW44n2/tu4JfvXhCSqHLBE68VtnqevAVx0Z7J/Wnrgci/KfDzwIA5pdy+KULJ/DHOx8IrMA8NQ7I+L+9tyMiQ2GElNfJt2otstyNcpLtRI8n/osBwD85cso81vmxx4D5ebxuYsQqU/OPqKJX5dUXKFfy+ZhKistYsCDuLnN0dTlUQy2mOCm00qR021Z/wxpZ1iph/7NYBH74Q/taWu680/88cAD4znesn+TCz27XsNptmqz2TS2pMaXUkcxVoxp1X7B96/VMLobrXAi1tSFXKKJg+lRy2khaec1TXqPon17C3ktjsfcnSrPkoFpBHDFbBKNoHZzDxx6J3/4bm6STvGyXHqVTUqWi2idSRSi+r1nOQMgt8Oof6ed1mipScROunxrTuwKo/Aglfab6wZMlGudr0iOytsyt8ejINCqVPI9PnQJ6e8M+BCtlZcWXIV/5Sw37RWNMGCLrmVkk0v6NSLsUAQHf299l3RckYs1L5dpDzseHY5Tn7s4btRXblDdiTsw0DtWwVHovgE4i6iaiHICtAP7YDEBE+4hIqvaPA3hzFdINTnmi6E5ChC3BXnJ5XU6csnltjaMXY6Wbqa1MgdWw5aLniy9cUvtU5W//+txFSybpfBBPPAEcPIjfePS7obQ/8VizMXj5n79y8STgeRDFIq4qFOwHNoCbWw7iD/Y9bo155vdsrqh8x/iLNj8DIhglTMUSSE8q1T+CXugZkhEBr8rM48dmxlTY8M4jXXByUhA+QU+XjW8Z5P/iQWglhjNvFEFcymeQWiDbA5FVJlaadh4FQZUDgfCmwS4//kCeVy1njEHPHvzUopzs/Es5bupstbbqUSj/pjxk/WZabqhQBMDzVPxmeHlFbn0ztROy/N005X2Wossod7M9WlZEQRjhnDCo+5Xx6eTDUuAR8LNdF3B1dlm1v2hFoLZmsctMxy+3dxEIN04MB/fbb0wIQNOK/WAz27xp5ivr1HxLo74b8ktBb5geNcpaRkwgz1/AWYo2u3qssUqFMjrd7+zdhjeN9Ab1YNyg2gxZeTQXLDLs9EJWlYlVD9A3EnzH9QDQMb6IazP+WCoVZK9eWsQrl7XCXL71SrZucdqlKkSofBU9LbRlRh2E2hIk9Jmnz+OLO42TxC5e9OOSPufMrBv1eaqnjPl4JQswz/PTXw2yTORzwuyrL72kLamqiGwHRalAdQelGIZnl5MrHMKJVkdpVjAW4E5c54cC3z5O+9FtoTL1WaX3VcRqy8exBDu79QVMRp0YSv6hILmCpxTv5nMlrRgVSb20VHl+5X1f+UryY7/j4pFbTBIwu5xPldezfTOxz2D5XIs6yt7cnqp4/vkUKSM8nlRKaF6h4/z9XQ/jl9tOWs+34Jvx3wRIpXpw0/uOvwiPzO3X4ZhWenox/PF/AAB1OIR8QStDn+uPPnlufimPnRdG1bj/2tlJXLug64EgTy926o1qOBYw9UW2R+MwgpIQ+S+p9u/3LZCrwc6dvhyrOcAjQYM1591EAHm+T7N8QfcC+a/LNZyAMYeGERCyv1CsT6VcsINIrtWVHydnjix7nTzBbuf5ETx4rDdhAdhsOz2AUfewKKZiqqFU+ikA5sxlMLgWxy0ATNvVa4QQp4UQx4UQ/z3uJiHEh4Jwpycm7LeEagFKurEJBAu4oCVqJ2NGjzLmz3J/ZgjyzcJlWNnQi8ZE1QP5E1iE33aov+QixfOwvJIHEaG4Z29Zk0oKVs9X51Z8qwfPQ+ba1wCQ1hh+uDdMj+O1i3OqPMxFuJTDXJArLTCkQkm6x9VyqzfZSoFAVvzSHPK9x3fhNw88E6wTSMcdNZm3UpFxBVIeO4Zi0fRhRDAXBdJJtrnwMY+y31Is4Oc7zlkLB7cuwlt8gr+MFbq8/pMjfRCeF1hOAa+bm9YDmlXGdrtSCgj1GZSh3fSs9bSpwNDikJZZDax+fQkA/+PZH+KNwz2qXlVZyuIhBFZEnhEXrE+rfAw5ZHgE/UYYN4buJYKgosqnmRbMT1luwTXP+M0D4V3nj+G/vfSQyrM8hciVT1et8btVfn4/AQHXLc4EE0KZJ6OmiALFtCGHUVfmmGK2ZQ/2CUkyTmGVjy24CMJfvZLVdWvFre943ewktuRzdn0EQr52YRbXzU3r/EL3Hx3e6ceyfQSyNCnrKZlXmV+jnoKbZf/aUiyq8II8vLvlMH7r0DNWPScikPGmnjboRHVGZX7lSVS6rZCVV8g6AKzTeWR52wpLo4e6bUCSz/uTNfPZYja4JFTjlC6ZrlQqmcqtI0f8f1VgcjFsLh53umIUiysF/NP2C7htR/IFuCJVg0kYX0ScRIGVKvTYE/xiPB8qkKXK4senU6WEjHH5KvcNtzzxjQiFIikrJXlfqv7tPuAS3WL0RemXLC3mg2ZuDjhxIn0cZjwxTC6uhBZDaVXP/dNL1rPKfZZGqShaBmbxT9svgMi3mGkPnOonVn7JcpX527Oncj9dckFNFL1Fl4BXZpflV6ffRTAxEe3Hbm7OiJcA8mC8Z1BjvEnrqUs4P+grknO+XwrMOPUVJ0rWOXXvfS9tw28etLfCmVnhLW+bEDk2bd2aPLzse9WaG8h4K2h/haKhFi11uzvHhj//Knj6xZOeu/oGC/KwKTlHcy3t1cmiZaZUyuCDZDwI1tr6nynjs8EhMITKT2R98cIoPvP0+VT3ZPNF69RcRlMNpVLUczWy2Qgh/ieAmwF8xbj8ViK6GcCfAfimEOLtUfcS0feJ6GYiuvnGG28MJUVBTyECFmcWANIbpAhkLRbdRRyhtI+E0dllo0MYncWYdC0E2+yKRVOeUCYAIrx8aQxjc8t4rlU7+/NPuPBvekV22Z7MBX/IRd3sa1+vHnBXZ5eCjiuM/NgLW5V/GEqOALlo9BeZtqzmMxzQiw5zskAAIIS65jqiNrJtXTcHJjVZyOVwrHMCajFLwOvmp4xFdcSih9SvuH5qDL9y6ZS1EDfm06FJgamw0gt9suQVRGgiT5XuK3JZo0rsSiYrXnfwJsMHltl2DCWcrDuYcoadpkvlBUB49eKcny/SS+WwA2zSZWHE5PYBUzbV1p1wsL7LU/iCLVVGXZj1bW23sCtB5Vf+RwZVJ4CRU2ZmwRiyS+TDrInsh7jpUJ90hCqeV8/P4Kf7Lmm5VXvTdam332kzXn2yoF+7QpUZjPL225Ars+6ftnXX7x7ajl9uP6flMPNoDArklLetXISl2DXbtO9vymxlTrslS1QQATeODwZVpMehVy1n0JTPWW1KWbvEosvItwzUW13dPgFVhlDfzcr+0ouX7agvBCcDeR5ePzOOd7UejRMhzP33V+YzwYq3VL5TxiNliYlzKVfAwPRS5G9JmF3Khcb3XFFPDEuRWSng/3vUV94PzCwDIyOV5b1a5WWybDsc1+Mr1LMmapxNylqIvKZIpWTQZwmETz2pTwDrm8qAhECRoJ10G+Mw2Q+xsmTz/jzG3GqdGHfgSXuv/FyNb6YS6f/9E6345LaWyN9O9SZ3nEvud+u5Fi7tO/Z2gIiQLxKW80Wc6K7glDvT7cKhQ6m2+Fm0txsPt4iHhZ+INVab/SwU9M47/QMSXIy45XzndXOT+lkA4PXTYR9qkv2Xx7WfPwRzmiR+lQIB1RZ6ddmYpxBCY8fcEi8wNzTymZxmfCLS1pfVfHAU0m2P/Yv7T2N0LosX20atPlkKq3vLuTD5xhT+/cYaB8Dui3ILs//hqZeCeo4v1wLmfVa2ih5ufazZWg/ZBhCGbMH3I52T6Z8zUflNGf7Olzvx8a3Nq053I1INpdIggLcYf78ZwLAbSAjxuwA+A+ADRKRekxLRcPDZDWA/gPckTlkuhKAb+b7L49h758PBkeI+r8rY2+CM241FZKk05IJGa23Nh4zZpscXVkKTdRfhecjl9YkSBOCvHjqLcwO+ae4f7nwQ6kdXWArevgb+fm4ItqhQ8DcQKLKd0YMIyrJJL4gDeYgAcpQCEeXkHjXsW5rIBWKQtrkwNOKJ/U6GrOYbtWAC/LaBDmNRb9eHzJMptzAmxTqdsIJM5c2RQf7eVMgFleOhyXiY/M6Bp1Wd63uNAdOKVw+mWm7Sk0hj4DQLxiPZomW7difoOg4zX9ZCwMmokIOz2qZmt19tGaTNTu0y1A8XXW/Afzy5y4/f09ZB2kGfdO5nyKXSdspGRUpWWM8I4zprfkVOO5iWvf2VOf9kPN8ZtQcKHN1biq0gvZfaRpU5/e/texz/ofmQ1Zdl3YSs24z6BfmK3S3FglUJRMANU/7WOxHII9u0WU8qn7LOgziaigXjoW7LbdebvB86UkA9/GXcZntE0N+FGbdRp6rdqXZGhvLHP1lPxvOTo314V/NhCK+IokeYMrbWhB72wbHvTapuzAz6YYXnoalQ8Nug7JNGvmXQguehI/Bht5At4Jb7TiHT3QsQYWx2Ca+fGsPP9rRZ7dysQ4vubn+bkPs2Mc1kpZonLJkDXAyPnRrA5yuxErLSgWpHQHAii9kgYjgtt/BI7r7b9xuRKm0q/XfKuJZzRZzsnrK3HxqVbSosQw+jtMlVLmllrNYXjjOomfJPZ1aCNiB9ZhjP9uAG+XyQRze/eGEUbcPhLVqAP6bKdPykS5eW9WuZNh8fiTGgVmoRUK7PxVz3uz3hu4ZfkdLJ6ManxmJThIikzDluOXlKCGk8LFax7fTcOZ1+ZDyELcWCktd6fsXFGafMVzIHz51CQW9/K2P9QUDIufa5gZmIuZQOLzzPWrBThOBRL01BwOXRZKeRMusYs70lfQE1O1u90zv37Ek0NzDJ5ovwiPCZp8/j6bNDRp8sNy4bI44xLqndA2SsBwHMLOVwpk/u5Ah2axg+TmSaytl3hPzPNA8rqcyTiIl0fOa1tUC+FCnHVCZX+3nAOqEaSqVTAG4SQvyMEOJqAB8EYJ3iJoR4D4C74SuUxo3r1wshXhl8vwHA+wAkckrx4N6LgU8dqCNw1eM6eNgRAddNT5sWIscAACAASURBVOAPdj9mLGjtxVNSlNLBXGyT/k02si+rt+ekJmsA/IeVWpR5GAj2fC9k9duU6cVcYDHlzPz0DE19v25h1n6TIiUhtYxS1/0FrbEXlnRe7EHK7qz6Jz9G82hyMvJ23dy0Ed5QuOliUIWutd5GXQTfr4zOqwsCUOfeyYWA1l4buTYGWKl0crdNqaJzbwk+r83M4SfHByFHL48IV6/4fmcE+Qt8qbx6dWbeeOtNKj9mGmaZGUOzVVeqJoO4ZDhZztbvqqycRhyBFbeKQ0thbXEx2i+M+K03BZ62xvF/1H6ciIDXLsz6SgfPd0RtlrGWyW4T5ORJxqV8Y8F5gMAoS1leBPzRzgfwqqVFFZ/nEd5z/ggAf7uZGZ/b1qRCQ/nlUhNkMmQkSz4yyt20tPuj3Y/gtw7vgIC+/6p8Fr917AUQSPkhkts6pfymJZG2VJNtQpebORb4jr/9JV9wRpOxxdKsJnsvuq5loKlY9Ld0BmVgW9bpB77aIhfIJNQ1T5XvG6bG8LM9F3Ht0iL2Xhrz1y9BOl9+8Yr9gG7x3/I3BQpI06G6FOC3T+3Cn+19WOeHdD5kHgi+o2TheXjd9Jgqu+lMTvX/qEE+usfAV4j4DSguRDKqYeKuG3N0fMGip7xFWIKkoNsZAOQKXnwZGRxsn7BfMDiLsfIJk/1vtRDhbO8URueWsTS7gOXnXlC+hLTFI1Q/C92eMJntzUPGGJZS7pUKT6epRvkE8WRzhZDcQzPaKtrypSTHBKMbffjBM/iL+0/jsVP9+PpL7SXlTSL1onECo/TllCq/9gNXX6+2pZL0z1alutCPEUdZXiJ8U6EAnPPfjL96ZLCCRI28rWaccvtuRJn85Gi/9Zw0JhrGU8iIL66+gnsvj/gKm98//ry6Jgh45wXbEnV0bsWSRyDYGh1c+u7+rpLNS8hx99Qpw3dTbEGgUKxS32TWB2n7kPkcr8bYceiQnfYzz8QGPT84h/axBTx+Ro8V6jmoxIuWyZyDqvuAYK7pzKeDePZdHsdd+7rU3Jbk/JSg1kv6e3S3kltVCdq1CozvyhjCkN39vP35i/hamcMh4jjYPoG/evgsTvcl8VflpxelhHr89AD2XY63otzorFqpREQFAH8NYBeASwC2EVGbEOILQgh5mttXALwGwONCiGYhhFQ6/SKA00KIFgD7APw7ESVSKs0+I50UEl49N413nz+K6+ang0Wgb7Wz/dwgthTzevGqnhPmgrX8ZOEtAx24dnFedSRT2yrjeubcUCCNfJA6HefkSeOB6GFmcUUthF8z71so9U5lcOtjzVaPtRZ1Qa/89ZMvQWbGU0tZYW+9MZL+k+fuxbVL/pbAd3S16nFRLh7VwtdWUsl/cmuOtUXLnHTKL8UiXpmN2JJh3Rd8yiukLVn2Xh5XTpbV4pagnATrQQZqkDadekvJzWmttjIx35pZEuA/tB7Bb5zYBRDhNZk5IHgji2DR7S/C9ZuJsN8sWymkPokgikWtq1ALZVtKd46m3cyQvy3Bkj24i7QSxKpP1a79e2X5C8BYMJh1bMVqxAVVBlJeS0mjMoWgHjw1EbMWckbcUPVn7LlW+SerzqUPHfN5bFuC+fJcVcxbz/qmwGJIeEXAI/W30Y10Ear+KP8BP9/Z4vs9MsJG1ZfMBwUX5KfqQ6bDKNInGqp6NuqUYOcx6GyWvLLeVP8wfnQf1ARYVoTyXhm1IKnU0ePL66dH8HsHnwY8bUEJgqUkkhEIIlUe12SXVP9eyhX948EJ2HNxDG0jYWsG36KtqCyfZJuRFoY/MTWirEz1yX1+e/nPJ1/E//XsPfiZnjYQgDeO9Pq+3IIwV7dfUW3dyIJVBiobLv5gHL6WBHIiXl7Wp8hVStSkNWg8K2fOxfsATIi/083uFN2TizoZ6LHTpXcyY93aN7Xkv5GFP8kyLQRevjyG7x90rDiamvRgVw2IMLOYBREh/9JuvPSDp7F09LjKgznOFBxfXUkluDQyj86xRWu8nFvK45b7TuFIZwLH0F/8ou8nJkWeqlk+IELLwKwlP6CfAXpOZI+zgB6vi+Z4EpcOjLItI/6V0Xn1LP3IQ2fwbMtwZfk271lNmRn33vlyh+Uwm4jwc+3R2x3ICFM2ieA/UcoV3SbD8bx1oAPN374P1y7MYssD95dNJ4RrZbEa6zd3whKaD9n9i5xbQ3GZbN2Kh+7e4fueMl/0yLkBZKQefmzWHgObA0t/NXYJ4OLwvJLBdSMQSTYLDA2pfJnPVHMOYV0HsJxf5dZppvGRc4SkY0yxGH3gRjXkKBa11WAE39jTjrv2dWL/5XFn3owEDz69TiDjRjk2aSWP80JShSN4nvFyXD4XyFhXEHCuP1p5I4vLdNRdJEJRHkwU5Mdz0wbQNZHBxeH0VoNEhN4p/yCm7yWwOh2fXwGR7+PuqDEXy+aL2HlhFDsvjGClUMRMJodb7juVWp71TDUslUBELxDRO4jo7UR0e3Dtc0S0I/j+u0T0E0T07uDfB4LrR4nonUT0ruDzh0nTfGt/u+ocf3Dgafxsdxve03wo2DYBS8EizEaoJk/6s0zmABCun/WdgJkOyDzy34orJYMRn/lfAMpSibzgLX/wmyDCm4e6QEQ41jVl3KEtG/T2NP8aBRkz3/J7TXqSYE7q5EPvFSsrAAjvunjSesj6QnvqFDhT+RbUEcyppPxdTjBleoI8/EJnC/5o96POGGqEMwYAtcvNiFPmq8krGBNUw9+QUe4yHqkMkA7NmzwPW3Ir4QV7kFdzgSE/dXz+SPZzPRfUoNrkef52Hc9T12R9yzy+YXoMbxztgxGFGoT/5IV78abhXv9eT1qLkTVgmxN5pbAz2pMM51nCG1NPT7+NMwf3t/Ybb5OJ8O7mQ/ip4W4tu5EPGbVu39oZvdVFiHDN8pKx4PfTkkoc3Yb0A4VCedV51qeqAVu8oq4zT/dX+XAC9ANJKTpFk14UASD4pv5bvCKayMN7Lp3EVbmsUe6kH1hCqBMkZR/71Usn8abRXuPBBaMu7DYl86cK3MjcT4322E87WTZmmTg/63rRNWlFD1uhZCofVT8xrzl1J8vIdLgtBfnNQ8/i+tlJvCazYE2azYrzlc9B5cj7DT8VUgFFAB45GWHy3d4OQV5gqWSOXzpOmZY5Nss28sbJYYA8vPP8cT89aW0VsGV+DkYBWAp5lX+z0F3MhVcliy4Z+csvAz/6Ufr7zXiiJq9BvU1f7lTlnHedlCfk0ZP9erwJ4hqezZqjNQ60xzu+NMeZ84Mz6iSqjz58Fh99+Cxuf95/N/Tw8X4c73b8zTQ1rW6rYUgYQzEcCNU7saDHDtJWpaYVq/uWsxQjc8uhceCHh7tBAH50uCeRjMhFn3gTG95sg0Sr9vn1/7P35lF2XtWd6O/77i1NnkcZD2BjwAYDhmCSYJpAQghJDIEGkmZ1VvfKirvTyYK8zJ1OXjfkhZV+5IUknQ50EmJj4xnPkyx5kq1ZskpjlVSaSjWr5vHWHb/vnP3+OGfvs8+9VSWVTAYnHK9yle79hjPss6fz23tPztcB68YbUEKENt+v5ko77lvXvvD0HThneiKSRwu1ZnToUi1Nkki29SxQReiMWixUvi9IpT1909je7ZyFU+UG+iYreNeh1jxELpemm9OBqQUqtKlWy0w8KU0yhf9/55ZWerr5wFaMzNZwrs+huOz90iyAX09j/nSa59kmWln0raVS+LurC+etfwZD01W4oja5hO6Hfe7QH8lCjvcFX6SF7eJjpyRBpZ7j6f2nXIZEJYfll8gXCK8kEO7Z8ToPEX7Q3hhNE3Sp5Ap8LHXt9zNBd/Nzz2AfizRnXQtL8+ZaZmL9Vv5W+iiF8DQQovx5fI+2HeRv6Yf7+5sbTywwtCCvOcefJfc7s0EflL5FnDN+DicPP+0cqXlsnpvMWIyVWivDkfp9SlXmnCo35Hm/8dB+/O+Nx08rB/+lte+LU+mfpPFJPhESj424aHrcnUT6/EJE5CqtgWVfIGidKwU4zf6kYMwF3YVRJK0nIGEju9+9Xlmamq+ja2DKh8IEIYmoHyy0PLpBPYio2SAEPtz+Et7R3YELZyaDQrdQZ5RgZafGTUf3ABScVglZXDnci+u9U4W7xuM7f2YCK+pVcQYIoyJn4K2qV4Jxy/eruYgZWzzh/HmqcxhRnDycDYO2eg0f3PuKZ2rqmf7fco/iEBETUn3hS0N1M4vLxwZx9ale/7k3gkWh5/vDz4+2v4wPv/ZCxDiDM4Ic0opcXp1LJ07h80/fgbf2H1VGXXA2GE/XxrYifnSeSaaNQpbj3z5zJ1ZxGBgCjd/csT2igev6juCm4/tw2eRwxDwJQQEMSn4gmYhxW8JnNz4oc8e9TxdQ8iJBo+ZaCx12yn5k6zN8E1bVKjKOKL+T0CP5fU8wjEsh/YsA7wwkAJ9afy/OKc1E43EOukTRv7szsYTU5wdqVYjV2qt1cXQCn9DdfX7B7JRcn5ANibqJcPHkyKL7QudW0s8PA7Syz39qm6q+pvsVCVpqmXtGO+lQuoAyS1SSRT82Y4SWQVZQV25sbq9eNDkiay5vi7d4NL8Fa5CAfNJw2zxYv0b8cXCWJS64PnrmLe0b1Y3MN6yahyZeg0Cb0X3NCmITb16y6Wtrr7M8rSb2hb5T7evrj7RecwZteLYqTJEfqRG2BHcat2gXoWiEALIxnXWPl/HCoZGFSCAeH5HLaXW2bSE5SoSdBweaxqZ/4sOFM2nWxjzMEuHQqbnogOOM+rqca1OvnpVKwNatwB//8Znfz03n01F7s1LPUcuM209A2POkuYf7q5A5Heqc+TmZvzPpP7XsvMUu5f29BN2f5l2wFrXMYq6pIs/27onTJ7SPhItFPY8T8u7onsDBwYVL0T+2Z1DmLFvMgHz0UWDdOty9vbdF7rI+wh8sFJ4Z+mlxXc/h0OfltrO5Z7HnEKF7bB7Vetb6bNYNFpCTLc1aYLIJdckX5zmsz6PE+f/48JMP6Fq61sSX+Jee8wWH5O+bnq9h5NQ4QIRinsm90a7QvEN46Pdpbn/Q/vk2ojhZ95//uRymLHr92fK0pZ5p7bIOGCL6P003ftNHyvDhtvBxdZ/kFKYAyBfZQTHYgg9yWGfXVXybG6OvOX+SsTbKpRTnVCKR71pXZl78ytEx/Np9e1orAy/RusfmZaK4Ou66g8P4g8eWrgy3vnMEf/HiMTlIA4AECeqZcc7xf2XtjetUggvbIk9oScvmdZ9ff6IDIMKNx/YHgcCEj3jDLfoeAn6oYxtgbNgoWIDI+VmKyA0RvvbsYUxXMxwdmcP0XLU19ENyrai+2PiknURxhtybePTSWn+Cz2MWhgBWWrSgDQziyuFelxjXOgHK+s1l40Ng55ZmFj+15Ul84MAWEGLoIQFOyPt/2KYJlT6p+TdWfxf65nIYGWUktJ6MrinPRZU8BMnFY1XjFSaGwISsXz/4sfG4nbFNuHhqFO/t2uX6YwkJGUm0DGGkrUozz1VumRH76/3JaWotPrbjOYAIl02Fagk8b5qEMxOgnnpclufJWlhLuOHYPgCEYlYL71PbwM1rQLddMDeNj+1YF1/QNMGaOWsnFQjiEBWFij+XkCbg8+vuimmAGJHE4wvovtzn/rlkYpg3Jq4ZPtkah+37oB2WIIJNFmBhnh8UTC5rXPSGEX9vvYBL2AsktOCcJgE55P6Ich75lde5vQhcAc+6JNsIOcF4UTms84KZCVlb2RNN9Mh7VtbQt4AEIFw8MxHonOLrAl9S80b6S4tU+uT7LnSr+gyfWFsxNc1rE+uesaY8h6f3n4rogl+3V8eoc+idtbLPE2odKfNogs4fFNBVRCRJ2a8eOIH3HNwGImBsrho9s5l3MD9saUTLQ5IsdD8/9+DB13dCSUv0kSh6du9E+YxP5FoehSa6a/5yyQfwL9enpw+cwt9uip1DD+0eaH024BRiPT/fPYtwnqgvJLKDN53Qjv8tcH207ofTDZWvadlfi908Pd0a6rbQep5J4/sGB19/dUKlCwDATCVDShZEQdaEw6LAQy6fG5c5tiLfFn9HG+ePap60pXv2utve/mlsPT7hqkD6ubpjSw8e3bOMHEREGJur4zNP3YHXehzCTld8BdBSRcyebpwHDgAdHeifqgS9TG83kSqLPMYTWmIJa0cHwlVEkjvsTFupnmNs7vvj9J4q1zFbrse8U20qUv9U4mPBZwFo4r8EGIPZ+RpAKi+NP/xkOfAr97SrRym6JBW6TWGOT0doKVmcW5oJPPU0twX9MiTr7hicxe1370bX8D9c8u7Nx8bxly8uktfsB+0fruncgURAeQl0ZZOs/r61ZeZpct2IDw142zWHptc9Uonv0zJOdFYLpZ832QLcPXIhcCDABHUx6KWL9dX/CFiDQsSELiSh9Zf4CNTds39gFgRVlQ7ugGFyfuGDMkIosgUAv/+oq5BabuTyWT03GPKoJI1yJiIcGppF93hZnsVOKdNsDP8raG9gp5KSWk0KInlpQkRYO9oPWMK7j7UrIzl2BhEtEkagBF4xz/CJVx+N4OG5tVEoFOlugSK0x+7eKecwUcaUzoujh6Xfq50K+kejBVY0OKl069Rwu663S96l+1qwBoU8QzHPxLl15Ui/bFMeBz8vVQmArf9u5LKror7qfFM8JHYqxPG4aj24o9aiYPLgaCNfOSueFjVZ7pobj+7F5VMjYKW5RYnQUxwxWfeVoLX8uxI/QQksCsbNETsB2+ohuSmIxGkkdKiWDCC87/BOP9/hndcOnUCxEVcKDAw1IJa0ImbVRalRuaQUnYU1C47FQBTkK281nSTys+VKCsIkoqXgGJGcR96Kk5xKfg6DgdLUJzTTD6OGgsMqsWoeERwKIVwOgN9DxEW3/BIUs4aMtSB0Q2pu1HiFNsLgU2Nc9Rref+p+5il6S4Y9zg5IvVY+4Tz5sEzv5BKHpu5b1MfQOeZRN3W1+45bT69czTHsNW2w6PUV9gEXLsjzrMM6E3LZ2W44fgAXzOkwXNd3+bffhJLIFOQQWsZE89scJnNirITusXlBR6XWIDW5Qyr5WHmeX74xcipB0Z/nYe/p2C7heG/t7sTO42No75nC8HQo47uQ+tL6iR/XQk4lWvDqhZtjLOHnbNtiSiMR9vVN4bXHXsIP79iAldUKCGefz0PLTP1bWlMUERFhWpXp5sVmWmjvnWriOYs0PmmVDjT9Xm5TctHlwQn7gBGHOt8cw+kXq0Kz8CuCMhteGfZu1P7qr1xFvNfT+JlMR2dbXVAhlUIYEaL9nBDh33RuiUKRNU0w7zdWVwZtpU2Q25/vObQzesbiXUsUDaqJHRmBnZoWxfy0zT/EJWUmh+waCA7NJdE/zc+xFuVaBpDFO47sAQCsLs2CdTUC8J/vacfvPeKKDog+g9bDr+b+uXHGy9gaBRpzrKlyA3wgxkUyIl3w6PKS0h4cmMGeXh+OqsPOltPYKUxeD12A1wU9u+kwZqm14OpWALLMIKs3MDJTYehC0BFsiBzIleJyXc9hkcX8qeQ4pNa5jTvsvtnbMxV0aygabpKpwgvUUvzp+iM4NlrC0IzTD//s+aP41Xv3LDmVC7VSbfGQqlpmsO3EBL67vRcdQ7OuOMUP2j9OIwoFl870enKIvh3dZ5B37wyfJ7mazuiWZp07yCsCWkPToWicdXzSn7Xyf43WZX7LMlfr+Ixgcmx28Tm0NqCbZOsTiUoUDoiCTJbDEN//Q0OzICJMVcL+uGNLD/6rdxZx65koRzoy8ygCsP3EBMo+THxD5wj+4PEOfOXJzjBPes70vFLr91PlBnaefH15MN8o7Y3rVApU7OKryarTR5cr5dq+oyKM0bQx9EYjkEsS2dxEYLqXnTc/GwQlEXL/lUYJxMQVlM6peWfsOkOOQz9CKIu+H3AnJjI+CiXS4Q2rEFJjcaFHPkA2GuGyyRG8p+s1tVGa+qWUwAIbd0TgKnE3dHfIZOnrtcNClHYZOF/fyndJMRRmKlYtiO4bV6fiEK9PvvoYLhkbio1VNecJCDce3Ycbug9GYRDN6wB1f/wMxQXUiRgIosBwDpiErEN1qSFDPav5B9JflQ8H7jkf2f2CMMnIEUTBCaeNAB4HJ1qW/nNlPx4GhXcDiXNAgCuHkYRohXfGggYEXDZxCh84tD3MIz/UOjdSMWugkDVkfKnJlUNOzTf0WNxnV4724YMHt4hPlUO+HLSd84Y1C4zQZwD4wnN3geBCM3Q7xyekT8CINyt7ABQbk5o+wlrrkxqK6HlRIQI3SN5DnGga/h3sRCkoZVzoz48p+jcRrh84hhW1SlhXYrrReZUI55bn5HujxiOGDoJSf25pNqAkeX9ZzcQI1/Yfw9t7D8nzyRulREAqHQkTcvm4S67LSeEjZxwCHfy/zx1B5ymX86jg93fBO7UYJaXnjvkFSFV/oxCmGhQbks+Z7sZmawuilTRP0mspX2pakkVvuXLxFpib+znbMDginByflzxxD+zql7j9qXlXAv6KkT5cPD3mL19GH32LTtBETjXxrqa24+QkfveRA7GsAwSh2HyPNir1u0ZmqtjdOxV9tqx5XuA9IIK11jki/LNEiUVQcnl5coHnn6ZlGXDsGL63e0B2U3BxBhrf0Dkc7rF24VDK5Q3K/Wbjoatrefc3P0vJFulJJSRDfqvP66idwfG6AQ1/iMYHMs3v6J0s+3C6mP8vRp/NMkfat7+NZ375v8pp8RkN0VqH7gVQbeShYhtOE1Kmm5+L48OzSKzFOw+FBKuJegbBlZQema2FfUNYPCcUEZAkUKBY+d2cn7G5lWpZOPBhOUmEmXJ9+TQFSLXT6df2At/4xrLvByD8LQFACyUi1joMWh1JzfxAWqMhz5qr1NE5MI16LYuQSfAyWuaCDyQAnFeaRiDwhd/ZLMdbLlJh6qF/rfojEPY+X2HIORCAoF80lpnzLjcWv/HQftx+92786r178Kv3tuPpA6cwXW5gcLqCb28+iTu2nJR99bveufmD9o/UmB8vhVDiRoRyPUPX8Bym5uvYt+cY6Ktfff19yPMzQippEtZOXiDeAyOzQU9huvJbzesGSuaRPqhRapLaC9qZJCqRl7+MNjJNfefiHkQOrKGTfLOc1mAEfSjcvF01ehAA+icr4flwB5zcnusY9iyDRH5w+/stJ7HLO90ebh/ATMVFOzzcPiAspllXcniWIED1Pv37za8jzP8N1N64TiU2sMAJX2MlL7EWNxzdGwmJsFniBJ4LKcThNYpyIgL3BB+pT4CQlN5wBExVMo9YMKGktmYM/nnE42JFnw1IDocjIORD8f/2ziXA8ZobTx7Ej+9YhxtPHGjpi94IBGd8F/IMBUFPudfd3LUrLgnZpDOEWFfC2rFBEAhv7T8iM2BBKGYNXNt3BAFhouYPwRMdkrq594vjTfJYEVb5CnBhjUlPOYicsRo4TRgjK2Ur61ypKo7tJT9JiVVhGTzPIHHiOKeBQ7OsqFXxofaXsLIShIs4gaLnQiYvsSFRZ0IWl06NSkdj5quUzYiy3HO5ghap9eJxBiMqVuxjAqBoXih0UfbPWweO4e19Xeo6d2/qc9XctuUJ/PjO5+TZ7Ahkmr5sYrgFHcB0cH3vEby1/1j4jPOV+LGFioZBmMi/CbDWrx4R3tbXhSTxTjM/3gTknTxqn/Ac2eAM1XPMb0utxU1d7fhI+0vR/DejgLTACOvrlV9LuGB+Jqy1/y61Lj/EDx3ehZ9/9k6sqoZTklXVMn7+2TvCmlhyDjMCfmT/Jtc/v9eLJpOenT83FehcIfYlITFB5uqqkZ5w0kshAT3IhxJTvK+YLtgx53KdMbH7NfDVF3ku5EQsUihIPcvRkEMqWfkbPnTQfU+4oDQdKnVRCFflXEmkOygLEyoQyqn+ApepRQ+NKIa282fLCTnih/NCzM+f+b1NzxmariD3736paxS7eiYxW26g1vAFHxT9vbT1CCbm67j97t2oNs6sv8VGDeeWZiJ6Pl2bmp7HJeND3EVpfNgRD0ELjPg5I7MV7xyjpgedXYJlkzcbtoH2jPCgWHbkxkYscdG2bx9w//2K3iA8je+ztHRSc2l0BpPc3PTJ+Nnc7/lx7/i8yL5iowayhHRq0ucLjJ342vgAATcMHXN70Lh5M4vM2WyFUaKQOQeAIyOLI2J4b7IBAyL0T5YBIrz74HbMVE6DxPAvGZuroe4Nh5c6T6G/tEQC3cWe44SLQ156fuKcJwngdZ337tsst/zhEx3CX4mAhxYqTqBalHcdQQ6Resai3YPO+0io1lsREyH5+hJ98LzzxJijB/T1tfK9pZqfo4bPVTowVnKfzcwAWSay1oWvBJriMTS3dQeHo3C8LHeHOoklNOoNeR9vVHeo4hG2/oEdQ7PyAqYlfldChFVlzjcZEIuLDE7oQO43IXEx6//uSj9OxQuIgEf3DGJDp86ZSKg0Fp7fmUqjxXGq9eR6blDPLZ7YO4jfeeQAvvLUIV/BUS/HWfCEH7Sza6wPEAH/63+dET+ereZCTw++1Im50/Gz0zVG+Z5GLyEilOu5okOlB/k/mM/P12NeyQ6f5gJJYQ+p9yDQ/7kzE/j803dgVbkU9iEF1JFRAOzmsLBKg5Hu+gAo2I3GBqQsv1P/rQEcQYa5Z/8/zxzCl+7fK/PCCcKJCGNztcCn/ICYT5Aen0w/YUPniFzHF8VoraAq6PX417JT38BOJdcYjcB5Y4gAqQzhiYsNDa2bxV5Wd90rR8bih3uBxpXaCAB5ZdREOYTEjxs2IViBRXA8EUm4WUGV1b6m/zgumhrFzz3591g70g9QOGXnTqdKsPK9bMSy4UxEeG/ndpxfmnHPsC7vTgK3qXkcP7p/E35y2zMAHDqkYHJv3CmHCgHXnOqRcVilmWvnkCECWUa/uKsvmR7DW4a6ceVoP245sFXmnZmCTCY/m1jYux8XgmTEQZEQcNORPfHGbGJsrDDHFiSiXhASUAAAIABJREFUiz7z0oN48/DJaMdrZpvmWTTPGq0E78gBEX58xzr83IsP4OrhXlwxPojVtbKnr+D8cAyviVP5PiaAc4ApZqYRcII0oTBf3CXjld1CngmFEREuGR8O75Ufd3MC8snrnUMhVTk09FTJsJUkcVuAJNwq9ftqTbWMc+fnhO45nImRYh/f9Rx+5tXHREjwjyXCm8YHRNAGoeQNGWtxqXdIBeFA0Vq9eagbPrkU3t7HJ/ghBJH3D4f6BfRL64mJ8Ax+ir/+qtFQzSUSVGHW/V4IfWSHcUoWV0yckv2lkUrFPPPjtbhkZlTmZ0VWAxFw28bvyZyyqf6WweNuTP6FUulKGSS8l1hga8hyIEPy6JfgcOPk4gtJQiKAkhBmlyhHjTjrFIpP6BhQ4ZtN4ScqbKJg84ACtMbRmP/70plxWR/JqUQB3Ul+YHxSLXw+EFoYC4V9InupueV5q6JGBLS3L3AxWq/zcxH9+3VUoUqIMFfN9EfYetw5LjQVXjg1ihXf+t/42l2bQQB2bu04o9xQP7pjAz6x8ZHwfCg69+9r7v2FHfvw4W3r5Hp4etPO/yYSUtc2fUCEFw6NYHC6ujyjdsEW9jxRSOp74fQYKM+DcqtIw5Di0b7VMuNOLqNHu+/bpIKkGgLCUkdJzV/P2je9NwotImrN1XS6liSAMeidKLvKs37chWNHUbz7ruhAihC2jYwNwFvH+mCtRQ6gltvIIR/3GYqvB55UXyLnVyFr4Jx5ZyhfeaoHIMJ+nyrgmv5jyMwC71mg1bJwvJdYgpmaCX0600YkYdVSUbVSQbkRwvHf0tOl+AipOQuU9LVnD7cmiCVCIWtgdXku0mOa51HLbQDYPzAjcjkonBb7+6Y8Kia033hw3+JJyZME6w6ewnSpFmQtkatSuWeZIVrWIs+cHCuYHJPzNdj/8zfof/BJgPUgCuEuglby3SciDExV8EdPHwJAODgwDRw7BiQJdp4YB+BljVEIJX8/KRnA+z1GXTqkg+gxIHzilUdjWbLQ9MCFYpIlrKhXRZaEcPbA2yQiommteIiz1ZCfFAB+/YHW0u/WEjYeGcN4U4jn8bFgkAvCG0HHCCKN99cP2j9qs5oez2D2VV4vgxT29YTFA/LeEyNzjs7O4HJtE0TOEn/NU/vjKJ2g0+rPgn4HBAQiEUnewmsGTjidZGYikrlR+BuRpE0BIGMgIqRZAxdOjzv5bIN8XugZht/LPBhh/4VCM+RjlhD1fa6WY2K+jt955AAGp6st3wcbSM9j7LiS8SPwBAD47090IjyGIv4AuDQ7t9+9G/+S2xvWqeQyuaiy2Ay7JsL0hZdK5ScQBGEiBKGFHQIx9k6WBSbHzRquauUo7RYfEmRsIHhFi5EwYQWBCJLbQBLUisOEsLpWwY9tfgogwq07NgCk4NYsSMiH10DlnpFKTIHRvaO7A9d5IzT1cHUvLeX91w8dx8XTYzKuxHAYSsixAiIfXqGcAogV6cCsSJ4NAj5waCdu3fuKy7ejN6LMR1DG2GA0Frh0YliFBQbjk8i6imDRe10uI+5rbNxStB7yyxJW1t2pWIQq4vn1DkquPheQcN6h5J1nK+s1mc/r+7oUbYX1JiIJX2ECSYyV6iU8vrUTQ4r5Qs2L65gY54ifVVAOnMQSbu7c7tfIvV+qcclPIqEJfMon77MUz4XiphK7DIXE8f1I4Gg3IXikkpHfIML5pWmcU54TBvyWoeP46Vcf8ww70MPKakUURBDhyrF+rKxV8fGdz7mk1wRcMDeB1dV5EBGKjTo4W6DkBFJ7NkGo2pdaAyLg0skR5xDWe1bRNA9bHFEI66jncU113iX9VvyEx8P3Ovrh/R3yF6XWoGjygFBUfeBOrKnMyf7Xjkm+PE7y7x3eiv54v3pKiPZaIpqqFVoPOSe4YIC7v5BlcJXdII4byW2GVELWeP7XjvYH5zqR2GRMy+KM8nSbmlz4YGocnDshIygBvlfm3v+d+r6wYh8q2QVnW2BYVq2T4sthN4WWZa3ODWOA+hnmdYHqJLezdJbwPjgwMIM/WXdYKSbMOwJqYU25BFiLQt6AJcKqu+4ANm9e8vkAcOHsJIRGoGSZf81i4xMnr+Lr0Xo1rVkzPwGcAsjrNFttxI6Ts2jMU0ktdjGr4ye2PIXrOKyLhwCNoAhOtNvv3o1joyU86qt5SevpAaxFWxYcdfIs5g3N80XU6tgjAsbPAM3U3LSj0hhnfC+nrVzpnAAcemsJhUYdSbWKzsGZKJw25KloIgS/rsZYNHIXZmYsxXkxqtWQzD8ad6tzktsdW3twU1c7PvHSwyByVT+1rrI4ITa9gsjloRFGQVgx0ItDp5bpgCMKyDAKh3C1zCAxNpoTbWCAZYBvPRNl1LQjzX95Y/tmfPKlh5gFy54LaHkld/3cPi8VFIN+xc88cmrGVQXkj+ASy7Y0DgUUoUcYnqlhb98Uv2zZ81SvZ/6Aw2Jf7zROzVSwdcNOIEQyO5KVscay9vhYCYPjc4FevPN+ruKMTHEaeVlJHhnL9KpzOX1z4wmlVxJu6twJS06fT8gh8ZnHcRGVv375OJ4/NNI8sNBxkdFqzsPwY7lCYWxRTjL1XXP76tOHsO7gMIgI/+XedrzcNYpKI8c3nj8q49AHfzJ/6oG8nDOVBqoNg9xYHB0p4dWjY4uio37QzrLxQqsQzVbG33Q9AJd+IsjYXd2TwEMPnX0fPN0PjJew+egYbr97N4Zmqvg/r56ISts339d8qKZ/ovA3LReFfimi42adNKqUTIRb97wM1u+N9XuO2NnjdEN27v7pBhfd0n1yGJ969m58bNOT0LYi/G92MvGBBj+jOZ0FHxg1L088JsJ/e6wD0+WG7FnJ9dS0X5v3n3Bp+cy/1+rPED6DvhcY98nAm51N/yxbTw/w9a8v+7Y3rFMJhCYjwsrijVx2tThdQM7IIxDaGlWnN5g4mRgTztbjE/iyPlUgwshMJTLkLixNB2ieVcSsCEgr3ETBMZDAoYw4vEucFzYYP6zMhEo2fsPqcDdvRBXkfhLFmueFBdNnXn7IEbs3unQsLhu3BeOqwOgE2QkRbuzpdHlzAKyqlOU+bVhYL1nZWQaywZkk71ngtNhS/G8itDXqAm9OrTMwi1lDkAnsnAgQ5HAMIA42EN7k8y/JeoBZAUlSbQ15vGh2UugkNUEY6xBF7WwS7gHyzkuSNefxGAIumJlgMgIhJEYGBaTINSO90g9JTEdxHLFmkLyOnJ+HYfrMLHmsK2sVlcPJPZ/RLQkQMWI+aYASHkyLqz2UVeaAuSeCac77o6gcSgX/+4LSNL647ju4vvcwfvTAZpxfmhYau3boBAguLFE7WRMifOGVh3D51AhuONkJS8BPb3kKH93zcuifOq08f24aqc2BJPAERuEUc+fE+aGuXbh178sipM6fm8L5fn3UWUaUAH/t+KBy9rm5+fTG7+GWzu0yA5Z43hT6x8+7IIE87Tj0nQ/RtIQP73slCPFAKNJ/fqffwPJdmKdwb6AhxM5yJUiZJ0kIAZH0j59JBFw0N4l/u+EewIZ+pYr+HXop3hvnz01L1Q+mWyglgPmGOJJ4bjzfcAUMQkgeh0/w3DJts+MuOLDik+wg2Z08OG9uqtXx7//6q5eOB36W5y1OIGMMsnfciLNqRMCzz57VrRNzVdZMMFZyTq2+yYoap6MFmyS4pX2jzA/v0zMJ2eN9yuyM94Xw+EXuS/Q8UpAhfD/TGEgby4hCXEbn6lF+t0j7W25TRC6HP/C51shiZaOq9oKS+YDK++D+zfSwt19VK+zqEj4rJAYZcvQZgBAesdCYtm1bdrWuLHfGoovxTZaPgCqVmubI4KbD7qSUlCwKsl3xf6hhECHPDRq5Qz/nlvBwuxrLn/2ZOkRZYF4WaLWGQTGvq/cR5udD9cZiluHZgwvkuuTmO1eu51KVhz9bvX8vdp6cAoEwMHWGZZ2JZK2Zz5aqXNUsONz10lpFB6dra/vcYV9uLYygw5RjST3nNZ9zbFVlHp976u+Fb8eHFbblxbOVJdALamETazE4U8N87SycD0ToHpmLchsZQ1hTDgnNo2S9vHdUX+/b2Y+3nVA5MAOhqfFRpIPxgQKnItC6C1fqg7G44WQniAgTpXooaOLHziimfQMz2NE9GYUM8uGP/E0Wb+/ukOiEIEMCj2S3PPPehRyEPO7+yYqgFDiZNwHIDOH+Xf2YKjdUyHdYrsDb9Wdhf/3W9/bjSw/sxbqOYfzphiO4Z0cfvnT/XqlG93rbxHz99GGo/xoaUchndJqE3bXMoGt4zlU+8599ZNs6VxDq8OFF7ztt8+9NKOQImijV0d47jYODwYkedlOrfkigyMbQo9AOJNHwiQMDVOQEFB0qmcoMkelWh66xs4c/A4BR79Dq7Y8rjMYooAA+sE3PyC2JScs2ZnA0OVnOzzJEktJFeAc1jZdkR8u8hEgjJUrVRLs+ksyrBhb4aRP9iJ1ozZVy/8naX/zF4ujn3l6geoayU7U3rlPJt5BbiGTReaGDMHKhFZ978YGmBGLe6aOIWOdbwubNODQ0KycirFgWTC6hKc748Z1RBHflcC8474glQl4ogpVwRgQVfHJjJ5wDkghEAYHgny1x/jIuTrDtDTGlpIjCYQmramUHJbYWRam2RCKc3Sm3+0xCzhQjKuQZYHK8ebhb8unwRtdoH65uVRCDhnBtv6tM8gvrvwsNhRRGQSqhsP+cQxVT62KHXVU63yMlcCXkAh6ibEnm4Nb9r8gm5kYERGGMfp2KWQ0rGjWPnMiVU0ErOg5lBK6cxpyWgNXVcnSdMFginw8rGOy83iDIusGP/+29h138fkSbwZjWFbCYBgvKQOf5W1mZx+rKPNbMz3lnqms2SaL8Qj+15UmQJVzXfzRKoE5+XFeOuTLM1w6fxBXjg4IgY9RfQkAxz/3fjt6KPjdXai0KuXNQkl+bC+cmZeIZXXfrgU0ibPjzpGn+bz662ylq1uLCuUkQATed2K/yiln89KbHcdPJDtmj8Aph4mk+gRv3VSN9+NktTwDG4Ge2PIF/s2uD8Au3dnyvW6+Pvfa80BhL14QIKxtswCjB6/dA7KQJoakFRsGpfsMG4XWhz43E9xWswVWjA/j88/dGtBhQOcrQ9fOq108LP37HynoV7ABlfsI5jPgGIvLVJBVTk36Fh4oC7qFILKSDgFfCmfthrd/PJE5sya9kDQomE562plYBSHQUXFiakrkhq3i0ezCcY5Udb1Zu/OSmx/2pf3CA83IeGJwBJiex+/gYXj08DOQ56IILJC/Rnt5pPPDCGSRCVftfmrXAVGtllTNp9SzIA97XHUOzjoepdXjHsQMOgUaEmw7v9qt8hlXCPN3zOgFNIWGLPENtF5GxbLi9u3Mn0rwRKYPkp0InMXZ8XhnETDQHDpyVEsN5pvTPuSWX0+wDx/cqBE6Q+dHJpR4bEaqNGGXSyI2sQ9AvlZOJAg/Ak08uPHdEwPAwcMcdZz6wJMG24xN47eRkeGZlkfCmxdq99/p9A+f0sRbXnOoGMwlHTyFJKv/W8wK4dWZlPbcuqemLh0cxqvPhZLnsLUZIE4CXm9MK6MYywRd9aD8+6guQuLcfG10iL5lXhjnHE4fqMk8o5g0QLV1NKx4wIc9ydfhmpQJdQAkR3nZ0n4xRh4UsefpcraLWcM82liJfeBTm7nfjt31S14+vvx8yqURuDckipdgZCN+Hb28+if7JCg6fanIoJAmil3q9ZMm1WWK+yJgIktQ9XvIHm+77EF4e9pt87ft66dhQKBBz/Dgmt+wUmcY6LpQM5c9SPvwkkuH/3eaT/t8ehc3DVnoxyyfW9wemKvi/HnSHyJxrKhSOcM9/59E9KNYqsSxr4pFB3ql9o8YKuATcL3aNguCQIQFZEfS8r68/0szGWmS4zKX0KMzn0z6Mifvy/204+n1xBv3+owfxOw8fQOfQMpF//xIb04YxWHdwGDtOTi5YpXJ4roaB6YrMGdt9WpcD3LqdHD+D3It9Ph1DloF1ZXaCpEnif7tLXuuZCnKKEO1DcfBYn1cQcV+g6I0/czI8tj9Ehiq6fEvfUTClSnoU5QyytunQXM+DvJ9Uku6mvYUQFscV4pyDPg6N03uUqyO65/jf4DEJu1IhcwhzF401LIUGQ8j9pPpFPAdqXP6x8zVXWbq99+x0w+97m50FxpaQActFseIN7VTilbdiaPGnlpUljwrgRLDWEgr1uvLWegKxrnoRM/dfuacdzx8aBQYGxHhjRWVVvYJ//9J9SHNXlYMUWkmYPwG3tr+Ei6bHPA8KhhoblYU8R1ujjjTPZTOljGTQVEzk8uHYcPrM49XhWgwHZoHMlbSC4uhCJJxBZ8QYgXJKMUogOB9cPz6z6VG8/8hukCW8aXwIloBCowZYg9WVEriM/IqsjqLJZWNePj7k/mDoIgV0lzAZv/NYCdUlYwuMfPGYap6Wq0Z6vcMOkcMv5NBRDEKLdiKsbNTxgcM78elNj4JA4V15Hjk1EvJhgX4dBJkROTEJbVldXsFMXi2dcB0JNVQ0yfmJiIAPHtrhki7LcwLDYmYKAO89/BpAJBX70jw4qt5zpB23vfQQbtvyBG4+sjtGKiUpEgrrfNHMOAp5HR88sEXmiU8SEpNjReZQY+87tgc/3v6CjCHl+WCkAyA5DtpMFjlMWclzIwgQfEfnbuC5X/8QzmlUGIUzhqIkeCCsqlZEoU49Ay/mGVY06rLWqV8758hjZdwhp5KGD1/zNOTWJJF+BOU7wA8j8acEipCXDftHJ+NPxQAwQs+pMVJJ7fx5lzPjQwc3hz3vafIDXTsl7IbnJyjWvrJdxAuJb5e55o+tJbyt97AKgaSwpj4kjff8Gu+I5kEKuomUgPHz40Lk3BhzY2OByoJcNBVGI3JoYggNTKwRh1LBGry/e58IZCLgszue9tc6epJcK81IpegEn5QCri5RU4a//mukO3cgtRaNegOdh/rx5Qf2ov/UJOYqDVxwcC/G/u8/Om0cfK4NPCIcGZ4L6InlNDWWhAirqmXHHy0fNISxXTI14vYXES4dH/KvD5S6VAgEc0gOs/EkLPNNC9wzX/MJ4tX3mk7edqID589OKyeOdrn6eeIKKxTCi2Tejh0DDp55xS9uQ9MV4dmy0IDIiMsnhiNlMrDvkLcuVnBVn4lQqee4arDb8zt1nX8Q0ykAp6Cx4aEbLTSjSzR/vbHWlTVm+lpuRUFrYQ0b6AGNKEntiQ2UsDd0V3nEnE+NnUq5cZ9rg0pkNRE+un0dbj64DZZceedFu+d/f/a57wKAO4zgwwvfaplBqeaqKEXtzjsBIrT3uqpfpDqfGIs37dqipf/pGxF2nJgI8pqAh+5YByIouQS88/Br4BAMOTmPHrOAg8kYnxye91cTGhmqo80dZt7v1wAerZwag1ePjOLxvYPomyzLWP9643F844Wj0f1IkqC3wIWMBtm3zCbzIxvJGUuWnfuEVXOzrqAGBZ7COl4wEt1BV72RI8sNth6fiHQsJxdCxAHLKD64ApF/R0AIsU7745ue8ON017Vl9Sh0hpcnty7HSffYPGsogrLmtXj7yQ78yJ6NkU4Gv+ZqCmRvaH2F2/27+rHthKvS/IdPdEQ6IstJnViZyYDfF3gzRX3gC8O1gTkTEX7n4aUPRX73kdM7i/jZ326qXvV3m7rxJ+teB+rmDdY6BmcwNluV/ItEFgcHZ/HCodEFrnalY1jWOWpH+LevAnd4eA5fe/YM5nDKHaqh4cLFnY3mvuLDIG5/u6lb+HbQwZg+LXJDyKz1Ni/QyC0GpirYdGw8oqFIDjDfIuBj+17Gv1t/V4scXVHnfG3hHgYfsP0n9rYN1w1MVQJSE+E69+/Y8SrpUohw2eggPrpzfXA0KT4T9nls5ysWGKOe/JgjXsw6g3weHGWS20mhokiNlaL+hH2s5ezzh0bwrVdOnH7t/6lareb1tEUj2Bdsb2CnEpxC5BUmqQrkBTasRZqH8LLEw9KvGu0Xoyd4TpuVSkh8aqjQ5gzYc6vzblN7VEnYsEFApHlD0EBMiFec6pE+u/7kKOYNpHkuRiSRFUeGDn+zSMQAA4IRllqDgrVoy13ZVTZeXRiXUac7zohsy11IADsb+JRIG3cOZZKBy0SvrFWxplKOhNjq6jz+3csP4MbeQ/jcpkdU+IozdC+ZGXOoJp4UEFKfoJgfk1uXR4kZG6MIAtKEULC5KBYEwiXTI/jChu/iXcf3C2dwj9fOHojhjNBlEAI66PKpUZzP1blYQeOQu8ixZmUeUmPcehE7/UJ/iTkwAb+44S5cOdYf+qXGk9gw1215AwWTY011Xhxra6rzgYZJh/go77efU17ngskcbYPwrhMHQEQo5g05aZUQyiSJEC4JWbT5+PCrT/WAiLCmXMKacgnvP7bHjw0RJyxIPiCLokqCHZS9HAWbo2hyn0yesHbClZwnj6CQufan4+/o68JVoyE5fUDk8VoarKxVRbFMJUQyPsW8oDSFNw+fFJRRwYdPMmKJnXkEwtqxgaCpwa9hAgk7TQhIyaEbOTcb73WWONrxJwovh2yaXOiInWtur/JnRhygt21+3O17GXMIMwzhcwSI09fth6J3BH1470ZwXiMWhs1OSeFxgEcBBHSZQ0Vxwn+Xf0qckawc8Np5XkI8T8b4PGEOxZcrAWttgBcXTI73HNyGxFq0eee6vN8aCVEs5sGplFiLm08eRFvWwHnlWcmzxsUH2DnB4aDBaWvlWlZwvrjuO7hq6CQihwCACydHAHKGQGINukfm0DNeAgG46+4XwYZ35/Hh0xqmz3eOILeEcs3xud7xeRwdO4Oywws0FxbmVvT9+zZDpIhVSDdrRcbwgCwB1XqOE2MlzNfzBRPEhneEewL70qGwwLYTE5HToP78S7wtldKHIPh8n6n52Wr2Nh4dg6CpiFCpqhwVCzljTteI0MiCM5cd0o5GHQ1cPdoHdmwGBCjUD8uSVmMQADoHZ3HjkT1BlgR2H5RFfaM/yY6a7KnTUVLrPTZN4jlaTiPCRMnxTw4Z5nBpXngJ61brJY5g/4zUBoSgoEub3lPIMpHVl00M48rR/kivWqhJ0mXP11KP5i3kwcD+0v178c2NJ/Bnzx+Nb6aw1tyEj1qDE/0TMt3dCg0wOV9fsF95lnv+GGTLuw7tAgEKvQJ/kIgor5R+3mee/Hugt6elrzzlbKhI5Tcb055VzzJG6RB+DdioTK3BXDXDsweH8dWnDgkt8+m8fneJw7wi57f77tiWZSTqpiCjBE3JuobkxiN8atOjWDs5IgYb69xXnTqJS0cG3fg9ehpEqEkYGomsSX1iSXYgBV02pBHg3ZAZ5pHu90XT43JPQi73nEt7AbChKq8D8NBrLpTT8cWA6Aa5PKVXD7rcbFJdl6cC8X6JEZBBh9t0bDzov6QRbsEIbnhlWJySQt+Qd2o7Q3/O7+ZlDbI7tIUQe1PlBv7yxWM4Prp4hUbdnj14SgoaHR6eQ/d4GdtOTCjyaEqc/i+ozdUyzMzXJAQusRaXe0R/cwtyyDX+LYhR3xp5XMZ+sTYyV8MzB4ZQLVcDL4Cjgy2ettZ1DAdkjr9PI4R4bQy5cNXcy5L5eo6vPNWJe3f0CV3pJQy6pBvPNWP9KJg80DfTnjGSgoz1zeDIDU4d1hN55H/09KFIl7byjHiPBgeVe86VI71YO34qyvHH/EYjsFvSiqhnOF057JtwXRh7KwIqyAA9/gidCY4u0cgl3tfu+gdf68eePhVq/4/dWJcYac4t5w7/7n92D2xusBJYsZzHvmGdSsw4WRkJ4SBBKDmDO4SZwVoYX+VBO5M0jBlwnyUJgLExhVTiPCeQPBBaQDHBGOtO6QDCe7vaYSzhC8/cETRseIGZu3CrQp45545nVGy4p2TBoFxKEoGEE+BRD7lP/JshtYyyMZJ0u2BzUdL5hJ+NNkabFLhalQ1OIakC55Wz1fUqwjmc2+2ffeV7ICKsqcyLEVcwGYq+H0TBGcdz98MdLqFksze5rV6L513mmo3NcAL9kzufc0kXWdgSOwJCGGTiAhJxhT+5L5gc7+o+ILmZbuo+gDX1ssCdLek8L0bySoXcNY7QCtYgzZ2yGyUSVb+uGziKhCw+tuclrKyX8cmd68Iz2Ij2Cjw7Ft40MQQGaH9030b8hw134cbeQ0rhEN1P3gUgIGKyzDskPQoqcotz/+HpllBgRmIJn37lYSRE+LF9L2N1rYpPbX4Ut217EqvqVe+cCSF6CQIyTqPkYselyh3kx3l9z2GAgLWTrhoa2aAUJtbiQ0d24ubufWF+bKAB+H9/YvcGecfH9m30/QmJuAveUegSdLtJ0ug7TdcJEW49sElok2RyIePkfoAs3t53OBImwVHIvMOfSfl9JfmCDKNvjOw/ncg8zXNRXC+fHFG0ZN1cRzQYHAkcOpjKfDnFWw8jCOGgoLIw02ulnYHs8JScIv65otSmqaCbZB7YkPf3rZ6fCwoD8YkUcO7sNN568hASGb9GKfkwOGPQljdkPYs2xy3de/Ejx3ZjRZ4hJYMVWUP6mCs64TVM1A871d0msvjRva/EyhEBF085VEmeW48YZb7uJ9I7p8pnUmUFwLGREjYeGcWGzmGACMXy/PISfcvDmAe68GWWVbwuAeVoxckMrxyV6zme3jeEY6POOXb3tp5FeyzQdpGBwbkPuCopf7epW+7gRO7Fuj9wyXO8pf+o75Nznt58YNuCBg8AfGdrD3JD4ugGEcZmK8hy74BZrsPEP3p0phry4VlFEyY4FiNeCpbbwcAX1ur7OjBVQfUrfwQQYc47vgw/APo5apwAMDoKybkxqk6wz8appEId5L7t25c5QU5JTzlRt+JdJZ9/J/UO94tLk2ECeGxexsJad9psHXoqN45+Hmkf9K8hTM1VIwTL6moZF8xOLtm9a4a6xYkOOSgxSH1107E5px+cGJsX5Z+bJUL3aCnfKWnwAAAgAElEQVQygNgh7g7lEtE3/ue6LqnI9nuPHsSO7tZ+uf6Hg0hGfpPi66zvXX3ysOyZ5iVNyKL4wgvRGgR5Q4HVK37DuqjQqX8oqX0fHaSIE84fbvJ+VjxO2sqV2NUzJX0IP04WdW0/gPbeqSi/0JKNZQj/bZ2eQYy0t65yW2oypNUK2qoVmccP7dmIW/a+AiLCZWODwv9fPTIqY4N/huMpXsf3cpkPYAtk5ICBZO607PbywedTJbjKSxo94XgfhA/6GRd9Df6d5N95fe/hiGfKAvESy1JrWwKy37SMDofa8cF2zFc0/SAaJ6ln66aXnengl+/ejV+5px2/8dB+fPmBvZhsCtciuPDqxRrTUrme47E9g3hkz0DoFhHu2HJSDuG/t3sAX35g76LP+kdvs7NAz2IycJmN4A4LsiyghazFitmZJW9xfzB1ETYdiY34MxEJU+UGyBL2nRhzhwPe89LIDfYPzMASMFfNsPXoKN402C00lyuHkuPf7kCODwdIfSd0TV6msRxFoPcVdZeWIFG8z4J88Q2vk1C4V9CY8AACUPxuP0fkQ/iIQqJtnhuWy9rGFscPEdJqJdpH4v/3/2ZHWmR7+gO54MBCS7/5XgDeCacQSupal6sp3s/8OfgZSk6wzvFP3io+T+e2bdHH+/qn8dsPH0CtWsPzB4eQLtNP9IZ0KoVTMndiDznZJ1kwVryLeYZCnguk9dKpUfz8C/eAUUSBoUOEPeD13nI5Mn44nwwrCfpUQntDL5yZQGIsLpkeDRuELyTOQxEcQWmeiTNIlGM/RpdPKAmCEhAEBAtkRiEV80wQNoUm4y0h5zAp5LkY/OwYcP2ygnzh3EEJgI8ceFWUIWekGUH3vHm01yu9zgHE0HUR6Orva4dP4v1H2/Ghg1s8wwKuHunFL2x8AKvqPk+Ef1YCZTx5xwAhKGVc3csmiayZxOb7dfwJnw/nRzq24n1H2vELL94Hzh+zknPGEPC5jQ/K+xhFUvSILs4VMnPeReLEYxQFaSSWDwv64YNb3foagy9s/J5y95NHg8SIqIIJFQqB4BD9YNdOng6wUaRpnjlUwdOKm/9MQwMU7fi7klRog5/jlPkcqXFhnQVjUMwauHb4pIxVEnOTC5tkmkpJhXMptFJqjEOYkfXOV6eIn1+elb2jEzTLiSQFRVcjlhKyLhTP09IVk8OOFvweKnqHBCetdwgpiJPEjcPn+qKQxB5Esg/Cjg85mQB3/w91vSZKXJK7CkNXTA7jFzfchV/ccJcoeeJ8Y0cWBWdWgPL7vGPeacJOuU+8tj4slCWPRMqkLyk5RKYg6KxDFxX9/H1x/XcdnSgDmelGTl4chYlzWiMZGdXFcyzhe8zfpMqiVUgnEoOHDYtPvfKwxKZH0GCv1CcmIK/YqVX0Dv/UOqdRwRq0mQxtWYaUXHXB9/R1omiMD8n0+y7PRNlnBY94z1LYzwCjQINS4abHlY4+NDCF6VLVIco8j2GFg/kB4Cpm/c2rwcESNT/pY6UaiBKl/AOlr/7xwvcs0bpHS0JLsFYUMHHC+ZBXOc0W4zcoafft6AMRYdOxJSqOEWFleR5fePZOrCnNBFg6gkzrHi9H14NciBIAXD10Eu87tDP0iSwumJsMyptSHNv7prHVhxYREkFduSEqjWuZiah3dE8gsXxAkwtdCQ0grAV4f8hcUbRWlggrq/MAEb555wt48cCgyDAiwoVTo35+tfwPTLbMRjknc+3sBOCqM0VOJeE5p2nkD5SsBVePPSvHm7UuB46iqYde6/dOBYtClmFFnuHzu5/V6k3cDyKQNxgsubAhIud865ssY2iqIs8G0xCAj296HADwzIFFEm7rtbIuDxIf7mh9bKGQomrDBASS0h0i6x2QvZ8r71O50YQkI8KRwWmFSApzTXCHU0XjZCxZi/ft39riDCL1rAXDH/38f/G577hLwLwyjI9/AKBjcNbxbKFpFYLvi6KkJkcxawDM69kY1O9ua3M6MX8ujil3ExFh87Fx/PoDe6OE+os2IpDh6AAEAzvj0MUQ5vezr63HZ7Y+Loh03o+WBy66XkCHi15qw0FccITFYeZcxVnCafgehTaDJXxi85MKSRuH1PDed2udKHqiIBeswfs7tuP80rTIVe3ciZ4p6+0/96sR3h3kI797MZSkpglNI5D+hs8lETFiZ74OyyvXc/zphiOoZQZ/8PjBwMN8ay553vBVDMPhO1DLrNAJ9+e/P9mJ9t4pvHh4FPXcnlX1ud9+eP/3H7mxbh1w991nd2+1CkzH/SmX66BGA5OzFX/wT7jivjsWzEvjqdv9XxmZgs6V6wjHRktBfizQpHiRMdjXMym6DTvKmY5H/u5ufHD3S5EMt0RIGg1cOD0mya0NkVTljehf9MeY9vjfV04OC78WfYogCMqAglXvt817zTmYdOW2nol54ZFXjg1E8kf0GhmPlt8Wa0cHgrNH6ZzRZ0ovDX0IVeXEweT1Fo2wYqdUZsKYM9OaNy5yVlFAiGnfgMwXAgksqaP9A7Q5hVjsnZjHhvZe9EyUZU//9cYTKNUyXDw54ujuX4NTaWDKOSHYKCmocC/2kYjR6UO52Oh8e39XKAkuCoEONXKfbz4+gcOn5sRIEQObLIomQ1ueoZBnQigEIPOneSAXPiNwWb8BnTHGRl3uUFR57p1KvsS2YbSMYjoJ5LSSAJ/kNoS5pb5PRY96EueFyX24VkB1pNYbtXko6Q1wWFLuKzAF49E5qmSykFoSxuHKyfvTI2M8UilAkzXCggh4d08Hrh86IfP+0b0vg4g8lBLByCeFoPCKE1e4E0PbGO9UIjGWxWBWzhOHumEUE8O2IffxuzicqGhyrMgaaMszoak8LQTHgAloMI8jE3QMK34gb7xDOVvYuScos5ADalWtzNqB9N96plnMG2L8XDYx7BV8R0cFm6OQuX6m3qhzCj2PLaBYmIaLXOHKz4GbU4Of2faU21NQaA8OB/R7TRA/xAgci2KWBVqluLqXTj6vwwkZrZOw49dkju7IO9+sxQqu+qecurxWIISE4Bxq5/FeiTGyLs4hyY4uI/Qoec0UmiU4TkicjG15gBJbAt7Zcyg4nfg+OOcdO63deHK13zyE39MjOxMLjFRielfzrisNMsKqwGhECkilNsOoPYtVtQo+vfWJkDcGCMLVksB1OVcJO014nYsm8843Z5wXTO5OjEHQVfXYYJQ1V30CEWAM3nl0n5zyWOsSsoIIlGfCF1z4Y0j2nVrjeKrJ0WZytBl37VVTp/DW0V5Zj4RcmMWlU6OCoOAwOufs9vPDTmZL4LC+oHC4+VldKaF/ZNZVv/ThSgnzcHjEQdZAQsBNh3Zh92mSK/Keda+1aOQ5Nh4Zc4iVpZIhtrTA46AUHD6Jb8vqYrzDhvAl8pYlEWFaJWg9tkBoA4e2/tzGhwBLOGfO5ULKjZWy26yUnRgLoUMJSHKlgIsQWOOdu463XjA7KcYTK097m4yF4Ny1aGQBVYsdO5YxT8DkfMM7lXPPwz0t6vyEvCdEsQuKoHwGwspqBT/9/AOo/OH/wK3b1jk5lnNuOMLHtz4thh/J/1jxJrx42CGT8lodNsuBWg3feP4ofvvhAyiV60GL3LXrjMbmkuwmQpvS4eU0IhjvhJAE2ESYqeSRY77o92bTrbDkE/mzg8V3wfABHoA/fuYw9vVNOfltreSZ5IsvGR3Ek/uGcPvdu1uT0pJPYaDyQxY8itutmTbUgW88fxQHB2dCB/0iJIDaB8DITAVtjTo+/upjuK67E0TA4HTF3yauA2kDk2Ux2hKvG4XKrk7etGUNcXZYsig06jinNIOP7lwv9HX73btFRkkTR2lwcPP1MU2qiQdwcsKjs2yYV+fAMQHRbnLctu67YhitKc2i2KjBEmGm0nAJu7WuY104mEPDOqMssQQkzhley87AaUkUyy6vazqkvPUHkxZXTQxiTb2MFY06+BAXnj/mVqOuPL82xkPhvD5jNDo3FPiQw0ZjkDQyGBtCahgtDMO0lIksoDxX6AyI3m5BeHeHQwCSoCj94a0/SGJmdvH0eCgSIasa+BypfzP/szZ+X3AmgTU1sQ+o6XmLLgG0rAkGq2YRMuMUP3+8VMe2ExNRKXnAVQ6sZqG4CwD82v0uNDIcvjuZ/vuPHZSOkP/8W6+cEFr+9Qf24bvbe6Pnj5fqYrst1GYqrtrjf76nHes7hhcf/Gna19d34evrj7h3Lbdapmrme99D/hd/qT5xtL7r8Cl09Iz7aBPrKsd+61vRvfxWm6ZuvzHP8X/v6Z3CoVOzzmlHDkn56w/uiwpa6PbS9qOyT5Lc5S4l5rXwdEWEtT6VBDtNiFwo043HD+DjW56GJe8QUY6WzFpB2fA+5byq51TncdnMGFZkbg9/rHNLcNqKrQFYE5DzYS+Q5J3TibCJCMbYyEkzXmoIr/+JPS8Kbbspo2j/sL3+pvFBgIBbD252MoliFBProC0oJQrX5DagHa2aN3ZG5RTQXrkJIXau72hBgoUfQmbDc8jfE/hC0M3vadon/5CtVMvwmw/tx/94shMYG8P4XA31zOBrzx7Gf3u8A4/vHYxyXqXG4ALg/OW84w3pVNItVD9zCrfEUhK5cAnvrCl6ODUzwKA0B6RSW+aqMnCFuBPjPryLnFHaltXEuPrclsfwH155AFeP9AXmbsNJL58o5cohw0kMQc4JI+iFLEPR9zXxCAdWjigBkKSh7Dlx6JMzpnVy2wIjYPIshLYZDlNxPyuyBlY0aliZVQWqDECEtk6OyHma4kSJ3silXKp9uepa7OjKFRpHOZconCCvKZdwydxkMOj90HSibUaZpTY8V5BWrIS4jsucuEpfJEoH4JAt7DiLckd5x1izAyW1OQomk1CchAgjl1wJCQ+MFDoLLv/HjrdUj9eSXB+cfcHB4k5lPVJEOTjYYL9kegy/8OJ9QrPvP7JLOXCcolvwBkGau3cQOwStSqKr15fCekvSZqOcGP6ZQFhrCbsxnPzaiAGnnYggRgoFGHri+8EVWwLShh2iPJ8mWodVjZpzBFulDMs6htC2UAWPcPnkMCR8iwKyg9Fu/Bxe/4LJQUrpKFjj/k3uVLeQOYX0kpkxgAiX+lxh2rH5prEBJLCC3mA6dJXNtBNT9cdy2Co7O8P7eY4Kas8KsovXw/9dlPKyhLVTI7iwNO22g1JaAT7Bhqxn2Mvs5HTOxhVZA21ZHW15A8W84SseEoAkOGXZiOM1hqMjdoCcU57Du4+0gyHChgjv7trt+GqmQwE9+oqARBBwOdryDG1ZQ6r2Ma1zrip2Ll8/cMzThpXQnoDkUqffFCql6ESNllzS8EKjjhUNx3uJOIdXxf/tQ4ZNjounRiNDImpEoASh7C4AGEK17kPqvvlN4M470T9ZwVee6sTX13ctLdS8Vsb79/LRfnfa6Hl7MXNrQ3wab4zwUK5+pI0XV1Woue/kjWNnWBoT4N6ZnH66f4dkrI6o3ntwuzp18+iprAEOgXv34V0O7u73rncJiDFtE4gCCQC7uidxfLSERiMDZmdx+927cd/OPrzWM4WXu0ZRy5ZKJsyITUa3WMV/3D4p+GIYPAMeeylKNKMozp9xiYIbdeesTazB8weGAh/1PwyJtwgGlUwvEbZ1DeOVziEc3bAZh4fnYImw88Q45kpVZzi//PLS6+/7t6N7ApQAjXqGFw+PwFhCtZGja3gO9dzIvDSjDVqe5Z0RxTwLRjcgTlgdpsvv1o3DcVfkmSjDoZRzOLRgRx6J3HF79dbtz4kz9098GJpOSsw5lHjPFjy6HACSLBMlHQAOnZoN5eMl8617XWpzSU3QO1HG5WMDuGBmEpeN9MOC8D+fOyLje8HPJ7fOgWkXSuYdGkWf85ANgILJnVPJ80SyhM9uuBcf3L8JayeG8AvP3oG2WsXPBbCrR4XXJSGfoPYwEBte/m9DhCuHe/Cp9fcAgKvmRRCeT4rHub4YFBsNkLXIrcVlowP4qZcfxi27XVLp33n4AP7s+SOhGxQOJhMv/xJO4r7Aui9MTAQ0GnIgITpLlgmCsi1zutMN/Uf8OhLOL02LY8N6XVlku+9LIc9cCJ3XsyR3lKfNosmiircJWby177B3hDsDO0QAWCR5Lno1EeGLz38XK+q1YFQqY3XtcL+nf09UrMvwoYXntT/csQXIstiRRDp8KPCDFscTIeR/IeVIpHDgAb5P0XWzwyg+AHcfajPDfRWeHZB0TgbmlnD/rn4ZgyVgQ+cIfuvh/fith/aDyB0uVBp5S3ghISSG5lxZPM7mkCZGYFQbBo3c4vcfO4ivPn0Iv3ZfnMNrZLaGLz+wF0SEvskKcmPx6J5BdAyeXbW5IyMlHBst4S9ePOZ45BK8cam2/dBQ7Nwid2hZzBv+MDdHajLMlkJBjkOnZjFWCs46kxZEb4W1wrKGpiv4xvNH0d43HebUOkfwswdbUZ2NzABcoZoPTIxBmjdw895NeP/+Lbh5/2bRfcXx4dfbFQowUQXP3DuAMqPQc34Bv/jCPfjixgfxhc2P4Gd3rcMHT7g1IyKpPLl2cjjomWq/Mo9xUxY7kwLizRVbIUIIByMIUEK3Zpq2RCBjcE65JAdH4kDycolzOFlLottotJJGIbnwPY1iVEgmEyrluTlDcCbxj+y/JnSTdQUteL/wYZ1zqLvx6hyWy213bu3Bq0fHMFtZPD3Dn79wFE8rlPCBgVkY6xKzj+3txOhsFeyXICI8tf+UH6frc2pyYMXqc5fTrzemUylwczG0UuKy1pCKSSvrVTE8V2Z16IpoEYO2Fj//7B24bd09WDvikiwnmc83YHLAOKViZb0WKk94o/vi0pRA3ozfvE6Zcu85Z25alIEin3qQqtymDIVCngUDn8eJxCVZZmMWCMZm5MAJ4XOM3uKYeU7Em5JL6t2WZ85o94Y8bEBnFAyX9vaGNxvugsRwDK2Y5z5Ex4qCkXqFoqgYnxjDPC9k8dlXH8bqekVQG+882YGCJJcOzit2jBW8sVI0mVQlS5o2Y7Pji2N+OYzLOWECgiSxhJW1CqKcSdYgNc6QbMsyCX0xaUHWKvUhYtpZwX0Vh4VyJLEDpmBbnSorfSWsd3cfCEoMnDFz3fBJrPGhGEwKK+s1cP4LRnix8y3x74MNYYwcEkoEpFAV2ThHlxICbb4yoEOsMPrNBMQHnwxa650OGVIb5k0cIyZT8+AcBYkl5SD0SDkJ28tlLnk8Kxt1rMjqMocrszpCziUrji1GaKXWoX6uGekVp4mjNaWwMlrJGgkTFcckIYSZgFFHrLxn+Jntz+Azmx/FVeODwnc4RO/je16UPcefFdhIs8FRyFpi6hFmbAQzOoedUYx04tBERh/KKbqnXXYiMz/7yMFNSIhwwdwULp84JcpeUErZkd3k6PV7vi136LwVng8Vs0yS1lr4ctTiJOD9xrnM3DOILKzhPrntvLo048NvrFM8KCAGZf/weIxztq3wqMuCtcKbhD68g/LNo33+hNw/w59wu1Aw7cgOSElLwLX9R3HzoZ04b3YKl4wMYEW9ilXVeTG0U5PjipE+wDuhU9+X8+dilNJ8PQ/lmgcGHJ8mlSjYo2UAl/cAWYavPt2JwekqjowsnRRVwgP9z6Xjp4SE2lhO6Jx5zBPgFJuVtbI6iXNrX8usSzRaabhknp4u+bQzlOUNJ3KS+wAegeGdCGuHe0HVKj5wYCsY4drmHQGpNbhsbAjnzkyKksq2uwvPcK5JRiEyWql7tISXD49ieLYKS4SXu0bxt5u6cd/OPnzp/r0ShtHSvOLD+5o1QjZwU2uxulFV8l4Zgd4AYuX7lr2vunXz44CxSExcPbKQNWAsIiVSFGhvnLdldSR5jiMDUzKPiTXoH5t1yKcsO60jaOdJ55QwFkhNhlpm8dLhUbx8eATtv/c1vLDjGH7tvj0YmKrg9u+245mDi5zsk0vcLMhMv/8vGx8UvSS1LKMsrpo6FRmhAMAI4VtGjwOAP+22Us4Znu5YN4h4pDXOIeode2/u7cKLdz6J37xvt/vc0wHLDV7HYt4AEfCpZ++KjVUCdnRPegSOkIBDU0YHeGyohDBea8klnidgYr4R5ZYJiGjrHUiZFGMhAtryBlY06nIN08PKWlkIa83stF9Twmx/UORnqhnma1nkhOG9yifZHA5yyfQY2hp1GCKcNz3u59+KLsV/F3Jn1BayOsgSLhkbwod3bvB6QRY7H3xjRwx5uhDeaANC4bSNSHJ9sWcjIQvk7iDO6WgNp4OrTffprU8gNwHNzc46eCdSMc9QrNcFpZSakLuS93HB6yA67+eKetUZzX5PMQ9KbO6cSnkjpGWwhCsmTwlPJL2HPc91qNwwroRIEFN8zeUTpwR1Yhd4jvuK/HljMKJ5+oJxDLkWCIjJBIkAbASlof8jRAiVVoM98LoQYhn2UIRK8c8O+aZcX37l3j348gP7gtHN96rxVPyhCfeBHRM6xPD2u3fjSw/sxa/et0f6WM8txkth7/3hEx2oNJSD3L9nx8kJWEt4dM+gFIyYqTQloVdty/Fx/PLdu73uQZitZni5K+S1+5N1h/GtV07gwdf68TevduPEWCkKBQKAruE5cerMVjOZDy4MkhA7vf2PCZU552oZ/vyFY/iDxzqwviPkTeKk3Wy/McrIECH1CEF29qzvHMFje1yeuvl6jkoj97zV+krPASQAY3H5+Cm8ufcIruvrwrU97rDK2pAzyZBzYqwpz8JaQuKja9zhkVsPRgy5R3pqtFrPI7x5fEAcmbz/Pt7+vDdPCG/r7RI9mAC8o/+I0DvvEw9kFqeNozl3jSHnNE+9Dpj6QwWRrUz3BJw7P4vPbnvSOZG9g+btfYedA8faiEZ5/Bwmq/UACZtln5//THiy5XmyIWzQWudg8nOmQ1i1M4qdWJkNTmTjkkqhkYf9xCim3354v9B/yRd74Xbn1p4Wun+tZwpbjo/j3h19+M3v7cOW4+ML6hOHTs3hyX1DmPYJ3L+zrQf13KKeW9y7o9frA8D5ky60P/cIssx4J32WAWmhbdFNt0ArLufif05NC8aizYGkiISAa4Z7cEuHqzRUJCes2vIM9bQYHDMRI3QJp2EtKE3QVqvAWMJPv/ywM8at8Uli3Um+U3YCEqJoMmHiuSWsatSR5v7UJW3Dp7c87h0rzqirFVcg8adLCYAkST1iIkViCo55gEBpKpvYGbwkO0w70grW5UtglYARIEWbA2mCNmogKRa94mZQ9EK9WPdMw1rMrzkPq2oVcXYUrAGZxKOQCLAG1qbOOWVcX1ZmjsnbQkEQEwXvAGjLGyhYC2tTUAoACYomR54UkCRAQgk+sX+jcw7YHG/v78Lb+o+IgQpfHSi1bm25OlTBn2hmhSI4vM2JYM9c0hQ2SWRt/v3674Tkyal3mNkcQAoDwuc2PgR2PjDaJUldTpfUGJg0lTlnhbBgXZiOSVMgLbiuwjlpUqh8WWSRFdrE4Cl4A7NgDWCNOHjasgbeNnQcCdzfOVYgsRY/dnATCr7qz9sGj+HkNTdgda0suSaQeNQTHNKlYAzS1ACJM6zafIgakXMiwTrDnODmKDU5TJJI9awVWQ6bFlyFwEIR7GiyhWLkNEy8Y1IcH8aE5N9siNscQOKdjC45fptxp3upz2+WElBICg7lQxZpQh5pZbCqUYUxbh0y4spjhDSxSBNG3HjlEhZkV6BoMpjUvUcjvhKPcGmjBORzTyBJYFMOBWMW6KvjAZ5PJIIoKiYJzvM5oVJrkSZOwXD9LaLNZBKyynu9zWSwlpAmBTDDYRRd0RiX2yurow6CSV0fCib3lR7d2NqyDG3WOBqzYcy8RwukEEOUAkT42S1PwBBw7yd/SSmt8LzMO98RhzkWKBPDsS3P3BykKQwSoJA6RVfNKSOXKCEU/GepV65u2/okksTgoulRjF9wOX5229MOKdJWcMqU3yNJmggvc7laEnD4KaxDRRRNjiwpAgmCo7yQSh4mIof2M4WiX8sCuES2zhnFP7dtfQKXlmdQSIEbeg/BGoO2Rh0rjDPQAEKa53jf/i3oeP9HHM8BQFlDHFON3GL/wAz+blM3CMB3fumDwUiEO8kkT6OcfHJD5zBMsQ32akLq12K8VMdcLcMFq9tw6bkrm4Sb49FplqHYqDte5POOtXkjspAbpEULQ4kY8kQE5AZXnvIJscE5TFxA6G89tN/JCJPjU2JEWVAScuS402yX8yCxFFL5OGnpQt+SBD+56QlnsLOz0xgU2jwsP0nxk68+jns++Us+EWaoOENIYJAGtAwRrLGgNkdfr/VMgd4Db1wFhMpDu/vxHz90bYseEBCLRg4zQBbFzKBQryFdVcRV44NYU54DrbjIySxeLzbA/GlioVZjGAVSA3BoJdkEaWJgkWBNrYzqmja3nz0Niy/DOgfJqloFWVoUwyo3TvaPjEzjhgvagFWr8UdPdiIB8PkPXA0AeP+bLwqDshaz1dzLFgKMMvot4by5aXTvPAi65Dp85alOGCJsPzGBn3rXWqxqK7TM0XS57p3VBimtRGoNzi3NIPEh3oU8R6HgDhNu2/cSvv3x/6j64py6hTzD6kbNsTIiUJrISWya+JDI3O1PWOvlvF9nY5BmDeTFIt63dzMa+xJ8KgEe/fR/Ajs2C1kGWtGG1Bi0ZXVYcnRq0oIgOJKC52NI8I0XjuIvjdsnRMFwI+8AJ5+kOyFCMas7Gk4Iv/fIAVg4/U0bsiCPtjS5D3/LkNr/n7o3j7nsuq78fuece+8bvpo5VZFFUiIllkRS1GTJFilLsiXbsi1bLbU1tO1ut6V20EmQdIIASbqBAEF3ECQI0kjSHSCxLVmW5bYsU9Y8i7RMUhzEeS4Wi1VF1jxXfcN77957hvyx9zn3ldTodiP9jx9AFL/pvXvPPcPea6+1do3gDPKzCgEMW9dAqgYZqK7Xn/3h1/nah/4TSciWAvwfvnCSkRs8+0pXUVsRMmksJoKB622bmJQAACAASURBVI/sByQBu/zU0UuApMHAWted97I+Y+RdD3yr7Dn5GYUE1hhJSPJZERM4yjyXWCkWkO77z59k2jg+/vbrfmIegex/LuQ4LUGSeND6nnHXElOF6T1jLIvxVOPZSEquJFJ118rY5WuIIumNETz5/Xw5uPIZ7jFisRAknjMp8tqDz/Hkrbdz2enjxJjPA0dyrhStnO/FDxGJZSTBVDAZClguzFujErghoXa+J8uNM9MkJTAmC+25NKeIQk7LneI0WlAAIZ++KW9/OGOIaZBMFfJ0IU1pgVQl+kW+mfgxAIqyFhJGmXim/MyagWVRJSkeOJf3d0lwK5t/P5VEO+/DJin71CBjpK8MHJRYc3ksciJPIexhSTx86Bw//7or+edfe3YA4nTJSJRqeOjAOR45dJ4uRL759PEy9h/9qWt5/607y+f/9198itdetZn7XjxNSJIRZMbIkfNzvnrsKE987TkOnlnH5n3BGB4+dI5NI8d7X38VL5xY4x+/50Y++8AhTq62vOumK0A7Jh88s8F2O8jpXd9RWUcAXN8TXcXXHz/MQ//bncRrbsRawyvnNrheb9ogz8+kSMRiQiSawGi+wcOH7HBORHjx5FphUP6zv3yK7dOGX3/T1bx6/9OD11i+juC5/bG7MVbi6mQtWEOMkZ1HD3L4quvLHr375CsQIx+95y/403d/nAx6ZhZOZU2JAW7b+4jG3JIzRWuZtIuyhwg5ocOkqc4Lw5v3/kiA5JgwdeIdzz/A41e9psw9o7HF8nPOYFYIiWsPvaAspZ7KJ37nnj/n0z/3WzqX5HkBON/xGz/8S42TlbzgLG964VH2Xvu6wVhbYxcBhsBqx6Koa0dr6uVro3twinJOxCSAX5bUGWMIMRKM5OV+CbRzOteMHYCiAkKFVOS5/TIwFQ2VteU9zm90fPIzD+d0k0/c8Wre9urt/OG9B3n05fPcvGsL77jxsjLn/5+/fkmu18i1f/q+gxy/sODmq7dw6zVbWW89/+TPHi9r67/5iye5bfdWUkqlQJfjEpcSN7z0DI/tuLLIiDPY5Xz3E1Lxf9/rbydTSV8pSQKXE1yTAj+rPj0mCbJbK6skswFyEkYaUP3rjh+QBDxGJusXCTExmYn2P1f3qyW/D6tgi4uBWw49W1BRrxWnplsURkwOTK0yNVanmxEYIg3MBPXwqfpOKnV9m0+HcmhlOZfu3hQvkhSLgXIVfGHFNL5j1LWMu0VhjeR275VWlTIzpq1HBTSwampchQGQq7RyZ9PQoWnSzhn1LaNuUYyZ8z2P23mRZY06CWjzcxDJi1S387UUzXwYTMAHlkmuomapk1TFM6skV95KkpKN8dJQhXWZQaX3liuzORAtnbQQzygbAo0XxtXSbCuyplp/ViqaSSramQ0z6lqpvP0YWykDZbna5oI8pwxWZNZKpX4yRJFuvOPp+9h98hAwsPBI6P3If+NuLn5QyvKp+674ZCTMEJymRLQOl8dHA7ZKjd5rZcbkamOz9D6ZOZbnRDblHgLMwTMos1AqBVyEieeLf81y98JLaO0pDobNXp5Zfq/8X35Pq6CxDZ5R1xbp1KBfT0vrQn3QliSMtfoaZYAyg845dMxjk68ty9My+y+DR3Xfl2eW/YLqviueYKTEuc3bZUlHnUfazSy/v9xzBulCWUt131Ip46lSVk9mQGVvpsxYzOwfUuS3v/MZXnXiYKlQZvlUBl1yh5ssL81AaqUyhMp34imlW05eb7aMVQaTBt8LGzOFA95//9f5+R99u1TUxSsuXPK3A6tnqOLlinRms+W9ZRiTQQ5hwuCZkRldeb8tEtWYvT4821bPkZJU+FJKEILItlQ+mhK6ByvLKKn3nXqsjNcv8o8/96gc6GlIHH3uXgYSqShAmcr9CeDgs/IF8aT4F19/jv/uzqcuOdNan1lysh+PZ2tsO3+a3/jGp8uZ5nwvPnxqCJ2vPUGR8RW/ApYqckjg/5r9T0lgF0tkxa4Th4lx8FZY/rckThqwpRCYbqypUfogVc5d/LKPYNBKXdJkxGu1UJCmTAHXcYq5cp7YdPGMsIHikJD81d5THDi9fomvVSpzMChbMZZ54EJP3bXljP2N+75Y7j8DAfnrzocS3JFSkeCQIsarJDWIzPAXf/DFwkxODCzAlBKmbVnbaHFdR90upPNU1+Fz4ty13P/MEX700hnWXz7C0Qtz/tXd+/lXd++/NLCJmU2CgiQ5cU1kyfqFjZaIVJtDSJxcXfDlx4/+xFzKgEnSOMlp0WM8W5fOoRozjPuu7DO37NoCmgxef+Zw8bkb9y1Xb5tw01WbS7zThygskZiKL2RJ0HVPSilRbWzwC9/9s3IPsvwy+2PwmCQzAVRuFqPKDkIGJTMAmrjvxdOFsTEg6Jn9lOdZYsf503zoK3+Qt5oyH//F158r47MsmSxM7RDK8y2y7MWG7nPCjpzOJU60Gj/6AkqK4fHaQoopoe0Kq9CkgTm5zDAJUXy9TEqErtPP9eXszpJoE2UuVn2H7cX7znpPCkN3upASvZfF89dfv1/2BmU05nGKMRcLwM5Funff/jN859kT/O/ffYF/2+u7z55g7/GLSwVaTT77bBkQaXzHpFtIPBI6KQomYUmkJHvDzfseK/tsvpeqXRSWUlqK7zKLN8c7NmljCZ0/fWYU6hmZnx16lo26RZGy/+wz9wpgOZ+Tur78fdlo0AIl6iWWhiYb1vdaZBVw3yzLL5f2JGFVLLGG4BK5UYZ6Mhgd0wB0m8x4Le+H+F1dstcMANLAZBqYTssMqcyoyB2/ftxTJiUYr68SfcDr/M2drZZZG4X1kbLsdUlupHuBHCkabzBca/G6icPn3vnoEf6zP32MYxeXuj8zsEnyZ/chXuJlE1PiC48c5pOfeZhPfuZhPvGZhzlxccEP95/JOGk5t7IRdUxiBD2MoXSwFFaI567nT/H88VX+5Xf3cXK1JabEf/X5Jzi7Ln6m/9PXn+Off/aHem4oU0j3p0rZi1XX8dZH7i73PZrPkDwkEY0t66TEmzHws/d8DUDZNIMMNm9lawvPmY2OjTaUs32Qz0YabTgkoHwne0AU2ectex9h04UzfOAHd+J7T9T52/QtCfjIvXfyD7/7GX7pri8UqVOIiffe+2Vu3v+EFjAlvq00T3z9kb0l/l3OjfJZVfet7p1S2LZaRBzmp/y7fe0siUEe1vmIm8+KYqdSxuMwKwS8SwlufeX5QQWgapkqiiTxx1mfy15ry75KKQ1svT5EQlpmGA0m5n5pfud5XQy7C0A0MJSivm9Q4GhgKkU6L193XtbhvA8DZrAkP/RRWEKf/uFBzqx3PPryeWJM/MG9B8p4/193vVjiqWK6nhLffvYE//J7+3jslfOcUMZ3XqcpJZ44fKGcpRncwnuaxZxdxw7hI5fce2Z+BnIP8b/Z628tqBR1lmZpVe5AU7xy9ACutWOQWwIYjC7IvLlM5xsSqPc9N+17sngrlAPTDx47WR5Ua+KbTZWlErv0N0EOx9wVTRI0lQJoMMGPJfWF0uyHBTskcYO8y+YgiFQS3uwd0mgyW+lnTrSrV/aCycBT7XuVBEY66wpzwWmlMEsGs0FloTX7jlHfMm1nNH3HpJ0XP4YclDb6+1lSY2Nk1LeM+0XxpxIPl5a6JH+aCJZTemDHuAwi6LMQwCZvOmYpGFAmhF5LmRcxMG3n5C5hZbwz2yVeagSdE9pa2Qsy/hkwyQCMV3ClL4lu7Tvq4Bn1C2ov41dayAeR4GVDcatBYu4Al+dW4zttoR4VeBQD5fc8dhcpLYFKDHK+KnjG7YwqeEbdogBKmZobzcAKsTEWOR9JZZ3dogBFmQXT+K6MVR2WgL8Ui+wxAzU2Rl656lUDKBezTE4kMRlgqzPoqSBPZrY1BYDJIJD+fhljua4MwuSxNzrfh+/3aq49ZA+ZMp8/s7x3AWLSAEyyVEMs6ziUe1w2B6+CPKMMqpY1FnNntmwgXqbQIOOK2QOmL9dc962MZxjeq/J9AXsGbwmtUitwMmln5eeZyZfv6c0HnmDr+gVSSqzM1xXM1LFhMLTPa8WlwfC48n3ptgbZgF0+J58wGRSyuk4r35FlcjYGdp8+TFLQ3Pb9UiAygG/F+yotJ4VyL2MF1JosAVTwN8th85jkOZalKYS8tnwBvYRNOQSExIjpvYI08nVK0uXNBM9tTz8wJDt9i/U9r97/jB7mA8X6zHrLnzzwcgEoMkCZwaTcIKIExeRDW4PllDhxcVEMTO954bQmjQKGNe2cHRdODWeKXq/VOShFiGxgLnMj+xXEBJedPsbrn32Yf6JeGSEKpVl+PxRg6cYj+9hz4JmSaHz0G5/iulf2LXnnyP3l7qRRxz+/R51BYy/dQ9Hx6b3Q/Ns+lOC1JGxL6zSDCy4Etlw8t5Sw5EQN/vj+Q6UD30MHzvLJP35EzyxlL6SkMqpEowWVLKk0OahkCABDgp2nj/K+h745SGJ0PJIm7sSgndOWpEK+HzwVcgIFHP38l7j/uWO4vpMgv++44YUnhDWWpMJddwvOr874ubu/WJKtnwxuhjWWQAAMve5L5EMaiOZg+HvPneSTn3mYO1U+8Z9+7jEeO3RO5ZJLRacQCDHilrxx6tAzITdf6Mrnv3vvg6U4snlkefcrTzBpHCwllb/29T8id150SyCI0SzPxMBtz9zPytpFXNfK+6fEFSePYLzXgkyWb2ffwYDtRQ6189ihMlY5CQkxllbOeb8e9hYUGPTFPDzv8UXOoknwn/3oMA8fOk/2OzJRm0/k2C7mZFDub7yY0fRSKMsdKFMGdmPkiqOHlIUje8Q/+fwTkFCQMoPzie2rZ9h+4cxSspWoFvNSHHvD0w+y5/lHCksp77+5mULeIyrfCRMsyjimBJtXzxcvj2WpVwa+QAD54qMYAzc/ef9SAgLPHL3IJzRxz1LMDJK3865kvmKQrmd8lsHquTbqW8adMNdtCPyDuz9XkuKb9z2uwFzA+h58KBYQlfeXIC45xslye6Nxf2ap+ZB49+N3l1jLRYl9c/xT9QLyZl/Hq0++zN/57uf40Dc/IwB8XMoZUrbUGKTrmW1ed1LsffO+R/jwdz/HdLbGx77xKbafP1XAvBRUNltYRQzgRsxHbyIbo6OMppwTlPdhSHyXvMPLa+m4LCBW+XrpvMnrpldPmGVZc4iS4P7Sd/+Ma195gRATrQ+yZ8d83QzJ+hIwVK4zDQBWYYAygGX587MkKF/fJQBXBqJkCS5JigZZWOsjXfixv9Nzo8+AXcpgHup3l8qemT2LljufZT+b9VYM3A+fmxFDZLS+SjPfKB6JIAyZgSUUy1lX9y1VK96M2c8wJnjrg98VNk2KYOxQEIuBqGfMypoABvCTYNzFuYAovY/lPvO+ihbbR+1c9qW+kz3L96ReimCb187z/nu/zKb1C7x5/+NF6kxMXHPmKCuzdUwMTNdXSxwSYuKyc6fIFhTlzNA85/a9DwnIFHJTjMQdT/6AnWeOgeaiLnjGfYtLgTteeGgZwyaRmM7W+PBDX2PTbI1qMcdHkWL1IVF1C5puITlhSvzeXdKl/cYTB/ndH/wpv3f3H2uXal8KxKXJRBzkezGfDUvzNj+XAuCXdfFjayKlMh4+XDrn8/nT5+JGiBpnZWBVmI8+g0f6Hj9+ZuXv9yqja30sayIEiZViSvwPX36GlBKdglhPHpYGFY+9fJ4+xPKeueCS18C/vns///M39xYArFNT8dbL32QwrAsCQFYa8y4Dz/lf5/tLfGf/Jq+/lfK3RD6kdSK7SFKgx1QjLEPy1fiIT0ZYIX1HZy3JWD7wwNf4xpvex+3PP8B1q6fKwdG5mvfe86XSxrQADTrRa+9JWIJWqmIVed3h53nTif186W2/ym0vPq6LsceGhorAyHc0sS+bnFBLzZD4xgg2YfqOvqqHAy3fLAYXA16pd9n4LQEuelK0xScnmywL2CZI4yJ4YlqSlC0dT4bEqe1XcdWFU8AgP0lW5SrWYRSAAahIVL16VCUBtlprGcwMcxtWwCasNQoudaz0HRuTzSQjMqVR35Iw1L6nUwmLHLQDkyHfU+WF3VFFD74rXcGWJ3z+WsCnjtbKe1a9MC+MQZ4LkEKk02Awe7Xk8ShmyCYMgEBK5WBwqcfVEsglYwSkCZn9hPgxOZH/BVspkOaVaj2wQ0iZ/TIAWSKhk4DWIPM2OkfSLhKVdiQbDIjlmhsviV3te7qqps6VYhLRuBLQxpQIxtLEhDMDC6xKQQHYVIAUFz3RGPEg0jF2IRAwGBBgUAOttm40mlDKrLHUfUuwroAkNRLsOw2Uq+CZtHOidUSNnFyUZ5wiGN/ikmG9SOZkzjde2TsGmr4lhBG1F2llvXStOWDGQu0jVBUhGVJVYZM8916T//xHmamUgZKUHI3viFbXWBS6aDAGY4wyEMMSUwhlDgah3Co4WNZyDlgBfI93VfHecYmBeZRSYcQl6+iNK8CwjQmLPMumW9DXIyoNeo21+HqEdxXb1i7wwfu+JBRdY4r/1fPX7OH1x168pDpvUyRFqIx6yeVgKohZrdwfBbhF134GgZb9rkCeY0SkKk23IADjbqGgr8rvdOzzPgJZfqgsnb6ldTU2JRqdAylYKjNIrmqVI7so9G+DBJQZADZRDk7rHDZW8hCS7Gt16Asgk4ELqz5nKQqLyYWeGCLNYs6rDzzDU7fdLoAJIlv4b+98ihsOHmOb7uu5ZbaAbwkTIsHacmhbrB7qukVayz/70tOklPhXv/kWFn1gpQDiCZuMtO82qRRGMrjjvKc26qmWEq9+5YWSKObq1A0vPcO1Jw+x79a3lyA9pETKXZpcJfuIjbxl74946fJrWZ9uJsTEjnMneWHXjYxTwkqWo8yogKmcdHpSI1zxmOjE/NzWRFdxy4tP8Nxr34QxRmVSEJIpksmUkPdNIp+xQKgq6q5l5cJZ1rbuoLIQk8ECR85L9e2Tn3mYkFLxbZHOZnLfle9JjsJSqkNP7Dva2rBl9RynJttKEpYi7Dp9mJ1njuF9kDy5FGm081/wco3GYSOkFNl1/GUO7Xp1kVI4K/9e88o+Ru1Mx6jHdH0BF6ICbyZJFdtPNxEiOCPjMO8Cjx8+z+OvXOA/v/1amWPLHSlTEuAGK6wu3VNKsBuTjlXiq08c5RdvuYqUEhfW5oxjFFmX7iltGEHX47Tokff8cfSs2MSvfeuzvHjbB9hz4iDjfqFggQC5r933BKeu3A2sCH0eiD7gQpYh2iF2iVm2JXLqqmup2wVVCvTWcdXxQ7KvKMCRFGySNsZG2CWV5x0Pf49vv/ODbJ+tcmz3a2Q/8+p5lOVuIOyknNaGiFF2SjQWY02pJJexi4nvPXeCB1bP8wFdW/lMTjoHTAgiL4mRZBK1z55PIonqbYVLHtP3pGbEjvMnCyjpY8JZ3RdybOSl0+kvP/B1jDH8/nt/R0EAw6/f80UBvG3FDYeeEyaMJpHZBzB/tokityclbN8Rq1osB4LDdS19jFRYgtFE36CFKtFoOPVkC84qYCbxqZdsnLqyhBCx1vD79xwgxsQf3neQDydlpKU8jkYKfBnUjToXjBRc6q4lOEccjSS2Ue+rYKx20Q04LwCZ9Z6R9/iqIVdjCthnh7OqJLBaKHjrc/dDSjS9JKTee7C2MIXrvqUyFZVr8K7i3Y9+X+aIMYQgyX32b8JYBfAkqSKCiR5rLC4G+jhhy/oFTIr82l1/TkqJTesXCNaxNtnEzz/4TeJkhQfe8f5LgR5lP7/q8D6OXHMD0elZlKODLGFTkMYUkEnHjIJFXfIS0EmLhiYDfyXiGPb8KDJVdUIo3asIMler+ayATrWzYCRhdirxKxIg3bcrZ/RaowJkAr5F57DWonzdAuTIBebbNKQUccaU86h2lt5HnJX39b2nqhxR3wMEPLT6c2vl/X2MtH1kVMu8jnrTlzJJlUCcd4e8P/VRBq1yIhWNiZufeZAbX3yKdrrCYrq5AK133Pt1MgKcjMrrjZU9zVhCVYuMOiaiEcCqyTkKEhOCSKIV6RIpZhoYMIREZeX3/+s/f6KAAnc+eoT36B5NVNasMQJuhyDM2H5BSCMSBte1hGYie1aC2w4+XcgL1gXe//j3ZD+OA7vS61pPSYrB08U6sZ7QaE7axERwlRSBUcVKitx47CUu27hQOgbblJh0c/qqZs+x/dyz5x2aT1pSTEwWM0iJj9//l5zbfiX3vedDAq4kYYnXfUdMEqsmYOfFU1x/9giN7+iqhluOvqAFZYmha99RJ+hSYueZI7z3ke/yqff9jsQ/JrN/Ei7qWWWyZH1gKjmD3HvQ9VRS86EIlZ9jZvjk910u7pDAlc+U82XRB5XuDUWNPEf6IMBOiIlR7QqwtOgj1gZqZ0lJJcfW8H98fx//+N03DmCRzzI6kcA2iN1MZQfG0bx8fiisKB8j1hiuOHUU48WXLya179lYIxpLW42JUWTIyfyHMZX+VoJKEmAlMdRU9kUdenzf4poxDpVKJKl+GiTQGfcLYlUBhpX5On/3/i/JJlGLQ38VxRfCu0qqUM4V8CrT6GvfkYzDxyAyNwPveO5BRpVl02KdK8+dKMm9s70kVX3LyEtnuRwgQqKrGkmooofkClUyS1TkJUCJiZHk7JCAaXVDAqBQfscxtA52cZC8BTLwo1UeI5pwNIkm5UqxeOu44OWQigF8oEkdfd0wCj22lYA9WIuNCV9lA+DscREBqWZXKr4e9S1VguAqOmdwXphPwVqhLpqh3bm0aNeKmo597Tus0co/Pd7k4DpXf3TD0Psbty1z15SKmY1BAQ4vG0zwdMqQyYwl+ezBNDrZ4QQP1mKRg6BCgzsSwVoFViJVkkBv0s3xVS2eSk7Wo41Rnq0mzKVjXmadaFUgH84ip3LiLZMSa64me97kspUk+Aan1177nsa3JBREUC+qWA/a/wRLDDmKfNSmSENLcBVJg1gXIxGRlkUV32emjQGaLJEqIYxs3HlNNn2Hr2rpqIP4ycSlavakW1DFgBcDAgxZ5hblGamn0LI0KwFNrywsgwIOffHryl5VAnoMrDUXAqYzgMODBFKZ7WaGoE9i2VhAOON7TJLnH2xVmFbeWFJViYFrP3QKTInCjImuKoeN1yDS5Pc1aKW5xyUIxuKcoVnM8Nbh0I5DKRJchbGmsCdLO+WEGp0HXDBM2hmpqmixYohsLC4o/Vrnh02JaLNEVL15dP4ljHoCGQUabKnUFfPSmMPFAfTNQGnle5zzGCvAqnibWOq+I1nHqG85suNqdp87psAS5X7SUlRtlT018i3jvtL7UEN376lNr0w6qVjFpAboJnfzMwOoFDyNb4mVw9pQJCDJDSbvaABxYfN2qfiFSDICmJgYcCZSzzcwk81sOXWc85ddRRci49rRh8gtT9+va8sW6m+WMtokkgGLkWpcv+D64wd56do9WCMBA04O9P/i3zzG39VENt+vGVViNluq5+I/VZoixDCw9rpFYVxlmcGu44dIKeIXHb0TX5Mdp45CCIzaBfNqJHtd1eBiYOvGBeb1mBQjrzq0l3v2vEOo21YB8b6j7j2VrHSms7XChHG+l256tmIxmvKmFx/jqRvfiNMg/+pzx4kpUiHegVRGzRYEwME6iJHbnnmAW3zk3/zqJ7G1I/sx5O4rKHhSfMaCVH9NEoZSGplLZLzGWhbG8Ws//Ap/+N5/wO5Thzm8Yxc/9dLj7Dn8PMTITz3+1yWmIIhXTdWJqbNNUBnZN0wQBs0lXfIoWw6jxZxMGze+H0C8KKCKJYnXUzPmQ1/5A77yd36PmMRA89GXxeh5480CCCU1aUh6rqYIycmHvemxezlyzY30uCUKvuw/fUzip+B7Yi+SY/FwTNS6ZtKSdNSkSANsjR1TWlbTlN/+4Z1SDKgqthtPQyAGAW5v/+E3uPHiglFtOXfZLmEF6b5tTdCz00JAJG0usuPMCep2QdPOaIInGMuNB5+FqCBSDCQ1887S3LpvsVUDVcMv3vtlTIx88Zob6UOkitlLUlncWHxKVLqTxJSUcWWwxkNdLZkRQ+2MsAYDvOf7X1BwVKSbjlAYStJlN+n5bUqsOVWD7r6qcTEwma/TTyZM1y9iQiA6p/NDEgPrPcbWUiCLHh8d0TpuPfgU+696Nb/5Q5Fn2uhJaUiQrTJfKvV9y0xeou7ZxjCaz+jHUwHQXEWwlhjEy9AbrT5rjJfPaqfSPpKAPLuOHeK1+55g7w23EozFWkPvI01lSQb+4N4DMg+XzIIFl1GAp+8xllK4sCkx7hZUvsdHh+8W9BWQxFvIRzcU6TLwHzx1DBLHOadHz5IVQlLmRwKDPIem79hz6HlsikxbsQCobE9MThmpEjPVpqWpGnxVESopdGENv/HNP+Lspu1qDCxzx0VP0mJQMFYZ65S5lmM4CZDhZ568R3xVNN5g4wKXnzrKsct25VCtPM+3PfHX+GbE0Z3XY5f8r0hgbPZcKiFeKZDZJUBn+RUTuCVwKiaRn2QgCCj7Q/aZSWkoagSdFzEOzFlrEybK2VSrF1hIEr8F/YC83/UhyRywho988zM8veetvLDnzVgMIWm79nytyiTJIHzt7ABuEXWflN/9wHf+lOO7b+Dx295ZfJIS8vNkMnqUZYUJpwA36qOj/1tApHjJuMo43vHgt2lCz93v/CAAfdLGSsEzmm9IF9gYuWb/MwRlrUYdB2FtO+pO5GR9jJi+Y/PZk6zuuErP4aHwnRmISfc2Gzw+NUtMJTBW70XzjnwfG60fQO6lHDL7hVnfM17M8CODCx22bTGTTUt5AgNLP9b01pK7LqckgFLnLZWTuHjSzpi2M0JE8zxHnQLeVaLECK3EXzHgjWPb2vnCDDQx0hiJ9eZU/N7dn6Udjfncuz7GtWeP8ktP3lUOzLpvizH0zpOHi2oC40r88+uPfgeQ6/C2Ilgp8lo9Y0Z9i8ewkSLve+R7pJiYbqzjt24FBvZSgi54LAAAIABJREFUUPQnj63XeedDwttEbXS+KjBUznT9XWNMAZsy86kPA1CUWcs4XWe6FmOQ9ZRFYZn9ZDT2237mBLsunuLYrT+l0jeRxuXrXPSyhpw1mNry/95zAB8T6wuPGrfhrRTtNo8rXDLEaEo80PpI5eR7AJ2yq6xJ6s3ZSwdR3QN+/a4/IxlbgDkTPDNX/7va7/7E62+l/C1XiYTGn9TDRLTTk3YuXTpiZp5oVTzFkgRPljqfFT+dFAs93UapPLm2LRWM7MUy7hbit+M9025efHBsDBg/eMTUXatms8LyqbpOAZx8yCTWxiuFcVI6nQXpNpNfeWLLdWYvlEH+ljsn1Vqtzp42kkz7AsqY8vepyHAGX5PhlSWCmSa/LEdy3l9CfRSZVlBz5DhI6PTvBw8irxKnwLSd4bxn2s5E2qQ+OE3XMuou7cZCGqQxI6Wcy3tnTyUJvAWgSURrwQwJZeV7JkpXbxRZr1VSVAWRqVUq1ctI9IBSSeUiv/Zeu2fpeqLKsUQemBPcUbeQQEpBoUZp31m6g45NDoxIslk2fSuG5Bpw1r5j2s6Lp1Hu1Ffp+AM8dd3NkqDEwOpkc6lCy/XkAFQ+KxlHNFZAVvQmNVATaWKngGmWIoZyD3m8K6XW578rPlU6F7LMq7BfUjZZH3yahrGRAyN/nbsTylzO8kBhLGUpXuN7Jt2cUd9RB+0wqAds9ssaLa3756/ZM7Ddgkr6OpGYjfq2zG8SA6iqjzspMzDP41HfCvtM76dRIGnUt0VGWSj5JTANZY8xKRKMK+s+X5d4avWMu7l6M3VlnhaZnY5BZhOR173+22gnvip4pu2cldk6uYNa7saTAfZaOywF3fazFLg8M51Pg8wuDRsQueKWQaZh/mQD8tr3RTY56hYiSyy+XJ3O1U0c3zaYbJ7ZvINsII7u1auTzYWdKM9bZYA6L2TsO/Fui6Hcf/HaKqyMXo1/hR5eEjMvwFHdtaWL05ktl7E+mop8KniseivlFsKT2TrNYsZ77vsqzeoFAVpSYr314AOS5ogJqTEC9ApgqPtYEIbRFWeO8/bHf6DBXKLthZ6cadDELDFTQ3+dt5P5hgDKOTjyPaNuzspiVtb6G/Y+UiRaddtiZxvikxQii7Zn3ot30GRjrfgRjLp5kcqaEHjf43fx+pefU7ZFKBr/2+/7hsjc2gXjds6W+ZpUabu2VIarXs69USttamOMXH72OHYxFxButga9sliVXVKlVGRSxKCaC0hJxiO3rfYxMe+Gris5Wch/l1lyVd8WublIKBdM2xmjXjxtfvd7f8z7Hv8+/+Cuz3HbwacUWAxcf/QlSSzVh9G1iyJjKx4/ncyjn37mfrrOM+sCo41V/t43Pi1VyxCpF3NZJ8q8eN1LT1Mt2iGA6ztG8w2lnIdCrX/05fMlqPynf/JgSYSS7tU5bfTWEpXd89bH7wGybETmXWYbtD4SlAHi+r5Ik3PnTqdrw+q4TWxiHHpW1leL3K0OPZtGjs0ENleSmIwW87I3RR/YfvqYME76oXNaowBN7ryFAkCu7xjPNphsrDKerxefm1z8cH2nQIcAOpPFjNFijvFezNw1AfEh4TsBxrTov3R26960tC/kIuSbnvrhUitoCer7EIk+CICY9zLd/7IEeNzOS5xmYmLSzpm0M8btvMQw03aG9Z7dR14SGVoM7D6wl0UfOLP1cpXIif9Hoz6XJgbevu8RPnbfnYNk0IciU7PKxsprKgNaLgzefiaKfcNksSHx72IdGzzNbINmYx0fBHxNGB2XWP7L8meUFXDbsw/y4a9/WhOPSKt+IzkRSUCjXmHL6EZmBBWwBYk5V3KMF3yJm4eOrfIvWigw2gU2y8ezvI4c0+a4Ng5nbO17pvN1UoolTsrWDln+nGWLje90H2hl7/fSoZHg2XHhtDLWL23yUJJfnzvaSaEk+1jm85OYylxDY/V3P/hNXEpMZ6tkWCX7PjXdQgrimrxmE+KlKcwwujkghsoa/X0BvhqNl/P3CiClf13CV6P5ZxqYFRmgKpLtMHiXLfvFlPbiMSfPAzh0iSwuScy+ae1CAdz7IP42QPFx6ZfWcP6dLCPKP+9CZNTO2Xb+dEnWc1E0S5VEUjRIk/J19mFJ8kSWuw7f83GQ+Fx++ijbz50keE8MXu9TdX/eS2zQ97zxiXuLryIZ2EtJZKfBU7ct4/kGVbfg5+75isiQQizMyZTjJWsKOzv7T15zaK9IjNIgU81LK0SRj/faNawUTHNBL2rzqK5j3C4YdQtGizl11+H6vrCHmtAp0cEz1XgyS0oH1k3k3Q99GxMC08UG427BuJsz8iJfHfct01a/1pwu70VSQG6LdcLIt+K56xc0oWdlvsEdzz+oxddYLEC2bKxK7BMTtmuH6+07VtpZ8WWb2MS0Wwz5QOiZqmVH7TumixkmCGvRpMjH7v8iP/Ps/fz9b/8RtmuLXcFvffuP2H7uJDFBF2RsE0N3twy8hiTS+JjnWxo8kuS9UHbSsBZ8WvIOS8tzcMljKQ1yuLxGbtn/JG/c+3BZE/Mu0IfIrAtstIG2Dyx8UEaTAFzrC8966+l8oO0ji15ipbWFZ6P1LLysoSx1i1FAz7xGOpXBxSRnjPM9MUY++vVPqY+ggLUEXQOD9uNv9PpbyVRa2bhYvHWKD0sS1sh0vk5qRkU2FI1U33MXsUknweJsupneShW4QiQAddeSrCUaK4FkHA5KYZdIYpZSws7XpL1wtWBWj6hs5Ncf+IoyDIICFz1W6bSyccDxbVdy2YXTwo4wKmVTpD53nDI/fqQYs3TKDIAADD4tJHAq6xBfKanqRAUurNYvTm67klG3YNt8DcOl/iglWY3i5ZMw+IoiZ6uisgWUUSTVGlekcbLxhQHgSSLfCPq3wYDrAm320UkeGyH0LQYYddm0b0i8MzJf+x7pxhBogqdvXP7IcvjrHZRAMhuJZ3CrrRqqOPiITBczlddk2c4gf8v/Xx5BuS75WWmBjjKHFEF3+neVjoN38h0Xg3QkSalULQTwE7BkolW2lBP0vpP5pgytpmulChsj0Vq8q8t9y2cMjKPilaDXGg3luuVQMlTK3Mrm67FuSIlS/ayUTdQkYfME7WJhELAtAxrLY5ffv/aeYJbMwL2Xim6K1DpHMlCaklCDTcydAWX822bMNHRaOZnjFCSZJmUeJakEoe9T951Q3lMgGMtsNGY4fNU8Nkaa2BFTJOVukBks0Wci42WoM4hn5OToqhpIBZg0xgIiG5Bx10BUyxmFyaOADkvzizR4CDlNLpq+o1JQR6qyEuzn/US6yOU5SEkS8zwfq88ZwErVEHxLwOKrGmt7Qj1i3C0wSaV7GRRimBsZHHRJu+IU8KqsNPm/4tE1AEw2B9+2xVJJxUn/qvYdvq9EPmCrssbBsDrZzLhfsKWbs9pMmWiTAvF58TShx/iOJvRsjKZs6WZUsWfUL5guNpQ5mKiRcfauUran+Li1rl7y8go4BSh93TDp5pAST1x/K8FVTPoFl184JawFBFxC17GNMJpv0Ncj3n/XF9i7ew8Hb34Lq9WEGAKpUmK/yiJLO2xlURT/IZV/kLJxt1ShEuD7UA56UuLZa/aw58QBCbLma9TEMo+q4DFek0QrUiHn6pJ4Tdp1fuaZHwrjLEYWIdITodLPVIP5Hf152nrEejOhjoG+qnnr/kclMXZVoWhffuYYTTvDdS2TxTqLZkIHegZLolf5Hg+MgHo0pbU1v/zQtzhw7Wv5q9ffwU8/fZ+8LyMdq1xNFr+hWNVUvqPzIwiRD/71X3DXL36cEKUi3odIZS21g+nFc7z/B18sXhEmJSxSvc0gfNK9ou4WjF1D8BMWrha2sa2YLjaku6XvmdUNTgGXbIBqfS/rjURV1Zi+JVQVxtb8zvc/y8mtV3L16mmSSVxz+EXcfIbtOzZGK0wXG4zaBc53fOT7f0LppGIM4/k6s8kmvHX82tc+xZc/8AkMQlUH2H7yiCQltiqMPovyA5N20CRxzdEDjF//dt57z9d45rY7uLj7VYXWH0PSpDlgu04r7BETZF2NtZmIQfa2JuXGEx3j+QaTLjI1iZHKK+u+Y7qxRtSOp9dMDCcXklQ5xGtIpL0wXWzQ1Q0V4K3D+gprHKP5BuPFhgCu7QLXLtSbUgz5XZsLF1qA6TpGZkYzmhBdQ1AZZRcCm2brmD43oshndU64JGFzIRCcdLENIXDTgWf40eveTjSW9/zo2zzw1vcSrHRxqzOolEEtPbOn8w3q8r6S3GVwJIIkNFZYopXvhaHlPZUxvOmJe7j+5b1sPXdKZAZeznWbEvN6JNLJBNE6OY+1K6sJVphyvsVqsVQKTlHZa6nskTYJcGoNJGtVejLig3/151hj+fNf/URhdJEG9i5kgClhCQK6AtZVl3iNxJhYeGEmX3vxZPFMWz7yXQz6zCTWDYlSjOptJcWKdsHM1soCkPjQapEjZWA4Rbm+GDF2OI9zjLvVUToX5WJpTqRHcWjKk0Gl7KFnTCodiYOrCFUtDVKsxArRGCkiGEkCs9l8MoZY4kntUBoCTRQpr+tarLFasBP2XOdqUiWqg49864+IIfLUTW/hpT1vYufxQ7gYeOsT93Dr8w/z0Ft+jlPbryJVl6ZhBhi1wnhsR5Ph+0bIUcYYfurZB3jVyy/w5x/4R+Vvov6OSGFNYTvYhLptKFMJ+UY0CZOkA7DP+4YCT9lEP+N7KSUq6Utd5HMgnyUhj4x11E52fYjarU5Y8yElvM/xAuVvMygEkqtkoVAGZTofiSQqK4WwpGszM6CylNkrayR32LMmy/Mkd8osziJt0nmWgA9+50+IVtQqje7/0Vr8eCLnVWepghTIABb1iEm/KPuMTVo0nW0wG01hsRBwKsn19DpfozFi6xAjLgkrcfexg7ztib/m07/0Cd3LBNTYaH0B9pqUxCdSQaUMapkgAPW43ZD9OYl83HhZF7JfRTqEbTfuF2zaPKbV+GLkO1r1Zvqt738Bq5K6lfk6VQg0CLN2isyBJnghXihLcGW+QTdawaUwFP2Dp0kJbytWjOQpbT3i9Uf3sTaaiA9p35KMYeEsoe3x2GKHIfYiia2zVbp6JKxFM2LazojGirWH78sZP+o7cJHpYs6iUcZuZbjp8F5MDPzmXZ/jU+/5LYKzwjo78TJbV8/RzVv27byBWI20G+LAcDUarmcgNilg5FTWeNnqWd77zD38xe0fJqbB8yikRGamBp2XMaKd4yTm7UNUabLBIDLRFCOLPijYJaBr7iyZvfEaF+lswBrDrPMFjJM9wSiDKjJSKWe+lxAi0Rr6EKmdxYeIj9Ltb8vaBWHiB0/VLoiuYtLOaCdbuOL0kWIvgPkPIx/9RwGVjDHvB/5PpFnpH6aU/pcf+/kI+CzwVuAs8LGU0iH92T8FPgkE4L9MKX3n3/uBiVL1k+p6LJXhzV2LTxKcPXvDbVx14SRXnDmuSUqPa2UxjrsF0dVsmq3hJ9L6tO6lhXrtWqmiaXCTu3WJ1CjgMLhuIZ5D7ZxqtMI49bSVoUpq3usHRk9mXySgtxXPX/NaXn/sRXoniSrAhckWtrTrJdkDSd5M+Xc4xQvLCJHNZOPuqNUoklBSn7v+Fl538BkBxawwlVanW9icEma+isFw8MrrLn2WKakMSenXSlM2JAimBCXHduxk0i3YvnFRgjY9GHMSLdrUCFQYNKFTTfW4W8ghr0m06MtV53/JdWjwo4GiJPQedZYqk8GkqJIeyjW4qJp+3+E06TUoyw2kCugcvQYEGZRCA6J8Dfnl7dJSSfkzJBBsUiS5Wg+LnPhJ610Xgx5YSVYHA9gDwvbKhue5MwwxsHm+xjxNhaFBYtrOBFRaAqXy3Dm+fSfjrpWNPUUaIiEJa8swjEseq8zMyZVOtwS6WBc0iBsYRz5aCGZ4Lhn8WWIvZaqS0S+FJafMjRhIweDQg72AGfJ10/dEWxGdPIsXdu/hYjXip15+uhx+4lMWCuhVwBp9nzr0mKAgrR32wAxMJp1PFkmoIzkYznNmoL9nuZiLHofuNfUI9BgwMVKnIF4LygIwcWD9maXPvqSDYBK5wOCzJCAyKVHFXgDJtASoxohlkBvqE5C/TCobS0mZXCLBwxg2LdYJrqK3FbZNBCz9aMS4nQMJbx3PX/s69hx7Ue6nzPMsPcnMsxy2ZVBbSej5ITPMiagBSTSGaCh+Np2tSnXWpISv6jIcq9NNbIynnDRXYmlZXQQm3YILK1vZ0s5kvSuTD2N4ceeNxLrmlkPPsGW+JlLcNLQUFw80WxKTzGrKnSMr30k1vxcfqulig5evuK6AsvN6jI2R6WxdwdnBMNYA09k6navx4yk3HXya1x3Zyzfe/itEHzDKkkSTEZKCc9FgrbzXx779GWpnqaN0i2ldXarC1hg6H0leGLjFXDcGxgo6W2c5tmMXV509PrDgYgAsk8V6kRKPujkfuPfLkhD1Hd5Yrjx9lFeuvF6Cw3ZB0y4KY9Po/uKSmPhH9d/y1hJipA8G4z2T2Qa2ndPoHpqsLSzElEQSUPcQMYzbOb2L9MZww9H9PH/5q8TnJgirK8+f5JyAJtqcoraOsZuRomX7xgU++rU/5Ps/+0FObL5MWBcp4KOhWV+FviOqb5HVKNAFj+mBmDi3so2VbkaVIivtDLdhaVyNwTBOkWm3KJ5mvh4x8gsq7dxJDNTeFyPoUbeAvqerOkZ2AbZm57njOCJ1DPzMI3cx2Vil6lqOXHkdNgS2r52jaRf4ulYJmqydOrSM5uv0GHANlx9/hVM7r2PeBZwz3PbEffJczcBicEn+VrywhLkRmxG/8p1/Q9UueM0rz/Pg1deRklYZE7zp+UcwvcRJwYiMMLNdJu1cGCBEnt39On76+AvinRg8KxurXNYGqlGDWVSFybaysUpfi9+NdzV1D1US77iqF8aasal0vrQGqBpZDzEyXmxw9LJrWDRjrjv5MpP5hvgkBi97e04T9XhzQZjGoapxVcNGM+Xj3/gUf/Te3+ZX7v0yzXyDfjQpiWbey2V/FOlatJZxv2A+aiAmfuHer7B97RxjEgeOvyxeM0HNonOco+9ikxQ0so/L0Suuha7jqounMQggsdJuUOnZtDJfp9XECxLG91x+4hXZQb1nrKxU+paFq1lvplIccQ0uqUdI32GJ+GqEy4CSsj/l3BBPw+FMkcYoImsWadmk3WDd1eAqPvydz8p+Qi4e2LJencZUMaK+gbL2rfektqUxCV+tiFkw8JaH7xZJYVhSASQ5U7OhtBQyBwVAnXpctEQSm4zF9lZjWrENSIpa/IS0J8dgJJX7Rmof8EsxWRU8K4t1vLE4Z0usVIVICp5oLEe372THfI1mMccmz6SbE+eOyoCLrRQirMP1Hampy1lCEjlbljw63xGNE9aatWAd49jTuRqMo06Rpl8wso5Zc5kWhytsCLxx7yO8cb80SsiNVmw75z0PfovnXvNGTl25m9sf/DaPv+EODu++kWQd77vnS9gY+dov/XYBOQ1GO84ltqxdkL1Op0I2nb7i9DH2vPgE9/zML4tkBlPkwplhYTSvsMZAP/jxvfrwi7x8xXXY2vHcdbcwH08AaaWe0CJSorSiz+bbRnLpUvBYNp32IRHMchlpuIbB9DsDPeq/FOVc23rhjHTORACwAgrFRDVfZ7RYcHHrjiL1MYB1yytYXzGyZe0851a2YTHlPdH4z9JTR+n6Fq1l85p4Zp3bdgWjxRxsx0ovZISnrrtZ9iMDtx58RuZtgGQTmzYucnHzNj707c+qUbiacyPF8DJMOb4Oge0XTmP7njuevo/73/BOjDFsvXCGU5u2F4BseuE8Jg3Md5IQKETy3jJezDBJ2EIxeCKJzbO1ApwtVNp+eeqY+55Ni5beVQUc/817viDsSWvYNFuTgrYxjDTucgqyRiuS0trKmliZr7PA0pBkXagyovFaiPM9i3oka9hY3vbS49S+H5RCGPYceIqDV15fWK5GQaVN7QyvcW0bN7F5sS4SZJW8rcSetpMi+iR4tq+f58LKVmXnTYlU0umuavjdv/pTHrj1DkyM3HzgKVyKzH3ibfse5g/f9ZtMujlb6bmweYfk0MrzsBiuPn2Yo1uuYDqfMd+0lZgM73r+fravnyczAjNzTsDabNae8vZcfg/ELHtozpGEDRQitC1utkE/3lxA2ZSMmnhDbUOZ0+U9LFljh00RX4+4/uQB3rX3QSyJF3bfxAM3vEWey2xGv2WLME4TyiIUmb71nm0XzxLqhs2zNS40U37pke+xbf0COSf6D3n9/waVjDEO+L+BXwCOAA8bY76aUnpu6dc+CZxPKb3GGPNx4H8FPmaMuRn4OHALcDXwfWPMTSmlf6+GL7dtz4yM3MXIhIDrFvS1JC+F9psEwGiipzdO5FcJtsxWWVejK+t76m4hCzbFYha2zArKoIMFUBBk3C0YmwRtS3S1dgfRjmMxEK146czrEQlYVGNIcGzbVVx5UTqAnFvZxtb5GkacS+Xajf2JB6q1ppII7r12D7cc3qssiWzGmEjJ4Kua85u3s6WdlQ0p/dj7nd+0nWwZeGbLZVy5fq4wFLJkhhTErBRfquontl3F9acPA/KZXk47+S9p17pkSDZqW2ZNsI0p3b6cQWVjQn1cZouUblAaLObk18VsPJarbsO4FPaFUsNHMQN7DEBIZsco/dO5ShhpDIeQ0eSqUr4GUIyyBYwZOoQ45IBMOl6ZHTZIAaW6KECSHua5cghL0h2laidhkox1Q8+fMe7m1HGpJbDee+8q+qpmPhozbWfl8DcpETRZNomS6OauS7lzYOkkqGwD8ZMKxb8ns22w4tEggJD6S2XAYZickggpWJirqkWCaU15XobEgSuv59UnXyZ39PKuQZhOHVSjMl8b34mxZxI2X7SmPEv5XDUxNMO6yN/PhtASzAxMqwq/PJTkrnXJoOBsrogOss4q9KBr2YWeStkA3lYDY8vA8ct2ccW5kzrXclo6jFExqTaZBq33kSNEXUYmJVZXtjLqB9aPMImyrE6eW+5O9+QNb+SNB55kpMHFOKk8NEViVxUAAaBtxmV8CximH9DbSv1WZK0kXTs5IszPfHlvyt5cKyGwcLZ0QoyVjGUdEme3XAYJZqMJJsFLO28gJbjgGqpNDfbIEWxKrI03lXlbe0kUUhJfq2gdJ7dczlWrZwWk1Os/tf1Krrh4RgxddR4bUulgN+pFKjBq54x9x5b5KpX3nN20PW9ZoGtistgoPkX5fk0USv5KVdMsZiRjObftCt5//9eoFnO6qpb5TiKp/xoYfPbh6lqaZsw4SBL24e98Fh8TD7z15zm7/Sr6TZsx8xlWuzkVOC/FUpWzRs4Q8prUCzdRDDCd97h2wY4o+/XaeMqkndG5ip979Pv88S/+Q3aePYrpxYOhtEnvWnak85LUBk9XNdgYWHeO3/3eH/PVOz6E6Xuado7ViuSo7yRYTlmqomcjPbUxbN64SGMc/WLE2W1X8CuPfIsmCkAYsowD2ZeSrk0bAsZ3TOYBYyo6IqSa993zZXyEYzt28sitt+Pry8QraLGgbnNFNunyUYYuiSM7dnHz0X24FAWUNzBJiNcZMNbGBIuqpu/mTLsFk8UGTZL29lYZe9EarLfYXoLxTTEyxbA6WmFzNwNrsb5lZbZGaytWp1uYaHfUHatnmY2njLoFT7/qVpIxjH3P7tOvMPWB1la884FvEY3h6I5dPHTz7dAuSuKuG0bZu5LOYWst1dyQksWFwM4Tr/DBL/0+d/7qJ0hJKpOvOfCM+IJ4D7XMzadvvI3XH3qOcTsvMoS8lmX/M6xsrDKxTqQXG0maXCTxqxI/RkM0lk29jLWxVqr4aWguUUVl8/Y9wXegAOeZzTvkWUeRWeTunAJOxIFFYBCZUuzYtnaeUdXQjFrO1BV//3ufxfmeyWxdQKU8TDEWUnfu6pqlHjaJ6egVZ49jnKOJPe98+Psk72liX7wz88skiU1q0ws4lhLntl5O6wO7LpwcYpJurv6PsHXjImsxkDQprqtxYT2MFrMizbIpsXXjgvgi+Z618Saa6OlsxdbZRWLd0E0MW9YvMorCyB+kzxr5GFgfr3Dgqlexff0C15w9SnAVzhimixljN6IdTWkWc0btHF9LwwOJg4bzRuIES+N7QiUJyt/79mcEkLbw+Q/8HilEPNDMN4T9poyUCg2s4qVnAXpe7t91AwHLTcf340Jiy3wN44TF07uKRjtM5Y6hJqXSmTYTlfZecxM3HdmnnnlyvXuvvokA3HzsRUZ9x+a0Rmwa3fOH2DEpy3jfNa/lDfulC9+4W4AxJPV6NMYKCBY8ZlRr8m/KfpYB9tr3BDuAjNE5Jr7HVTWhGjMKPSvzNQIWWzckINQ1MUTaqhFwisSmjVX6ekRf1/hmxC37HueWF5/A9R1vf/IefvrJe8iMfICPfvX3McbwytU3srp1B1ZbgO84f4rKe64/doDrD+9j1kx55A238/oDT7Pz1GF+9e4v0K5sYt9Nb2Z1NGV1uhWf47MQ2dRtMF/Zwke+81lq37Nt7TzRVdy6/jR1irxu/1MS6xiYuRHjfsG9b/l5dp49wZErdnPsit0lYU6Aw0BMvOrwi1z3yj7+6q2/wLErr6XqW6oUWTRjtm5c5MJ0i7C8ddFaY/ApqW+SyOTe9vxDjNo5M+u445G76CZTXrpuD2cm27hq7Qyntl3J37n7L2hCz50///eYj6aMfUvbjOW5K6C1spixZeMCdd/xiz/4Sx7e8zbmm7ZysZlwcdN20AYcYbKi3cAjdQhs2rhYWEHjxYxoLRUiae5sJXPVDR61SkJh1C7YsnaBi9MtYtCv51Lei9DYLWKwJmF7YYg433PTK8/x0K3v4Jfv+iJbL57j3pvv4JXX3oqxhstPHRZQVEHvx254IyvtjNcc2SfdvX32F5W1ZBNsWqzTG2lGMqlqJtMxk76nWr/Awju8c2w3gfWupXOBRhHYAAAgAElEQVQVWzcuUiPnZGGsK3XMIcVLE6TIgpWMcdzNmdqaUZIcrgpSkD69+TKuWD0jc9X3jHzPuFmwNt7EpFuwdb5aQuK37X+ct7/4qJBCQk+wlvOTLexYP89I2UuTKEWHSb+g8dqNTAuXxkgMsmmxoee1Yda3dKMxdddhmzGmbnjXU/cw7lpskE58Ve9pmzGf/MGfSr5iDMka/uSdH8VWjt/+weflocYkIH6MGGeVyZQYdS3/6K7PkmLEWcsr23Zy9fkT3HPz7bznuft56IY3cXjHNdy6azOv++qfkQz8yR0f4eqNcxy8bDd127Kpn7Pr7HHG7YyPfEfeyxsxNP/Ld/w6q1t2FDndvBcG4MIH9TqKvPrUK/zcs/eVefHy5dfy6rOHqQVH5pb9T3LTi09KQ6HQ86lf/r3SwGXTqBIVk57bW9cviPm775jO1+nrKZtna2hxeUjM/wav/xhMpbcD+1NKBwCMMZ8HPggsg0ofBP5H/f87gX9tBBn4IPD5lFILHDTG7Nf3e+Df9YG5o0O91AkrJ7/eOka+47nrbgbgzNbLWW2meB+46cRLHLjmNVx3/CAri3VSlAp6XGwQmpEYJPfQuArvnLQ2hcIMObjrBnYfPSAHHKJVb1LPpsUGEyLjEPC1oMIv7rqRG44fkL81hpd23cDMVFqgNfSahGT5TZ8psGlgPJSv8+FdktPh533VALA23czKbL0EZkuFu6UkRF4hG/AuabkNsLKY5RgWg3qqIHTMDDKZmHj62tcPV5GT26Xnsz5RZDlpW8Il5o+B4tlglV1UaZvcmJlZKQ1okb5szJ4uURPlnAbm6y3nlN6jo+lVUmZs+Q2ZI0KZyka/5pKxld+c1yM2d/NLoqXDV+xm11lpn5k/36VIYmCLkWBjNGWlEymS00A9IwXRmFKFyz/PQWPuChaxZKNrQ9KqgZj1xkuHpYztkR1Xc/lFaf372A1v5M0HnyrrQieBjkAGYxSYiWEARHJylkGPNNy+Tal0fStG00vXYRR8sPzb5p0CjXHJxC3BxZWt5bpclA4QJsn8IEFbjzizspVdF88QLezfdQOvPX6gBJz5g55/7ZvYcfYEV54/ecnYyIa4xPqLytIyhsp7YaiYfP3K0sGUQBLMJRJYFyOL0YQMPpCN8ws7TS9LmU5maU4UwDKDoaDUfAV9dGyLRAFhKs3HkyIlG8Z66ZlmwA4kGEUBsiSst2SEYltHAVWKf4MG6MPKGMZ0fbLCtvXz5Rleghsac0nHxQwKmAzs6bMcd22pKiVkns5fdSOstaxOt/DYDW9k2P2k+8bJLZdzftN2ZY3Bs9fsYfe5oxzbvlNo5Qjb7diOXey8eFqvS67l+I6dXHHxDJldldlwZa/RIkHTtbgUWZlvsCz/1VvniVe9gdsOPV0A00NXXMfqZAtvfOUZquDZsn6e3oikIxrDSjsDDKenK2X/yYb80VqSs7heZEJXnj+BrSpmm7cxWV/FW8u7H7ursDW7kNh08TzEyLlN/x9vb/ps23aW9/1GN5u11u736fvm9lf3nishCYFohUA2Ng4xxjJgGxybuJL8DfmQKn9NVaqSKocywbFs09hxjDCyQSBkGZBA0r3S7fvTn7PP3md3a69udmPkwzvmXHsfSUAqVGaVdM/eezVzjjnmGO/7vM/zvCsUcW0X2aIEi73puLsvisCbp65yev8BC2VBUsxQVYWPMtjFkUgm83h/fuFz/wxtNQvjoTDHvIDKuqnpeckMe+WEcdrH1hVZXbKfDfipL/0G6WQkVXbfcH/5JKf3Nkgi2ACBnf4Ky+NdNpaOc3J/S3xMFKjZGBsaCpOQ1SWVNrEAMR9zqafH9ccHsnKCNlbWyVKTac3MOC7cv87ZrTt457BNlLXF8Xjl4rM8d/O1yAQMvHb+abyX5/jd01e5cvcdTDElBKmEVsrgvCQOaakxIWCJvoshAr1xj2xbqbu6pDcNJFqknGk5YzAbkwSPtxZXV3zz/DNYpZhkfWwjydri5ACAShlQimlisFVFbybFlP1mjbHLuHzzTU49uI2bjjvafQiHZ6gMmFKKfDZGNyV5VTPN+4TpmKAUP/nZXwZEOpLXBelsKn5LyBoeYhfJtnvrGxefwQfVsT+3jp3m2NY9QNplez3p5O9iiq5JiikAp9AMK2GVHPEJ9AIEqyDV+LRtiODnrZNVXdNjKt8bGYERn0DkUZZvnH+aa9dfRjU1g6qUBMo3HOQLuMg69Ii8p5WytF2BIlIp97URxo/30rmwcQnKGlw9RdUVi+Wkkzy162NbwHKNdBMd5gtyCREMv3z/Pd48LYxzlOLVs0/wzP13RcIfgEaT64OO0ZzOJvH8PAf9JXqToUhWI7im49+yusBXDlVXEo9pg/YNb5x7kolN6dcF6zsPWB3vERAG9cOldQqbcOnBDYxW9IoJx8uSUb6AJuB8ze7iWjeF2rFq45LIBRH/u7omlBW1MZgk4dOf+2VCXfPVJz4iLdTHwwi0d0vvoVUc3jv/BLPKc/X2W8xcSmkS3jl5GUfg4sb1uOYqBrNx9Gaag2X3l09wf+Ukz994pbsP07QX555HKQGkJmneJXemaUhDIY1eImg2TXuxk63n+HCbrbXT8hmxGBQqjQoNvm5wSmQjwQeafi8CW7orxAVEndDGz2lVEIwR7zYEPCzRpJWoE4I2LI52CT7gk4RKaRJtqZ2s5YPxkKAVRZJTZXkEj2TfrsuEmUtQKNLZmGCka2Iwhis3XhcTdhRJLQ1VerMxP/CVz6EakZVfufEaSmuy6UgKGQfbnNq6S9t9q0IkQASR8qAUofGs7z3AVhUH+YCAQiuJf2ub4LXGMUEDP/TV38X6hidvvIqP0p1WTmaNgMYLB7tU2vLJL/+HyHoVo3eFNBVpjAGtD8VDssa1BfQm3tfV/Yek0zH5dIQyhmfeeUlYYWFeKGuM5W//3r8UpUMQJqdSiq2lY6ztbcn9UYoTD26zuX6Kj734BZSRxgaVS8lmU45t36d2TmLQ2PjCViWldSzH+yiTx7CxdOxIbKtC4O2zj3NgUl649RoqeNb3tuiNh+wuH+ueN+naKk1EjBefQKWkOFCVObpp6DUTfu4//XNMEO+9737lv/Ddb31F5mOQedPOQR9zjLfOPs7V+++jQuClK9d4/M7bYthtrLAX4/fZuibTsdBezBjUYkGxkBpOz0p2qmWWJkOSmIc9WFpnOljGjQ84vbsBBN46eRkFFNrie30ee3Cd/nhIvxjjIiOrLexsL6xwb/UkK3vbnN29TxqtGVZHewgrXzpypnUp51qLB6htGl689BwhBNZHO1TGyTyeTSiPnWBtuE1jYE9Zrl98gv7WA+4vn2BhesDjD66zMB3RKhua2UjkyEozynpdoxgTDfhsWTDKBkySjDx1VNMZszTnv/38r0hsrKQTc1IVjJMeeTnt1hXjGxanI4a1dE3TRuOKKQNf8Vdf/F28Nnzsna/xE9mL2Fc1VhdU1vHzX/o1nG8ojJVCTBDp76ndB4wq2ctqFLUy/K0/+nc02hKUkFBunzjP2d37vHnsIi/cfAXnfee56ZoKrwwXN2/QL2csVNNOnlsqwzTJqYzhv/ntX+LFS88xefJZfvib/4Uyep5q73FITnfz+AWO722yiiatC4K1hPqRBOTPOf4yQKUzwO1DP98BPvqdXhNCqJVS+8Ba/P1XHnnvmW/3JUqpXwR+EeBYmuOiEWbhUpJqDi69cv4pciPdljQQtGaS9Skbz0uXn8doTa0teTEVOnoQ+UhhXedHUzJnncA8pxr2l+bn026siP7TWCOt+soZ99dPM84HneTtGxefxRhD2VYfleLVCHq1nzFOe49UeyQ5MfMXfcvf25+PyGweiUGPHoGZSxm7jLO7G3RlQeDtM49xbuNG9zoVYGt5neP7WxHIiDIibSjjBrkzWMH5msXZuPuGyjrePXWFF65/szsZ5T03Tl5kOxvwwnVJ2CTZlivQMcjx0TdmlmRk8Z7Or1U+a3thldXxXpecf0tGjFS7bFuFDTHoUerQPTUEBNxpr+nIgIbA3mCFhZ3pkXPY7y1yauf+oe+aj3/7PoC3T18la8RA7tzOPdrOePIujQ7ztvcdwAC8euFZzj28w+J4j9fPPcWTd9+K163FhDgECv2I/r4F17TmxUvPxST36NEmyHG4JbmAeaX60Pip+PvDnx9QsVuK7QLAW8cvEIzl3P3rKAV5IYBkK406kjYGUOrb8Vv+7OPN809RNw2n97ZQBCZJj5cuX+Pa+9/orgsExFndfwjANO9DGefOoSTh5cvP89y7Lx0ZkzngM59ELWjSyi8Pe2gldcU06xPFFgQUtbFzT4lDyfL91ZOceXhPKNbQMWW0D4dAxjjmMXlVcb04/AhvLR1jdX/7CNDcsrQa5smPj5K/Vy8+w9Jwl6wuuLNymms3Xo7VnPlz8SiSMn8+BIS6cfw81w52v8NdUY/8tx2/WIVTc6DNeElYfATPVZzs4dC7jyxXEWzXjYCLRZLx7snLR78+vmGS5gL6tr+O39GBYPG6TGi4tX6W8w9vC/sgNLx78jKPPbh+GAecf7TR3F4/AwHObd8FoDGGly49hytmrI32OLm/SQBO7j6AECiT9Aio2IJ7XmlQWjwllGZhNMQqCNaix1PQmmy0Q2UTMeifTTGTMRC9+5Tm1fNP8dztN+XjY2vz2gj7aZT2GWd97tpTPHv/PbYWVrm7dIJrt1/HjUV6WGQ56WxKfzqm1hqlRcJRh2hIC9xeO81gOmJpMuTVi8/wgZuvE4DE19ICGNkjTfDUKDZWTvBg5Ti9WqqTV+69SxmLIhtLxzHec2z4EBPn9dpwm0YZtIKt/gqHJ7kHrFLoIN5vQrNXIpFuagGqvUenfWG/VSWj/qIAGVVFVkzZGazQGMsbF55iYTbmwsM71NbRNIGXLj+PVoqvX3qeD95+jbtLx9leXOP85m2un7iA8oEXbrzMwmyEN9IVShPYzwdMXMax4cMjrM20KklomTszWS8VjLKcjZUTzFdOePnSc2TFhCfvviP+LD6gNZ1PS9N4erMRyXbFiUaMYIu8j25qHi6u03Im2gdGwNmKYLQY9PsaX5adDLF0CXm1j4/ShV5dklQFdbf5tEyVEDtcIXLUJvD2Ey9g6orGWHZWT8jz29Rcee813nrig6gQePztl7rinQqBvq9ItKGoK6owXw9sZI0Osz4Plo7z+NZNCJ6XLj3frbQbi8c4fbAlz633vHzhaZ679QYA91ZOEoyNHctk7/j6xedI6oJn777FysEOROZH6NZpumuMj6BInJH5kxZTpkYKfq6YMkmWycZ7lNqSz6bzeIJ2X5FBN7Eafv3UpW6/OOgt8NrZJylcykuXr6FU7PgTRK7bBDBNIFOGRmsWZmPpGBrjjGF/kf54n6QumSYZvWKKUvLs7A6WefreO/Rn48424aXzTxOcyPeKNOfGsfOsjXa7rmQgoJeOTF5T1/SjWa4KgTLL2Ql0xQAVi0rtOhWUQjXC9E8mByyWBbU2jFeP0RsJa+P7v/lF8tlEOnkempMEePnKNZ59V/bkWdpjohq+ef5pvBXfx4N8AasVL118luViwsn9LdKqoPE+MpMkHrm3crIrqDx6eKXZPH6W/u2b3WL94uXnWZgecPX+e1QIy/mVq9eog+K5d1+K1hDyRE6TnF4162Jl58WkuNZQhwj4EgEO5uu37ua77GeuLql0RlpH4M2LobyN8qRAwFaIJLepKIyl1zQUicjn82KCV4p8OuaANfLZmNo6KWBHhCZozcwm9KLH6PbaCdZ2H1DbpOuyGLR03lw+2ImdyKTI0biEUhuCMcLMaAE/rWlCYOQkQU68MDWC9yKVCpAVU4nflO6YkaVLcFXFLEllPGJ8DXTjG1DMegMWJkP60xFV7FQ8SzK81hQuZTA9YJwNZD1yKcbXVMaRVbNur94brMj5jPcZzMb0R/ugDcrIZ7TF/VobdhZXOegvcXJng9IlwnoLnnFvgXQ2JZtNWJgMqZKMtJxy/t77jE1CosSvqdGGxIvnHMW8u55WcPfYWe73V+iHmrF2fOj9b4Jv2Fg63s29Q9Gb+KgB7568Qmrg3L33GfrVLiZri25et3NMbrWrS1YOdjjoLZLUJWv7D6mNZT9fIJuMMLUlK4ThmI+HXfHXB2F4tc1qipiP3Vo/iy0L9gfL9Gdjnrz/Hi+dewpXV1w7uMeNix+gMZbp5hYH6YBjK31Of/NPObVbSKwE3Fg/w3Cwgk0cRdJjc/WksMTjfPAhkAAb66e5OtqX4kRkF3oCb5x/mqkRldDm0jF2BisoBad2NzhIBzw7vMu9pM+xckRVVZzbvkdiYhfBQ/no1y89DyFaUDQNK+tLbJ2+0I1/DtxfOQHI+vLi5ec7O4/nbr3RAd0KZI7FZ0u1hArvSZqKlbFikDnGU/H1DVGJELTuCuJN3KPabumth9rydCiFdq1IrCZV4oXlUXhrWXBagMRGAMW1GvCeRmmC1hLDNOIP26vFS/Rwt+jSJUxcRqMNj21eRwfPuY0brOaOrcLTKyc02nUNlbKqwPmazNedt18Ioma5u3aGZ3Zu8JgfUd1+kXxyQFXMu2i32AjA2Y0bEALjrEcSPEshzIGPv8DxlwEqfbss8dFd4Tu95i/yXvllCL8E/BLA1YWVIAG7ipVw+ZigYGE24sRkj1snLz76ASxNhowWVgQhtRaQm9poHRPuOf1CkvBHTu87ADalcaRKqLK1NZzevseDxfUuWX3+5mu8evm5I5ebVAWlS7ufXfSpOHx0DCV15JffckIBmThp+/ow/9ujR9sZTD5r/mGP332HsjMDluPY3hZBH0Ftjmz4C7MRy+MhwZjuHrSdMo6cqlKc3r5Hs3ziyHe2QUlQ6khOJhTlb+8Ntj7cxsfv+/ZXqOb053kprfv5cELf0ijnJtbzT1mYHnybTw6HXvbIdRw6krri4uZNMeZr/67i+ahD5/XI8fjdt2mMtFB/5vbrNHo+rrKh/9ksxKXpAVc2rvPi5eePXn97mqHN59rnRT3yGvUt7+s2z8PjBlx4cFNMIaMxXW2OLiVHwYJvPddvd+8Og6QgPiY6ggQBhQ4NSwffel8AJlmfxcmQfDruNrUuiEY6Fx3+kqNz4xGA8FAA3sXOSnfBlDo0A2xdye8fWSsWJwcxQJPft0Bs6FBERUcp7L78kfsFpHX5Leyg7tpiAHz4fSd2HrC+vwUoDtL+kc+fs+aOHocDJECAyUfG5TsdR1iVzMdMzll31xwOJZ1/JqyoOASQS6LWBm2H39crpn/2B8U5E1Bc2LodvZ4UGsXVjeuPAHtHj/MP78TrmH/B6miX85tSO2k9t0qX4Jpvc//DfETbri4qeGpr8cZQu5TKiddakSTCgNMKn/RZrebVMYC1g914j9s5FwEnIpsuBAZTMbFcH25jSzHBbIyljqbotbXM0pzCOBqXsKwUbjYhaKlcn9u+JwwRpXju5mvi9RcCtXFMk4xZkjGYjkhmI9quU8vTIZc2b8WrBBdZvUlTcWz4sBt/pcR/pzROAM1HlpsOXFSHfuclcamNFZ8YHw12lWaS9hj3l8iqGSkjGmNYPdjh1vHzXLp/nbyadfOFEDi9u8HG6qmuY9aZ3Q1O7W2igufqgxtsLqwRlIDDIvcQhtvC5IAFDqJRaPv8ifTWIwBspa14B+EZTMcsTA7Yvvhcd3kro10uPLjZvV/F9UCryGbD45VmmvWpkFhmb3GVwWwsLLdH9i+ZewaCvL8xhsZaaiNMiKA14/4ihEDhMkI1xRbT2J3w6PHo3pAUU1Z2t9hbXiefjlgc7pLNhP20ONwRI+7uXsU9SWsOKo8OR9eg1gtycTZiYToiWANBsT7cZnt5HUCAWaPjaxWndza6Mzp2sE1jHA8W5uyay5s3WZ7sUdpUEkwCeTmLe9r8+Ti8vskTLgyGxthuTjaRYVpZASIafah4160b7bUIqzkvpszyfve5Vx7c4I3Tj+GCAGiNtjI/ogS20TruidI8gHp+Xi3QEZQiLwthxgAn9jY5ub8pAIC2aF/hleLi1m2un74SJ4DIRFB0IBXMiz9tjNEYQ+FSYTdr04YgR+7RYTOEdo+pXEqpHV5rKmMZ9xZJZlMmWZ85S+TofDq2t8mjx4Xtu9w8dr5bKwFWxvtcfngHlKKMErHDhzTX+fYpiQ6etDhaMF8e73H5wU2Rp8Q19/jOA7YGq3Q3Kn5Jr5x2c9QrTaOJDD0t4GU7jrT7aiy2dFxeGR8f1/pazTnZtbGYJhp7KxOb1Mi665WhUZrSpbIuK03QhsYYgjZUNhH/Q5egfejiBNU0AvooAUWn+YAiydHRnLw24tdUW/HylAYVijpJSWZTiiSjcSmNdcJ21JpCW6oARZaLMby1eC/sVxObVzQxr2qUSPxKm6JST2XFcNmGhso4AbCUoWXs+iRFIfH/zKUUSco0yam17HmzKFOdZH3KJBUVgxKmv2mkaUzpUpoIkmSbBbXV1C4lWEmwyxjX1dowc6mwUPIBtXVMsr4k88ZQGUetZUyDNazsP6TIehy4DKsU3ksjmIXZmN54KOszAgR6BWe27rDvejx1722ur5+LE0MxKMbs5YtHJ+ahh6pXTji3t0H1SO7yaFzb/qLRmjLJ5wqHfEBQAjY0xhGsZaIH0s11OpEGEsyX2ibu7+16snaww9r+Fq8nT/LEvXepUZzZeyBxQZ6wcLDH8c3bjAoppjfTEwQlgJ0wMgMXtu7wvk0okmW5pggkb/cWj6zxSwe7ss5ow+Gs8fE7b/Hyuac6AO3K5g365RQCrB/sMNWapfKAIl7IOM0porQ/r+fdv4WV6nli4z0IcGftwywc7DHLehSVJ+RzA3tCYPVgl0ExZnm0H9fTuUqjNLZTBHQM/VBR2kT81NKEWSPPdhM9Hr02nZfg1GWkVUHlEmlqpISBX1tHpQ1KayZZxiDU7Guxw5ilOd4JOJUWU7wxbFQGFxpK42iMJWmk89qx0Q6zOA+8l8ZLo7TPNM2Z2UTiKC0s/RJNbaFqZnglxJUmEiYmSU5eF+hCgGrnp9Tx/jYo7mfLPMxWGPQSplmP0fYel9Qu4DmzfY8i67E3WI55Z6BXTJn0FiiM/XPtiA4ffxmg0h3g3KGfzwL3vsNr7iilLLAE7PwF3/stR1Ca0iVol+CKeu7LoDRXN66jrGV1/yG7y8foT0dcuPMeI5fSK6fozZuUxjLL+tQBBpMDpkkOxuK1kQqntrIB6NjLKy4Sz7/3EhXEv2lpCaw1e4MlciUdCGqXcHz4kGvvfYPSWDE5U4rnrr/Mg/4qd9bOoLzn2dtvxuRfNqzkSNLbZr7hSOIZaAGjR5J/pVicHODboOJRvO5QUKyDZ3F6MF8gDr1s2FtgfbxHt4EqYXoEJdUIrxQGePrOm7x+9klcXX3btOyZ268TlI6gjYpStJKLm7e67npoLZ4cSHDaoDumhkIAusMJq4/02C5I6RLzOFTdtULbgrbRBqPnvlSSWLYJaqAx7lsWxXa8OhDi8HXdfJ1aGxRz1k+b1HcAQgg8c/v17t9VkgpDJLICWlZJe75e6e5n21SkdUmlNComOipWl0uXEHwz99+JRwvmDKYjrjyQZLn3CFvpUSDBaxXZSrKQtuBaCC3wdmhTVCJN8VoSA1Qrjjt650uXdIFr69/UVr1aCZpXOhJJvhVWmz/D8/N96vabYgZp5HlcH25zcm+rYxK1r1vef8jieJ+OCtOeOofuyY3XumcAELA0nqecs+5YVhoJngMQtEH5WqjcWnedD70SyUx7/5S0cei+ux8TstCyDdvvbRk17TUruiC0lX/CHAA9vrPRXW93/1RXf+wAhJYavT58SAu4X9y8JXRz72NVNfqRHcY/Dn9n/PfFzVvE8PrQmcd/d0yn+RrTzoY60tB9TKgU0gXENI10oCgqCNLtr19MGPUW5nF/kEDixGiHjcV1goLTuxuc2N9kv7fAbn+Z3f4KaIWtKo7KgRE5M4eTWxnlloJfGUvpUlImJE1N6VIxAGeeeyjg3NZtGc/4vK6M9nBNxdmd+3gtyUGlJZi+v3qaJHZv9DH5PDwexnu8kk3fKMXW6gms1jQ2YbSYicdFND4u8z5qPEITOP7gNif3N9lcXOXU7gZlkkmXNa2YZD3CUO5hXs145u5bZHVBlffwSva4SdZj2F9m6lL6szFVvsBBb1G6XyqYZT1ObtzERPZNUCp2wQxMXcIkzXFVxXCwxF42IFjHJB+wsHkDVVU8f/NVQFFF7yUdZTsAz9x5i0ZrKuukq4tSbKydolSGfj2LHXTCobGCEOYyRB0Tt2maSlIQPeMqZSjRKK353Cc/zY///q+japF+5VXBsb0tsmrWzYEnb7/Jm8cvcXx/i1P7m9QoZmkGkSnYoMnKGRcf3mKaZAz7S2R1SeYDqu3keOi5AHlOJ4mAc9o37PaWWJ4eiMG0MeIRFK9L+4YzD+9SuJQizTs5QnvU1lLbhOFgiYPFVUorpu1Ba6osx0a2Zbfnt+uU1mKAmuaQJBSpmN9P+4sEFG+ff4r3z1xhYWeL7339j8nHB2RlSYOseW1Xq8ol2Kri3MYNbqye4dKdN2hl5YvDHYLS1Dahto6TG7fiPJG1rrGOoBRbpSKkYL0XFlmUrVbWIb56XuIkrQlGcW7nLtvL69KpzBgq6yDGFMvjvS52cXWNDYGLD2/T+TcVY8bZgM3l44yzPmk149z2PZRW4EPc1/08QaRd3gXwmWU9qCtKDD5NyUPNLMuhqhgOllktZ0fWwnbsK2PRSvH43Xd45bEXUAquvfcNPPDCjVeksk0Q7w0rc1V8RzRFKiDA0CakkclC7Tn98C6FsYzTHq4q2c8HJL6hVpq10S51mrGbL7B6sItWioXZiKv33uX+0nHypuT05p05ozae8LUbL0s31yit2k36jPoLBCVMqbbKjoIQwQDlvXQLRuadyDIs+0lPZCla8UB0aIgAACAASURBVNvf/1+ztLXBm2eu8vc+/y8oegPy0fDwMsvJ7fvd83vp9tvY6YTQNNxfrZjZlA9dF1+PBqLPozBNTVl2Pl4KuHbrNb5x4dkOyDt8BKVY2n/I+FDcemnzpsxl68TLVJUc333AegdQKoZ5vzvXdo8qraNyDt80VKl07+yan6go4VfRagEBb5WWuV9ah1KKIklxXkCdmcsJtYnXogUcALxLqIISTyUjYFReTGmMFdAnSakXViQubCqKrE8TY2ZXisRNYpEYCyoBtMe9QXw+ZV0myufbcbQ2o3KOsVZy3j5w9+QFvvzMx/iuV79MOptyfG+Tty9/gMfefZl0aQ3vA+PegoCWITBOMrwVtUcd4lhoE8EgxZef/Th31s+wNN5jkvTwvT4/+zu/wv7iqrRkNxJXbi4dp1dOeffs41x762vsLq7yjaekA+PywS53T17k2PY97q+dBqMZB83Pfv4zbC+vM+otULhMfFyV6rpa3T1xnjMbN9BBZOK3T11icTLkyx/4OP264P7KKXrFhA+99VUubFxnZ+U4D1dP0HgP2uC9Z9xfZGV/mxVjmeYD6RgYO8MujvZ48t7blC7lfPQqC8ZwafMWL114tiuGBKXoz8akfgwKzuxuMOwtcpD1qV3SNaXwcU9r53rraV4mGaP+Er3piGma8+65x7mwdQtXFoyzHjcvP8WdExf56Ne/QFJMSPdKjFfdPrI4GeK1wdUli5Mhq6NdKUjfeYvaGBplWBnvS8e0JOX45h28NozTFO09K+MhNxfX2F5Y49TuBkmQxiYrk32Ob14X0/T4JF2ITKVKG9669Exk3BkmSU4axHNMx+doaTwkr2Yc292UWDCCgJMkxzUVg9mERmumScbdlVO4piJpai5u32ZxOuQg7fHUvXfn+Z7RnH3l65jEURdSZL196jIfvPce75y8zNUH11FIrCefm8f4rqRwCQdpj2CdsD/jNqErkb+N0h4BhRs0FFaASqXo5Nu6rimNNKuoXSI+eL5haTJkf7AsXfmMYqZiB89FYV56pdk1ipV+SjGdMfJKGrIQ+OKT38vJgy2euveuMJOU4mBhGY+iVIYQArVN+Lff+5Ps25xaaZwzOCPG3a4o+Pk//PUoZQXnxTqmNpa0qdgl4IKXJitoKmtxVcXvXf0gf/jUd2Oc47Fjfb7nM/8rtd3A+Ipjw23UwQ4XNm9xf+k4I5tybuceWTVjFvxcivQXOP4yQKWvAo8ppS4BdxHj7Z955DWfBf4+4pX0U8AXQghBKfVZ4F8rpf5nxKj7MeBP/9xvbIMil0A5nVczI5XWu4SzW3fYXT4mbaeDdH8pbSILcxBNahFv4DTr4aIvQpVkVNFfqcGhmBxiLchq4rUhGKlgVNYJKKUDY52gFdTjfVzjBX2M/jODYsLaaIe762fiRgGD2bhLaJYmB13SK4n1YcPBNiFtU6V5wHt6+17EmeQvbeIbEGS8N5t0AFmrbT7CLQjSEQTm1f82YAmI2bf2hXR8MNL2PSsKoYXH722NyOdgFxGUitejDaGRxFwhQafxvutmVpqE0iX0ZhOg6ZLtwyfqDwX2EizGSlGMlXT7mng+eAE6pPuCdL5rASwieFJrqWqEIC0e2yMoRb+Yiq7h6MSTcdbzpL9lKTRaDL/nia1cQKOirnw+gwRki59YG0tlnIytn5vW1toySzLZ7AjSXtN70mLyLYAMwKndB7IAh8AT996ds1vUnFfTAq8BaaMbtJFKZgQ/UL67bx3QFN/jIzjUttkFkR8cnUxt/jP/bo8MYwvetfMyKMUH3/9mBEKlsisfq5im+WG8UILGAKf2NjvQS6lOHMLpzdtCUVXt7Jufj4CTci/CobGojD0i85NnTkfQQ5Khbr75GBgY1wWrEjRF6abSdDQwYOVgW74bkT8dAXHg0D05BGYRSfeHguagFIPpKPqvzRMer3X0zpPnpDYWS83JnQ2I86uxtvPACgS8TchnY2ybLMd70I3JoSQ6rUupVEZw6tHjiDwy/k8q84Y6MkwKl5LUFZWxMXlxXHrjRXYvX+P4/kNO727w6oWnpTucD1CVrI73WRvtRIaC4uT+JpWxLE+GLE0OmKR9apPx3O03pFIbPNJSGK7cv97NuXYN0Ejl1zQNsyRjlqQ0AUI9Y9hfYn34EOcraiMyDaVg9WCXUT7ANRVZWbA0PWB5OiQoqa7vL6wwixWuOu8xU5q6zMSEPvovqBh4q1iFrbXFu5Rhb5nMBFxR8PblZ9kcrPLe+SfR1uCMZlzU/Hef/d+EMeNbc0/FNMkY+Eaq3jERb5lWaVVIQphkTPM+yXhEkfXYHyxRxvlaRSr1Z37s58mc4ed++5cp0x5p3eC1/H2YD1DAKF+Ia2SgyHr86vf9NNXCEr/4uV+iTDJMiOy8eI/zcgbK04/AmldQupRJ1meiHUWeM80HYhCZpuST0bdIOeOsAq3FWyrrMUOScmUNjbb87kc+xeZgBe9SeonlSx/+UT75x78lHikHu5zeudc9Z638SwXinuOZmYQi7YlngXXSATZWHSulGWd9QmXkOWgqgpVOo+066bWhSTJmac5B0qPShsImNC6R3TNNWN/b5IUbr/DqpWcZTIZUNmF7aZ1pmrO+v8XJfWH+rg53qJOUg7TP/uIaIUn4nR/8m+y4Pspa/v5//GeYpqJRoA6vB3GkSpdSa0XT6zPF4IoZk8Ei//ljP85Bf4my9myunOSjb/0pRd4jj/L0gOLUw7vUxjFLMvrTKUvjfVg9HdcSzdL+NtNcmFONSwXgqsUsuraO2ibMsh6NNgyNEtmP1gzGQ6hLULFTqpJ9rDSWMs0jk+4hRklSFIxhlA+wvsFoS1JO8Sq0uBDaN6yNdimNoUpzxjZlnPYY9Rf56mPfxYff/irTvN9uGcRe6wRlDq1Kssd7Jes92jDWDqMUJhhKk+Bdiq8KlrVF6bKT/RCD9MolGOiar9iYGHoUQQuwanyD8yXTtMck60snOeuY9BZwseFG4cvo8yMyk4PeopgWNw1Tm+KIjTCURlvNJO2jUAyqGUnT0J9NuDq9jiaIjFXBwnTE+c1brB7sSOc2Y6kVTLIee/0VGucIymAJGDUvAwWt0G23UqW6rkoCduS8+Ph3sb67yfaxU+yvHOPBYJXgA9P+Ij7NUJOWLXwIeI0j3puNqX2gVopnbr/JtG0LbgxTk6AjS2ycDcjDGFfOZO+MccC1m69GUFLm/RN33op7oZa1G/jg9W9SKyPAirESfztHVkyiZ4rq9rZJ2u/kJyGCQrMkR1lL0FJcaJzGVTNcXC+SMCNGt3G8DUobkQ6lPZEzW0uvKihtIsxOrbG+pkEzHCyLTDlJCHVNpS3BOggCZhRJJswi5/C0oKQnGMObV57j5vnH+dQXfgMCfOUjn2QwGfLmpQ9IjgLgPT/05d/GVgW/8df/kcQCTUMwlmfe+jpPv/Ui/9eP/V2y0FD1F6ga33WU+qMP/Ugnn1LAg6V1fvhP/iMT7YRBiTAibh0/z9ef+ig+SZmgcWVJMxigy1JyCSO504OsDwSskfV70lvkP33PX4vNNqTTWguCvH71+c5/SQEP108TgPfPXJU1VEGoPb/1vf8VP/3FX6fKcn71U7+Ajo2UvAejRUZ89f1X+NAbf8Kvfern54ViBaM4v6b9AX/yXZ/Afu33SKqSd648y58+8VGMMVSNRyv42c/+7+ytHBf5eVOLT5cWWZlpah6unIjm64rc1+SjYZcSqBhnnN26I/Gw1tTWsrO8LvGDCmTjkRQNle6YO402tJ3vqiQDo2lcQmEcX/zgj3C8GvOpL/wGv/qjP0/iDD7AS898Nz/wp7+LH24DiqXpASsHuyKd6y/S8zVXNq4LU0trGgKzJKfWBhsbb2ANuq6Z9BcZF57SOCZVwe5ghdIl7A2WMQqWR3usH+zENU6us1VctP6Jz954FRu/Y5L1qUNDXkxJopTr4tYtvNIUVvK6UdZnmvQYpTn9YkJhU1xTc5APKF1KaRPK4Km14+rGddq8CST2L/IevfGQoXJYJ9KzyxvvUyrNYw+uQ5Ra7veXCCEwTgXUS6uCqUsFLDeWwiYYJ3YVRSWA8EsXnmFlvM+lnXt87iN/hfuLx6UL3nTEymSfH/n65/kvT3yU73nzT/iD536Qh70lfvorv8lBvsC/+IFPc/rhPfZW1tlJFgTcdY7BdMQwEY/NC2t91r/6R9xZP8vm0jGcVTQ+8J56nK88+3F+4fP/nIeL66gspfGBX//uv4ErZmwvH8cYTWjESzOxmswajPYUSvFPf+jvomN+8NS9tzm3c4/ff/b7+fSX/z1oRY3I9r70+EfIfM2xhxt8/YUfQNcNRe155d6Q79WK2jmSsmGSZqA1vWLK7sIqI+1YH+3Qq0uUTQ7Rwv784/8zqBQ9kv4H4HcQCfv/EUJ4TSn1PwFfCyF8Fvhl4DPRiHsHAZ6Ir/sNxNS7Bv77v0jnN2Lgaq3QARulUVqSq8Y4mjQnLabSTt43MSCLkgDr0HXNNO0xNolUnZMEU80kaHKJAFZA6wh8mIoutE9NMA6QZKV0CVorxi7HBfmd8g2zKG9LmgqvtLBVFKxENtD6aLtLFk/ub4msS6uuKtkmJ4S2FXsc8zZpD4Fj+1vREygcYjvIgnf53ntC28tyOrPqI3IVuHb9FV65+gIQtac6Moy0iK0aLTRdSRwtGtkknr77NkldySIWNbXtvfFRM1orqVI2xmKbilpLBbNwKbbxYpaoNEUilPa0nOGaQ9d46H63wIYkky1EE1/bBkZSf4v0ZkMZ5Qmu1aG3IFAIXQXcGyPknw6wa72sfJvmA8IiOsxO8rETVWMk4Sisk25XCkmilaLRrqvYtJIMAf7m3KgqVjdLm2LrklobdF0xjguuChM84idkVehMUuW6RSq0PtxmYSbtzoUOqTsfm3aMVJxUPiajighGhCYCTZG1FGnviZqilAS6XkfgsGk6UCfg6XrmHZpSLfBaGYeN97eV0hAamqA60/V2s2oiXVnHe7k02edg4DrGU2kToXpHCYzcf39Esy6Ap0I3zZFzEdAmRMKf6qR6nRdSl4iajqGlI0A6Tx4ii1EbDJGJozUYg1E6el8EvLRIJCtmEIJU9HVLn58/fq3RZAeAhsOA8Rz59VrjvD8yX+bXpTrGUhkpsid2HxCiRKixliomw7VSVGnOyabCVOIHc+29b3QMsJY91gIVISZkhyvh7T/mHSnn8Ha7NlbGMXUZxHW2bVFNLVRjMRxvgXJ49tbrvHPiMmujHU7fG3I9X8Mrzan9ze45LI0jMO8utzrcwivNKOuzUEYjfi0MzDrO34CWJEQpSpuShJkEJzaFJBC0YpL3mc1GPHn3XV499yQ6Pi+NMUx6EhC7vc3OSNUrzaS3wKzXZ5r2qNE4q/k3P/yz/P3f+RW0FpBbxbWolaJYFZgqi08cX/jIj/L4xnWu3nidr3/g45QBmgBJZJCkVkvyYaXNvVIyB2ZJTtJUOAJX7r9PgzBldWSyKqWY5APGvQUGVcP+YJkvfvBHeOGtr5E2FT7Av/3Ez6IQ+R9GM8162NkUhXjY7feWcL5hkvXieieynmlvgdwoQpIwy/toFL0QmCUps6xH0pRojHRN0tLtrraOSW/AUCd4l7A/WObXPvoT/OMvfIbGWmyQlTUESaYUEIzGW0fjHNOsxywIcPufP/432F87wbQB33iMVlijSIyGJCWkaQfStoCt1walGp698waFSwnKMMr6TPpLksA3NZVSDIqJsAHqSrohxvXElFM6k24UWBvXYmGBTLOcQosUY+ocSfCoNGHSX2RlesCZrbv0pweMsz6j3oJIMlwqwFfcV8cLy1S9ASSOf/fX/yHOGUxRYZTixpUP8MQrYjUZDsl/QZhclUswWlEmGe+dfZxL77/K/WPnKJdWMD6gtUJrxW996uf4B//mf5FOV7GQsr7/kHHWZ5rkZHqIQaRdTVyvTKMYDZZ5OK2x2pDkAxYOdgWYzXrUNmGa9YVNpsCFhoyGOkmgjAWsWCSplBJWSJIxSzMWZyOef/+bKAKTtCfFvLrGqgJblTQqYNQh74oIXO4vrDK1In/5zU98mn3XIySOY1/7nW5MAFlrO2mZMEwkZnCyvxnD5z/+k4Tg+Wtf+S3+ww//bUZpn7/zm/+UYC2U7QYvRT9vxD/SAL0pXLn7LslUpAXiFafEC1PBynCH3YUVGpdgixnKCWhQOUvqG+pSZE4hQDCG/f6SsNOs2CcQOytN0xyVJDTaUKS5JOBViamlC28T2b42om+ro10aYymTFB/3p2naEzmVUvy7T/4Mn/78Z8jroisgBG26jnXtel64pGOivfLYByWhAXItLEtjFFXeo3EOFdlZrZp1LsVuC5KtFE+6SUqRI2E/X0RbKfzO0jw2SikBT9AK5eN9V4oQq+55KezDRhsaFfB6zkSvnRR0h71FEgUDPRTfNyPxlgesb3ju5muUMSaaJD1GvQGZb2isY5bmElPgcYRuLZFtWEVmjqaK4NgsyaSDnVJ4J0z3AoMPnsYYSuOok0w6UWmNDzKmf/rhT3Dx+hsilzYiL9RK8Xsf+2vsrp2gt7fDdLAo8xB49ckPQwjcOnlRmDoBaiWsI2UsjXV4bSXCUwrtHD4E3rz6PO+fukyTZowB1fjO9F+3oUWQ7mhGKe6cuoRXilcee4H3zzzGyCTYTKR6PsSuWD5QGItDPNiUVjglzKHGy/6jALTm/rGzzPqL0Ih/nEVAZB9kLdN6zrRRCupG1v/2Gp3RjJfX5N7k/XkzH60hdlTTRvPelQ/wzuUPCBgV2fxdPoB0o2vvo9eabzzzMWyM511LJzUCjiklMV4rExwtLNEow2ywQNCaqU0Y1DPS2YTHNq5z99hZ8qKkBeIFBVeMewvMsh5vX3mO5yI7TwrOOjIaFY0Ci6wvGMP+8jprOw/499//twjAQX+Rf/sT/4jUz6Xzd849Rv3SH3Sm51c33pd7qJSsEXVNXs1EMm4deM+wvyggkPfMjGNSV8yCRaU5o5jDamSN/cJzP8iPfvML6AioLRejKA8WdlyjBUCsjMPGwoFpSsZ5n0maU6oYn5UFykOjFTOXMXYppU2ZJhmjrI9XiqnLukLSOOvzH7/rU9xbPs4v/t7/SW0tSVPiQ9w3bMIozal6A0xRME1yCpeyOD0gqaBQmrSuaLRiv7/EMF8gBJgmGdpoAf21Y7+3yG/+wE/xC7/zKyhjYm5qefHiB/jqpWsopUitFvAyAo7jfMC0t8Cv/OjPUzeB108/jjWaxgfePPM4T995k2na553TV0ltbMziZW5NeguYIHP75s6YW1deIE5fbCwIa6WwWnFn/SwXN2/xq3/1H1A3gaJuqPsBZzQ2zv0A9Jwhc4Yehp0QhPWk5LteeuxDvMiH0Ar+5V/5B2Q0nNzfYjdfYD/pk1rNm5e9xJdA1dRYI+tP7RJCU7GztE7tEhamIyHV+MD2whq9vTkL9S96/GUwlQghfA743CO/+x8P/XsG/K3v8N5/AvyT/zffVyYZ3jrZ3FWLzkqlfJwNwFkWR5qnbrwmD3LclCojWkdlxOC7UZppmmOtJW9KyiSlSjLKpG1nHkBJ9bRl4zRamCXTfIG0mDBJe9TaUiSW+2unOb33QLSXVSmeB0oLGySagK4e7HHhodCXVZgnbiouUF4ZNG1iPK98d+gGsmEG1bIV2k1dHuZWchOUohclOI2xkamkePz+uzGw+fYsBDmHWJ1tk96oM5VEXIwrXVPLphkBnNYvo1GWxuhOS64jICGab9lgZ2lOVtcYL8la6RLR8ruULEpSOtZWvObGCIAjsho6gAcOBwGSWjTGEELDrDN0L7skr45+ISip7ns0Xs27T7TAU1vdOmrCPWd2CNVSvD7k2qJOXhlsIz4w8pp5hUJOt2UZyElXJqFwKTrz9KZCMW5bsFY2EdmLglmaoxUsad1RyFsAoldMusALH70WInuvBSNbcKOVONTGEBBgrLKu68jRvrdlFtXa0mgBa109Z5GFIJUZW5Xd/GvPp5WK1UEAKQ3UxqC8eDC14i0TE8vOOwUJKE/sbrK+vSGsjCDgrKPENoaZy0iaEtsCrnFMS5fK5uCnEZRtQZCWNRViZdPgraVWXdgBSALRHq2ReW2cBLuqFiDKOmmrqo14KhgjoEBdQfCEJn6rOgRuth4Rh8619V5o54WOG3ZAWtq2HduIvg/tszuf8fL/rWyydEnXbUqhOOgtyLxUwggotAUrVda8LnGh6cbFR1bMnGil5km6UrTeZl3ioFQHUB5CLCEIuFW4BBsBW4AGMRUukww/G5NVs+78Qai7/WLCpPKcrDaF8RefvSbK1gqXkFcFT9x/V0w7jWGc9XFKZIYNkhS0fmQt6FvHZMs0dZzDMgaVlcLBNO0xKB5yaviQBwvrrE33CUpTZD25dyOLrWX9DcZSZH2qfECZ9fj1H/w0C5lDVQ3GPsICbQGJCCYHNCjDg+PnyDVcuvUWGC0AAGC1VAWtVlKJdQ5bFqxNhpE9kDIJffq+xpZFBBwNjRKYSBtFmeaSzFtJOHaW1nnzygf48GtfRnmPcYbEyHpcpjm1Syit4yAfyBrgEnzwnZxWaS06fq1wRooDs7wfiwHS8KFxCZVNsV7YSt6IpKtIMsoko8aAtbx2+TkSa3i4eoKzGzc7IqesTRFgtk6YwjahTFJC1fC5j/0Es7WTOKNJlSQO7RhtnzjDix/6AT7+R78ta5cPhMg2LpKctK4JXtaWYISmP0l7EWjVVC1zUkuBqHYJlYKkqamDeFW1T1yIwD9B0SQJlU34zQ//OAe9RZ7evM7H3voT/u+//g/5mc/+Es3wobQ+bmp24ji/e/5J1l7+Et46TPDM0h5F1qNMM77wwz+FcxpnFP3E4kNg58QZeP1wh1MVfRNAGUWDJVhDnaS8dO37+Mbl51C9PqkWir1R0k1RWUtwjiZJoKziMyWJxzTtsagl0ri6cZ3GynreWMukt8Ceahj4ipCIBM74htFAfDZmeZ9ZWQsgohyOmrKuQQ8JSjNLMwqXkcTuinWSUtuUaW+hM0mu05wy6+GLAtXUsTijsZV0Yw0h4K1jmvWZZX3KKK2t+gu4JnDv9GWqTICJtuNbuy4pROLtg+kYhsHIXry/cgxP4LOf/BmKbCAJnjEibdAaGh/3NwG1p6mYlSol0qVaCXBaGfG2GuV9TAj03JjSJdQRLGlcijaGz/7Yz/GTv/evCFMre2tTU0Y2fKMMdRufRmZp4ytUC8gTqFWQeDJ4mmAis6iJC42wZGdJRplmsrdrSTQPFpZ5cPwcTd5DWQt12RUWG62l61mM8UI0QrYxTlVak1pD0TQYrUidJCB/+EM/ydXbb0k86D0hWsmLNF72XK8VNMI0CDpQK4nZqjQTjyfX+ry5bswV4jPUFjxDLEoe3vC8VhTG4ptWFiqxyTTtMewvMqhLKitJb2UdTSwenxg+jEUgS+Uc0zRnmvaw1YzCWEonvkW+qcDHuaeNdCMMHh10N04eAXLRGovvCjalMqhGWLmtTA00f/Rdn+Sxd77J73/3X8EkCcN0wOnN2xRpzh9/8IfYOn6W2GCZ4cKKAC7x2t54/AWOdH6M+3OrK3j9sWusrZ3u3DHataoxluniiigmvID3TTha+Ou2bASQVUpjIijiQ0BHJlxZh7gHRIBNC5CkVez2hqKsYyMTI7GCioUVG8MpbQSUrLxHIUl5+90CJAngpJWiIcSkO6CMpsp6JFbTNIfsEjoAS0VASXDkNgFHIYUTFUG0MGcVtTPKtLFUBEf/8KOfIi1n7C6u8X1f/V1cIVJYrBOw3CYUVlMnCYvjA5ZuvYFW0auHaF+hDeP+It5YXv7A9/D8zVdFmtvevhg3tUXFJoLW28vHebh2imF/CaPnkVE/MUyrJo6lxBFN9JIV0kAgaCl26LwhCTWTpCfXWtdMsn5n6t0E+f5J8BhlmKZi+m+9rIs3Tl7ki+YT/PArXxKGcdojK2cUNsMEzyTNpd29TXClgdBg8YzzAYXLKI0mqStyM0Ih4zJLM4bpoCsyBaX5/ac/zo++8kUmkfjSGMfusVOYxkvOES1omoCwmGzKfj7AWcMwX2CYL1AbQ1YVjLyntAkmjCmsAEelS8UXS2u01tQu4a0zT/Cfn/gYuZZ894+u/SC3Tl5iXDYip2wE4DEmFpRVZNLGZ0oT55HRIttWij9+4iN87cq1mLcLi6huAl4JY8/7BmMUtW+fr3nhI7VawFotoJJRIlFNrMa1VpBVg4txl1bCbEqsJnUaozWTqqGsPTYy+GS/lOcptRpnLTvZWXwIuPZ1zmAOxU9GK4JzBCNx8aS/CFozNBatFf/8E3+Pf/y5X/q2GMGfd/ylgEr/fx9FmuOtVD9CpBa2JoOTrIc2JiYnkpD7uJFWkfbtnQAkIcgirKwkI7VLKdKMxjoa7/ER7QyRlaK9sJAqZZimOd43VC1FWiu+8vT38ImX/4BTuw+onesM7XxTSwWrKqXVvKILDlqZWYgMIaluzDcBBbQGiYdNfr1wVbvqEsR2vErTGFlMvTaoyPDwHeTSPjAtuHEo+Y7siKD1HLBTGh8ZMLURKjURdKljYNVog4nSD2Eu2S5wty2oZSoaRO9aW8ckybHVNBr0ZVQuoUhS1OQww8R3AFnhUoKWh8qbo6ySVq7VtnCvjSM0FZWVZDsUrQM/nXmtapQAjE2DbtpkWY4QF3dx+ReAb9C28latzNBQ2Shfi5XgWZJjCJhSApta21hdmMvkPIdYS1oo9m3VLtWSABE8hUuprSOpRI9fWTeXkTUNp3fvd0DD+sEOrVRR1eLXoZQG5iyOw2aUKCKgpAheU0avFR99A9C6Sy4FTBGzRRcX1bZiUkXduD7SUEx1oBIg1G8tQGCljVTEgwTF3sTWsCqCpETfDhUEII3B6izJOoLdNEkJpYpBrVxTZV2XPNqqRDUNT959q3u2WsCosZZK1Dxq4gAAIABJREFUWRqbyMLu52w0fyiI1fiOzSQtcGX8aytSl5JArTTBWmxoW8b6WKENHcuoBWXnn31YFigbgoA/sjY1ClQlnRuaIMFDTVullc8Tk1/VPceltpQ2pbaWcTYQEMmJH00dAe1aW7SS++xRXZW6ZWB6JQbFwshRcUzm8rjWDFe1C1Jo/bgUpomSyCglLV1KMAqf5LHqrCnrQkxBtZEErJx7fl3cvNUBSCaa3i7ORvgoCy1dQhP16omWTmoCXqWMFeTltHumvZXnrQkQgqeKnjBlLEA01qIakRkEI/JSlOLM7gant++xceyMMBfjfFIRUK/j3lLkPeo05bd/7GdJGgkMeolBGRNBiIBHOqSEGCR1e7IW0HqW9rrn3xoJ3p3R1F6YSmjxrDFac3pvg2kq/gAYQ1KOydV8zjfGoXRFGgTQuX/8LFdHeyilGC0sc315lQ+/8SdoBZnVaGtitVrJ+LqkkyCJma/mC9c+wcbKSf7eF/8VWklgkxjN53/wb/KTv/sZqjSTrnLWoZOEejYh1CUEWX/qJKXIenJuSvMvfuwXSKwmCYH3zj/J6e17sljE6xCKvcZbJeBQa6ppAnurx+nFIE8bFQM26dATrOX+6YsCBMTqX1BaQCmXYswM1QhYW6aZyIeN5de+76f5O1/6Db7x/1D3plGWHcd54BeRee97te9d1VVdve870AuWxr42Ni4gCEKkSICgacvyHGtkjSRrPNJIHlnHsmxZHvvozEimyJFHlESJkrmBWiDuAHeCG0CQWAg09l7Q6EZ3V9V792bOj4jIvK+B5qKjmTO4OHUK/eq9++7NmxkZ8cUXX6zdifMe/4Y4fd2uOG++QCg8lqgtdhwayDkn4Hop4Nuz0ytxcnwZPBMeW70FnSEJCKjwqMsW+k4fTeK7j67agi9vvxgXf+uzCN4DMWChfxBVq43gS5wenYQjCXTM4bzmxgtx5lMfagDUaZeG01batS/xtd2XAgAW+4YkW0qEwhFCFCYXRy/Ad1EidqWUr3Zegt+ikLL0KPuQgbBV0UKnbKHqdHAKwOJijQlXgLgWoFC1oI6druC9k4xwEODImhkstPqEBemka2h0DnCMqtXG6TCMdtVBp9VGKEpUIaDuajDRaqN/8bTcMzMW231Yavcn8IFDjcJJmbYnD/JORKODMbko79/MkuAC678J//36nxSwLQLdvkGUjlGFAMeMumxlcFLPUzsvrE9IwiwQAyFisdVGhwsQZJ8uQo0zrT5hphYFoImLj9x8F7gsAe+llXnZBi0uYqloS1meBlAPzW/Bjqe+k/wK9g6AQ7dsoR1rLJV98DEiKgO6qNQGR9k3F1p96Lb7BdhXNtnHL7sV7H0qS7K5JIxcTRyw+lnOi70ixv17rpEAxxFCFLCByaWAt9JxEscPOk5OSqLJWIIhJWE4iP+5VLYFmPUetc7D4Lwy431iZbhQJ1/YfJVAjJocXo6MPnIAhGHc9cJqjM5jiSAl17FG15cIzsOl5Clr4qUfC/qcOgiS2PGyd9RFgdAN6gs4RJH/lvI3X2jVgARwHV+A667YC6jPrQkx2ycjM56aWY0nlq0S8x+B46OTCET48u7LcHjZCjRgs57DZnI868WojKOIiOcm53B42QrEWhITVqoUlbWj5gJRs0Uh6mOTR5/YRaxlo44l4YAgrzmWYNYxwSGzloRNKLY4xgjnhP3qHSnQI58pSEq87B48c2JKeSdAUqGgEkd5zaXMjATalkSg3mEQNnAkBAVpGFG+X/9eNwaOBVVK89dAPEASRRRqHJ6eT/viqaExDJ08LraFGbEoBOSNEm9Cvx9qYyIpQOoLdFt9ODE6hcIRWBlQtUCmKXkHcmmdRHZ4bOMuvNweBC1V6blY0O+YUJKwBImEAQqtZEFUIfVCCBCd7pIk0WUmoNJrrWNErbGZCwGnaoeq8GBI7MoKXDwztw4fG5/E6/7uT3GmbxAuBCyVLfhQJwH1xbIPfTGirJdQRY2liQGW8npZNxKrLRZtLBRS5skE/OlFb8DUyaOJvW6+ZKl7HjmXQKUuMU70DSOwlNDV3sOVbfHjWOMtSGxSoMYSF+iWLbFtIDy8YjMe2rAbc8efw6PL18GHCMfAl7deiOen58GOUfqIEIEqBJSe4QhpLzTWXISASkSAszVDAph3WJL8jDy3ai3PNDZeE1ByOo+9gUn6c3pgCPSilLZVIaJSILBdOLQKh6WugF/mhzEThtse3SqkOe+I0K0DBlpi753OkQhlNDEl3WDvWMEq4Ey/xAuhKICiwKOrt2LDo98EM6Hw4gcra/gHd4g663hNgkq1Op4ofApy66JIbBenm1LW5qGUsaqcR6WB/aGJFZg/fChtAnVZotLFgaIAnGZQdBMEhBXQjYyapcykU7YTsFN7n1gTrq4EoQWh62t0KKK9oIKJiqSPnjkhtFoFrUwo3DWJSsnO5jbmiUGg9145jwgBqaQUjYUezB5eO+dEE1lmA49cyiqkQ42dsbrMyZH26oJodkgYMH0xoHKFdjUq4CsLNDWzw8bcIWWctBFCFIeTRbuqE2vROyhKUeL3uUOW6SIZINMpSmGnsEPlyiRwBkSZC0Q9GlRLRUuMZtmS1sskDlTthSZMkOfEVCXRavtstOxDY2xWHT4k2U8N7gXE8Mq0aklpmHOCbJftxA6rnesRlRawwSU2i7GvrNtRdMJAWCj7xIEpSgkAFKColAEy89Jhye4TEKPMDRNI7fgSSoxOzCQTjxNjzmndBA3SOVbo+jIx3SrrtOGc1GSzidYbCKFlab5C0a3T/EnsDGJ0NRiD6m9VzokoJiDlFFryGBXIjKplFBBRByDouHSUsbXELXRdicLphqjZh67XdV220F48AwpBaPNa3iXlqlK60o0yH2MI0vJcF5qJc0YbHwODFFzqFiUCOVRezmldH6KXts8uVAiR0pyVZyrrMoJQVp3G+pXnUOvY1jbvSOj1cg0y10mF3aE2hu0ZKKgk4IJ8lzQcYAXDJPMdpWA1zSURZlU7ylIeQnWVdL9s03dJK4pgHZRsfSRbQVb6Kk5T1xeSLSagUxKgwqUdX6L2BbrOY/WRQ2h3l+R7dV0Elg48rq4T8N11cq7FogWKmgQgYRoaNbpLUcG/EhwqZTHqHAyiAROdAAGVlzEhjtKal0XLoMkgmz32LE72D0u5b+HT/KnYYXFgCFXZxkdvuFMCNQpgJrQco261wYsL4BC1DXpErXNAakSkFM8x4eT4Mvz5ze9KTkbpRYCRQ8T/cNUGHP4L60Li4UmYi92iBaBArSUspHvgUtlC7Vtw3TMIzDg8OYd1TzyUAgbHhOdnVmL+hUMo+ttwUTQuXphdhaGXjydnGEH2uYAg4J8XhxjewTvJoi2NTQDEqMoWAmTv63eExb4BDHQXRczel+iWbSyVbYClpMAychGEw9MrQC4z3whSuu5032GSIPDo1CyqqkbpczDrWLPZ9htR1kLS9wBiCOgWLSm98gV8XWOxFJBkyZc4NrYMi+1+vO/6uxBCxLfW7sKFj30Nmx/7Bj5y1Vvwxk99QBp2ACAmVFHA4qBd1kIUm/Tk7DqUOi4hAs/PrMQgi+O/1O5Dv/kL3qNqtZKDWau9rtp9qIsCH7/2J8RhZcK7L1uL3//M4yAiXLV1Bh9TNyHHWdQTCH57+348u3wNUIfkxEpAKdnPA+sn8YVHjshcUucwEKdnHp0kCmIQIP90TVigAtXACCIzHplZiw3PP45uFXG0ZvR3Q2LBPb5uOz5bD2Osv0A1MIibP/eXCN6nbHrXl+JMa+IOzCAnzCqKAQglFgaG5bo6HRlfFiCGFQBCJHTKPgGrHOPY2DSWHX9BsvZglBCdGxsbyygDOUlXKVgh7G9CaPeLD6F+lQQAArZ2y5bMJZI9yFhutS/QVWBDfIMgmmFFGxSCitVXONM3iOg8Hl6/E+d9+wsgZnBZwjtC/9KCOO/KtrayeyLG+66+EyFGHJmaw1UP/B2i9ypnIOUyUQGqpdiC63a0UUgEqoDaCeC42B5At9WGq2sVt2eQy2tPbE3U8kDoXuIk6Nf9/uWhMXziyltRE6MAFLzT4IgloArRdGAk8WUuqkgkRA2enYAP7HCm3Y+ys6j6kH3ouFKfHwR40w5oVopTxyxKbeve9mIBvRwiVemZV85jsd0ntpyUiVt3kx8l9Cnxy7tFiYWyX/SPiNSmAh+//FaMH3sel33j0whVFw7QpCUl39uY1KINqLIHQGpPfmhmDVa/8AQemd+E9U9+B5Ur8OGb7hI9FEoELGErsMNC3wAYAn4Q9fZe6QGGmkQlBQcs4JXXMsgiMz8DRlAQyWwCKQuIAATK50m2xTkBe3RdeCZUbCA1staZjovErZTOCQBf234xjk4uF/YFCUsp6HWznleYGXKPhRO/pA4B3gnbw7H4G5/fezU6g0NSOqf3pdVpSQ+KiNGpA2KU65D5GMERqU+yNSaxQNsZJhMJ919wHRwkmWNj6xFA3gHO4eToJEaPPo8Pvf7duPXDvy8lbCyG2dZNcA6dlnbaK0t85rJb5LtY7k2ACXnQSfdafR4QYWlwGKhCA4jIj12eg5ZBGVOJsvZp5Ty6ZQtFrLHQ7ke3lJjH0wJqLzIhMUZUBuYpwBtZAOPKF2DmxEY+MzwGsLAzc9ezjsR9ICwWLfjuEjoUUSBqlzC5j47GPGBhEJ1RRvj9G/fhVP8QXh4YRs0Oh0emMP3SYUQCXh4cRaElZS+OL8Pc0aclKaQgcM0OJ/uHcabsw+qF02pnxN/valxehQqLhbAHXxyexNhLR3D/lgvRVzg80b8+gSlMhMfWbEPhGQygsGdO2UaGKGQMNp9X/cKc1MlrLehnQQLqRA3JPZPijfl5sq4nQEAdrzpjLe/w9S0X4MHNe9V/AJhkT+4rhVnuCOjWwlQitcelZwy1fQILvRMphr5SGlM5FpsSdI0JCCz3F2JA4eR+GZJor4Nobz6w/WIMvPwSjg9PoHAkvho7FCE0QIIffrwmQSXxHcShrJn1R7IhwTlEL5tADKSBbFBtijYqV6AG8Lltl+C7y9eitbiAyx7/KnY88e302SdWbsLmJx+SzVPBBROG7boCXShw4iU7+77r7sQEB5whjy9uP4BVhw+lVqE1CSpYBlakE8oUoUTLrH2BWjc/Ca6b5S6Ugja7+ZRpgpQrpdIqLSVCVAaPiulVzqsDweoEmHEUPZj+pTP5fAkMEQZFcB4ME+wOUgrgpA12VzM4iUatNyelakU2nEULMUYssQRC7ByqGNEJLQBRnCwFouwwJ84EJAXAqkHKDKKqyp1XYNkd2SUDpMRONn9pr+xBcDEK6yYSIocUhFpHNiAH91HH1TraWHe3yKxixBIgBA3WPbqwrmquaCW2TmQHDpUCBKp3pHOWApTNRAqWiRNrQAKxzF8De0gBlARIKdOEIqFmAYcEhPMARbAygDgEROfT3GEIiCrzohanDEqlrbvamcerYLUEtaxjayV9DAE0uChT5yc7fwKrVIcgOI+iEuYY0IUPAeAoGT9j67FkgQNLJrOiKCUp4Ay6kWTZF9GGrzrakldeM1ZK5Qr4ShzPoPcZiNFlASmWoAEOI5VsUkRqyWxH0phyDl0SYIJiRAVp1R4gG0btSylvrToComiGz/Q8LO2YSsZ0ThM0w+W8dPtTR/JMe0B0JkKNJV+Cqk5iYsbagGR5xjFW0gaYpXTlTLsfjknnZu5ed+/OK7H85aM48ND9CMzSJcTAKRY9CEAAka4TYNLoyKkMVUsnAuVALsKet7I5nc+BGXzqEtXtthC9tKdfdkpYdTDnDrkjo6VRZQ4zFoo2Fos2OEaUdVfsnIF8vkCMIkJZuwKVgpA63EmsPLBD0Mx1SIBarYwgj7ootJxE57eVwbAEmjL+Ht12H8gxXCE2yqutWjs5iAf2XIF9938clPLboj8nDBrJXAWQMgAYFRG83r936ig4wp5VY7iHOQWgSfNN55KxSE0TrvIFFsmjP3YRmfHc9ApNgohDSgQsDAyDHMPrXgAwar2XTtnWoEtszYnBcbwwvjwxQh9ZtwOlF4fEGyPIOVSFCo86EtHmMycQQoW6kHKBqpBy2g9e+RZx2DSbXfUNqFNvwKowuxyTsGkQEdnhyfmNeHxuHUqYoyVZ5JXj/Tj04hn8q5u24DfueViEiHXeBRUe7pTC8KSiBe50RATUC0vpry64CaSlFEQAWLJ0kRjV0JC85iUYDSw6ZK3uEoIr0neAGWcGR5IjbgGTOXxL7QEJwLX0LAXljtFpyVzutvsQnUNncCgFgReuncCeVWN4ebECKCZ9p6hjEJGz95EYXW3RLZlte94GVDL+yeXr8MXvvwjfLhFOCzOvVGZ15QuwFwZT3RVthoo9FooWjiwBYX45PrH2Unxq+2X4R/f+X1jkAoW2QY5E+M7W/Tj03Cl0RtqS9fQ+7cfSOVcFJGy+MuPoxAz6jj4ta4OAbqsPn997LS79zIcFFGQWJhcZS1mYsMEXeGZuLe7ffWVaK4UDXFECnsFL6g8xwUVdG5DAoFOUiHWtPowxJCRaD0HnFTHuef278OY//h1htFaVZtzVX3JO2IdsOm3CyFwqW8q2dWmuEEvZBVjKRQtlIqaSKohttuDw5OBoslfPTK/EJ/Zcixu/8lfCpoJq0TgJFGonOmtdX0rX0VCJrYkR3VZb1qVeLzHDuZwNZ9Jur+Z8EjRJWidbfmZwBOQ8SsNySPRBrGzjd992Ph589gSe+3PI80pd2wRA7bBPui7Q/WqpaKGC7HcSJHrRxVE/2BI3tZNOqjFELJY+aVqmJFXDFzQWk3SYlHN+4Jq34i33vl+qCLSdNlH2r7tFS368jD2br0qE0yPjODE4iku//VnZk9RvNr+fogResmdxAmZ9FXF0chaTR57FMzOr8IW9VyEE4OmpefiWtWFRZIhy7uIDN7+roW2kxUwKmMQYk/6QgSnWiCLEHNA2jwyw6L/1fFYmFyH2oVsj26lAKFjK4gwAYc/wLCxxA4D6Si1rtDkBwDdUM2yO2PHY2m3pfmzeyG8tkdMgnBWYcUSAgwAb+n5rpPTC/DqZv1GCYzsXk5Ta2X07dlgiJNZGHWzYY2M8KIFhGUgDXpyZF20bvYXCMR7afgGGXz6Op9ZswfSRZ8BMKAuHJ9dvx7IXnkrPILLMkW6rjW67X9ad96CyBbYYz+aQVpTIPYhdlIqAzGYxcMP2lH1rxvHFx4/BMeHyTVOwrqgyuJKEq71oeoWixFKMYp/LlpRKO+n6a/YwQNm27HB8cBxjL7+ICh4t+14vezSxVHBwqLHoSkkkOYeOlrF2XIElx/AGKkXgW+vPw/mPfFUSrlEYg9as5dvzW2Gh65m+AXxyx6V4y+f+Ao/MrsOpsUnxLQJjsX8IwReSAAKna/3w+ddj7/e/ge7xIsldSCds0TFdKoWNTET4m30HMfv8k8nu2bh2EBRYz/bMkcwBY/YYm8gYk1a5E2EsJVmDNt0NFJVyUS1N5zzXlHiNtncJ3Mllb+L/F55RRw/iosFsEkCp5Z2wmnTxGhD0B3ftwzv+4IvoKx0Wu0FBLPExjIEkzG5ZC32FfH/LO3Rq0VXq1oJFnB4aQX2kQFftjmPgMxfegIgIbwCv9yhD9YoG6T/oeE2CSgASEhzIyY8GCUEzn5ZR6BYtuLgkWki6CGOMeGJ2jWTD+oReXTsPlAUW+wbxwK5Lsemp74IsmCPWzGeVGACVKxBQpWCrarXB3RqnBoYVKBJ6b8XS5rUbKNcB6y5jG3pNAjIEBZeCWXKyjK61dG92bMoAjhmswALQcAhC19Qgr9bA0bRcKpLAOpKUhU28bIGetMXtqAPZ1c8bU4A4ivCsZ7S6ba2VpQReGLundoW0tFRnrtag/0zRTkFANxKWCmF51Mr4qZ0aTWSAyjp8VN7D1VKH2/UFVBO5R3dCWDnKBtLsUtCWsDX3od1ZlHORaCfUlrnhPIYm8FkHEWZuYNRa1udQ+VLPafftUDsB3KgOYF8m5obXDlVNRkdqMRqtmx0lYMBKyiTjJ8CDIPTKyikKuxwZL6XCdgvVGNOMOpDbzHIMqCgDddzo+FY5j7qIcKFC1xcoYy2BgS9TWYxpajTZKdAyQyoC4uJpzB9+SseP0rzrFCUoSKkYR5ubEcHVWorhcKbVDxdqsBr0wCwdmkiYULaZCRuHk1h25QoULIL93aKU8rSihW5RwC8tpEDDnlHNAnLUkRLVvwoVRNQ5O0ZBgUpb9zUzOq5EpSWgzp4hgBhE96NVSzesoELtlr2tSYS8bQ5ZBr1mD0LMtGlWrTIAHSeMQ476dxUARURmdLGIj0upSX8CzoIvlOklc+WBtbvx4Ibd6IaII9MrcOHDX0AgxsyJw+qoi2MTourFQUBMBhLTJmgwY8GTlRIaowuaAbcOJ5bdqbxTvQdx6qmQ0jibI8Z2Q9CyCR3/PO5OWCaaWW53FwXQagSuiUHiPEItTpWPVtqnzD8FQmotcbbOjeSEtVj7Fjh0pRsSImplRrw0OonpY8+hAlAVJaqyjW+cd5mybvLxK7dsxZPjC/jG/TIe4uCbTp4wbwgA2CfHwTvJaNUqtvieu/al822cHsSRo6wgsIAtzHlMgvMpY167Que1AM0nRifl+0jLGYjw7W378fjWvbhi0xQ++fDhlC2GBczM6gQTPnP+1SC93i+edzmOLZtDoech3XOFSSkgT/QOqAV4rVTHRJglUvbXbbXR0mBFnJmQuvxYZ1D5YemCAxJ2mFLyLZtujveqiQG8tNDF+mVD+N23nY/PPnIU3T9XZkFVI6quUyQSXcRuJ7FcIwkrBaHWTKQ8pwfX7cL3lq1RR0+AGwnkFSwNFaJ3WiImgcTJ8SkUCioT50zmU296K675xJ+hesYLi7QocWJiWs7NovFAAKqihaNTcymjb0fhGOMDJdDtpl2HFeBNiST9LexhC/RkrFaO9+P2vfNYOzUAALh97zx2fnkMD750XAA0ZQ0GlgCoKlsoQ5XYeKcCoy4YnztwM/DcSQDAA6t24JLvfQG18zjdDbj31ndpe3Qk4OJre67Ans//dSoXjkwpARM1QD8+Po3Zl15Ifg+cw6nRSTmX2hmj2xtzMZQlovd4YNcl8ArIktodKQnJttrWnAHV8B6xEPBfGOecxioIgQVEhN+6bSeGC8In/4SUiaAADgW1taIlYP7Nou4xgb0k5kjLyKP8+5ENu7D7oS+Jr8eEKzdNiV1jKcMLqovyR9e9Q7SOOjVYg53nl61AUHHcz+0/iPnjz2HrQ1/StSGC8rXzqGMA6qWUJAyFMrz1nl4cn04BhnfZFgX15QBtbKFrMTqHF+ZWy3zjHNz/9BXrMNZfYv2yQQDAnlXj+ChZiZuBnlJuX4F1H5Ry4ErLsOE08eg8zrQGMFiJ/uNC3yDKbicxsRAD6qidXkEoal0D5ss3gCWxHy4xR0LZlsYD3SVNaHql6cgz7BYluq12avTxJzfcjT3f/zq6pbarVyZvGk8SFpywMKKyOE1vkvDdVVvBhcfDm87H7DOP49mpFTJ2BDw/vVI0qGDgi/j8ti8YkKS3pgCowS6UnoFiDwKS6NG0FWYg1BxAuWjpPY4ENCINOGNEYn+xBashwBHh6PQKHJ5emcrWTEQ4gpIGkjxsaXJhID9sj4t6Dxq2NBk3RIAThW318ZCCfbFvmdGRb41ScAyIL5LAedh+kMGB0nNiaqbSKh0i1gfh1OaDBKhDY1+x7/dMODU2hb+54e1wTJj59DN6NcCzc2t1oOUiJGHlxTdotQHWRjEk47swMg5/6mWNK6oEZgaWvYXUp7f7tpJD1r3xp69Yjy99/0X0lw6rJwZwTEEq0T6NCBBNWKuwiTFI8ygvieIzA8PoP3MSFCL+8PK34u5P/rfEDPzLC27BO//uDxGcUxYNwyn5gUhs1GKrD11ycFGqX7okCTspMa3QqkWj74OX3466KHHeYw8k7c/Fso3ADn+3/bL0PO1YKtoIzPj0tkvQX3qMM6N0UgrZLVsgRHSDrPP3X3IbzrT68fn1e7Hpucdw/4a9aFVdXPLol1E50fWtEDTRLuPw+Nx6KSfXNeS0rDKDlro+mLSszAAogmfRMI2RVLRdWHSkABVCVEZcQAiSbKuDzcm8vhxL+ZivgwBHdUDhxP9J5XGQ7w5BtJKYZS0gAC3vUHrG3tVj+PL3XxTpAhJAyda2Z0bbZ1thZZMEYG6sDxunh/CJ7xxObGpJEIjMgu/Kwl0aGkX0Kruh8yDEkMAzZsExftzjXGW9/78/SJ+kZDpcKruywmELOrpFU3dJNyd1dliN26Hla1AXoj/w3c175EGl2ScBSaVZY2v/LqCCx7HhcZ0oqpEBadMXLFOuC9nEyljTFAIkKGVcyzmsXKMy4AAZ4Q4pODUmDaXNVbSPSEuoBBDq+AJLRQsLrf40PqLhI9fS1e9MbcMVdAh6jsqJiGGlY9gttKOLotALrX4s+RaWinYqczMkfalsJSBpScv7lpSaWev4V6aXouBPJGG0iOMsD9gYPZUvE0OmajyLPBGQnA81HelerJxvwUrS9KfrihRY2/ckloQyIazUTJ4DEoPLNHwq59VJlyDQxm1Js+VddeBDev4azKnxrdklQeM07r5IJVYG0AXn8EfX3QkQlO0jU8FArtp7nGkPCh28bGtWToFS0rJAc9aJpVRL71euodT5J+NSa2ZRSo1KBRezUycZQgHBjBre7izIuCuYayWCUnakQacTIdhaxfsM6LV5AM4lGlIWWCRAyQTFbY53FYhMDKXGnH5FiZZz6VrtOuy8yVGFZrw1k5XnnwVKNp/EzlSqG7akOiOJ1UOUSkBsHCIRBhdP6XM2kNNp2Z7Nmb7kENuaMJCxWU5qgKQJwVtWyOa5AbNf2HYxvrtio2yI0DIKzlpXdr/GerKxrW3MfaElAg3NKV0vFszmEmOZ07VXZ54Ii+0BfPTA60FMwij/YvFrAAAgAElEQVTReYCez+VAOYO6uYRWGIzcsF+cSmwiyT3Vyd6VamtZOonZ/eprFmiwrlXS30Frx6ULDETrhh2eXL1FWGe+SCLST63ejM3Lh1NbdHN6V00OJlMkekkW6CKxL81pFCcW2LJ8GN4x1kwO9Oxrm2aGM3DoGIt9g3h81WZ86uKbZRzU/gkgJgBMVZYpWA/OK5tDr88X6Lb7cNueFcnpPTy9QnVmJEgiZtx33pU4NTSWHO2n5jeg0zeQsnjquYhTrWwI0v+3wM10UuxvzKoDQOLUiPOqtpqyzot64gLQOMZzs2szw8KCJiLcdfFq/Ic37wIAtAuHa7dO6z7vU3LF9t5KtZWsO+dCewA9twENhLzHwsh4cuiNZULsFHjzcs8sYMmzy1f3lARZu2sCMLdlLTbMjgnDsmwjeo9jc2skQCMBCOfnJnHemgncf+ktYCYsH+17xRxIqV3q/TdTZuVYByoT82QivH73LLbODqOtbLqD22cwOdRGZC3LV5tUew94h1jk/anjS9EmI8ax05301Q/NbZTXmdEJEV9//jQeP3paARrJ8j69apOuJ5cAB2OXaL0KHl+/Ax+9+W7VM5PrWxocTmym2l4nYfUEl8WzQ6udWTcsrD4mwsaZIXkGZ/kBIGE/RPZaN8m476Ibmn+GZ8Id++YxMdhKzyeqfaxU2FsCQGOtiv1fbA+gdoXqRElJH9QWETPQaicttjv2zePtF63WINQAMwVDYEAYpaDFObOxhGPLV6LT35/0I5u+jO1HtZegltTeQcePyIBGKZce2bop2aLEVmJOjKJIhGdWb07BPhPh19+wHftWjydAyY6N00NYt3xE7lnnaNCETZeNRSpyBt2ipaXKwjL408tu1/t1+MwFB9OzCV7K1apSmGnCFEoLX+aeJkxq1akMOuaAACRf2H5J8meC+hvGgOsULSnbdQ5PTq8BM+E7m/fi++u2gwDpJNnci7gxf/V7xLZIl9XD49N4aIN0TH56dg2CLxIjxuaXgUVmb5r2nxTYSH9r2BFZ55R+G1iSzoX8HXYus88WvNv5BDySgLpQcN8RpXjFAtH7DtyM06MTcERJTysxJ/R80gFQ7HeTXWPm27kM0Ji9tvcYkzKVAxFh35pxHNw+o/+2pWtMD7Wteh/C4CHVZZL3/Pz1m/CLBzfj56/fJN9BxkRBZmuwAXqmc9O4Ds7XOT8uDO9bz59L13jl5mWYGpR9dc/qMVx6waa0V5HGL1VZolu2hJ3baiWmCgH45p7LU+MZtsSZ2jrSOfal/del+3SEZBPSeMBAciTbYbInkYVRJPNTdUK96MwFX+DkyDg+cNO78OErbgcKn5Il5qN8dN+NeHD1Ntx7+a0yR1jm6N9e+nrZz5NukbD/a/Z435Vvy3GYdtQ80zcoNhDKnHI+7bvPTMy+AvysihLvvfodABR8cTLnvKO0b3Y1VjrdHgAgjNP/evU78ODKrTgyOqV7utdyYiE/QJ+5Jc1s/qeSS5tPoMb7ZO3b3m9zxDv7LNKcywlB0SsUEIpTFzX7Pnvd1pCxjVqeczkyEdqFMFC9a+zhul5bBWN6uI3b986nNXrDjuXJBv/6G3fIetBr99opjomwftkgfvWWbbh6y3TP2hHBd/HHLBlUONIS/Taqsq1M4DyOVrLv4o9X/vaaBZUAXWikGXWSDer9N96NF6ZmUyZXSkycoqicNqu0gBk4MTyumSdWw8P42nmX6UYsoEO3KFXnw2ugIBvQU8tWpgchKuuiF2TBHakhCV6EMSdfOpI+G3wjWNZAToIzARqo8ZNKaYAekKxmC6C4EZBq4O0LLJnjSC4ZCNOIqfQaJ08cSeU+silzAk26vkzlXqb/E9hhoexLgIDpndRqjCTQLlKQHInEUHDWqFpo9SGQBNZgxle3XpCAiwSckd2TAnN6f1beI0aX0nOC5mugr392z9UyPpzPY/MgMuF7Kzen95oTkcAeDeYbsy0ZscpKG50BQC49g8DSSaXjZXztMxZQ19zQvHGSRYc+36VCHPuKVSS7kED5T65+W+7Al4AuSg6mAWC1gibdQgKqyhfqbFu2WzYktlJIm5s6B23O1E5Ak05Di8YcNttwKp2rQTPg8swE5EwggIE+rkBVGEBUJEBWxPN9YlwY6LFYtpVhUCRH2M5nejM23pWuIQE35Zqzg6h0dVckjZ5KGU8po0m20mKmK+scCgZiaimnzR27TgMuu7qmmuymblE2aPOEsttN11SxT+2ym10NE0jIVu4kG3SlAGhi6CSQyac1FczT1OD8kZWbsdTubzihEjQZ8BrJwJ28roKCb/LcC12zygAwZ0a/x8Cy9Hx0jX5l835EYvzF1T+BE6OTeGzFhizIypYdp1esOTuviZI3gb9gTDMLqtSGQAHI6DgD+E4cryabyTJ8f3XRTQoQEB5dvRXkGFXZ1oBDSmGD93h0/c7E3gnOiYirjusvHtyM99y1D2/eswIHt8307kc6h8xG6yaFmZE2LlgznjJJBMIvHNyMP7hrH3755q2vtrHpc/ZYavchssOLkzOyBhVMskCMdB2nWexEZ0Gyt+acy3devWUZlg21sWbv9uTYWtBP3iVHOzkVnOn5bF4hCePn69svTI6yaI2VqdyQiQDH8NzIGKoDZWBOWmtk2TY592h/KZ3xOAcXRITfvn1XzrA3jsBZgyrtNyyJmk7ZluQBMz5w+e0piLDAhNUPKHzWVQBx2rMN7LKfyA7f2H5hCrKaAYyItzK87v9VKTp0zFqawYzxyVGsnhvHivEB/MrNW/Gz12zEv37dNvzLGzb3Pn+Xdc+MqWTzJmpgsWfLXAIPCkfYPT+K81aOvXIu6Vo3TY5a7f3pgREBezUA7+g+DwKeP7ko30bA6b6BtL5fGhgBCDi1VKnzTGmesUSWykzSpJft58QCfBRiB6ZG+vHAnivgNLCFPq+gwFRH16NofpDqRGSH14LdFWPa7cgmv45X0sNRQOiFqTkcnhYH/eJ1E2lO754f7Vlv0pRF5xJ7BHX2BTiR15dafQiNOVEVpfihzuPE2JT4gHrv16l9GBvqw4qJgYb91HUEzQgjr7nvrdsJgnZ8avhM+ScnRcU/EGbTkak5mSeN+VhIpIrLty1PSYAMvimIq77W/Hg/CMD/dP0m/Ps378LsaN+rzqWNM8MYHWjl/QDKJCoKLLbakqDQzppB9/egNtlEoWvvcHp4DD2gdKstYukaMKInAcEZUPPZx43E6PT1wTtCp38gscxkv3ZpjLrKngQzDk2vTMCBafq4JoCFzJoNulfUakOMKuO0VN3Ksmz+GQBjNrcpuNwERJJf3wRhkMEVwHR/9HFRDoTtvSlI1ufZcz5ku+Q10E0AkAXdUJ0Xs2FpLTfAsfR+pAR8XovUY/t6PmfXgvzdzcCdIGvvLftW4ldu2ZZsfF4a8v8jfQV+7XXb4B1jx4pR/Oot27B9bgS/9/Y92LJ8GJtmhrBl+TD+1U1b8dtv2d0A7jLzqOUZF62fwK+/Qfa8wZZv2G8B4v/51Rvwa6/bhoPbl+OSDZMgIrz9wlUJNP0nl63DwfNX6UOWtV5rp9KqaCGyx0WbZvDQu3+2Z89K+rlQ7Vr1fyKLjtvzs6swPlDK9bjmuMozvW3PPN50/hy2zQ7jxNhUAkkFWBLbc3x0SuynAuHEDHYOXznvcjhmLAwOpXkenMdntx0AATg2Po2vbNqPU6MTaY4UThilf37t29OaM+kJEFIcYDGAms7k09l+G5hxfGisZ16e/cMkJZjWoOLw3JrU0b3yHvfuuKKxtPK8enZiTuwDU5IACMw4PjyZ5jszEtDomRXw6f3utC6bJWONn7RmOQPC9nx8o7RYWGeNc/NZ6971/i4VXGrpvukb6+m6rdO48+LVaHuHn7tuIyYHW/hPd+wGEWHLzHAaj7nRPoz2l+JbcF7X//ZNO/CLBzfDO8bcaF+a80yEDcsG8Z4794IIKFjBJU1+dMo2vrXjwjRexvQyf/PHPV6zoJJNZCtXsgCFifD9lYIqW/a0doWUDTU20WzICZ1WGx+75g48tXIDDs/MwxFwaPUWAFA6Pac21MY4SoEQeidiXRSABjNgxvtvuBupbMA5pUxT1hFgp0aqSAGSMXbkiEDMHc6ADHQ1Bb4Ti0Kd6651tPMFmkGwsToWW32a9WkEdwpQGXAkrVhd0vWwUiHJ/pRJ+NdaedfsUpcP2/RTaYy+JxLh0MwafGrH5bCOMx+57DY8vHp7KvEy58cCeTt/Yp5x1mFR0q8y0DKLKxLj6ZnVmUkB6mF0gAhf3n5A/64i0sq4qHxmPmQgL7PBDICxrFgq+aL8DFJW2KkGD5vguzx3aXHbQmCPv9l3EJEogReBHf74qrfivl2XyzzWrmOn+of0mkiNfAatjMkCnWdd1doh3cTzOiEtOXSNYEn1j4xRpCwcu0ekueEzk4h9Cjaa3c0SQ4QU+NA53fX5/AbWGPgp88sYKUK9NVAzeAFfwNm5jNwEVvQ5sIEcPrNegMRSMeacOaW5ayLZvg/TCUoaRk5ZWc7hY5e8MWcu03cRDk/MJFAYDWDWwJEcRMgIGXPKANiuak3IRu1T0Gcbd+psx9ZytXeN2rNZ0oYB77/hbvzRDXf3OGf222wAdD5YSYaBraZVVPlGwwLK88e+Cyr2amvUyihBhMMzKwGXg5sv7bhUAh8tQUnrWwPOQFaemDNgVrJkdGoACgRmwOCJ5WskUNV51Ay6DBRI3Y1Y5vqLY9P40xvfif9+/dvxzW0XojswiE7ZwoJ2wQDEcTo6NdsTSAo4mwVJAeCGHctx+755+cfISHL0BTiz8j4Zu/1rJjA7MYj1ywbTs/hBh7FRpDSkQLfVTsBLt2iljKABQgbUCwuA8fSK9SnzZV1LHBPedsEq/OZtO/FPr1gnIA4La8A0LWw/tADIqVMFAL9881ZEfY2cwxPrd+KRdTtguihVIfPGsqF/ecu7epx8grIgZBcx70uvW+bCmqnBFPRbkOKYcHD7DEb6zuHcUAY0K6cdzZSxJHOY8ejs+uzoIy9HW5pW4vfQtv0yR52x7pwyQCzLS1hoD2SwDQ3Qzk4ICBDoBPQzrYzgPQaGB6QBCIDVkwPYsWIkdWM5+9i3ZhzQ5xGVfbZrfgTzEwO49+Bbsebi83D1lmm85659+KdXrMfte+fPOT5rpwZhZbe2xz07uyaJJSdWNTN+76p3gNA7QQ08f7Y1kq6px6kmodbDAASmNC8iy/jVbWk88aHXvxsjv/lvsPuWyyV40j1IRPM1kNFSbjDj4a37Unc8A7ouWjeRS0bTesqgAHQNMlFq622B9j++bJ0G0oR26fQUYtMDC/NP2IBeWVdyf9bNr1agB7rWUuDIjAd2XyYlPkRYamVQ5sC6CexYMdpgwVACgAy8tSDGNIcck7AlzYdy3BhX1az0BeqiBDHjMxfdqEwJs73omaNA1oWyyZ+YZMSyvggYKL2UYJ7rMNutvrT54EGD7G4pfuGSMrgAmQPPLJvXslubz0hjGFn067qtvtQ5r/ZFAnVN/7HWBEhiFzPh0VVb4Znw8sgEiFk7v+m89pmZHL0wDhdVd7AJ0hi4nBICOs/s+mvv9HnJ+C30KbMw5jFO4HsCfhpxAVGyo2yTsWGPbFjt/5tglbFvbM+w67Vynvy+DDYle9sAWCyoRnodCVxK52zYtb2rx3HFxqkcaNtnDPhgpHJUpry+DFSx8fjFg5uxYqwf568ca7xOuGjtBABgzeQANkwPNtZovp69q8cwP96PP7hrH/7FtRuxcqIfP3fdplckFtYvG8RIX4Hfe/se3Hr+inTvxohaNtTG7GgffuHgJvzMNRvwW7ftxH+4fRfec9c+vH73HMYHSsyP9wMAfvLCVfjPP3GePQiAMhgAUn+yKFEX4iMZO3t8sIVfumkrRvoKzI/14Q275/R5xsY60XXopMkMOZ9Yqgx5RncfWJPKqG7auRxXbZ7G5GALxyaX99geA5a/tOsyYUayMA8ByJpqtXoAjUdWbQUz4/G5DQlItHlQKMBhLDRjPiP5Z4RHZtfL/cPY/x4vjM+kZNDHLr81CeJHIvz1vht6gSR9tmmuUwZ1PRPODI+le+r6Ek9Mr+p5b/P/33vtnfjIBTclgB1E+OS+63qAnwQGERI76GzA177bAFLX/LvtcSTgl4GUTWZQYkXBhK/zd9vnDTSy5yD3bYAjki/xG2/cgTv2r8SVm5bh/3j7HkwOilTEULvA79yxG9vnMqgEAP/utp3pnrbPjuA/3bEby4baPWtjdrQv2YVfunFLWn+twilTyioYGEdnVoJIuzA2mE91UWq96I9+vDY1lRoeoQXhtgmYgQMRlrSUQRyCVnLWORpTSTQtGFLj/bXzr0ynZwIGWz4FeDVJp4lADkw17t9+APu/dR++s2prWjSmIA8gOSROLa3RlVHlDD9YgRMNHOF86oBFsZs3CtVDsgA4MiOgwYBh6cZhNO0ulfB1lYNvisnJ62inLBFlrsQYaWcHK6kxGngueXKiz6O7UwBE8yBGaekbSTM6jSwfh+SIx6h6PgggEgbR0omXc8BtwIftfKo1VMEntlJ0jC4UUNHa7jwfzFnLRi+o0TAwxYJEo05TyFoisHtUB7tyJQIBRdUFQBg+czLdW6LlE6d2ssRBWTEExCz0SiAEBARPqGOtgKYAKJEplc6d6h8SpxaW8RaQ58joNB6Z3wR79M9PzGH41Im0CIRJFVH5UnU/VHMGKmBOxryRR5TWSbpuBmIN65BiWkCRpdNJcKLP01O2pwLtTudkneaJXKOV+Zl4s4AQEbXTWmWHBBZadzfRE4xJjLhyBbqtfgT22oaVknONxjMNUfQgjEH09S0X4MBX/06uBQaWZsAiMksXFcj91c5DVYBAqltGsM6Dos9SOY8/OiggzYNrd2LP974ijrl2FfrEnuvwjo+/J4EqBtzUTrpvhGTjSeeglmLFkAAo8SGtm4YAfnWlARYYPgZQkF5uNgbC0FTvAIRPnn81Dn7xnhzo6j0BOcCwdW2Ajo2pOeshRHSKtn6PfjoG+bc6RVHPa+W3svYIpm/R1dbill1iRhI/Ju/UNnIG9xkKEluZqHVc86k014C+yjmwzsPFdn8Gkkgp5o4BBGm9zc0SBnN+hWVTuRY8M45PLsfkiaMaNIqNiM7jhZlVGDr0MJJukSvwzIq1yRF4xTE6ClVyscecSmAAAJs2Af39+F9u2orTSxVOL1Xn3tvMntl8Z8Ij63bAmEXdolSBU6XCA8nOkm5cqfRAL2bN5IA4xT3fARh7gAA4r/8fgcJb0JEDhDWTA/iWrvG/uerNoj8xOAqAlFViIDzjgZ2XpMDHTKzelu5nqhWotndyuI3t66bhvQAQv3zzVowPlBhqeTXP5xh3PYLzCK5OGl62Z2XGUQb4LGAhyiK5Rvs+PjGj81kBd+ewbqof3zt8Kl0rmOEhgV8Ca5EDSxBh2cQwYquFyy/fiY/qtY8MtLBuZgSIAdiy5Qc/fwBj/cIyZYjo/zVbp9Guu5hpt/FffvoqAMD2FcK02a8A1LkO1oCjsnXPjKpoCdBriRQFrO05yRQhSCmnrL8nxufS31MHGdtfWME9yiUaUH/kqLJDCMDrz1+BrbPD2Do7jI9+4zmxMQrasdkjVyCqaOIjm84XE6d+FROhv/R2gfLLxGjZgUOd1mGnbIOqM8LyJRUe1o+9Zd88htsNoFKTVk7ZVjUEKGH1KapCEgBBQXUm4LvrdmCBC+x65Gu4b+81eHlsAoUO0HV71+RzJ5CA0pqVpSk3YCwSx4SH1+/Ci7OrdE029yPkJFAU0DSySAOAhfnwF697Nw585V4cXSaB9Y65EXzrmRPp+4R5E0VXiWTdxqQZQq8AE895tNTG63yPRKCiRNWt4ZhRFQLwyuKVwPxTe6+FT23QMiMmMb5U79DFGjEwYqzSPDLmcwBEs1D32AjCSyPj8MyoWErETEsTuoarolRAifDF7Rfh8MRyjBrw0wgioWsBCGmvC8zgGHSPEaXrk/0jODkykTSTmEz3VF4gWzfJbqmuEQhRu67ppMhTLwE7eU70TBmJ5nvnPOU4R2Gw9HrPb6h7rt4AqQGeGmrhyMtLup8Tbt65HMfPdLFxehB/8Lnv459duR4A8OnvHUmacenr9Xz9LY+TC910LwYopfcSYdPMEP63N2wHAPz0H30VnSrg567b1GPTf+mGLXj08Mv4jXsezjEPgDfvOQdQfo7DO8brds3iL7/2NIgIV2+ZxrbHRoCXnwcAbJ4Z/iFnEKDDQP7zV45iEafS3yRGUrZcIeVmwXuMDrbSgP/OHQJIHfrm9/Ai0NP5uTlPQALUTQ+3dVuR/XKkr8Dvv2PvK64r6p4v8ah01YVzODU0intuvhOdxQ5C2cKb7nlf2rMdA1VNiZFibKgYZE8o1H4XDXDVEaEC8NWtF2LgxSNY9+yjWCj78NzotFw7a3wFxn07L0vz8MzAkKwTUbET/cxO1ZiX8l02r4kymCVzJoo+mnN6ht5D3mElo4TjY8vAzKghVUOdVl/Sy6tCQ7NLQSACENDbVCP5xUpNNFCUxeirb8Aq3i3xrjGDjOFk/hZH/RyQyu8cCVu0DlYKJ36xSQLIe2X8Zkba55yTPftUY57+zh3nwTNhoHVuGOc3b9uJwcbff+vNu/BzH/g6iAg/e/MOfP6ZB3HkTIWqLQBU4TRqVdsYnQeqxTPn/IJXOV6ToJINkuncWFYYyGikbEZFLpPRoO/48AQmTh5rOJd5cwCy0Zwb68P+NeP42rPP5MDUFTDBzmcnZvHea96Btmc45EWpeyisdjZlau2L9MtMP0DKK5QV4BxiXUnAUOeuY2KYcqpBgu+cSSddXOaAUIyoo56PGKBGwK4A1lLRRlvbuUuY2GQ9ZdHtZm25OYlmGGpmcISImWq5RtI1YUpZMZugRh8mAEtlGy8NjWH09AlAxy9pKjEQyaH2xvxRoMuMsgICPvGD9f6c005uLnUKeGFiOZYffUbur8HIgga+1vLdtAuEiSQMLqcMsbGTxxoZQ21hDQkm1NIidYdTK9vUwgocdTPIGVEDHiIJbRRsDBCC6Y10Wi18afsBQMUdv7btAmw49FByiIS5oToCCuZQAyQ0HRyb2aajlA6y1wln+gbQv3hGdclkHYlel2VGxLnjukJTBDmg6NH7srrvpmaOlA6xtuwMPSBPzdJu3dob2zztaAa2MEDDwKtoujsutfgO7BJIERWwAGV9HmvlLKCIXRcjRAeKOcBPm7/Nc8pMHQLhuclZhEdd4xlrlycywXwkFlrtHCjUiBTTe+28AoJ5LVkz8EYclmhC85yvNyAKo0SBqKgOdleB68CEI6PL8OFL3qgObNQOMvJUkg1S22X3mkoLnIiK1ywdlzhKaySSvqSZxZXsAJRvouOoDAMQodPuxwdveie4ts0b+NTFN+OGz38EpGwIE3snILU0N7Ct8gWidvyLRFgq2mh1F3PXHQhg9OC6Xbjg6QeznQEk4Apq77ipicHpWmzjZxIAqdbMWmCvwTEnRykxPR1L+/YfcFA0fE/nCxMG2wUWugF4+9vT+wZa/gc6AWlhMue1VJZwem2BHULBCcRDJJ2nFpzIc2ailGB61RI7yFo5PjKJyZNHwRroFQ5ZtFrHLDu5OjC+SFuZre+mzt2TKzf07H3JAqW1hJ79YMucMHbADFx66Ss1hn7IWAlj06dSHAohldVIl0yXxXLtOmw+2JgR8OLkDLqtNqbeeBMevfc+jB97HutnR/G9I6dBIHTLQj+P5HTqqAAEzI8LO2XT/DhQlsDGjfjXe7fjD+9/AvvWToIKD1QVcP31P8JdATdsX457v/oEilYpOknhh4CRr3oicXCjEx/B/Ai55sygrtWGvtp1NMtTMyubk32ZGNTrMwCPs15WBONLF14HAvBz121KrITmN0R2iC6m+V156YAK5DEGSaD962/YjolBZdI0o10ouBpl89u/ZgJ/zLN4cH5z6rL3H9+yO72Xqfder98xi/vufwnOOe3GGwCWUs5ahaa7RUs7n0l3vm9tvQB1HfDUinVYHBzBEDF+4eBmfPeDQKvJplA/RfYHSr4H6Zo1MIEI6BbCSigBvPG8OSz9GRKDJjEwo0NFBQBhxj++fofoQkXgi/uvTeDwz167Ub7//Y+kuSC+hTVtaeyHOtY/NCmt69Zsq9nM4E1PjaQLHTM+tesKXPTNz8CHWpo/6HNk5PKKVILvpHMUdB8J0SWWkslNVM468bkk1H102Qq0HcEHWcfBdKmcJBZNjzMS4fFVm8F1bABKSOv5E1fdhoP3/KHoT+p9iq9LNmEQiXDf+VclIL45JHau5pxlAuq0L8geYaCSBbL2dU4DWTOxZ2FI6P1C+568ODR313ibrXFIEr1hq4gY//iytfiNex5uoFfAuy5ZgzOdCu+974n02jsPrMF77/s+jKcbNRHfBOkRlfVhvgyAm3cux5WblvVMnd992x6c61i/bAgAcP22GeyaH8XMSPuViZAf8fi1123HYNsLMP/Y3+sUAIDZqw4Ahw41XhFbtWZ+Et96qUJgZQxb9UDjiDqu1lmazIbqxnHV1hm87q59+Nqh4+KjEeHA+kmsnRpoAI/5OG/DDBa+JTGRiz4lhZmk8UMHPpUzWsWOuPsCbBydXI7FI0/qHq9aP/o9hbabT1syEb63eisW5mp8bvslAIClrjS4eHJqJTYdO4TADgt9DeY1OSUcvJKBlwEcAYXNJ7WyOwN3SP16mceyYCzEy/Msg5ffXbkZWw49BLLX1e5Zp0T7nhCyJEqTWWxMo2AdQ/XztjewuJJpiYSYO8QZk8fWfUDGEBLzyVm5aEzjTvY9ujjtXv4+xznZ243DGE92DLc9Ns0M459fvR60tIDS/xlAkojZuWIU/+zKdXj3H35FS7KlGqZTVy//ONf1mix/s4EiSNcSo3BFzrQyAyOqwoAlWfiPrNqCe1xCc3sAACAASURBVC+8KRnEHnqnnBQEYP3UIIbaWTQwOE7GoXay0WXUU67Fs2QkrBwJlDvtyETVbJCWg5nAswnZRmP6uN6gw7qG2QVKhsqn+7LSKSkt8gn8CE42V9sgjeZuophWkgZ1dqyEykoIAODzWiJmgEkkpbcDeGRuA0y8t1btmWjgSZNZotf+55e9GR+84i1pU//4gdfjmemVWDCquIFZyDRvu24QstOr5xQHQMY0s2XkWm0Mv7t6KwIxnly+JjvHQIq4v7nxfGXcWDmWR6dsJ4AMRBhcOJWuw0ptkMpb7JwESmAK45EVmxrWMHchi2mMOZ2/dtbRjRPwYA5ncjxZgmAgO4JWOim6GGUOGBpzTf0ZMXx6/WkMyeaJw19d/LpULvbs5IoEsCURazSeh46XaBwU6fnaPKsb89KuJ81fYzwZWEis7BRO15PGpJHxTrR9Nk0gA4ukvt3mZy4PzKVZTR0e0VVTADHNf2p0EUQ6V+U8jo1O6T0AhydmEQl4cWQSn9t1OT6159rkS2QwLd+/6AFlHSbYM2vcewTwwviMzu/8XJrlTQaY5vIFTuVzkRj37b4CRIyTg2PZuU2OM6XABY25lYA/NtZYZicmoE4/S+at6vslkBCwILHRmPHkig2a9XVo0ulT4wOv89eeg9otW/dW8mbirhGMZ8eX48N7DiI4h07RgpUnVWU7gYP2rC0Iket06f+NgZY1jWRsToxO4PpdcxrUKtjGnJyK4EzfjvDcinX4t2/ace5NSYOl5PSo03TTT73p3J85xzE/MZC+H6QZLr0mYys19ZBSOU7DQTGRx3M5LFFN072Xvh6fvPhmHFk2nyjeFgSZs9d0cmPDKTsxPC7zVsvFgoJb0PIWc7oA4K4DqxPQYMw3saEGTurPwI8DKEkplJVgV5r0Sd4xZ3toY5P3a6TXU1APwj033om4fx8+d+ktmBru6xE//tDBO9P3UvM//fyeVcoYKmROY3AQc6N9Qj132e4Ks+1HO9Leb0fz/3/Ew5hKzdKnN+9bkX0CZS7jrKliYxbBCai0x+Qbvta/u20XDmyYTCX9ef8BjkzOAuzw27fvxtbZ4VeW+nHvPlR7K4f2jWdkSTmh9LeU8eg9qz+V16tcOMBO5tlL48vQ6es/K0tOr4BOmLOPZCzAyFYeZx1stQyWVaeDAHaMhYFh26awaWYIUbsZvnIwxT59ev91jfmIdK68V8v9XL5pKu0HMdk3l36bVMK3d1yUnosFU2fHpcZ0zPupAkwsiaiB0uHS9ZOYHj53xrwxWGn/kGy2Jtu0FCiwUyDT4YF15+Eb68/LewAE9E4MfmqUQZvv6X3jPjmxUVMyiKXcXcqImqVslPZa05ozPb/vrt/dw6xLILPNLwPuspARrHw/7SFEWGz3JSZCGlvkce8FzoFU8gVjMqLn3/bcbO+g5jnPGvamL2d21UwdIQsSN//WvA67vv/xmg1Yv2wIv6LJhuYe0V/6niTEZRun8rn0PC3vUicqO//2uRH8/jv2poTAreevwNgPKqN8leN/vnEzbt61HJtmhn6kgPlcx8qJfowPiNYZVq78sfeUdOzbB7ypd/+OjjE5PoQrt88pgEk4fNm1wK/+au/79LfFKOmhaKwy2G7o5hLw3nfuxz+6dO05E06z88vUJ3PYPD+eSAnscsdZx4Sn33BH2q+aZV3PL1+Fe665I4E5TWHpZH8o6zmh8Ysa//76ul1pLTb3Uiv7lT3d5l6vTlGyTboOrUMlEaVybyLgv11/FxpTMsUx9l7T57Jy2g9edYf8O90Xko9iOmDJXqdxyb6plb82wS9ma1qQSymN2cVkmkgmL2DrK++RSc+JepmoaIyNfe5//4mc7Ph/+/CO8S9v2CxsXyLsmB/FpRum8J679uFnrtkArx1oE8jnPE4DCz/Od7wmQSVAJnKEiuiRleBwcuitg4jpFaXuRc7j6MRMnkyEvOE1jHoEgNnZFOyakLV9uzlPaTEyEjr8wM4DADG+suMAmAl/e9kbkhOftIt87twlHVF0E/TGyskME5zNVGJOwFXSGXH5/yVYO6vbHWd9pUhZNDqXiWgw6XKnrwhIy/Lk1MmKe3Sl1GdGb7o6Jl4tWjGGyjdZBJ/YfxALfQNYbPencYve49PnX6NgiYyjCZJLp7pG/bxtluYYUQ5+5P35miMR/vTgXSAAz0yvwh/feDfu230lIhFeHhzFS0PjiTD86MpNyPoPQr1vjlkkgq8rFe60blKUgxf7AfDHN90NEOE7a3fgCzsO4MtbL+xh0JhzAmQQC8ioNRHw1xfeiP/74N0AGsEOZYcElLODtfMIJmZtlrDHo5DsqJwlwsrV7O+Pz2+EaV91fYHH5zfhsflNWdydubc7oM6VXqHqXHed9MFcDujtmh6d3wxzKA2gbQIxoOzoJv0wfa7fXbVFs7WMT+6+SsfRxDsF3FpstdPrEchaPc6l6zKQ6+josrSGs+cW8zUAyaZ8ZdtFeePUsax8gSdn1+EZK+ughmD1WWCoCLQ3XtfyUOt2ByJ8Yu91GTDVOVfr3DCANdkhA34MYGLGU8tXNzbybCHTRt6YplY2YKVKxtKxZwiiNP+RglBxjow5BbVjKWjXXfyL512RwPnUIpcJVaEdktg15pA+JzatpNwxzxoERCY8PTkHkFOdpVYKhNg15pddB6CdevL9QdfekanZDHLo78gO3ntMjvSnVt4GmqRgl3MWctnQOQIu/fu+NRMYLD0uXDcBIkJ3YBC47rpX/8wPOES/QddAw0lKmXsdr5ieLyfHS+wGYdusUP3/y1vPO8e3yIMlIrw4uRyU2FwZjGYi3LJrNn3CGBNLfaI/cXxsGT508E5lXYoGygO7Ls2BEaXpg9Ix/rNdi2YSLQnQKjIQ3Myc/yjH5GBL2Yg+sU0jm410ueQD6FkjeU1QI9hDWkD/9e4LcdG/+XmAGUN9ojGRth70rqnm2GNoSEAJ54D9+/OF/j3AIDgTSHWJ7YLhH17C0XOQBsDO5pT8nhgoAd2bahXk/70r394zNnbIc2Ldc5XKr1nXt124EgAw0CowMdSHHFQQFvoG8NkDNwEARvpfPUh8YWpF2h+FDWt+kWj89GvJ2khf8Yogu+Udrt46ndZ09tXUPqmgMoMw2lekrni7Voym9dEcp4s3TfcmwhQ4ICAl+8TXY3zkprt6grHG1BH/YGqq59ywayLG81MresCBDMA2gg6SMr8MBnGyB2BOcz00EpDNOd0DJp8+jaGWR7P8pmnjR/tK3Hnxarzr0rVpjH7gQQTK0ZTMDRBgvixn2/vwmu349obz9DkApwaG8dLoJIjEfkQFh7auGE3nCwkw0wRjIzFqZZZB9SubzQWYG4xm+38n4/b03JpUdpL3xV6A2R52TPYfuSOhY/zZze9Ct9Wfvq/J1rFzcNpf8txBeibGjJR/5yYGve9vzqXmv5sVDxnMzvYnr9ve+fgz12zEr96yDResncD/estW7JgTbbTVkwPpe5vP/dWYonK9EkhPDbV6Xmcm/ItrN4KZ8I6LVuHdl6794XPoVY71y4Zyaes/1HHJJcAv/MI/zLkIGBpoCwtV/V8iQmf7qyeb5BmIZ5fjN8Ke1eNnve9sy/bKIwiVBmOj/ehvW6MiSiC9larvvWw3PvSGd6fn32y4IaaDErBk869Jqsg/ZwGU+nN8cEztY3PtyHltQr7StuW1kddqtnsAQFpObntMGhtKw5bme1MbiYgRy1a6v6Z+UlM7LQOuTYAq60qlNa3nb5aw5T2v0fyEMxMsi9A3rq05vtwYU3vejUf+Dz7nf9TDe7QKj/ENq3te/q3bduGXb96Kw9MrsHJq6Mc+7WsWVAIACzotyMrG3BgTRQ5glHG00D/Q2AzyYusx5KRZrbJMFHpzNMRAUK5Dt82i8fvQvIihnRoeAxNwcnQybbzSdUkZSiYiyNzT5to2RL1FKWdhUiAkolf/x6fuUHkssmht0k9h13if3KkBChYQW+16ao8OwonBUWQdAPncl7dfjG+v3YnHVmzEoZnVaIqGgxjHRqYS6GbgywuTs3ljREZ/e8A8ysY3UNZ5iDp2f3Lwnfjbi29OmTIAPc+mR4bfBq85V4jw1PSqHso3U+5qJsFJg+1AtiVQyqLWWmaRDEPPRg98YfsBPLhuFwiEF0cm09+apUZQwKx2Ho/Nb4Rpcdxz0etwZGy6xzFMfpvdko5X1GutfdkD4BBlrYOcroyphNLmFYjxwNYLAALef+O7UBclvrTrUnx5+8V4fMWGlI2w+S/Bh0/P04Cj5MiTjV+vPsd9e6/uWbLGdoua+XvfdXfiYxfdksaoKSZqc/nBdTsTAPTszKrMdGmAok/MrcPL/cOSJUZmBAUSECuXexE+t+cqmLUnHQuKSM86l28SXhyZSuNOugZsjtrwGsPLrqs2RpszRhLy9Wi5iQUF31mzHUEDqPyQOTnQST+CM5PI1kcgxuGJmQTc2hrqcXZtE0QGI0nnSmIqNUpxLYgxUA9EmcXVAG9svtWNrL4JE9qGb5JPp4dG8LEb7xRgW1k2ofHsTKusm9pGCzj93qt+Eo/OrsNLgyOpZM5KKYuzQd3mmk3zUv72sSvejPv2ZVaZ2fonV24E1Clo2jwiwtTclCQniLBFnfAfdKwa70df4XDVlmmMDQiIZhouP/ZBOev3zNz65OCl9cGWjdcyN7OhRJgcauFnr9uE5SNt7F09dk6HJRKUfdKYI419DBAx8jecN5c+8/S8jBexy0GNzhEroz45PN4AYfMcAsR5kmA+M5XWTA8LKHm2ofsxxmrl5GDPPLYf2xO6vkz31cwQpreisfc3z71KxEInh1qv7uw2/j8d/f2a5nS9QBLzq7z5hxwq6k3NGoBdu370z+v3DbR8YmwkZiYThvoFLLOGBaT7bP6v+Xxz1jYFJESZ2aL7Q9qbX2ULfrVjSdtim+9gZVTW+GCoXeDSDZO4acdytF6lHIadS6U5gNo3iD1olz7Nwd+4NQd+P3PNhlftbuaUMZsZgA4L/YNp7dkeRESgskzBxtn3+eV916B+wxtf8RzsfbaHm/h+s4wirZv8QRjDyfbMxN7hzAwbbPlk40dfBcC7UJkA2bYbs5ex/123/Whgkt1Hzx5BOaD0Lo3RyZFxvDQ0nstEIO/768tvxRcvuE4Y/WWZ/Ibp0X69T0pzKLDJIWiCRVm6TX/fAkFviHBa1DpXbL9klzrzpe0C5iY1QRj1ASj/lv9lNH1VboxHc6/Nzzi5GD3PPdnaZPJyQGpMBjS+x/zLZlDePH+yQ2ftbfnypDPkyol+/NTl67BqIgNJ9v4L1ozj2q3TP+CRy/sHWg6/c8fuV3Sr/D9/Mpe1rZoYwEXrJs55rtfyQYDY9YadOz62DPFVOmQ1cyMxfVh+zYydBdr9CFvCxulBXLB2AptXTjbWH+Ac46eukOYDbzxvDvvXjOd5Sg3AQ+e5lb1ZAwmbP44IE4PlK/ZFIM9TWVYad+l6aP5EZ4L2OXZpisXb67l0TL5hfqwvfwcaQI+tSL2QDCbJ+apCyvC5LBskEeq1yyT5lCZTqfkebpzPQLcmyJZE7S25l0DsXsYTUW9HWLHjSK+j8d1m489eq/+fH23du6+4oudlZsKayQG8+eJ12DY/hiVg6cc57WscVOrd3IDeh2n0RNuAiQjHJpb3GHNqTA6b9O88sBo37VwOwNgZupGCcHR0Co/Mb0LNRWoF25OtsglNhMV2fzrvoTVb0mZnHUa6ZSt1pWhulhnMkJsRIKnJVHKJiWWlcLVdJ5s4d29mMhKjq+KOJthsoFMue7FW5g3nnBn37bocz8ysAohwbHQKzIRvbN6Ll0Ym8Nnzr05gVrdodAuDBR/QjZcaY5PrWTOaa84KwYLqXIqXHhSOj03jbw7c8v+w995hdh3XneDv3Bf6dffrnBM6A52QiAwCJIhAEmAAc6ZIibLSSvLIIwdpNLaskcOuZz3j3ZlxWGs93vXsfF6PLUtyWAX6c5CVqEDKikwiKZGEmBNAAOx+d/+oOqHuu6/7ve4GRYo4+Bov3UqnTp06deoEv+n6LEJeiNTMVm65KkW4/2OKcKLQgH/edD7u3H4Yonwhk7Us0gDq5mpaMtjB9EXKw78Q8MCadXilriCCCE+jteaJQf4AnRFmAyK8UlcXCKlavQZ5+8HwOgCcZYytp1y//vTi2/Hg8DrcOzwNFhr5qp7iWNaKxHfKZME3y+DDFoAfdw5I46Lg8euI6UozFLJFGknGnFKUlRhm5AU9gh6MWAkJ8hlvfF/ZukgH7l714KwCnoyF+weXOjr2feUYSo6WNRUrERBnc269eqFeFG2GdliRWTYXRjiQVxmXKmXlkERqwSQBR1npBMLdU9v8JuSVPuQVz1GEY539ajkVUXCQmM+6Obx3ZBYciDoQLIMNzK2v4w1NSocG5wtifaf0LooKuE3Cuqy52TTKG79W2HVKNmHmqyAX3D6KHM8DW6SF65zdBeejDH7UvUbc1hayOXx3aAps+UiklhLEvJKM4tbwbAJwvNiCBT/nFuJsDhgbw8sd3YijDGYG27BvqhuXbujDu960X5SQg+9/D965b7zSLgQAWD/YCs7sCSJcsK4H20fSU7wvCgHPJty7bpPMoewfwrcibROs5HRjzGYivGvfxFKNhcIXWWscjQvBsPGcCS4mgp5YT/jvOcW6td6wWB/2rn3wQrHduxFFQGdnjQhzyipLn8L7/UC+Pb7Bd0+FVWf3GAq3SfpgxIx0FXHnweukrDxGJGOz7jAg8q6eYT3B61JgnmclybKACMX6vNAKXwooDamVpfnKl5VKxPokyPqWaCcWng/cufco/mnXkXScJoYZE+GJnkGA2FIpEvc3wMV1OTjTg9+7NRHAtr0dIEJ/q1oQ8mVRnMmgfdsmGUY1SpMoE2GwoyhrC0Q4fdPNrj7mKeCDRRio3I7zsYGx8vliOYVI+D0b+1iLUu4vQzajFn0sk5Ds4xEOTPfgd27Y5OLVeJ4/09ccBn4lQhCcxE4yRahvrMLlzYJda4bnSRYqivD/nXclTtYXjZuNe6yUzYEyWYCADNT6ubGQ8/tOeDkAYtxDTmvick3qqqwKGVf+ry68Kejni81tZenDAccDfv/WLfjgJdOCfHXhdF987vyr8en918rhm/mK6oB0n+OMmSw58L7+y5fNyLODbfWGbrQ/+YxanLK8bFhN+CeEovt0sNY8LexYIoj/By+Zxm27R1IzUAZTDmBNewOaCzlx0XrfobX4hYvLs7H9tMLGoTaMdDeJUimOIpzOF9CXFmTZTy7xq59JCdFxzTUAgKH2BhSqiB2VjQjdzcZKyl+IEuAt8JxLlu67qryw1jiSvSyjPLy9MY+P3b4N/+bITHAWsGBl1E/tvgKf3nPU0a5hA4g0YYjss6SXEWwtpFlDXd2/enTO4E37JWKB4bGi3CHCd9adg78+/2qXNIJCayy9IDMeSeaZQD4hYzEFNTKBPKc8m/sTejkZZVUUnnEJ4eWBHyIIwO/esgX/5ZZzlpz7Mw4V9ui24QFHay5kVNXwOuYGTHFWecJMl10HNI5JTIT7RmYDoo/I3eCLKZuvee9kl7uBO3IEPS31xrrDEemXZndL2mwyBMobDQD8j0vfihPe1z4iIPKBJ9UNxsfBsamh/Y0/OPAzxwyK4aw7gs1Wb9c5eC/3jxVHTL2x75iz3GIXDzaBJuM2wNZNXinkx/bQwAQe7h+DSz2fF2Zl3UlK3n1lPpsVXHxl8/kACHet3yM3MQ7PxjzRmxAyE7IWBpyVhsclDICFXL/x8uGEy76Sy/PZQmiF/PyxC9wTXc5yasHHpZnP5DXIuC8sfYEXZDjwuZ/kGIQXiq3SDo+Lm+bLM6ZPZzHnGH/Jm3fzGP6fw29xsRmkHl+H7ztnCThebAGRc8GSPrFbZiaDb2zci6/N7sI/bz0QCOachYLH9Ff7rkUpm8WfXnpHuWUBgIf6xgAAn9+8D//98FsAGGUQIBkaiFQQnM/kREFhXTHdphp74ce7JiHcYODp1gXVhJSLWelFhOea2hER4VuTm9S8PSI809qNx7sGxW0N5JReJfJxh8wV3yfPvxalfB2ea+7wFhKcnSOWAw7PP7sWKFqYr6gCjswcSxDtQHlnXEvZKtArvOAVqATgr/ZeqcKHt8q5Z+1WfG7npSBov3gsrKwSMpdNX/sW3pgAP/CWJoxXVcJkJOg2CHi50KgD4zUOc5Agr+TKmAxbFN5A6W2ZxVGE+Xyd4zmiTNIYGZzNMo4yeKRrSDd7Au5auxUlRHJRwBk9ZDx8ECA3DubZLzW1qvCvUwUWxHHbbVi/byvWDbQC2Sxa6nO46hx3wN0w1Iqxt96Ewvgoto0sIpynbMp1dVmnMF0GkJ5WBI+RzJsqce/aeoHwvy/tvEjeV9WGnR/PYzhuTqUx+R+Up/jn+PD3qUtux/Fmg29SeswZwZnpWRmnf732WmBiKUVYOfS1Nah06+mYlZjPF1u9Ejk5/1YYhBzIypQg5NzzeCwWCzz+oMxFF6UrgPiZgYHy3xaBie4ipvuadXztix8Sy2B42NMNwAdu2Wv9I6WMtfUJu8vjLEWRKFGyUYScH2OQUSmjF0DPtXbjpaYWEAFv2TO6eB+J8PmdRwAArS0NqjRYCt78ZgAuqQqgsoirM8Kzw+PB3C7WPv+NdDdBrLmJcNFml2qZrWZAwN9cchuINOaG8DipjsrbzGbRVJ+T/sihB3oIApQ+OYjud9fvgFUkq7zjLgEb67JoMvFZ6rIR3rp3DL92RXhQAyCJIQDI3tFVTQylNHxFkdATiLCmozG4hMtlIiPrhYocXounCm6uC/ksMDCAozccED7OikUJ4cD7MplYiJHuNZHgxvXnlXqnvLZ0xH3gw95QewPW9jY5pQiRXnZw/DHf2ZcbGnG82BruGzLP4bxl/NqC+R5wyvS3nedkqo8cnZPvJUsVEfatS8Yv4n4zrZBxnzN82/fl3InOoE8RAW8/f/HLkPGu4pIK172TnTi8vg8/e2Ay+H60s7GqjGo/LdBYl0UumxH35l3jnXjLnlGZNwv1WcdTOxudqyBf5AmhrHeWk53FunJleRrMzLhy+bzsuTEpDVpu87HbtwV7tMqFaqnE1kq2YEuDSUSBJA3qefD55jY809JlaNCtq/sm1jseBV33qnj352xA3Mpsn8n/Z9cyTD1i/W4uK5HN4URzm3Hx0+dU0ev7j1BZxXyXx8BypoglPDZCwKtdOV2PGXku5HNyFiSVwy26W7w7NscH/IkBkWYprvB7bQEJXs9KJU+F7HoDQ0DZhXnwwQnQgKffmNvlN+woEChZudTdXMAN20way/Z2DHcW5UEXq0HTGupCs0KYISDexIgQlUpyiGNFgLiARCwwwAiAZmcg3RwJ6oYSBo5WNwhRfBDh03uOygFW3ABFsHAb+LxXNi1wXX51PdvcgZN19YgI+FHfmMexLj7GA/ePlVNOgRCJcP3g8JRshtZvNYhrBe6TGzsrJeZzLvaDk2PYtBLKvAwdsMLjk/uvE8YW0gvElYeZR5zJ4sed/S6tsccnjzEwFee5YjpjxieWAjrvPLaTjUUA2mfngpAR5UeJMqIAE3waTbyzpnEV6024KhRLYo1jTLOZ7hAKVGztxpYvx5taypgfAYHQEhPhh70jMrAgxgzBpTOG3ja6DFBZnT8ixJkI/3zOfnxrYrPUxVZK//3CNznUCW5ZYUf43vAsQMAnL7gOERGebu/Boz1O0XC6rh4ceDYG4XN7Lndz6F3YOKYGx51is/m/23UJjjc0gYjw6b1X4FOHbg4EwOQ8/9nh2wWfPIcPDU7iwcG1ZpPQf4yHwL3A1yWxnVgJHkV4vGtADyWGTtmC51RdAU939CitgZXL6hKqtGMVXZ4WTB+DG3Xyir3ICuuOs0XkrBHvH5lRPgGvzDLWGNYiKPb8NAiE6tuVtPJwNMwHBXHTZYWbjzPlrCUJ7JrI62nBKwZYyci3XhL7xDBia9X26Quu9WsnPHQSCL/hA2+3F/Poa28ssy7paa7HhleexbIgioDzzltW0Y6mAoiU3xPgLGdJD1bw/OQ7s9tAcLQiXIiocuUeOJ4bH2rAvFlougKYfc71QfeMhVxOS1JgnIHNQxqcurmgAfIN06oFRaY/prxcMAEn6xsAInx3aCpcHyKU+nVt1s3huV4ALtiyrT+yfJQSzUL/AABjY+ljIQJ27ADe9raahjfcWcRgW727YKox3hQA4LLLBM9uvWRw94Zz4fZMfwFFGpDaTkUwCoqQyThrxGzGxfL46JVzGsR9bg5ZPpxKHY4aiotkO1Se5drYONYNttYsRRHetGu48th8RwvZSPrMMtCpmVk05N1ePt1XZVwIS0P+tae5IPs9j2g+Xyf0r9kkUxRJFurq8FxnL2JS5Tt4rya9Ked2/rcbXfyxByc34h/2XAqCWmlqLLww6xQR4WcPTsp7AZF5DI/049s1XrtlIIjQUiw4pY6f7PZiHaxPWdKthBhHvoqNQ614aGRK+UBjI1DvXBLZWp0t79kqSTPoqvsv7y//4QZvlRZFeLGpVfdLf+FmD7m8p9dlI3zwyLQZF4eEUPx86sitiOsKyh9h932dMr2sNt+beQGALcNteP+F6+Q7ldlcmau3DJr4K1q3iCjM5vxa5mcme5pwxeYB7JnolD3+5h1r8Ie3bat9blPgzeeO4potg28Yi6SKQKRuzdksOprq3OVWyrrvbanHBeu6MdCq7sGP9Y/JeqkZ6nwcK5+URs4p0Gxngbt9cp8ya5CtebKZCMmd3l7wu2qM3Ihw/4tg1wNEPkkabjBblTCYsg617bzgUV32tO+hi5kbh7piBxZKPEbf1vnrusw6M+sOVqGra5rPRHYNc3n+i6D9gx9PBMvLtS3GIVd40WwviAjvuqD2y7MzAu94BzA6mv4bu3nWCK9vLkHmsGMEp/GHvmNu1Tlzgy6qtMBdpecW3gAAIABJREFURMB0XxMunO0NmmhpyMMFtnYL5utTO4R4eNHwQdz1yRKT+xPBi0itYaLIuHZFeLqzz3fQWF75MgT3vWTiEksIPdTFfjHERDidr3OEHEV4rtX54GpmMi+cAEGwRz2Aq9LkiY4+d2uOUEgUbSxrfkE6nojwfHM7TuXrkPEm14zfpBKOANigasd6hwGQKEviKPKWSrqpur74eeO8rEZQcjfg4YGMex4TIfJyuQ1ty2PjYK/KQMwNlrHIsDU/2dYbCAhWKXO60Kj9g40X5N22IpIgloIfxq/HbZlGP3KKt5JRloBcdgceEwF4yrtOMR4ijqnkn7cCkpiOCx1ri5lI8SSBuxE+w2uDlXJqOeeCkv6ofwwnG4v4yvo9+Nt914hwG2ezIDjLMXh64j5+dXoHPn7B9TjR6NJB37n7Mnxz7RbH+NntkVSRGuTgJT4s+SxqRPjMuZeL66us3Qi2kJ8jm2lG6ZT/vrzxfPywf1TxZUjCureJIlfcvDLiFsdWGg8OrfW0TS5LiKEjt0ZJcAW/dqz7Smye5zVihQJ+FTnGPy9WVORvz0Rade/ns3l8Y2534H4AIsFlEJ/L/3b/6FyonCQWJihwDeK4NwuGTkpGyc7us1Ec+4NWKNSwIioSvuT4Z0yhgoxpieeN51prTATezmbLXZaiCHi2BqUSUfh5fPFb4kpQyGcRA+hva8DPcVpw10AZ/zlZ3+Rv7N3B+nRTMzAysmQb7HqLYM4UNwDKbqgo9YOulUhozfMxnjumYw+N+YzwwFhcmFcAiU2FiBzvJdIbVdMvO94ocv1874FJ7BjtACFBF4cPg13KeQiU0mxqf5KwuVLQ9CrGBrjO1prJSNLZ82Aj/GjAKb66W+qFV4J470gI1YbcsplIs95EhL4WE5foqqske6V0e4muHV7fh8f6RvFE94Du77xHwvGFZErkNMhnM1jX2yxyC0BYaGnFlZsHl+xDAFGk1lZw/aAocuPKqIZUcGPGGe6GemCx8KPJOfxocEJu1iHly5W5bD3S2liHZzr6zCak/B8gl92qGoh9ahLfr3w2gyNzvUsUqgBEGOwoivwaU4Sm+hxOTs2CYzqKIskq0KB42jbSjmc6+9W1zdN1Lutcnkt2k46Yn6tiNJbPwIWzPWj27nMURfjn7RciIpcim2Ns8TLKennm166cSznYqSWwOzdE4KQ2djbFQp/fm/mLZC9OMAu49TPjA8T/0uEpwcevXDaDj92+Ddko8uEAQt4iMqV2U9cLAR88Mo3LN/ZjXW8T/vC2rfiDW7fg0Mwy5/YsLA6c2ZMv5ysp+sm46PuvHhybxdaRduDd715++6zUoggNdVm898Ak5vqb8e+v3Yg9E6ogJvMuUHh6HmLPYkG3+S+g4dBlTOpn+iR7jiY81d4j54go8laLFAa95vPNUR+z8dxzZ/HDobU40dhUZmlE0Ky0NmMdh0/Ry3FXLhORyB5sLc48mdfRvqluqcteGus6C/dA3QYZhyGuJNC5wUVG0edfCZdu7APBWSC/JqC3N11WAYCdO2u+BANex0olMd2OIu/epQeIjI8fw5JjbKkAVlMaGJrg0g39Ze3oBu4I6mm/YLJRSIj8OxOZLypExsLdAsfCMTfs967diH/efQRf2nkxPn7Fz7g2DWkTNKYKoLFn5GBHBI4X86kLb8ajvWsAchYPGTF5J3nuk/uuxaf3XiGLg2MphTFVgO9MbHI98ONQoV0XWiYiFbz8Qfiuud34y0M34XhjUXDOWmZ7y2LrIYJk6mBLDTu2B0Zn9CBg9mtZ+PKszpc85F8eGpzAoz1DZm6ULIjgMu+xNQ6MEi4iZxnjD7x3z+zAj7sHgYjweM+QcxcCzJiMolE5tBzAncDig6NnXYDNCKqgUEatN5iiHPDX/xqU1tX//bWbAkFkoeCyoREgAd65gZIXtNQskzTYKS8T024k4+BYSDqmkwWXHbCUyUgg5TiKcDpXwGfPvVzWSAR3w/tSk8u+ByJJo+uuMHTw90y7OEOn6hthBTQe24+7BmWeHxie8mMMN3dWurKLp9KtdT3gsenYk/F4GO/8JxsLdFy8vmKxvOFbJKUhzgQ3n8vLWOezdVIPd+FzPl4YiDQkF6kQy+PWWDR6COSvMom+yzohSAwejo/FGbK4sKwJg3cV5tln3/NXkKwJF+RbBQxWpBMlbqVEIZ6R2G82eyHztVdyOROLQ+eJ6Y8FCI0NYxa7YwhmffN86e/mSQe5XLkZcCZTvTuWncSVgq9rrLuINSawaldznWGabjzH+obR09qA4bVDiIgw8esfAtatW7KJ78xud6603CSUxioN42RXjxGajLLPK+9sBhlbT7I6gqOpc4ZbMdHdtLj5dRVgLQOlDQL+/PK34tnWzlDohRGCSY/xG30w29+/dUtYua/7ZKEhGIeuPOWhQZl8PrWe2gZmFG7k1gemphYvk4SXXgIyGTTX50TeiKIIpTVrMNTbpsomBKTleYBf/45xIBMR8tnIxbCI0saS4Jv+q0r2VRPdRTzeN4wv7Haxlx4cnfW8ybvlRzXQRTA5hJOTUy6LYi1A5DKYAbJnIJtFe2Pe8zko3dh1kJjb37p2Y8JqwP32xPAk7tq6X+QYt/9QGVlYWrp994j/nd2PXX2Tfc24cH2fBJMHXMDlNe0N6WOLY8wNtkjsyo5inVqe9PXVhqcoAmX95UAmi0OzvWidm8J1t1+MWPZWBPuBjMi/2TXWgY94F73mQg444twf1/Y2y1g5Vh7HHGWlGLvhM57W9jT5qt2cnfZul3U5t9fcPzYrNJn154S+lvogbX3s3d8lAQybWYpAZPma7m2UfCXjduO/PzhdHgR7bU8TPnBkCkQkceby2Qi/d8sW2a845ptdi4vuYf73N7xF0ZkAXuNZE1e1Kn4ey0U9gVBflwW6yt3lqu6DP0OcN92LA9M92DTUKmng0yym7J7HPIfM9wTgyPq+oEBgkSe0rfTHPM9/I7HhThYaQQTcM7PDWCmaVzlz6/5xuc8um8tm8I2tF+Azh24I1hBJWS9Lkj+/k4bOsJZBynMSa8XwoYgIt+4cxkevmDNtKD4Yb8LvE/gElNdwKV6nbztvTNu269aXa8hn8XMX2ovC1zDkckB/ik5kCXgdcx/1LWeq4kXAVi5PdfbLYYg3O1dSNaayuIjQ3pgiCFp7VFK/cGehBLPAAnIT4uZqGFy6XJcG3fq4I5PBE71rnMANcjc1gFgKqVuNVwJFkSjUNJOS8yX/3tgGSePt8AET0BU43tiM51s6PA6dYkMP0zoKDjitDMlBJPhzVT7pM7v9uMsRoBMKs3i6vRf/7yV3yLxYqwVe5FwPa5FBPmi2SQkOAp5r7TJMwnTGg7p6pWuYQcCXN+3DcR/nKljs0m4WqvjxijwWcKJIhNxH+0fwjzsuxicP3ohj3UPSbsYgyXWdtCOACIUxXBwLGBNWIotXczMgTB1Cdy7drgbKJgJKmZwy4wQjUxz5NQNluqFApMzypM/Kw/PGtMJC19dmduIbMztlfGrl5Sr6i0M349m2LlkzQgNEeK6lI9iXI9JbxziTkbHzFii3nh5bL3nzdiLg6dZuHZ/vSxArSG7h7ebqbzqiJJ5c2edbOvEXB2+Sb9UCjIT0kvMCadPV8f2RGdlUxJowcoq3H/UO465N5+GYXzcg4MViK+6Z3Yln23v8d4SMC6mGT+2/Ab4yUVrJODOqTGdaskpz5m0EpwDkOqyFI8gEuLUIIfh4bj6To9Av6do0ilJD6mpajFBAYKuiIBC/t6Bg5cBCJoMfdq1RU2ejlApcncl8JkIYbDzRJ8ML+HMAnNXFAlF1m6oszkhfLW+vFfzcstsVwWV02j7a4eKPkPK4hWwODb/+UfzsJevxrgsmMJCS1SoNHh6dwWcOXG/a5L0sHJKFE2tG8Ykr7M0V7y9pCA0eC4BjmHQ1FVCXS2RJWwbwQZkiplNeBy5wruMxPCWuzzaofFnfLHR3Gzq3613pKCIXfFfHS+k32LXQgyykTPr31YIP7LpxjXcJInLu9+3tOPH2dwUXU8qPDQsg4O/m9np+CdRlM6I8LO8zNMEIdD8ZrqTo8IVEse4LXbZxAADhH8+/Ijj4LwbdJs15W3MBPfXGNLEakMGrNW9MJBly+GD4mQtvlCIT3cVwL/Dfl8mRHuKY15jyrySuk9Obz+g4LG9rLORcfBcDbz9/fNH01MMdjWguFkDkssWBCPjVXwVGRqpAkIFMBnV1OUQEFIvu8grXXw+amgIzWpHtpMs6ULY0GGitx9xAK7aNtkumw5Euh9OYImRymXJ+TiTWqsz3JZOfbyJJn/+yYbfnERCX3EpAEeEUK5D9/gqot0HgRg4Ec0kAjm7qx1XnDMhnALhpR7o12XhXER85Olv2PVtk8DgiIkx2FzHaWUSrxL0hHvJZeLWASC2Utm6tihezWxQIyKKEutwK08d7HpWpth5eNvBrw+xbTDxrOkL+rBnbdHxlfAq6l7Ky6KGxWXxrejteaO0Qus0YPmCDaSctOW3dKr/6fkRAhiKjmCKzPgjJc4y1qooRo7elgL2Tnb5+wuWbnEzX31qPLSNt6rlgEGVxlrRmUr0BhW0CGO7QyycbqdAquGb7l84m/HqGFVL4TxDcziMHSN7I5CadCN9btxk9X3jcC+Hl2tfIlAmEQmmDygRe15QStl2fIkZSWAXBCT3BYVfiothnyWfrUiEmjiJgoRS4XrlbHHWFOVnfiLrjLwrRv9jUho8fuhkN8Sue7zkFGAeKU8GYAIpQyuQQZ+YhcVoA/OmRt4SHZiNFEwHk/XgzpCnbjzc2A08+Km4QgGM4pRje11WtjAKLI1L9OXmhoUQZUaz9YM06/Lh32JfjTdwfgDi7GRFeKLagcPokdEd3D0QRIY5jJhkgDoVY01lxmXHfJ/z6I0IcEyh2t1onC41qxeNBGUlC8CYKYhzFFOHrc7uVaRlaQRwyLktW5MuKJZ7QSqwHJ8aTRxCPJyYC+TWjz/IzYTvfXLsF3x9dryPxuOYbvHtHZpDPZrDh+18FoIrO0HXMKBPgXA+JgK/P7cY9k1tCayxPi7EpE/SRmb3H13cnNmLTfV/Hsa6B8vMbhS5ePEEE8n7dhIhiIe6IVy65GAyP9o/idL4Ap/JzAcYj4kOBLNGA54A426T7i3y2O75tZSUKEeGJzj48tGYtaMEHL4+dIvW+sTntKQEnGpyA/XJDo/Q1jpy1I2I37493DwnjUTczAlEMH91M5v9hCdQNjWlkLSF8/K/jDc3ylXM1dHNSymQQz5c8LTueMp/LITd/2my+GrNMbmsA7J/uBv5S2+XMboSFoA9My3E2gywRTs/Hwc2HPQC7dcQTEwEoSXKDOLIr0SxRCl4CmilTKgleqgSm4ygCSqXagyqbenZPdCHjDzT/8YZNegiUATg3RSLCcKcTCrcMV59tLnS/ScEHUGZisnOsA488cwJff/jZoJy9jNAhmC8SC3SqvwUjLfly3C4nZhDglG9BXTo2ETwRB/zGGVrogbAijIwAH/4wDn3lEfztt47JHsJjZ171PuummEYztdCRBT7EDA4CDz1Ue3lvIV3IZWU9ljLuYFqqq/OWf5HjF6R80k7p6VwdiDT4ciam8uEQYW1vM3701EsqKnhoq6BkcW3B80C1OIsiwsiB3UBb29LWRr6h+rocmgo5vHjiFM6d7Aby5W5LS4Jfu5lcBgvzCbdM37eTjU1S5wePTOP2P/oK+OLjA0cqWJEx7/ZvY5ZZoK7nFdR0gkfm4fza2VRfO03FsXRiaus00FxlrKlkh6IIkbfoak/0g/kxrzOfakbHkIDhzkbFM1vmEZDPZdDXUcQjT7xomBSJVwIHKY7Jxb0CtyB7A2l/9NfgoJw6NrOfA26/iaAXVkSxyJ087yWoYrQ+l0Ep1riri6OSMNgWHuhzGcLaniZcu3UIrQ05vHx6AS0NOWfNBeALDzyFP/ynHwgd7B7vWLSNs7DKwLR60UXAXXct/qynzcJTJ3HqVAm/+f6jwHdXaKXCcsoSFzFEhGIhixdefkVpkdeMrEpH68mLKLXo8WuXmJ6hZxPeH0jPKnEmwr2TG4GFGETzZcoaVpZaS3YGUZYijMUWm/bEEIRUiRNLv1x9EUj3Z1/+169055h/uu8pAMAlxjKru8kp2RG7/W2+VArWbmexDk++dMrIj4T/dNM5eOd/+xrIC9f8fBzHfrsNuTmRy8L4lR88s8Tk/nTA69hSyYM/4Gh8H7iYHyAcL7YIdT3f3C57X2Cl5Ilix2gKc/Y36LxZfXH7IRNwOnSBs4cVFmPtrcb6AWfW67JaeEsD9ie3qgiCKsrAi5rAN/y8qcfeSomI8EJTu99g+XkAmQin6+ql3sd718DqV7nfCxm2nMrKKf755nbJQCTj4MUDY9LsmUO2tJBgXOUChLWiUYWc+WcQUMqw5ZQb7/cmN2G+ULCyRVg/Ef76optx98wOL2yoYBycLKGCgPjX2rpILb4MtzAZu1x/ThYalemag4kwXpj3RPj++HrHANlFkwin6urxg+EpoSXBEQx+WLYxjMv2yajigmEamQgAvHUSPN0oUizzC14JQDbrg90qPkEc6wBCP3JQsbeHoLK5sgqvhWwOJxsa/Xjt7Yl7U6KMmn1Dbx65PQLwreltACmO+Dz6XEuHUeRkYJEomxEhjFUlhECiHAOZr2UuzRwAQawDt24jBGnS/Y/q/qYxyxQ3JF2wbT4wtNZbKTh8PjAyDUCDtWrmD8W3dTmLTD9B5sYMEEuhkuFvrJi/87wr8L2xDdwreR5kBGtfV0zAM209YlVDjBOmZdOF67cOuc2cNLYYZ3+TALSMAB418wqzDhh/ERFeamoT4oqJMDXggkFPD7QAxAoq7YRdm2VAFLos2TmsFvh5wesygUgUSgDQVMiBDzpbR9sxOdqDT190I57q6hNaqrkJWHwoYoQ2U8p0NdXhf0oJMGkvI5Y6SIEI2WzGp7k3E1Mrri2IopGwc6xD6hIlMiy/8kqlKPIXAtW12VGsK+eVZoMJLGq2bHF/KwHuF1sqNTUtHz8Bfs1em8uBM539xd6rA74kRc07h7PwBtu2UZ/PIo4yeL6lc1E6Yog5gDQSdPPLv4yN730z/tNNtaVblvaIgKLGrEiLb5RegcPR3FA7YiJ88kq1yrN8+23njeF/vmYDAGPFTVia9qH45SeT1uxJ5dJgW4NmaSK9pMhlvSxYt3TMKbvOWhvzyGcjRO1twA03LF22Un2RutKX0aVfe5qRyfxUNkID4rZLaG7IY7CzCa1NBY1nCb1Qi43FO8N3p7cqr/ffhfstBb+VjQkmGx6ZCxkrX5n5CvZsODll37pu97xv9xcvrs1dlYjwgSPTmOguorNYh6H2BlEoAcDu8U78wa1bMNnjlJtv3TtWU/1nYYWQdvFUCfyedO5EF/ZMdjpePje3dLkl6kQ2q5cNVRYhsvKqWRNAkP3Pi1OwMj7HtuS6+GI2kI15jRBbJyasiojjILFBASX6qAuX3dpsWT0/WsMCs/bM5qzsjiSLJo9tTXtDYI18pY/pFD7l4GO3bcWGIWdV9Lu3bMG/OrgWIx2NqM9ntP2UMZDti3/79vPH8bHbVydw/msdXr+WSjBBWUGApCznn92339ywB7Nf/wd8ftsh/7VuRmLit8TajAn42txuPNY7gmihJAsq4wVTKzzZtWKVDqMdjXiGKHRdofKDRyAYWSnPqGZjCoNHa7Y4MjgID82nCg264Qoz0MMucnkxXT/e0CR9ceNw432+pQPHugekO3yv3P30Mc9AXamMt07iebEyLWufWakTxyHO+LCpBwODW/9fnMkGAj0BeCVfQF2KbbMKMR43Ytlk8E2syAMQ+cDl8/NgGitFGZT8ZhITiaBPfCPFGg1zcInl1p1wqq5Bfn+uqR2tLz6Dx7sGtY+GMcZ+jnMZQqkUqwBK5pBOGsPmeGMzGl56XjYB2QyMYGPXSYn0e/1ziJFhgBBTrBYw/GBM4KD12i/Xns3Cdeeey4Lg9Xyw50Oc2+AcZMymwVZhbKFjxwBylk6qNPR9S1g38Pcx+bhTjF8Kn6GIQCXyFn/GUiaKsBBlRc2rgiiBoIcgu6Hxf7yeFzIZXqq8AsRCESDnppOYe4pVWSLzZwZ00seXslkgZY0YKwM7Xoq5dT8OQ6cgkjhq5C3QYgDz2Zwz+Tf1sXWaPRDE5Hifc6l0c79nshP/cO+TZRYuHcW828gzkfCsUsZlnYpKJXdAiUu6GA2NEJxL0nzJWyARgV0wv7/uHGy5606ACJ+58Eac+8BncMnGATz+9EuhQinFkq0MiMrj4NQClslVKexVVVcCWhrrcGJ6I06dbpL5bCpU5yJU1oR/b2Pcy5slhmBpMybCTH8zZg5P4Tf+9nvyTCEX4eQrpeDgB0BSMmNhwX1my67lAu+ngItlY/Y5DnzLt66i8Cbeo6psAjolvGcJ/0yO7/LLU/tY65iCVxtfqVYw9GSnNpvR7483FEELylfILJqT+XpfjcNdNkPlY/YQE+H+cZvOfumuBY8tZ+34Mn1t9chHcAFGO9wlYUSEoUXd7xL1RBEKuQy+sv0gNvmMhS909AAvPiy93DGmF5AEvX2vCFEEZDIoZDPCj0L+n+Ddpqh1qZcLBTNm7N699LjMHjnT14yZzupcZCsCBwsGIeIYMym0qbTku2FkAn3I8LnpaXnPctaaziIeeWpBBYYoQgkxvKl8YB32Si5v5Bm1LNbOLL3eBzuKuPe5qPxZ8k0i3FLs2eP/9IfGvZOdaG3IOQX3GYBsJsK790/ghZdfOSP1n4UKQKQxlaqFKEJ9LoP67AplAm6f94Eq9wIiAsWhoojPZCDg95IxBLkcErzILFMbNsb9FJ6nNIQHy7RaLgiFULFdtVYCVJlk3efYKMGNhWSszOsOTPfgc9/9MbaOqPX2//GmrWXtZiI+I4XtdzfVBTw9n42wfrAF6wfVdc1WFfIEoKEui5dOvgK2YHojwevXUskQEh9ITzQ0O2KLYzl8vtjsMku93NgEiYNEcv51dWApPuGD6pK6bcktKGkf9GnIoo0I+Njt25DPRtg10Yn1w+0+6w2JMCzxk2wNBJNpyxMtH7yhAYXvnt6Br63fYw6/KvxZPHEwVXBfCbhzz1EAegCPowgn6xvw9Q3n6piM8PyZ867E/WNzsuj50A9AmRzjwwyIN/qyWx7bPTL4yGSNRU2onCAQXmhpx/fXbVZ5O1FhoDQx82oZJbOkyODNTViERwYn8DcHrgOILcuiwJVK6vDtPN3W49LY+nYCn2SCuFqVogifPf9K/OOuI7hnamuAIxg88GEowDOMhh7OTYuI8PDwOnxv7Tk4UWyVMQeWP4I598Mj/WP4s0vv0HkjXg9G+w9jcaKYcdVFEZ5s75U55Gx6YqkE4Jm2blkXglYyuOdNgSCB9j594Hrp76N9I8Ec2hgJ9pYjJkImTjmMklFOAnhsYAwvNbYEtOY2KrMNEG8u7hY0GZeBSPFolXZaHnJrG5i/+gFrvB/g4TVrZX1ZnMC88g+MA/5feQDhLw7cpJs2mdsaWwX3m3RuWREk2fxMJc5yTBV5Lv5XJuA/knETGp/pWO+wCxapXRUccCBSQK2kFjjzm2TANGuY+29uo7l9TnBgaevvz78CLzcUzQInwFrPBJw1gSQLuYRyJqVPFcE+V2W8hYrAQmOyDu6PEVLesW95GeZcfZD1H/L7Kvpu+CiIMNnThMmeJvsz/v21G9PLmksDEAEf/vDyxwAwsxPrBRChtyMR74bXGvH6D/eDqpqAPsvWLzVNcy0P8zxzpy+6CDh6tIbGytuNE/TcWawz2bEidVeAxRfhuaY2z9fCDDoVm+M2lxhucBgI+F6Na8eXmegqBgofAPj9W7fgmi2DFQqm19PVVIfHB8bE9W6xDHQ9LcaCutJD730vcMcduHiuV/ZV5ZGWNy3aOYCAu7YdgFm0tQW5L9tklgm+7Y1Drehs9jGVmHfyvk1KAhXYu9bVkogxwgjKZkHZjOxXcvEEDSUw0W14Dim3tzgOeFqFoYuMlc3g2fZu5LMZzGezZfPE9XIb9jNDY132jCmUGIp1WY0ldRZePbBKpaUsUhcl/GWCE57T5YOKZdQmgcKvkUvEEHzzuaNK2yIfqBwlF73+gXAvJTlLqKtbqIRSb5Xybp7j3fcjqcOVY2tjsXyUfiBYi4oiwoHpbly3dSjgD4sp/wlh+IDfvNpZop6zpg3rB8pjINm9a8twG37jqvX4t5fOyO8NOXc+eyPGzH/9Dln2R8IjA2MARXi8Z0gC1MY+sFdDPpuySBAepBdtxz284C1VeIGxFZJNj8i/c/fKaidCS2PBBMh1f6cKjQGRujfG5DfiWDPkGYQO5HhjM15uKOK55vbAf1z7ELZvzYHjQLh3bT3X1oNX6hvNfhwefJmJJJUEMUV4eHASDw5PieLOts/Cqg10bjdmqUfcAzVmEFssiLYdLrAxV8wKKRY2WBgQWZUQzg8xT+axqdVbTIRHhiYEfzH5g3dkFXxWaQd8aet+fOa8q4Ix83i+MbcLDw9Oume9IujJrn4fNJnrcnPrAtuZfhn8Ms54IDLX5My+S5msf07p768O36qEAOCvD9yAr27Yo7ShVchnm21EbxoMFRHwuV2XBso4tlQKgmJXfFXFLPzYo4hwotgMzjKm60uf171ZlVHSlq1fiM0pL55t6cRXth3EgrdC4ZFY1yyQu2VgpcnxhqaQvmGWicFZ0oyXyxMR7hud1dbIuLMSIc7mrLwLq5SOTEN2juRpo2g+Xag3fbRKKq5LaSkAb1lkkxzwd/O5XDBGN64oQETJW6upm6jL7Mf+5MmDk8DoqCvvYyqJgGTWr440vACQGGFEONEYxgJ5rq1LcMt1pcb5MWujTLggqs20PQ2YRwwNSYDfZUPZpEHGljfB2beNLC9u05WbB0L+bP7cZ8K+qcrr1ZRWAAAgAElEQVRZaiwum+rzgrvto+24bfcIfuvajcHeG8DCQvlNa9p4qwE734jYRxM7Zwdh98qkoOqKVt9mkADBk9mtu4YR+fk4I8DKw2LRxedaiUudkS+InOIEMDe0lufL0lFG8PmdF+NY3xpZ3xW7bPYF4QMVgGPPAIbvLXds9s8oXbOZaOl5Tpb30FjnaXqkDRfP9aXWc9grigCgs6mC8qmzE2hvx/bR9mAxCH9nfHv8H0jJFvZcaxdAkcihK8bVSoD5UDYyspeCpYElmyICGhuDz8cbW9z+nsmgLp8D7/kqEJh9K1ldWhOGDhejSIpj9LTU47ZdIzwhUlZlBZXDIXNHGEiLyXoWfrqAaY/h8ssXz8ZpLYpWuuaS9VapTFaxrbIyx8J5a7tk4Qr1m4XMe8Nibr8R+cti364Nui1sFoSJ7mJQri6rFoIcXkb27UjjMInICARrUcYJoKe5gIvneqvDke9/XS4ye5+D6b7mMF4ilzHv13Q0oru5gNHORuGJMWLcunMY128bKiv70w6vW/e3u7YdxI4vfwYgwpc378M3tu538X0g+wHWD7Ti2MMn9LAqmx1vFO4mcCmh49nWThzrXRPEf3HClRNeInLxJo69cNLVbzZVAU79Gtm4PU4GfmjEKWJu3L4Gj/s6VFBm8NYOiPBMew/an30CAGnCoVhDIkoxcg18b3IT5huc+8xfXniLHhq5D7JZ64oiX5YF8xgQ8183DEJs3LNiIjzb3oOn27qR4bKC7VjmRBmB+r2JvACNP6OcgnC6riD9JYSWK2zpIPIkOWGESnHQvj3lJmf7mfZutL/wJAoLr2Ahm8PzrV2oe/EFcVGMM85qzPXPtb/gxy5z5a05krLpA6NzgeUQESvUEko17j9I3epAgXbdtgdxoeIJ83Rt9gCyGxoRTjc2YWGhZARZ8mPyuPJmsrF/LZnmCFDXOTMGbt5aKjmT2zgcmxmA0JCQnauzFEVyyuH1yhkkFji4oAzX1R6VFvwGCFO3t7yjDB4cWmv6QGXzw5nMYm8Z9ueHb0cmn0dUit2hJ4U1BPUZ/MZRBFpwWJuvK8hAncJKBQwmRTGsCKcxeJU2DX3Hfv0oHolHIn2LiMKYJTDzDZMBzn/z55e/Fa/Ml1CXy4CYRnzDjNOQT5Du/gZ2j3fg8/c/hT+8bStu/6NEIMtczmeq9ErjuORdd71rh8EnjwG+iSgC/vL8azD5/DE8Oerm9IWWDhesGo5eXt68BfjePdIcY8jOYUVWnxQYF314kToAYONG97dc4L5UaL/j8sPY8IVHcfcPn112E06gk5kFAJw74d0X/efupsqKMcuKdo53ANe7THLvOD+0nPqdGzfjxKn5sLC1wFkNII2fVerqQu/jL6Ctux30KAkf47VvLW10DEv3Y9d4B/7kSw/LngoA+9Z1Y7ijURQ0i8LGjUBra01jKvMNXw4YXG9a04Yv/+hFX71ymvl8XdlSlubhcPdE9xDqsxpLopruL/VcsS4ra/zCmR7srRsE7nlseetuNWjJ1PGbV29AW4O/iCCnQPnk5W9JHRLLg81VuKEq1kloKeD/BIx2NpaVu3vTXvzW01/EJ7uHEE9NAXi+lpGFvI0nd7lgN9EUvPPUR0RYMO2kkgRR6Hb8nvfggvkIHf/7bwMvvSiZIllkdElq4lT+SGVvfDw6/10VJAkqFNDc4ENBWGtlHmqQrIPk/WUbak+9fRZeh1ALn6nVoqiWPiwRU2mwrR6dxTqcml/Adx9/UYvCyOOVqjdnEyPim3Ojyr/6mWUJlT+DuMWkz/Fe/J4DkylDU9kvigiZWGP4uZAgtl1ztlwh2MvvC2fLlfqVyly6oQ87x/Rir9PHXmwq5HDBVDdKpTA0xRsBVnTFRkTtRPRZIrrPv5alnyGiTUT0RSL6NhF9k4iuN7/9VyL6ARHd7f82Vdv2e997VNJf822UHEThNp/x7iKON7XhheZ2c7Aye2HZYTQdXmLzbziCDgOGuX+XbXSbCqcuLNvBhodlVcZEmBlw7jjN9WEWnFt3DmsnOSOK1Oc6/v3JjXihuS30A4WNnYNgXN+e3oqSTz87n1dfUY5xwwdMgEBW1rDMAJqmPHnj+3JDk7RrFSZajxcKzM4euDf5h99+3rirJyI5bLo+F7Qvdv4AkxWPmaDG6OGm3atVuNg094TvTG3Bpy68xY+l6BZFJBFeseADhzMEJpjQ8QbZc6DKEhEYof1MCitWwcDpb5Oym1qxUYCE4Gv5IqQDjmeQJMugX6SvsgFQ4q6OrVZgKiJyigJvSqbrS+u3LmH21iLMcqf4CqzhzOYkuCfgkcEJ5/Jq0HGsZyig6Sg2sdbIdt3TCDlai71LapzJmo1XMWXplfHNIbzuH53FUx19sgYJwLxs+mzFRaL8BBmc8FqUuhUB+tlOFmeN1LkRE2TzaBJvMG3HGbUqE0VXCu8AJcMRuWfYZS4mwhNdAy4OVTaHjUOtGOlolH7/ymUzQWnU13t8k7jvcrY8bvizO4/gy9M7y2gwIpeV7oHRGcznXADTF5vb8DeXvVnGmc1yvDqk8kG7TgJIiwtSy6GrYsXLACbkxdzfGhpQn6/CAmOpphJvyvhIBbh261DAjwq5ygJusS6L7uaEcmol8YHSgAibRzoAAlr27cGO3/1NZA4eEDos28O0WCo/TINCLoPbzx0p45WjnY0uM99ScNVV5e6VS4wp2OhWAfpa68sGqzSgcTBs8Gj79zN7x/ChS2cQEWFtb0rmMLMPV4PXtT1N8tAN29dgoK3K2Edp7VriXa7CxNTT01woyzwXRzW4mi3aDlLmIaTL5OPPt3Yg/vCvII4iHL/4SO1t2vVWi8tcJUgSR9nvgJXztFjKs3a+OjrQ19PmrP983UMdLvvpd8bXKyOnCF/ffF5QzUVzPcr3yW1erKAjOMvCxYhSLk0uuCDIHsrlw+FRILOdhTcABFbVVT5vvUFWCkn5/93vrvjor1w2i3dfMIH9U05BYvd6exm8aFNmf+S90gbNLrPmN/WzUsiJsvaMpGUq7ZvWwp49GTRgd0K2TZT9wOGpylk4l4DLNvajv7WAQzNLWzh1N7uLpKvOGSy7fPtfr9uIn/PWTRq8/40DK5XsfgnAnXEcTwK4039OwgkAb4rjeBbAxQD+IxHZK7ufj+N4k/+7u9qGeSKZwJlSIyLUjY8Cnum/UqjH3+2/OjxwJV6rgaRWNnmA4/oOTveYQ3JiE+VDbBQh55U8nLXu8Fyv+HQ+0T2Y6CAfPkk2Ta5vPusEVTKH58Ctz7+JfFnrWyuWSr6uODkuWEZilSlankCY55sm5p3MhXjIHh9EBi++DevSFnmOE5txCiOCBq1UU/mQORIhdQwI+owAeHyBQo4IJxsaAWigbp67b6zfo0w2+WfbMHMgrVuGbnCpQrzre4ZUxLT4D7qeEOADnCLlWd/HIBuCkhQIJBnR2HxV5jzRCAtUBOCe9btA4HhCbIlj2tDmy/ZE6TPp3AVCoRm7pV2u/q4tF2Ahm4VV0Dw4PG0aVZyLcGvmaW1PUdp8qqMv7JivQgNn67zKXPl/d8/twjfndgWWhXE2h/9x6R2CCc2SYxVq2tVIYogZpIGC8ZJFnl0CpPji9pLZDS2dlSLOusbjJIMyVXTxWiRCEK9GslAS4bnWTnzqkjfjVKEBo50uMwbDWFcx5H+HXLKEhWxWFEqqaHPPPdnei3uHp1WwsHRjxrfWxO8p1mXxvkNr0evjezTX502BxIJPg1273GuaoqOa8sDqWJXYNivdcHrFxMbBVoylWDTU1g7j1LUzN9CCakYw1F4f8CwUCs7Fp+p2UxjBSoAIA+0NODTbB2prc+40GRcUOYglYXlZkmlWAXwLuUqzXD2sNNAn81XDyxjGu4uO3GAuiww/kd2LnLXWaGcjfu+WLfjXKS4BgFdcuWLVdS2lnzWNK/l+pfS0SPnFlLhB9r9Fq9cDVuK6xv1eRR2lQn1t40xaBq7EeiJN8AkfwI8GxkI5L9jsU+qrRN++nw15Z7n+aM+wVBJThOPFxS3/+NKZ213b0xRcOJY9T+QuGJqbZSzJPtuhREarVCy8bp0+zkK1YOm9Wlf51bRWev/7w34ssudmvCJmy3AbCMAlG/qE5wAsGqX3yW6NVv4EEpnAzV5x+aZ+/P6tWzTDXGLvVXZR4bIUwPlr1d0+ihBkWtcQCFoHTD38OtnTFMRRqgVaG/L46BXr0d5YTcKWyvPZ2pAX1+k3IqxUqXQUwB/7938M4IrkA3Ec3xvH8X3+/WMAngBQOVhDLWAPgHALZt+6Llx088XusCLuH+ZgCEuIVax1ezgjo201h0NbRbMRLoKqTealzuZ6dDUVggC2124dQpsn5i/uPuIfDcWN2J/ws3EJURwjBuHJzn4/Lk2AajNIJXHFyp0AfaR1Cy4tvvxjmuaeArzYypKxkrQ+O5JwDiRWUKmE8Z7mQEC8Z3ansEFivJs6WQEFAKfr6gHiANfhQSIp14hQR/qeK5U+wcd4MgqTB8dnpZIkY1S8KOOUtrV6bk3fJwVNy4zN9ww2YHgaTsslVVJz7QQdmP0iQeNWKWZxRLZaPNo/pm146y6tRw8yAZ7MP5g5jUlvB4Pgf/Kdxy8Pz+DU9hUwljCJ+rQeYLSzKE5jn99zKT5+2R3m9rFcKWPn1VpHJdcB8wgu7NwoM2HfTRu2T0TA8cYWPNHRX9a+XZ/hvCR4kvTVzKWpS93ews3ZDEFXmRSMNFC3/24+l8fz7T0oGQuMpkK2bL4FJJgrx+Jwjdn4cnZty3zZuTAIlNsg8gqRffsAAMX6PB4Yn8PfXHRzQCswdZf165Zbym/wl9wcElDr84vVU+lW1O8jO8Y68KFLZ1IK19qWNrFxsFXWFBYZymx/C37+4nWQxz7wgdpcu4Dysa0QdwSf+W18PPhO+KdfD0EsOCw6zMoNvV7B4+CWncPy1VC7tyz0MSv4oBzwKeEHDvLZKEjLbGHbaIcv7+upZV7T6L3acrb8cpRwS7VNhA2DLbhkQ1/wNceR+61rNlTfVLJd+5bKSWzDoEvCwZc+yzqwBEIQGcVJjbB/f7jppbqh6dyX780JGB8HZirwMcPwiYDjxRbdJwg40VhML+fbYrdUXv9LBrbm8cC7t6V0XOYoMZjZ/vJgvmfhpwySLqRLARHQ2wusWbM6skGxGNBotfCBI1O4cvMAfvXorJF/Fu+PyO1G/iQycjTLwH61T3QXgz3BXsaq7MVyc3rbkz1NuGbLINjbiEz9crls+rL0KM4cXLaxD5cm9oKz4GClSqWeOI4fBwD/uqidFxFtB5AH8ID5+te8W9x/IKKKwQmI6G1E9FUi+uqTTz5pfzGHKiU2jqME8GLgRWI2POiC2bymzHNPYJAFL9LFxt5RXNd0X7NsotxmyiAAImwf60R9PoNN26ZSF0XyNlE76jbw3id+KAewZKBgfp6C4uW4QIAPAhAF3qnMOKxUEMhu0IX+ZPcgnmvtCNziInuKTzCm8L0Z69q16GtrCNzxQLaMEVTNPHN/X2xpx19cauIeJPDI8ye/+fa5jdgesqUdjvFk8GKmxH4XTJU0I71OBLCkEB8J3PKXVn7TqXYuPt/YcC5+uGYtQEoHZOYA0ADU7iAfCkoWO8GcMI0n59J3rIxmyWejMzjnMVihkksHMqldjwTcPzpjPocm5o5KFa/JvnBfKSIfhN58LxukpecEMfpMSIp3kn4h2OhU6SaxpWJHPbHHs/bZ4Z6zGc7ncgF+Apz4cfztgevwWP9I4jCXIBDD35IHk8Dlx2zuBASWd2IZRhoQsaxK39yx3jVKU0R4uaEJD45Ml83v0uCefqqtx/dBw/kqzTirOaEfgwc743PJrBz1bCXhxnaq0BCizoynDCYmnLDWbgJfpzLxRWA1Xbr4sGYPyLncygOAexjrLCrp++/sXC418vEuV/7fXTG3xJMpUCteVwDBeoClJctoa6iv9iI/WTCXWe41XDfOwiIW69RMVM4HqlYMWV6O6ssFTy2HNuyGkskAbZVluarqqQD/6uBaXHVOeia5Skq2sib8f0qLkP3G/VTe/jv3jSMip/T7rWs34nIfaqEmXFkl9S/+InDgQPVlLXCw+CUsMKzMFvCV5ONvehOwc2eFCsjzcgAU4XRdvYZFIMKp+lCp1NXMYRJcXJR8NlMWz2RJjPnnn+pdg8f6R02/k7Jk2kydhZ9aYN6yBI8oK1MuvK8cakwoMtHdBCLCYFtDKAtVgkAO0MvhjL940CWofEuUqn79STIecokdgpAxi8iMB6adCoFjyYaucOX85E27R2QtLtdakACsaa/N9Xr3eGfFveCNDkvOAhF9DkCak+G/qaUhIuoD8H8DuC2OJQ/4BwAcg1M0/QGAXwTwkbTycRz/gX8GW7dujQG1Ugm1qioNxblccKCKSGJPy00Ey1y9LRWEdSOMsUDAB7CYYvhY35JOu5ANb7sLuYR2mxlTTw9w3XX4DsoJ8/BcL/BnXkCLIqAU4wcj05i69xsIlqNZXV/ZvA91J09wVxEzH+PAx/7/8MDLVhTGvUUfDhkLeYsBH2WFCD5wN+HbczuxUIoBCfBLPlAzQdK2J+T44NBK5GI5Dfl4OJE5aPKhndtLciOyyhqnTLCuM2q/FQ4vpAGV8jgmDojwtS37cOAzfyqB1Y/1uv5ZRRRXYodpD+jiEBZFgjsgdPtThsnVhQJLYP0lygDgByMzLttA8tzg36jLUpjVgMwff2YXSNKV5XDjZyIm0rGadcb/l6ylG7l5lzaIg76Guwkl3n/86M9gfiEGlUpyC2LnzNKlrF0ydQl9aWayhwbXooFxDO1XDGAhl0dW6Cz0YGL65vmIyAUqdz/GCBXUYf/cW5cBQukqcsHtyWTI4+D6JFg2OLN1a6f+/vwr0P/DBzB+3z1GcE/gJDHPZqJAAHL5rPFrDMtz3/kHCXYNGyQ8wjc2nosnuoeQSYx7SfANPdvaie5njpn50zVMBMn0wQINUSzrn+AyRwEu+1l7o3E9IQIHsVfaM/Pm/zUnBRCeT7ZWWo61w2oolWw/kszuve9NYYDLg8jwe8Z9xm4OS0AuE+Fjt29bfgdWU9jmehJzZgOFijVsHA5vOa2vzgxU09Aq4Idvt/3fg2NzOGhcVJnns9KCQCiVSrLXME5r7kaVzweKp2x2+fF+uJ73vx9oWp77g9RRw6GtVi5xyYY+fOqex8J9y4pIhDL3i0IuI2st+O0d76iykwnBqWGZsasA51rK9JRiTfnwyBR+2Deqz6twAaCGoLrt7cCJE1JJHEWQrMcVYOTgXvSNDeETX9AEBoOJrGxD7Q145JkTyaLoaMxjrEuVVF89/zI8e/x0yCvsZJ2FNx7w/v7hD1f/fBwDHR3AQw+tTh+Gh4H771/2vmDlomqe5TcEJx/kJH6x1jVi3PC5DF+2skQkCaVIL4rTgK0x2diAs77FMVusx7o3AThvshN//IWHMDfQgpt2rKkCA+Xwn28+x8WFPAurAktKwXEcH4zjeC7l7xMAfuyVRaw0eiKtDiJqBvDXAD4Ux/GXTN2Pxw5OAfgjANtrHkGCwIO+19fbx2QxHJV0yrT04kocduRwivBABwAfu32bBHfk7/7LzYk0wLwRn38+0N6Op4fGQsEKzhXOdAAA8GxbF0DOrefFptZg8QLAc23dONY7bHChBwQioKdFs1FJ4DQvxaj7CT8SWpNwLywOHWpC3JN5DvZVa/VtpOOPoRRFsnVHsWaYS/JRVoTYcVqGFPSb+2AaLOuzKaRBzF2gblsGiXKKG+6Hbd8x0W9PbSkrH77RMSR/Khu3byiwpEmr2xQuRRrM3laYaD6BH1awAc+1Ov/tY92D5rbB1UWApJ23+E7SQoAroKz/0l1KpLZmvHKtVN5veSVvjeMVaaVcTsrCtgmUHdyFvmHGRoZWk+shwLN/ICJ8Yfuh4Fl2GQvMiZN4SdRtFaO2sefauvFCa0eg/LRYSOJT14XSZLEhb35gYg/njAB8fs+lAIAtI+24f+0mR8OeByUVfldvccrxpXQxHKMpSQxJl05OQ2u7aRHOme3euW8c128zwsQv/ZLMm0WdfnIv63pT3D/4oMTvawE+uB0+XFu5tD4QpQcPb25e/oG5YnMh/Qfx+M4UyCRngNnZ8LtaYetW9zoyAgwMBD8dmumBtbgMSIgXVg3NNuazIf94PUCXiTRAhPddvjFwn3IXOi5DTYZcljNZe+aZWoFLDCzlcgQXgwJAbYHMpSHLOMmtkeXSEtd11VVVF9kw0IL9U9UHYmWLpiQF8aeICJM9Va7xWnlBYu9fMSQ3LgD3bD4PT/YMpso5FHxRBZjc4Z868ia5iKs4jmwW8egoAODweueaYt1dAaCzmB4vJZuJMN3bVH4r419u3rFG9pBge3098YKzsDJYTmykiy8GLrnEuYivBmze7PrQU12GslRg0WuxR6xcCqfsyRAhmyGRT7kSSU6VaIMT2Yjsbs4NPRWMOIQ/BnIxhUvebNu8Nw21N6AnmRCkSjirUFpdWOnV6icB3Obf3wbgE8kHiCgP4OMA/q84jv8s8RsrpAguHtO3amk8n4sCAkvC7vFOXDTbmzjkA/VMRFS+uZdBQNBe+yo+OEzwKXWkVcuHhCoFtjjoNcTK4dGBCXg7CDkAJw9ddkMEgBfbu3Gyvlh22Of04ilFwVZCVgnAv9tzIQ8tOAQm+lYmRCWGTaaimCI83ucydcxnNa2v7RtgAh/bPktfzBiI3RUpHL/pL9+CWVppPPEiEHmlUmLMjO80+hFGCNsP7ST/Hh52BFvhePk533AuIjTW54L7sqTglnY4/Me9RxPzElZg5zzMsqDlH+0fw/fWnaPz7l9Vucd9VvyyUi1sjvxviXnz75PBdUO8+hrkmZABkKdntnaz8+XwUmFpmrZtH1wSGvLfMQ2G+AmpkPBElyqF7xvfEHQ+uW6S7fMHVegZ5ZF/6IdDE/jLS24PaSxtbsnQk/k/poykYLd4DtYkEZ5pVwPVZzp68b21m52CjDNomee3jxq3sSUgaFf+10/WZYHggwgHa5cqCwKFAnDHHag7sL+M0C3uU2/LiICDB937fD6BkMUGZBb2SjMrnXOO1rOaB8AUsHvPYFu9+VxhT1udRvWVCLj66pXVd9ll7nViAnjb24Kf8lnj8iv8FMFaqQXWdDRIOc72ekZhNeegUl0NDThVqBfXhnwmQjZI0lBDH1Ke/cjR2UWLfPDINH7+onXVt1FD2zWVteUbqw+A39aYD2JULQVxQutu+XdiK1t9WM1kAoDZAMM67X6ie6P5rdb6YWOxuBpealo8hltzIecsshoawK47VUF/uK6JCBfN9uLAdHiIP7Oc+Sy8JmE5lsjFotvLV8ltfaUgnh8I4/+WPWelM0KQgQ3E9bjnbHYze36yWd+CcxCAia7K8dCkHiJEUJmP+2PrOwuvPVipUuk3ARwiovsAHPKfQURbiegP/TPXATgPwO1EdLf/2+R/+29E9C8A/gVAJ4CP1tL4vu1rg2C8bvPgDy5w58VzvbhgqjsQmOM4dmZ8qGJzIPLxUuxXehCyKYqrAu7HWhdk9potg7g1TSjxzy2wuxkgwbRPctp7cxIMNu8Uofl4awf+5tCNqvwBL1zoKiXCkz7znHUdsGOOSBtIW9zWmiR5UHX8iK0RlDlx//mhmIB/mdmBzxy4Do+sWWsOz4lnYeJIQcck/fA/2TT0QX8Mzsi3faKhSfracPxFxOQDdUutibGSrYvHn9KONwFX3AcVBYqGJAO2EBMBPn5ROe6Tr1rx0x29waE6fJikD+K6Z3AJAHEmi69sO4hn23u0z9KwuuSdqqvXjQBINBb2tcy/2tODBPmTTSmc93JaD74xcYPC9ipvRuGGBejaiESgTeLO0o2zqEtjKPdObJAA5rHUbTdlVaLYuE8qkIf9dM9HWMhkg98iIHW8gGZNFPwY4eiRoUl8c3YnnPJP16TMf9mhgRe2+YYIncWK4fBCsHzBK6j0e13DVmFmLdr4+6ObBtLrB4ChIZR8Rsp0pS9hW5oS7P3vByYnqxtH6tho5Zm6OjoMsSVxf+bgShMf4Iy3SOSEbKLVcxms9BOUJ7tH7Xv3Owf0rQZ+58bNum++XmAxWnr3u/GP519pYio5Fwer2K2kiK/U1q37Z8zHxUtOdBcrhx6ooU0QASMjq1NPss/1NWZbW7IZs+8J+3P8d6J78cPWsuBMKZNS4irdsXfUPYJQ/iAuVy0l9fYaQci9WDr87L4qrMne+U7gXe+qrj2Ga66RJrmtw3PlAXnfdt6YvE/GbToLP6WwnL1qtWmjy3msrMSFlWW7IDRLheesPKpysNlDl2hD166R0gkY7aqsuJ/tb/ZyLsyZhCv2tRi83rBtCPvWrU7ur7OwclhR3rs4jp8GUBbxL47jrwJ4q3//JwD+pEL5/Stpv76QEyJl+r1sYz/mH3okeO6WHWtw53d+7D4QMGpTMS+15q+8Eo89cAr0vHtUrIOIXEwUAt6fctMWJQhfNnbehL2p99qepiA9dhkE2obI3XQRQHEMEwoIIILEO4LGc+G4MPB9jtmdzH/J6rIYhLu27MexNRPAgjOHjxGDz8qWixAB3HggrFMY6jvyGAuOpL5txuW2kXZ89aFnUsYNnChqiuuP3b4Nb/mvdxkhjDsDiZMhh1B+QDLpytNp5/5gfM/tvwh4KfaHdDfYmJwd50Iml6rYkoHpi8eRfp7P5jR9umlXbw7SD6P6jLY52t2E+0+Fx+UtI2348oPPWORAFBneEk1iApAyd0jran3C5+IgjlAwVGtR5ZQ4uVwGp0twwS2ZHnV6ynCSJucSlIYjAkom/olYa0ng2cRQZSGw9Z1ijJjovF92RUQDhmYgMXw4Ghb5HykO40URrwUizd4s44GqhY2SjKTTgC4yMxb/RkIfGWS5jZZQ8msZ8IEN7WIwcbakJDdHHLcMuG9iA55pbEUWRvmKOG9iGA0AACAASURBVCxn5ocnjy2dAOCjiwRrJkDNkvN5NBdyeH5+AU92DWDywW+JwsjOq026EAg0Bg3sZrwYWJ4QzgtwTlpihuIKDnRx7FzWVuNG0h7azvCBhQBsXtOKsa4a9sQVN0rOEuxEeWyTZcEtt7h4fKlt+eUQKx91e6DnFXFck9VRXszzzzSS4PB0yy1AXfVKr0XrApxFl4XGRpyuKyA6Ne8tlDQJSbBXVjNcImD9ekycuwl0/1fPOBmVwR13rE493Ql3tmuuAU6eXJWqczagt+GxjOuL59LCl64CJAO2rxSYRyUsKhu8iyhsbEZbrNr6r7kGuOeeQK6KRPisfBseWGgb98CmgpO3D6/vw2hnBT5PJPG0rJyXyRhhw6Mx62PLAMBb947hLLwBIE3h/GrDwADkUma5sMQQRM4ilVVZno38GVKeXaSuyIh1SbhgXWWX4eGORnz9ked8HY5JZvTEB4KzgGVl7oWzZ4hnnoVlwSqmq/kJQEDchH994To05Mv1ZBLQ1y+AyZ4mFHJRoHGtCJs2YXxqOFRMGEmAAEz3lcfnSF1sfFCoCZiRxWINEi5yeSrYwMmUDQSXYMz2JGuf4feqaLBtmjNvWM58l9YmwQRM9QfGcX+YESE9oYm2eKwzB8kXWtpdZjMQxyIvH2uCEVnLC+4rPx/BKY8GulQQ4VhTbA1196Y9ZXMfoE+GQGXPPDg2gzsPXBv2LaEsqrRnhfNFKOSzAS0AetiBr7u3peD7pP0v5KIAL7Zu7j+nbwfCAOFMhjJ9hiak84k+J/EjCuBk+QTtWcsUpRXd6JCo2/U10RdRavHz2mBdTgVCfl7LhviQ6hgHdqimfl2fumZk6foK6nwQ/7I1FfQzxBlDnEYcVP6cjNU+Ytrqb62X7IoxuYyJlgjsHGsl6uee1uJiqZr/883n4KrN3qqICN3N7oB8rHeNn+MIp3N1ABEe6x1G0qLQKpZqh1WwKKmlAiJgbhnZ0Barr37pmDTLhYPTPdg+2o5375907iIAbty+pmztrjrEsTvwJdYg8unxTpaEiYklFS9hUysfXd9KrWuqASJg3TpgZGT16htMz1jDgbr5veXBkuFyKXjb24BLL61tzaT1cTllVlNZkjywFQpA6+LuVtXCQe9GVcZL/ctiWYgDaG2tXtloU5r/7M9WV2YxEAGh3FJJlK4onxK7py4Jpu7elnrZAz590Y2+C1HqOs5nI/z29ZvKvm9rcPxtvKuIS6pIBc5yyG9fvwlFG4MMzD/c2WOssxEbh1rSKzkLP13wk1YoWVhBX3h/3zWeEgsp8YyVT+WyYZGm37lvHB+8ZDo48xG5xCiXbOiravkf3dQvMmgmIjmThO76DYvKnWfhJwevb6WSh3RCpUWfecueUXlft4QZ4IWzvUH5ZPC/qsEoNZYCVpTksxFiAhayLHC7H+q7O7CQtQE3uX59TA4HRkEjm6I5tbGvempujuRB2vTCHj7qfHwrIIGXoCkvtCZE1AumujVLBx/MmYOZZ99x/riUOVkfpguXt7ZTZCxcUvqc/PK7N96Bzq7WoF4+gN+9aQ9eydWZqinATeUp9QJ5lMFLJsC6Vc5wPcE47OckXk1jEuQ0HDYa8pnEPAOXbxwIFAflPQ37QtBYU/w5oAX/hi251HrJKDtNQ6I8IW0LlZ6jxLgTCjitLyBleROD8LVz9slGCNPD5O1JTPprch5CBaEqqpLn4Yg113wYs3UR2//EeLY9vKGxCiXtpemzL/vj7iE82j9ajqtEXYFSK0CKqS8TBW7D2maoXGMFkK3jc4eux4tNrXipqS3Ej4euprqgT4VcJsg0xnUTCJ+4+E34xCVvlr58cfshJ0gQwfrj8/PLDSId0uwyKqgWZmYWYwTVgyX+M6hUumnHGrzd8FQAaFpmWt6aoKkJuPLK8Lv3vGdlrocpQIZuKj9T23zlMoQdo+3YNlJ9DLHXBCwxTlYe3bpzOIipV0VRhf7+QNHR1rhMJeFPCl6FQ2M+GxleG15u1USL73tf9Vnq7GS2Vam0qqVOA9N9/lKOwsfKZJga2misy0r2t5P1RSenLhIjqWWRWDHVwtoe55aZVhcByPvYeYdmelIvss/CTyHUsj5fSwooA7ZXl1VQrgYX+nYdg4ILBrEyN7BtpB1j7Alkyve11kuWuKUww8G6YfahtD6dhdcmvP6VSuYExfQdJ1yJ+FBjaZEzoBBRuivEIu0tRdMVg8jWoFSyq5lAeLq9J1hR/7LnMP76wpsASliUQBkAg7VmCoIge/j7C67m83CweElwGypmwjf80f+jcC4q2EWhrTEvn2/ZOYyPHA1v+E80amyjK8/R+ClBsxR+Y8dtxxjExEkIOPasuXfrhEll7hZHPhdJHKMkUOK9Kh3KP5fjK0EGKXSVdg6OvQsWu6tlEis4l3FalP1TPfhfrtlYVnHS/SvESTli0pVP4bhigli+JBBShqOwfFL5EjafpkJIbjK88QC6DtiK68mOvoAeBAcJGkXwDAX9dM+lKLTKcKLxvdKEaHaB+/bs9qBwco7JdMwqzV5qasVXtrkg0jPWMjKFrvhV5sjAcEcD1vW3BAXDMuRpn0wmNH050dSKz+6/Fqcaiqm00d9av0SqeeYnwHw+jzgXCuRE7Mqn80zgi2s3oLFF/PHLWkoo4GpSSxFVb2Yex6ujALJ+oasRb6hGaK7PoVZFS81AVJ7pi2NJrSJkIg3UzTVP9fp9BeVroxogojJF3BmBquWE1amLAHQ3F3DBVLfICGKxVNuqefXAar1WiqvlZJ5bAVjeHtHiis/Va3AV6alCvWkXeLqPumd+6fBUzW3FOZUXn+weWPb6rRZ+Zu8Yfq2CW/ctu4YxN+DivpzNHPUGAiKgb2krNwCr726a7McyYd9UGFS7chsQvq/xLJlfadkglIwHjWSQsnPUIn75tl+VjLRnYdXg9a9UQnV0WjEWDqrziU51f6ulX5wCMoqA22+vrgIfMyU27fPBfSGXw3y+ADZLRKJfgbxlx2BkgK6mOqe0OdfdED/doRkuUg+7tp7E+z52t0IYuDAK2tc6fvu6chNl+1CUxpDKeqJWJuETbpBWaCtjcGTn1OM2YcFyx95R7F3bDZAGotayyW6HdaX2KTEEe4hPU36kai4AM6ksrOmDHIC4kIvcTXGAH42VsxhmK7JwX1AUQsTPasDlZB2/f+sWLW4UQFoSwf/c3aRrqnxf1tdw82IFl9Rv58y/ZUGQ53u8u1iOajPfPE/6m+mAf/tsa1cZc6DEM8mMfVxPUgFFiQ8UFHLutsG4ZU7KIfl9fT6LfF1eYioF40nwjz0TnZLZz/apUlvVQF1W43uJ0BL0l9vyyiT/ow30WE2a8qTCll9r6vcv/IILGPtqA3c+ac3zKsB0XzN2j3ekxglcVcjlqt9Ilwlre4pCX0yz20baQXAx+nZPVDb/f03AmVY0BE0llPNm/b2K3fjJwYc+BIy9erFxlPc6XL/rgvHVyYL3agC7vFWI+ZYcWxImF4shGlREErNJ9gwifPHcSxa1VErCxbO9uKjGWFWV+g4AnY11ICL8xtXrsWHwrOvbGwpWECD7tQDtDfklL41u2Dake6aRw3UN6rP/9tKZlBr0eQDYONiKg9M9Fc8dlcoSOQVFa0NeLiprqeMs/GTgp0KplKSy+lwW2ZRNx24UHcZSpuomiA+X4SaXhBguEOjv3LjZNq5/IyNVNOjqHWwvymHImf2GvuSUeJNUxSTf219n+5txcKbXW3YRTuXrgzLJ11t3hVnquB9tjXnnTugfnOBDegqCk18Fehx762UerJxQKXEq9yCKLLKmmrZqkueSEHMQZiLU57NSKF6CEfOhxdYpDJDK54ELBLUmDr8EuKxaBiVRqQREEV5srux+QQA2DbUGn7WfpvJFyifnHgitnCw64qhcaaeHOe08JX6zyhD7LNkBp30PdVlNUxrFfCCKwv6k9p2ARh9PRupI4ObWXcNYZywc0sBlVCP87YU3mTZ5cG6gTonL9BgqE4OTb2KsQuaJNsOlQmVKO32OgldkMmpVlfib7muSokfW90lDuyc6zbpJ1FcDkMlEx1np9k52BWNWxVKooOa39fmlb4ctz1ASSUHiYlCtAMkd27ChhsorwPr1+n7z5srPnUF4696x1DiBqwoNDcAHPnBGm5jqbZY9mulo72QnPuItEI6sdwfNjUOrEy9n1WElgeOTsMha5V82Darrtz1QvKaVSsIEV6GTmzYBs7Mrr2cJkGyDhh1tGW4/c2tutbO/MY4qWFL2tRYC2gkuV2rth3/+3fsnpJ7elkLlhBspcN22oaXdVavI2plssbupsKw98Cy8DiFJyNXASjPBngG4YMrJWv9ukeQq491FhPKjk52ScnglbNg7byLgxu1D2DLctqy1EkXO3Vwrr7mKs/Aqw+teqWRvuzkdaz4blUWEZ5PbLp/6urUhj/+/vXsPkuuq7wT+/fVjpqen5z2ah+Y90sjWeySN3rIsW5INWJZkyxbCtiyDjGMgxgFCMBBAoSA4IeCkKkuCwWycqgRChYSwu7W1EJawu6EqsRMIDrBAwhJibGwTg7GxBcg6+8d9v+/t173d8/1USdN9+z5O377P3z3nd7ZMx7+YvOugle9BYOUbCdvG7Qn+tJETHphEsLDSehLyxSuuxxcvP+6YHcR1A2oro/2NkbHfevIPDFW0nAfOPtuCZgJsmOgL+gj5nPU7BBfENcz3M2dZrt20EvtsT5TdJdWaXeXMCzRH8MD12nhv1eyKOjiKuZIv5nKeady1WewvrIOqNUBsR1sjoGCuClshbHVItACl/VsrBeTzkIsXQ9e1I/G5uE8DzrXov87cX8wdxPAZ1z4/cQ73jBl0fy/O5XjKZv7Ofsu0f2fjN3LP23myBIAf7zvg+l7OpzPDlU7023Ir2D+zf81PH7sd57u6rSCNbd88X7LalLu+buDuYH3mM4bj+1m9xLlXu7V92QbmnUEZe9DpyKaVrmOA9YO4f3+zV7eEjF4Qjd7mxvpK2jHI/rs7N1+zfCJWECpMd2fBsbGFHXLqZmio9nn09WlfuB69yGWRfTusR69mCcwOd6OQz5k13crFAgQ+5+l2FOOhyJ7V2vZr7H9GMwezc40EdswNYs+qOuwPUYzaMtu2RY8bZdMm4OTJ2ucT4X3Xb3QEOltSyLXsK/fO6eN4z+HVL856YGI08V+sdzA4ch9Jvh8Q1d0ttwBXXVXVpEYi/agk1+b1q+s6bONEn7lfH1436j+tCPrKRd/r96SBJQGwb2HYmp47YOa1dlCpUHBstWZ3rd//vmfUNaM9mBvuxpuuWmMOyyfIWdFbcibFnh7UbhD9uiMODVDH3KkEMJueAFqU+NDBRWzYvg5LswNWN+1w5kwSxwvrxlbBPkw7KlymB2vURWULPNjGsxZvfS+f4ovtOw9VOrwnX/tyY7iYz5uTn9g2aSb8dD/xUgJAcs5cPrAuQMx/nvLaazCJGWwwapgBwK27Z4BvfjP272VcIDpq8ziW6X0tti/lX05Pb/P6wnJ4MV/QD+7O5eXd6wJWk0njKYXj4Gz/4/vbumu+WU0jnCMK/nX1RvzbtLZ/2ZPZu7crR9DDFZgz1p9nXficoeyDvBevVj6QKC92VxwzEmg3oAItob8ZTBX4Lci2Lt0lcL7qvu00Tr50KwAt8O0/rneTCzqZuqsmB87PO6Hjr71WwkXfndz1m+gv3nXtusSneCO3lFl++7Zg/BPrO4vth7c3hYtyvZ6Hzb2NNFS9bhLf/nbgTW+qz7wIgP+5p69cxP23LqVQmiaLWZvHWQPaOs77HPIi3Xn5Kly/1b+nuYZIIf9YtezH7Q+eXMQrdkw3Y6H1n6cR0HPNe9UK7eGudiy3n9+rKIM+/+FKh3ltkLfl3Gumj4XmCiRyaVRNpYWFqnuj9L12DxoXthY50Pa3rTMD5vR+9772aY3lGVaPVLBxoi/efaDt3mZA74zotVesavw1HNWsdc7Efk6fxpeuPuUdfuGC7xnnHUfWYaTap+v6X2OuU4MJk7ImrKU0O1zRe9XS7F+zAvsWhvGqfXN47YHV0Ysz/9pvFq2d3Drh2y4kBRg1ukoWY+rgeQPAzTuncWrHFHq7ChARM0+TffmeiSJ8byqkFyBxvQmKhoROF/1THLhkBHjuOfMON2h0Y/2aNdci5mtvjmcvlnn57ppe2ccVMU9UL+b9mwCVOwqOg7bVe5uYXdp7mv35vBf7X/fHnrsMQU9nAV/buBs/9undzPp+/owgzn2nFs1l3nfKyrk1XLH3cBdUKNtfn9pI7ifDV1yywsyvEjgv2ALVNu7eC819yTHANivjozWXYKPxdNWnfZZjvxHncL9COoLJPiOZFwRRN5P6v4+eWbIXx8PeIcC+hWGUivmIpNxeRj6rwJtV94r1GRxHMW8L7zYtqlQnxSLQ0WI9Z7WA2y+b8wzLJ8jN0rIW9WNpSM0w+76oHSuNSxZJctlCMb3h8Boc3zKBvnIx8Il/XTXiRzTmuS48r4q7aXw1y5gcsJoi331oIdZ5rRHSCGZRRiT94TPY/C2fE7z3uo3RI+rHfzNJtojjgflwpdPs7CpwFvq5w1gL3Z0F3LwrXgDd3M9sq3zLVJ16rqSGau2gUm8vzp09UPXJ5cimcdy8M9lTot2rhiAiuPLSkcBxbr9szvcCNhExmolo3+3I4gR6S0X3KNpfVy0jR0M0/5cwjxoAVo10OyLDAffn1pT6sJt2TOPg2lFsmxl0dKuacwV6ggMyfjeV4XeS9kFKRFuuBHxX96xcN++B95qOG1ttzELAk1BXbMX5tDfgqYCzxpWz6MZHnUWtirdxXnJ0zywCpfdG5/59Nkz04d7rrZNG0V11Ca7gRdQFn3jfGheKRnxny0w/ds4P4pB+cXz2sjn0lgqeYIfjN/CZfW+paL7vLVm9UBk9AwbEVqyTnz6C0ZwzbLs7vXsWU4Nlx1iOgCu0eY65gtAS8s73e+knVeN9qZDH7GA3zJUH+K5/82I8pDaS/QNz2xHvenZsW55AsraMyy9ZodXWU9Zwd+RTRAsKiQiWZqrrUn2st+TdAW++GV/ad42rnMZvYH+vrYs43d4bRX/jVWtcu7NgqdW6g6eavXLvLMb76tA7Xyu65hpth9gYcjPhOlfmc2I7VDTpBn7bNuDEieqmfeaZ+palwTZM9OFoyJP+uqv37ydiJtGOHBWe0078ZdgmNE4bxnXwqpi9gBLVTRsElsb6oitWmNdiYnuYaF4HSmTFUOWok+74IKaAa3jXPRZlT2sHlRCQtDVmYsKpwTIOro33lMjYsaLaogJa0sU9q3x6lkl6ZnXd5Np5j1XOm3fzRK6/Ni6oj22ZcAVCBNOD3Tj6gXv0ZMO2m1zb3anZpAxW85NDAU/Y7DUa7GVzfwcRCX1SHLmmRLBrYQSfPv5qZyDMfO1sHOa+eXfUZghZxtHFlc58E/by+czgnpdeCgiwa34Q99+65Lyphe2gaDtIGzO218QRAAfXjjgPovq2/cSI1rRgwJVwXgRWbTx9uoueWk3iKLfxRNo9iv07en4721cfKHcgl8uZPXvND1ewcbLfM76f3QnzbjgCDwHlgQBXrR9DvlKGiNbU7CXrxyAAfuXQAu484N8l+NHNVj6hfE7wwG3bMT1kPSF1bsVh2627hGIGujoKOZw7tl5rORAwR7/tyv07+G2HvidbAW7dM4t7T2yKVavIrxbas+cvaAnsRczk59We1307GZiYwA9XTDgK4V0n1pePekIGWMcoI4eAfd0tjNQxATIlk9IFYZw8XJlSz/VULALnzgFHjsQafbSvhHxOzBqZ9ocQDVUuV5fsPpcDvvWt+pennTSieWDEPN3XObUSEZzcPmUfUp8ZJy5HKoulVlPvBPlNZnVy4bxHeNe16/CGw2siprYYzdcSL9/2P7WOlg8qBarzzjxY7kBOBP1l7SlJ4xOGmREH+x+Tkf/HXUvJMxd9wvUrtZ5Frtk4jlt2zXjHW2W70Rbr+wV9S78b2H2rh3H5mhGctfUEZ3fu6HrsmreCCKd3z2DnvH9Qwb85jzVMiXiC3saN5G/dsEm/yfZ+ATMoIYJCXnDH/nlz+NSAq7cne1BPn8+7bb0mjPaVfNfPsJ4M/o79q5DPCW5cmvJ8H99Agu2FETQ0e+CCVrPO7AZb/93vPrjgaCrm50t7r/H7Wo4ATZzdxdFznD3yUeW+JiJmjSRxDQ+eyL5ce7nEsRIL27cBHR0QCN72srU4uX0KHz2zhE2T/WbOB/ds7b1AXRFQE9G3ZD7Xzs6Aj5bVzP61zu6bs947AnzaG/OGzvX5KUf+De82Je4BAPauGrL1OCRwbAD6nxH987VjvZ4gpeQEkwNlCIClmQEcW1xpdopQDWX7vY3v21HI6evJeeTxDULFYHSL3jRVPYqnZjDO2RTMfgSudBbM5NwtsVm3UD6ltmLkVPKxJaD32cRcG6C75jBRpg20XpMt49pJoAUI7NfnW6b7MTPUjZGe+PuhPX/ocKUTp33uP92M62bbn+Y93KCatO/ZuM5XQn3lIh64bTt260EQYwOP0711VfzuUN2j6MMr7uYgtrvLl2wY08fVBuRzYo3vUzXTfmPqvqGNWqOv2jeHHXOD6C/bc+BY0w1VOhw1a664ZCRRzzuTA65aYnqSbiNI5PwePnlvbG8EwDuPrNO7z9S62DR657LGs66qVakLApg9B4kICvakNiFBOHtgyKwxIfD0quMTAwMATA104ZLRHly/dRL7hrXmfvvXrEB3ZwGlYh69paIj54CdAvBMnxW4C1pGPYlYvQ16Pkuw/KBdwNo+nTVajHdKBLh40awxZ+yjfkGGoNq47lxKgYeToICST4THntNp24xPPidxTStari57U0MjYGlfpnHSv3r9GAArmGKsj4JPXij79B+6Zas+LcyaSPaROop5XL1+FB+5dQln9szi2OKEmRspMVskzf57nNkza353R+yyyptaI5mrlQvPmkndK6Rn/q47Y5q4vvauHsbrrojOQbicnd494zgWabUSjeOrJOq+PRUiwNq1aZciu4waE299a33nG7If37Z31jmq629suRxw110AtOTv6/SHow3B4ziFqWb7aMFtataona9fgOVyMK8/3SlYghgtA9zX3LmcBD6wdTOuATsCrl8pm9rz12pgO1bjBq6QE7zvxEYcjLmD6BMnWZKjV7OwrzQ9WNan8P6zl9n3qb+9TEHBK9t8kghKHhwxUeByBro7HJ8pAL+YmrG+n20ZAqMZnsB9RWPcYBrNxETEbNbovdEX4M1vxtq9i9gx56xV5bdO33Xt+sCbVmPMvq7gA7Pfd/+NYxvwar1GFX76UwDazdLv37TVHOfq9f5NEd0J5j9y65IVdAj5PcN+p6Ae2gylgn/Awd6Tl1U+rYR+TdLOxspL5m0qpfTvtTBagUjEidDYJkQ8yexDx3cNes91G7RAi8+kZT1wGpYT2Oipzkz4rg93Nw8VsdaZe1lzcXJM6FGai/k8lL7uOgv5wJp0q1dUMDQ97mj6Vqu+codnNYXddFSzVKP5IqCvW7GOgwOsubJsnN0351szkVxcwVstn1v1Qd2mEmFtpThKdazlY6zzgI3DeKBjdAcOVHEcv+46bf5D2nXXjrlB82GPIF5uvXqL26MstanMHwxr584tajxYSPLVr1o/hssWfFLAxC6E9dJ93dn+v0Bra4szsQA4uuhKetjAnf+B27ajkM9hpKcUWAvAV4IyPTu60jp5+TT1Avx2rpAgQdiibRGrqIBIEmJ7IQAuJoj1+UW5DT2lArr0mhLFUyexYaLP6lXKVmVyPuAm2/lUNkZhursxOVDGa1yBDzMoZTvg2nPwuDkvsMQ8YNvLHatcPhfQQevK3bQslxPbyQL6zUT8X1d/eOFeiGN5feVi6DxFxKw9tG9hBV66Ycy3Bs78sH8zNaPMxnjbZgfMm5+cbfjJJS3/gr36rf930qYohtyYRF1Ijvd1mQnF7XFMANi1ahgH14/FOlYYNWz02Tj/un5Lv0CMO7gaZN/qFRAAi1P+XdPeslurorxmrBedt52JLHdsIti/MOwfnHMFfZ3bVXXHIOWKv/2nm7di20zrVUlvG8vgorzVVDoL3iCv6Enym92MNImslmu5CDlfdncW8LZr1uKVe+fgaDafRHfwQ5IPnNyMPQnzMRI1VQsfn6xrTv1rCBLXTs/lqg+/iueF5VX74jxsprS0RVDpvlOLOLZoS/Sa1QRpIsDKeD1+nC93m3fw431d6OpwPpWJCtAYJ3JjLazs74q9g/tdRNqf+seNDdkDBYBWrT7utMfdCcVtKqUC7nu5lkeomMvhjYfX+NcQ6fBeLLsvbkJL1NkZuh3tX1ih14gKnoWdclcb8n8bLSSA5LZnfgi37Zl1DDN+SyPh8W9etzH0mi+w9kiSgtuCCAJgx6zW/Guivws3Lk05Rh209XQXGCyzzfM2o+kUgA+eXDSTYudiHQO0cd5/w6bQgKC9povxJdxzV3rdH3dANJ/PYbg3IMG/bT4CYxvxNmEz1ltPqWCrRaB9ZuQFM7avrTMDVvDN74sguiv12aHG9axjD46dO7reHGYWz7GtVBlN8lkmYPVeR0SabTMDyImgR6/RaTRRN85tdaqg2Dhae+u0S5FtjTrmhczXXkMwspdZP+Vy4Pz7yx31PY4nebCW9f2BGmMZ/fAHLh2Bu8bSVXqKhLiu3zqJX3vJpVUt36hd7jecsq0tgkpx23mmTgQ4eDDJBAC0iz73TaDRG9OvveQS25jGYqxaMEbNh1UrKv69P7mqjoddQCa9uLRqHkBvXgRcjI6GAdC63LU373KMYlyeuJqeiQhu2jHt7G3A78AU9wtEVBcXsQI09nUTNf/eUjGwNon7d/QwAqYbNng/81HuLGBlRFfa7i5Gg8oWKOaIxmind8/g5PYpvOPIOu84QScNWxDFXj6BFjw00Dq4FQAAH6JJREFUpjWboCnlCe6EGdIDoHHH9x3LqBXjnocIsOhNph7a4579c/3PntXDWD3S4zsP+7i9erOAsG+iQkZo6Im74AyOTxlNd937j1hPycT2QWYvKlqinRCRl4jWVNTIb3hi66S5rzU94X21GFRqrmYc71auBO65p7HLsGuF7ZzSs4zO8ae2T3keNB/dHK9ChKHSWcAlYz3RI/oIuwcpFdsibNG22vPX6epq+51//co+rB6p4NIxK3GhcRNtJJAWaEmi3/oyZ7TYrG0BaAGlQvhNqNkjlR6g2rtqKLLqsQBmjhrjfWchh4t6MCyOoCToWm0GcQ3T3h9aN+pogyueF9q4ZnvfsGvRKrchBe+6/KX989i/RuvWuhASnTt72ZwWEwkqWLGolauvL7ogZqDBf3n5GNVTRQTb5wZDRgib2Pl2vN8KXpU7CmZidO8yw9/HkVZlRU+Q0ChEJTqviyN4or/Uagpo77ZO9/uPr7t03DqBB+bN0t+f33sZ/u+l23zX0W8cXW8la6y3u+4yy+AXULWahdo/j+qLMtjMUBlHNo2H1sSrWZufa+qK6yrzjFyEVpNieGqTZopIS/ay1DQhuY9qFvchTLWLLzfoPFSlV+yYZo625WyZnL+K+Rw+fHqb+XCh2Q8Wrlw7Eni9tnWax/osa36mu2boqS46mklDQ8APfuAZfEtIt4z337qEs3/0ECBacw937QaPLqsmS1iYobdUxHuv2+ip2RLkoi26cmLbJErFPHavGsIvXrzoP4F+4FIhB7Abtk1itLfkObbfcdk8zl940WeWAujN7oybVgC4TA/whIr59DNO8sad80P4wTPnvUEu0Xq1e/RHLzhOWIGLrlTqcmJ7x5F1EBG8+798LXLc1x5YjVd996HAzyNDUxLwuh58HmmM9Wq5ziqdhXjJAn0qDLl7nDDzjog4erbz1IYS5+xUyNMtv6HGnMf6Snj8mfO+0xkBx6nBMr739PPmcHuNzd87tYjXf/zLvtMDwPmdu/HNp/qw5FM2o/ZQI4lYScmtgfDdVrQga3WbTqmY13pNXD2Mn10IOO4QkYNACy4pPajd3dmgXm7r4ehR35qgpBsZaUwi83Zqdhjzexxe598hCrU5Y/tol+09hjgPnRslKO2B53qbMqc9ayplVZLqk0ppe9CddyaYv/Vy/creqg4InYWcVVNAvAeVuAEle29adjND3Ti9ezZswtD5vmzjuG+i3Y2Tfdg+a9WoiXvgGeju8NS6ijOtewwjqSkAR9DBOd/g+XW6qnTunB9yfB9TtSc117LnV1SwoqfTf9yoWdV4UG/EScG+pW6eHkAuJyjkc3jl3rnoiV2r9NiWCWyYcHZdfP3WyciaQMZscjnBb9+wyVVA73f+6JklW/nheH3JWA9u2jGN6aHuwP04LPhj5EepeU038ATuvkB3J+h2BGBrLMZIb6kpwTKK0E43oo2U9oWzfj7L57QmcOWAWsOZUKmw97cwW7YA73xn/eY3Zzunxqw1Lfqo1TaHaYq09znKtmW2fRi9NQuAjRMxWkY0mIjg/TduTrsYFKF9z8TtcgAoxswXpX/d2/XM+GGJDB15Slx6SkW87/qNfrNOZLjSgamBRt/ECSRmoiefCi0AtGqet182HzKhd/4igkJesG681zHMUE0Pev1GHih94rP75jy9zVUrTnr0wOZSusmBLs9TAuumX3u1fXYwVo8sxXzyLcoRdPEpQ7W7u3badK6fif4uz3roKOQw2N1pm0b7z/59jThwXgSdMXrKMJbRUcjh7L45PYeJ9fmhdaN4+fYpvFnPm2aV2Vm2sJ7/1q/s9f0sC/f1C7YalOL6Zwx1/u7NKlkVMl24DGFQKfO6OvJ6TSXoQSWgq5jBSu3GdjQfcv4muPNm1mxpyXm827UrfPHmf8mT/TYNj98UJek20gbblPEN3nB4TarlMNg78aFsat+gUour5nAk0JL5AsA1m8Y9vX75T+S+QfXmMgrrFSvIe45vxF1XrtbnmezbxK2YoIzHXwlnLgBmaqy1cOlYr5m7SQD0dcUL/hm9Ggj8a5rU/XYrwfoJCyy97WVrcfkl4U0GpwbL4QE6aN9711y8roCdwc8EtceS3Li6vuv0YBkzMbb3l24cBwDsmBuMLpkIMD4e+PGbr74EM3p+KaNHPkOls+DIm2bO0vZ6y3Q/XnfFas9wc9nu9xEBRI8GBAEOrR3FaK9V63HTZL8zWbctH5g32JRRDJZE27QJ2MynjbGktD0ZCbuNALmIoK+cwc5Qfv7ztrhxa3mxanan15QmFh67KUzch/vtJqWddqjSkfUjBgVgUKnZYt/IVTmdbrS3ZCaG9imE/9CAZQxXkjeT6ijkUMhXt3ldv20y+sY+Igm1ORr8a7bEKlvMdX7fqUW8bKMzaOC3Lt3D7Am7R3tKKORETzAdstxHH23KhbSRnO+KS0cAaLlp3HmGbt09G3jYV3rva+b8bK9zIbXL3nBoDV5zQAuQjPR04levvsT35OK3Csb6SjWvm3NH1wdu7/sXhs2SGF9h02S/2QPgqDtHEIAh48lKRBMBo8nk7fvmfZudOsbVDw7FvDZeMZ9zNAmNEywarsR84tOgbe2mndPoKFjbk/Ha3ZVskqBi6niDG+3ECeDw4bRLQRFEj+gbMeiJ/vAeRFNhBAK436UjQTqHlviFuB0ROaS1R+zUH9Yyf1Lrac+gUhs8dRB7LZyYOX5id4ceMpr7IxFx1ChoOBFMDXbH+y4xLmree53VlC/xASrmdtRbKsIebwmazK/ZofH+NQdW4XdPLUY3Vfv+92OVyS7O1zgQUAvptC0hvLk5uqfxWa/V7oIbJ/swp9faERGsHe/1XW9+tXeqIt7aQUEWRnuwb2EYImI2dXPMymc9vOf4hqjFA7DWl5nnKsa2urKvC+92zd/IgxLFbG7ZbEbvhQHsRffWusrwzQkvfqjeUt6mBGL2PJlZWS8fafSfKSjfJBERtb6agkoiMiginxORb+t/ffv6E5EXReQr+r/P2IbPicjf6dP/mYiwwaTOvJFOcNEUq7lbQh8+vQ0ntk7Ufb6hYlx4iLgz4Th1FnKYHS7HTixu8PR4EHv9W+MFBYaGujtw18EF3886CjmUO2LmrYhbJrOZU/DNuBEIudWWPD2oqdGa0R70dxVx/dbJyEVfVKpuTxnE/M8q7y/tnzdrU9k+NkYKbW5md/X6MSyMxk8eGrVpemrF/fznsecdd7527hoEc8Pd4UkVfZq7NlV3N3DPPb4fGTW0/IqkDRfctne2gYUjIoO4/mYSg0rpSVpTiT8VUUthTSFKqtbsi/cA+LxS6l4RuUd//xaf8V5QSvn1+fpbAO5TSn1CRP4QwFkAf1BjmerW7XpdGSfgmOXaMTeEnz4ZM/eM/je4uZt3fN/mWXA2CzuxdRLFKpuw2ee5eqSCpVnfeKPPBAKc9+9K3Tvv4PX5oZu3OspgxAKiDpL7Foaxsoqq/nPD3bj9sjntTWBNJcHiVD/+21cf0997x5kd6kZ/lfkrBPDtpSdp22QRQamYw/M/f9ExfMv0ALZMD+C/fvWxyPXozsvVdDHztiTdvqcHy47tKZwAF6O7sVdKq+0WP3wZHCV8x5F19qWjEtIV+Nl9c2atsOCFSf1rfpZCAr2ur6YdMsXTnDJzsna+odaXYq2Oxal+fPl7P8LqkQpu2jmdWjkiJbimojozzg3tUvuI2xGRR633gFUTZ4oQag21bi3HADyov34QwPG4E4p2V3olgD+vZvpQ09PA295Wl1mlpauQw3C3LUdLaJu15EEDP++6dj1O77aaO12zKV5tjygv3z6FkZ6YNYZyOaAQI9apFJRIYK8m9los779xs+M7G3mC/BTzuaq6vc3nBHtWaUnSjd5zwgT9BlODZXzwpF/8Ndp9pxYxM+QNEkhOYj1xeP3BBQiAsb5OFNw1tsL4jHhyaQr3ntjo/aAKuYgcQ4ZmXNoeWjdq5lCKQ2L0uqMA9JWLsecbpzc/APjtGzY5aqC57V1dXQC1UdaO9+gJXV3tLI3XWb++4E0JtYlpvROJkd6S7zmFCECsY15fuajXQuXxkZaRNrgeEPjnCiUKUmtNpVGl1OMAoJR6XESC7tZLIvIwgAsA7lVKfRrAEIAfK6Uu6OM8CiCwnZWI3AHgDgCYno7x5KyjDVrS2XMq1fEAZc7pqaccQRmjl7efnP9Fujdw3TEuYgsFPLT9IF4aY70Y3VAaNUx2x+j2vhY9pfgBgqoEBCp6S/41nMISY9stTvXj92/aChHg2fMXcCGglo1xcWgkFffLu1Eq5lEqOmvJVJufw57LScGoaRcxUYwaQo6ZN1LEMvwe9Po2AfNJOB9myC/heNJjSRNrArxk/Ti+9v2faIs1Fm8vSlNKQZQBGbghERG8fPtU2sUIl4H1tGzFrMW6akUF//BvP4KgjrkQiajhzh1dHzvnaL0Jqr9noPREbi0i8tcAxnw+enuC5UwrpR4TkXkA/1NEHgHwE5/xAs9QSqn7AdwPAEtLS61b3zYDO0l3p16T5sUXM1EehwT5gh6bWp1o1tNDZfzbfzxfc3neeHgNRmqI3lc6reCPiMQO+phi1H6xG+8r4U1XrfEM91uq0WzNHRDyIwJsnOiDfCO6/EHBpyR6u4p45oVfoK9Le/LZ3VnA8z+74B1RRNu2Gyys9lfc5lpabjDv4cxv1kaSU+1Pk/bbZh8f9MX1lYt4+qfefFSZfdqdteMoUR1UUrqhiKVQ4H6XlnIZ+OlPY4165+Wr8Oo/fhgiGWgWT1StY8eAlSvTLkVTTQ1G9MLdQCKC3q4Mn3/IV+QvppQ6FPSZiDwhIuN6LaVxAE8GzOMx/e93RORvAGwB8CkA/SJS0GsrTQJ4rIrv0Fritj+3jxdRWyAoR1KQ1SM9+ODLF4FvfyP2NLVoZJP7pNeUAqC/q7qcRYYNYYmQY3j1/jn88p9+GYDWFG9VVF6bGokI1q/0lrmzkEMxn/yi3KpAJ3jD4TXAX8eYBkBnsbrWtkZTxt5SAc+88Atz+Huv2xAcYkg5z4Nj6SHNNAFvUdeO92Bxqj90/vHzOrknTLrDNO+mzUgob+Y/M/+z1VziPSRRw7XEftbLWi+pOX4c+Nu/Bb7znchR4/RGmrqBAeDaa9MuBWXZ1q3R41Bd/botRyi1hlpzKn0GwBn99RkAf+UeQUQGRKRTfz0MYC+AryvtsfsXANwQNn1byeWAb30r3rhKWTeiDUiW22cEVrJ29ZiwR5GktV8euG27f7OgJip3FCDQagOd3jWDPauHk80gafOlAIV8Dh8+vZRs2VW6cu0IumLUfkqit1REj1+Tvyw174pI0C/wXnS/+epLfYOARuC4mRWVGpKoO2RRhjV6j3yO5m9ZO1bZZblsRAl1FaPzAmYC97t0rFkDbNqU6Fot08fvXA5Yas61EBHFE5TSg7Kr1rpl9wL4pIicBfA9ADcCgIgsAbhTKXU7gLUAPiwiF6EFse5VSn1dn/4tAD4hIu8B8GUAD9RYnmwTAdaujTfumjXAj35kTdfSYt6UJvyeH7pla+ynYC/fPoWVfdlJSvy+6zeiXG3TggRNBJtCJLxHLwD5BpfFccGaZFkJmxIaVJxAizMi4jvKuaPrMTmQfLuUuGWoVS6n9abZBDm9RppSysyDZl+JAtiGZ8yZM0BXdo4vRLW48tIRbJoMry2ZCXffXfUxnJrnjv3zyVMPELWylr9vI0qupqCSUuo/ABz0Gf4wgNv1118C4NsNlFLqOwB21FKGlpOPWVtj61aruuVrXhN50161LB74VsfLldRZiF/z5er1fmnB0jPS26DfswkGyh3ep9iHDweO/7orVmPVigoe/NJ3m/O0MmlNpf4G3zyFlCdum3UBMNKj1bAzcyvVuSy+zp2rZilV6SzkPNuVu7hrxzPa5GVuLu0SUDu5/HKgr7Zm1rUo5HMY62uBc9TAQNoloBh2zg9h53xjO0ghIqJ0MQtWKxgLD4hkMS5Uk6kM9TjTdiu3drvmByNz/thtnx1sYGkCxM23ce5cVb/xqpEKShE5osy51qGJnV9vgimnjaq7ueFuDFc68cSz581h3PtoWToUmMqSKDt4fUTk1W4XZ0QxMajUBo5uXokNPjlYsiBxzRRepERL0vytAetTRLy9uGTtd2twE8Gt0wP40M3bPMPfeWQd8jmfPsrquH5Kxby+X1Vx4ZK138lGRDDaV8KTz543c3CYvehluNxERMsOE6UTBeM1Cy1DDCo1kwhwwacL9BrNr6hgfkUVeU+UCk0g3HQvvKAvnAfjltLoZNfQcmKN9Zbw8b//XnSzjBS3n1m9J7/nfnbBKkudy3Pw0hH8+9PPY8dcFc0JMr5vdXfkHYFoEcHccDe+88N43VcTEVETLCxof1krg4iIwKBS8z39NDA9nXYpQtX7GiH2/F58sb4LpqYEfJrByIm1bmWvb8BTAAyUi5m6wK06eXiEQj6H2y+br9v8suT07hkc2bwSX/qXH5rDhiqdDCoRERFR9mXoOpSomdhtxnLnc7PblF6l/LRJAKThkiaiboYmLaeYz6GQ9x627ju1iLuuXGhKGeIQ1DenUl1luJeyckcBE/1d2DKtJeAVABNV9I5HREQNdvx4qgnliTIrS9d8LaaQ93baQq2BQaVmapGDTN1rKsUd0bj5ztJ6ylJZsioDv1lvqYhSMZ+ZJ0TljjxefzA7QS6HHdnvcHNeb0b44dPbcO2mcQBALsd9kYgoM7ZsSf3cT0TtpdJZwPtv3Jx2MagKDCotZ11d/jWVUEWCbcqmDAR8mi4D31dEsNnoIW85/gZ1UsjnICKodBawcy6FXgSJiIiI4srIw81WNtjdkXYRqArMqbScTU76Ds6LT+9VVRIA/V3FBBPw5jtSFtdRjDLtXzOMnhIPOanK4rYTwwdObkauRctOREREy0Q+37LXWkS14B1eM7XIQaavXMRv3bCpLvN64LbtdZkPVWnDBqCYIKhXjZjb9baZQWybWYa1TVhTqWZFnzxaRERERJmyciVw551pl4Ko6RhUarYsVYsMudEdrnQ2sSA2Wbv5zlp5krrxxrRLQEDrb0cp4BojIiKiliICjI2lXQqipuPj32bijWW4HDfHWLgdtY4sBZFbiAjw2itWpV0MIiIiIiKKwLv45axYzFaAIktlAdhsqRUxiNMWRGR5NpUkIiIiImoxDCotZ4UCcO5c2qXILgaU4uO6IiIiIiIiWnYYVGom3nhH4zqKxnXUOvhbERERERFRG2NQiShIfz+DAq0oS78Zm+MREREREVEbY1CpmUR4k9lKJifTLgERERERERFRZjGoRBQkn89WrRdDFstEREREREREy04h7QIQZdauXcDsbNqlICIiIiIiIsok1lRqJtYwaS3FIjA1lXYpsi9r2zXLQ0RERERE1BQMKjUTcyqF47qJh0EKIiIiIiIiygAGlYhayfR02iXINgbciIiIiIiImoZBpWZiTaVoDApQrbgNBeO6ISIiIiKiOmJQqdkqlbRLQETLGQNLRERERERUJwwqNRubL1G7YZCCiIiIiIhoWaopqCQigyLyORH5tv53wGecK0TkK7Z/50XkuP7ZH4nI/7N9tlhLeYiIGOQiIiIiIiJqjlprKt0D4PNKqQUAn9ffOyilvqCUWlRKLQK4EsDzAD5rG+XNxudKqa/UWB5qZSIMCLSqrOQK4/ZDRERERETUNLUGlY4BeFB//SCA4xHj3wDgvyulnq9xua2JN7xEy0tWgm1EREREREQNUGtQaVQp9TgA6H9HIsY/BeDjrmHvFZGvish9ItIZNKGI3CEiD4vIw0899VRtpU4TbzKDMegWbWYGWLEi7VJQq+I+RkREREREdVSIGkFE/hrAmM9Hb0+yIBEZB7ARwP+wDX4rgB8A6ABwP4C3AHi33/RKqfv1cbC0tMTITLviTW+4gwe1f+SvUgEOH067FNnGfYyIiIiIiOokMqiklDoU9JmIPCEi40qpx/Wg0ZMhszoJ4C+VUr+wzftx/eXPROQ/A/jVmOWmdsSb3daUpd8tlwP27Uu7FERERERERMtCrc3fPgPgjP76DIC/Chn3FXA1fdMDURARgZaP6Z9rLE+2ibD5W5hKJVsBCqJadXRwmyYiIiIiorZVa1DpXgCHReTbAA7r7yEiSyLyUWMkEZkFMAXgi67p/0REHgHwCIBhAO+psTzUyspl4Ny5tEtBVD+VCvDrv552KYiIiIiIiBoisvlbGKXUfwDwJHhRSj0M4Hbb++8CmPAZ78palt+SWFOJaHkp1HSYJSIiIiIiyqxaaypREmwGQ0Rp4jGIiIiIiIjqiEElIqoNAxVERERERETLEoNKzcbmb0RERERERETUBhhUaiYRrctzIqI0sAdKIiIiIiKqI0Y4mumuu7TeoIiIiIiIiIiIWhyDSs00NJR2CYgag7VfWgPzXxERERERUR0xqERERERERERERIkxqEREtRFhLbxWwlplRERERERUJ4W0C0BELe7cubRLQERERERERClgUImIaLm47jpg9eq0S0FERERERG2CQSUiouVicTHtEhARERERURthTiUiIiIiIiIiIkqMQSUiIiIiIiIiIkqMQSUiIiIiIiIiIkqMQSUiIiIiIiIiIkqMQSUiIiIiIiIiIkqMQSUiIiIiIiIiIkqMQSUiIiIiIiIiIkqMQSUiIiIiIiIiIkqMQSUiIiIiIiIiIkpMlFJplyExEXkWwDfTLgdRgw0D+GHahSBqMG7ntBxwO6flgNs5tTtu47QcDAPoVkqtiDtBoYGFaaRvKqWW0i4EUSOJyMPczqndcTun5YDbOS0H3M6p3XEbp+VA385nk0zD5m9ERERERERERJQYg0pERERERERERJRYqwaV7k+7AERNwO2clgNu57QccDun5YDbObU7buO0HCTezlsyUTcREREREREREaWrVWsqERERERERERFRihhUIiIiIiIiIiKixFoqqCQiLxGRb4rIv4jIPWmXh6gRROS7IvKIiHxFRB5OuzxE9SAiHxORJ0Xkn23DBkXkcyLybf3vQJplJKpVwHZ+TkS+rx/TvyIiL0uzjES1EpEpEfmCiHxDRL4mInfrw3lMp7YRsp3zmE5tQ0RKIvL3IvJP+nb+G/rwORH5O/14/mci0hE6n1bJqSQieQDfAnAYwKMAHgLwCqXU11MtGFGdich3ASwppX6YdlmI6kVE9gN4DsAfK6U26MN+G8DTSql79QcFA0qpt6RZTqJaBGzn5wA8p5T6nTTLRlQvIjIOYFwp9Y8i0gPgHwAcB3AbeEynNhGynZ8Ej+nUJkREAHQrpZ4TkSKA/wPgbgBvBPAXSqlPiMgfAvgnpdQfBM2nlWoq7QDwL0qp7yilfg7gEwCOpVwmIiKKQSn1vwA87Rp8DMCD+usHoV2sEbWsgO2cqK0opR5XSv2j/vpZAN8AMAEe06mNhGznRG1DaZ7T3xb1fwrAlQD+XB8eeTxvpaDSBIB/t71/FNyxqT0pAJ8VkX8QkTvSLgxRA40qpR4HtIs3ACMpl4eoUX5ZRL6qN49jkyBqGyIyC2ALgL8Dj+nUplzbOcBjOrUREcmLyFcAPAngcwD+FcCPlVIX9FEi4y6tFFQSn2Gt0XaPKJm9SqmtAF4K4HV6cwoiImpNfwBgFYBFAI8D+EC6xSGqDxGpAPgUgF9RSv0k7fIQNYLPds5jOrUVpdSLSqlFAJPQWoet9RstbB6tFFR6FMCU7f0kgMdSKgtRwyilHtP/PgngL6Ht3ETt6Ak9Z4GRu+DJlMtDVHdKqSf0C7aLAD4CHtOpDei5Nz4F4E+UUn+hD+YxndqK33bOYzq1K6XUjwH8DYBdAPpFpKB/FBl3aaWg0kMAFvRM5B0ATgH4TMplIqorEenWkwFCRLoBXAXgn8OnImpZnwFwRn99BsBfpVgWooYwbrJ114HHdGpxemLXBwB8Qyn1QdtHPKZT2wjaznlMp3YiIitEpF9/3QXgELT8YV8AcIM+WuTxvGV6fwMAvcvG3wWQB/AxpdR7Uy4SUV2JyDy02kkAUADwp9zOqR2IyMcBHAAwDOAJAO8C8GkAnwQwDeB7AG5USjHJMbWsgO38ALRmEgrAdwH8kpF3hqgVicg+AP8bwCMALuqD3wYt3wyP6dQWQrbzV4DHdGoTIrIJWiLuPLQKR59USr1bvyf9BIBBAF8GcItS6meB82mloBIREREREREREWVDKzV/IyIiIiIiIiKijGBQiYiIiIiIiIiIEmNQiYiIiIiIiIiIEmNQiYiIiIiIiIiIEmNQiYiIiIiIiIiIEiukXQAiIiKiViEiQwA+r78dA/AigKf0988rpfakUjAiIiKiFIhSKu0yEBEREbUcETkH4Dml1O+kXRYiIiKiNLD5GxEREVEdiMhz+t8DIvJFEfmkiHxLRO4VkZtF5O9F5BERWaWPt0JEPiUiD+n/9qb7DYiIiIiSYVCJiIiIqP42A7gbwEYApwGsUUrtAPBRAHfp4/wegPuUUtsBnNA/IyIiImoZzKlEREREVH8PKaUeBwAR+VcAn9WHPwLgCv31IQDrRMSYpldEepRSzza1pERERERVYlCJiIiIqP5+Znt90fb+IqzrrxyA3UqpF5pZMCIiIqJ6YfM3IiIionR8FsAvG29EZDHFshARERElxqASERERUTpeD2BJRL4qIl8HcGfaBSIiIiJKQpRSaZeBiIiIiIiIiIhaDGsqERERERERERFRYgwqERERERERERFRYgwqERERERERERFRYgwqERERERERERFRYgwqERERERERERFRYgwqERERERERERFRYgwqERERERERERFRYv8fXXVPU99xGF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7214" y="4361588"/>
            <a:ext cx="7193280" cy="184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r>
              <a:rPr lang="en-US" dirty="0" smtClean="0"/>
              <a:t>. Initial Idea</a:t>
            </a:r>
            <a:endParaRPr dirty="0"/>
          </a:p>
        </p:txBody>
      </p:sp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1104826" y="1251342"/>
            <a:ext cx="7786626" cy="35383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rtl="0">
              <a:spcBef>
                <a:spcPts val="400"/>
              </a:spcBef>
              <a:spcAft>
                <a:spcPts val="1600"/>
              </a:spcAft>
              <a:buFont typeface="+mj-lt"/>
              <a:buAutoNum type="arabicParenR"/>
            </a:pP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로딩한 음파 형태의 데이터를                       주파수 영역으로 변환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(Raw Data)</a:t>
            </a:r>
          </a:p>
          <a:p>
            <a:pPr lvl="0" indent="-457200" rtl="0">
              <a:spcBef>
                <a:spcPts val="400"/>
              </a:spcBef>
              <a:spcAft>
                <a:spcPts val="1600"/>
              </a:spcAft>
              <a:buFont typeface="+mj-lt"/>
              <a:buAutoNum type="arabicParenR"/>
            </a:pPr>
            <a:endParaRPr lang="en-US" altLang="ko-KR" sz="2200" b="1" dirty="0" smtClean="0">
              <a:latin typeface="휴먼모음T" pitchFamily="18" charset="-127"/>
              <a:ea typeface="휴먼모음T" pitchFamily="18" charset="-127"/>
            </a:endParaRPr>
          </a:p>
          <a:p>
            <a:pPr lvl="0" indent="-457200" rtl="0">
              <a:spcBef>
                <a:spcPts val="400"/>
              </a:spcBef>
              <a:spcAft>
                <a:spcPts val="1600"/>
              </a:spcAft>
              <a:buFont typeface="+mj-lt"/>
              <a:buAutoNum type="arabicParenR"/>
            </a:pPr>
            <a:endParaRPr lang="en-US" altLang="ko-KR" sz="2200" b="1" dirty="0" smtClean="0">
              <a:latin typeface="휴먼모음T" pitchFamily="18" charset="-127"/>
              <a:ea typeface="휴먼모음T" pitchFamily="18" charset="-127"/>
            </a:endParaRPr>
          </a:p>
          <a:p>
            <a:pPr lvl="0" indent="-457200" rtl="0">
              <a:spcBef>
                <a:spcPts val="400"/>
              </a:spcBef>
              <a:spcAft>
                <a:spcPts val="1600"/>
              </a:spcAft>
              <a:buFont typeface="+mj-lt"/>
              <a:buAutoNum type="arabicParenR"/>
            </a:pPr>
            <a:r>
              <a:rPr lang="en-US" sz="2200" b="1" dirty="0" smtClean="0">
                <a:latin typeface="휴먼모음T" pitchFamily="18" charset="-127"/>
                <a:ea typeface="휴먼모음T" pitchFamily="18" charset="-127"/>
              </a:rPr>
              <a:t>Raw Data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로 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CNN 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학습</a:t>
            </a:r>
            <a:endParaRPr lang="en-US" altLang="ko-KR" sz="2200" b="1" dirty="0" smtClean="0">
              <a:latin typeface="휴먼모음T" pitchFamily="18" charset="-127"/>
              <a:ea typeface="휴먼모음T" pitchFamily="18" charset="-127"/>
            </a:endParaRPr>
          </a:p>
          <a:p>
            <a:pPr lvl="0" indent="-457200" rtl="0">
              <a:spcBef>
                <a:spcPts val="400"/>
              </a:spcBef>
              <a:spcAft>
                <a:spcPts val="1600"/>
              </a:spcAft>
              <a:buFont typeface="+mj-lt"/>
              <a:buAutoNum type="arabicParenR"/>
            </a:pPr>
            <a:r>
              <a:rPr lang="en-US" sz="2200" b="1" dirty="0" smtClean="0">
                <a:latin typeface="휴먼모음T" pitchFamily="18" charset="-127"/>
                <a:ea typeface="휴먼모음T" pitchFamily="18" charset="-127"/>
              </a:rPr>
              <a:t>Raw Data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에서 특징을 추출한 데이터로 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CNN </a:t>
            </a: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학습</a:t>
            </a:r>
            <a:endParaRPr lang="en-US" sz="2200" b="1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636" y="1246482"/>
            <a:ext cx="3499486" cy="221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 descr="1 dimension cnnì ëí ì´ë¯¸ì§ ê²ìê²°ê³¼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3928" y="4808191"/>
            <a:ext cx="4599456" cy="18376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54931" y="6657945"/>
            <a:ext cx="33890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i="1" u="sng" dirty="0" smtClean="0"/>
              <a:t>https://www.mathworks.com/matlabcentral/answers/331164-convolutional-1d-net</a:t>
            </a:r>
            <a:endParaRPr lang="ko-KR" altLang="en-US" sz="700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r>
              <a:rPr lang="en-US" dirty="0" smtClean="0"/>
              <a:t>. Initial Idea</a:t>
            </a:r>
            <a:endParaRPr dirty="0"/>
          </a:p>
        </p:txBody>
      </p:sp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1104826" y="960681"/>
            <a:ext cx="7786626" cy="165732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Aft>
                <a:spcPts val="1600"/>
              </a:spcAft>
              <a:buFont typeface="Arial" pitchFamily="34" charset="0"/>
              <a:buChar char="•"/>
            </a:pPr>
            <a:r>
              <a:rPr lang="ko-KR" altLang="en-US" sz="2200" b="1" dirty="0" smtClean="0">
                <a:latin typeface="휴먼모음T" pitchFamily="18" charset="-127"/>
                <a:ea typeface="휴먼모음T" pitchFamily="18" charset="-127"/>
              </a:rPr>
              <a:t>주파수 변환 함수</a:t>
            </a:r>
            <a:r>
              <a:rPr lang="en-US" sz="2200" b="1" dirty="0" smtClean="0">
                <a:latin typeface="휴먼모음T" pitchFamily="18" charset="-127"/>
                <a:ea typeface="휴먼모음T" pitchFamily="18" charset="-127"/>
              </a:rPr>
              <a:t> – </a:t>
            </a:r>
            <a:r>
              <a:rPr lang="en-US" sz="2200" b="1" dirty="0" err="1" smtClean="0">
                <a:latin typeface="휴먼모음T" pitchFamily="18" charset="-127"/>
                <a:ea typeface="휴먼모음T" pitchFamily="18" charset="-127"/>
              </a:rPr>
              <a:t>librosa.stft</a:t>
            </a:r>
            <a:r>
              <a:rPr lang="en-US" sz="2200" b="1" dirty="0" smtClean="0">
                <a:latin typeface="휴먼모음T" pitchFamily="18" charset="-127"/>
                <a:ea typeface="휴먼모음T" pitchFamily="18" charset="-127"/>
              </a:rPr>
              <a:t>()</a:t>
            </a:r>
            <a:br>
              <a:rPr lang="en-US" sz="22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sz="2200" b="1" dirty="0" err="1" smtClean="0">
                <a:latin typeface="휴먼모음T" pitchFamily="18" charset="-127"/>
                <a:ea typeface="휴먼모음T" pitchFamily="18" charset="-127"/>
              </a:rPr>
              <a:t>stft</a:t>
            </a:r>
            <a:r>
              <a:rPr lang="en-US" sz="2200" b="1" dirty="0" smtClean="0">
                <a:latin typeface="휴먼모음T" pitchFamily="18" charset="-127"/>
                <a:ea typeface="휴먼모음T" pitchFamily="18" charset="-127"/>
              </a:rPr>
              <a:t> (</a:t>
            </a: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Short Time Fourier Transform)</a:t>
            </a:r>
            <a:b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2200" b="1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determine the sinusoidal frequency and phase content of</a:t>
            </a:r>
            <a:br>
              <a:rPr lang="en-US" altLang="ko-KR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local sections of a signal as it changes over time.</a:t>
            </a:r>
            <a:endParaRPr lang="en-US" sz="2200" b="1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195" name="AutoShape 3" descr="\mathbf {STFT} \{x(t)\}(\tau ,\omega )\equiv X(\tau ,\omega )=\int _{-\infty }^{\infty }x(t)w(t-\tau )e^{-j\omega t}\,d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 b="16792"/>
          <a:stretch>
            <a:fillRect/>
          </a:stretch>
        </p:blipFill>
        <p:spPr bwMode="auto">
          <a:xfrm>
            <a:off x="2764838" y="2624673"/>
            <a:ext cx="4067175" cy="42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Google Shape;324;p20"/>
          <p:cNvSpPr txBox="1">
            <a:spLocks noGrp="1"/>
          </p:cNvSpPr>
          <p:nvPr>
            <p:ph type="body" idx="1"/>
          </p:nvPr>
        </p:nvSpPr>
        <p:spPr>
          <a:xfrm>
            <a:off x="7103127" y="6173015"/>
            <a:ext cx="2107548" cy="4441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</a:pPr>
            <a:r>
              <a:rPr lang="en-US" sz="1400" b="1" dirty="0" smtClean="0">
                <a:latin typeface="휴먼모음T" pitchFamily="18" charset="-127"/>
                <a:ea typeface="휴먼모음T" pitchFamily="18" charset="-127"/>
              </a:rPr>
              <a:t>shape = (1290, 1025)</a:t>
            </a:r>
            <a:endParaRPr sz="1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" name="Google Shape;324;p20"/>
          <p:cNvSpPr txBox="1">
            <a:spLocks noGrp="1"/>
          </p:cNvSpPr>
          <p:nvPr>
            <p:ph type="body" idx="1"/>
          </p:nvPr>
        </p:nvSpPr>
        <p:spPr>
          <a:xfrm>
            <a:off x="7122177" y="4106090"/>
            <a:ext cx="2107548" cy="4441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</a:pPr>
            <a:r>
              <a:rPr lang="en-US" sz="1400" b="1" dirty="0" smtClean="0">
                <a:latin typeface="휴먼모음T" pitchFamily="18" charset="-127"/>
                <a:ea typeface="휴먼모음T" pitchFamily="18" charset="-127"/>
              </a:rPr>
              <a:t>shape = (1, 660000)</a:t>
            </a:r>
            <a:endParaRPr sz="1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" name="Google Shape;324;p20"/>
          <p:cNvSpPr txBox="1">
            <a:spLocks noGrp="1"/>
          </p:cNvSpPr>
          <p:nvPr>
            <p:ph type="body" idx="1"/>
          </p:nvPr>
        </p:nvSpPr>
        <p:spPr>
          <a:xfrm>
            <a:off x="4291347" y="6599735"/>
            <a:ext cx="1035033" cy="2049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1290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2038050" y="5526898"/>
            <a:ext cx="486392" cy="2049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1025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72940" y="3155451"/>
            <a:ext cx="4972592" cy="3514220"/>
            <a:chOff x="2272940" y="3155451"/>
            <a:chExt cx="4972592" cy="3514220"/>
          </a:xfrm>
        </p:grpSpPr>
        <p:grpSp>
          <p:nvGrpSpPr>
            <p:cNvPr id="27" name="그룹 26"/>
            <p:cNvGrpSpPr/>
            <p:nvPr/>
          </p:nvGrpSpPr>
          <p:grpSpPr>
            <a:xfrm>
              <a:off x="2272940" y="3155451"/>
              <a:ext cx="4972592" cy="3428229"/>
              <a:chOff x="2272940" y="3307851"/>
              <a:chExt cx="4972592" cy="3428229"/>
            </a:xfrm>
          </p:grpSpPr>
          <p:pic>
            <p:nvPicPr>
              <p:cNvPr id="13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272940" y="3307851"/>
                <a:ext cx="4972592" cy="12720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699657" y="4998720"/>
                <a:ext cx="4485884" cy="1737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Google Shape;318;p19"/>
              <p:cNvSpPr/>
              <p:nvPr/>
            </p:nvSpPr>
            <p:spPr>
              <a:xfrm rot="16200000">
                <a:off x="2671916" y="4110998"/>
                <a:ext cx="174224" cy="508281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318;p19"/>
              <p:cNvSpPr/>
              <p:nvPr/>
            </p:nvSpPr>
            <p:spPr>
              <a:xfrm rot="16200000">
                <a:off x="3068157" y="4110998"/>
                <a:ext cx="174224" cy="508281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318;p19"/>
              <p:cNvSpPr/>
              <p:nvPr/>
            </p:nvSpPr>
            <p:spPr>
              <a:xfrm rot="16200000">
                <a:off x="3817095" y="4110998"/>
                <a:ext cx="174224" cy="508281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" name="Google Shape;317;p19"/>
              <p:cNvCxnSpPr/>
              <p:nvPr/>
            </p:nvCxnSpPr>
            <p:spPr>
              <a:xfrm rot="16200000" flipH="1">
                <a:off x="2661317" y="4568494"/>
                <a:ext cx="640948" cy="428515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" name="Google Shape;317;p19"/>
              <p:cNvCxnSpPr/>
              <p:nvPr/>
            </p:nvCxnSpPr>
            <p:spPr>
              <a:xfrm rot="16200000" flipH="1">
                <a:off x="2926929" y="4651226"/>
                <a:ext cx="680136" cy="223864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" name="Google Shape;317;p19"/>
              <p:cNvCxnSpPr/>
              <p:nvPr/>
            </p:nvCxnSpPr>
            <p:spPr>
              <a:xfrm rot="5400000">
                <a:off x="3506049" y="4709624"/>
                <a:ext cx="701904" cy="10271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2" name="Google Shape;318;p19"/>
            <p:cNvSpPr/>
            <p:nvPr/>
          </p:nvSpPr>
          <p:spPr>
            <a:xfrm rot="16200000">
              <a:off x="4732447" y="4934639"/>
              <a:ext cx="174224" cy="329583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18;p19"/>
            <p:cNvSpPr/>
            <p:nvPr/>
          </p:nvSpPr>
          <p:spPr>
            <a:xfrm>
              <a:off x="2544916" y="4967289"/>
              <a:ext cx="174224" cy="144541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" name="Google Shape;324;p20"/>
          <p:cNvSpPr txBox="1">
            <a:spLocks noGrp="1"/>
          </p:cNvSpPr>
          <p:nvPr>
            <p:ph type="body" idx="1"/>
          </p:nvPr>
        </p:nvSpPr>
        <p:spPr>
          <a:xfrm>
            <a:off x="3883677" y="4410076"/>
            <a:ext cx="2107548" cy="33146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</a:pPr>
            <a:r>
              <a:rPr lang="en-US" altLang="ko-KR" sz="1400" b="1" dirty="0" smtClean="0">
                <a:latin typeface="휴먼모음T" pitchFamily="18" charset="-127"/>
                <a:ea typeface="휴먼모음T" pitchFamily="18" charset="-127"/>
              </a:rPr>
              <a:t>np.abs( </a:t>
            </a:r>
            <a:r>
              <a:rPr lang="en-US" altLang="ko-KR" sz="1400" b="1" dirty="0" err="1" smtClean="0">
                <a:latin typeface="휴먼모음T" pitchFamily="18" charset="-127"/>
                <a:ea typeface="휴먼모음T" pitchFamily="18" charset="-127"/>
              </a:rPr>
              <a:t>librosa.stft</a:t>
            </a:r>
            <a:r>
              <a:rPr lang="en-US" altLang="ko-KR" sz="1400" b="1" dirty="0" smtClean="0">
                <a:latin typeface="휴먼모음T" pitchFamily="18" charset="-127"/>
                <a:ea typeface="휴먼모음T" pitchFamily="18" charset="-127"/>
              </a:rPr>
              <a:t>( ) )</a:t>
            </a:r>
            <a:endParaRPr sz="1400" b="1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US" dirty="0" smtClean="0"/>
              <a:t>   </a:t>
            </a:r>
            <a:r>
              <a:rPr lang="en-US" altLang="ko-KR" dirty="0" err="1" smtClean="0"/>
              <a:t>Stft</a:t>
            </a:r>
            <a:r>
              <a:rPr lang="en-US" altLang="ko-KR" dirty="0" smtClean="0"/>
              <a:t> plot</a:t>
            </a:r>
            <a:endParaRPr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54" y="1743777"/>
            <a:ext cx="3735249" cy="474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8781" y="1747414"/>
            <a:ext cx="3686081" cy="473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369154" y="1210490"/>
            <a:ext cx="2221848" cy="4441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</a:pP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plot (</a:t>
            </a:r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classical</a:t>
            </a:r>
            <a:r>
              <a:rPr lang="en-US" sz="1800" b="1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sz="18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Google Shape;324;p20"/>
          <p:cNvSpPr txBox="1">
            <a:spLocks/>
          </p:cNvSpPr>
          <p:nvPr/>
        </p:nvSpPr>
        <p:spPr>
          <a:xfrm>
            <a:off x="5740897" y="1180010"/>
            <a:ext cx="2221848" cy="44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Clr>
                <a:srgbClr val="205867"/>
              </a:buClr>
              <a:buSzPts val="20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205867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plot (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05867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hiphop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205867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Arial"/>
                <a:sym typeface="Arial"/>
              </a:rPr>
              <a:t>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205867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r>
              <a:rPr lang="en-US" dirty="0" smtClean="0"/>
              <a:t>. Initial Idea</a:t>
            </a:r>
            <a:endParaRPr dirty="0"/>
          </a:p>
        </p:txBody>
      </p:sp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392157" y="4303639"/>
            <a:ext cx="8532767" cy="210668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Aft>
                <a:spcPts val="1600"/>
              </a:spcAft>
              <a:buFont typeface="Arial" pitchFamily="34" charset="0"/>
              <a:buChar char="•"/>
            </a:pP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CNN </a:t>
            </a:r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모델을 선택한 이유</a:t>
            </a: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</a:br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음악의 특성</a:t>
            </a: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장르별 특징은 특정 시점에서 인접한 시간대의 관계로 파악할 수 있다고 생각</a:t>
            </a:r>
            <a:endParaRPr lang="en-US" b="1" dirty="0" smtClean="0">
              <a:latin typeface="휴먼모음T" pitchFamily="18" charset="-127"/>
              <a:ea typeface="휴먼모음T" pitchFamily="18" charset="-127"/>
            </a:endParaRPr>
          </a:p>
          <a:p>
            <a:pPr indent="-457200">
              <a:spcAft>
                <a:spcPts val="1600"/>
              </a:spcAft>
              <a:buFont typeface="Arial" pitchFamily="34" charset="0"/>
              <a:buChar char="•"/>
            </a:pPr>
            <a:r>
              <a:rPr lang="en-US" altLang="ko-KR" b="1" dirty="0" err="1" smtClean="0">
                <a:latin typeface="휴먼모음T" pitchFamily="18" charset="-127"/>
                <a:ea typeface="휴먼모음T" pitchFamily="18" charset="-127"/>
              </a:rPr>
              <a:t>stft</a:t>
            </a:r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로 분해된 주파수 영역의 수에 해당하는 채널을 가지는 </a:t>
            </a: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차원 </a:t>
            </a: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CNN </a:t>
            </a:r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이용</a:t>
            </a:r>
            <a:endParaRPr lang="en-US" b="1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195" name="AutoShape 3" descr="\mathbf {STFT} \{x(t)\}(\tau ,\omega )\equiv X(\tau ,\omega )=\int _{-\infty }^{\infty }x(t)w(t-\tau )e^{-j\omega t}\,d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Google Shape;324;p20"/>
          <p:cNvSpPr txBox="1">
            <a:spLocks noGrp="1"/>
          </p:cNvSpPr>
          <p:nvPr>
            <p:ph type="body" idx="1"/>
          </p:nvPr>
        </p:nvSpPr>
        <p:spPr>
          <a:xfrm>
            <a:off x="4205621" y="4027989"/>
            <a:ext cx="1035033" cy="2049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1290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918036" y="2304272"/>
            <a:ext cx="486392" cy="2049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</a:pPr>
            <a:r>
              <a:rPr lang="en-US" sz="1050" b="1" dirty="0" smtClean="0">
                <a:latin typeface="휴먼모음T" pitchFamily="18" charset="-127"/>
                <a:ea typeface="휴먼모음T" pitchFamily="18" charset="-127"/>
              </a:rPr>
              <a:t>1025</a:t>
            </a:r>
            <a:endParaRPr sz="1050" b="1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424901" y="996652"/>
            <a:ext cx="4175924" cy="3086987"/>
            <a:chOff x="2424901" y="996652"/>
            <a:chExt cx="4175924" cy="3086987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/>
            <a:srcRect r="13387"/>
            <a:stretch>
              <a:fillRect/>
            </a:stretch>
          </p:blipFill>
          <p:spPr bwMode="auto">
            <a:xfrm>
              <a:off x="2499361" y="996652"/>
              <a:ext cx="4101464" cy="300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Google Shape;318;p19"/>
            <p:cNvSpPr/>
            <p:nvPr/>
          </p:nvSpPr>
          <p:spPr>
            <a:xfrm rot="16200000">
              <a:off x="4632435" y="2239071"/>
              <a:ext cx="174224" cy="351491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18;p19"/>
            <p:cNvSpPr/>
            <p:nvPr/>
          </p:nvSpPr>
          <p:spPr>
            <a:xfrm>
              <a:off x="2424901" y="1196975"/>
              <a:ext cx="174224" cy="2524125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33725" y="1114425"/>
              <a:ext cx="219075" cy="269557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62375" y="1114425"/>
              <a:ext cx="219075" cy="269557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62450" y="1123950"/>
              <a:ext cx="219075" cy="269557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709</Words>
  <Application>Microsoft Office PowerPoint</Application>
  <PresentationFormat>화면 슬라이드 쇼(4:3)</PresentationFormat>
  <Paragraphs>142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휴먼모음T</vt:lpstr>
      <vt:lpstr>Maven Pro</vt:lpstr>
      <vt:lpstr>Nunito</vt:lpstr>
      <vt:lpstr>Wingdings</vt:lpstr>
      <vt:lpstr>맑은 고딕</vt:lpstr>
      <vt:lpstr>Momentum</vt:lpstr>
      <vt:lpstr>슬라이드 1</vt:lpstr>
      <vt:lpstr>Contents</vt:lpstr>
      <vt:lpstr>1. Overview</vt:lpstr>
      <vt:lpstr>2. Dataset</vt:lpstr>
      <vt:lpstr>3. Data Loading</vt:lpstr>
      <vt:lpstr>4. Initial Idea</vt:lpstr>
      <vt:lpstr>4. Initial Idea</vt:lpstr>
      <vt:lpstr>   Stft plot</vt:lpstr>
      <vt:lpstr>4. Initial Idea</vt:lpstr>
      <vt:lpstr>4. Initial Idea</vt:lpstr>
      <vt:lpstr>4-1. Raw Data Training</vt:lpstr>
      <vt:lpstr>4-1. Raw Data Training</vt:lpstr>
      <vt:lpstr>4-1. Raw Data Training</vt:lpstr>
      <vt:lpstr>4-2. Featured Data Training</vt:lpstr>
      <vt:lpstr>4-2. Featured Data Training</vt:lpstr>
      <vt:lpstr>5. Modified Training</vt:lpstr>
      <vt:lpstr>5. Modified Training</vt:lpstr>
      <vt:lpstr>5. Modified Training</vt:lpstr>
      <vt:lpstr>5. Practical Genre Prediction</vt:lpstr>
      <vt:lpstr>5. Practical Genre Prediction</vt:lpstr>
      <vt:lpstr>감사합니다!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Eunbin</dc:creator>
  <cp:lastModifiedBy>Eunbin</cp:lastModifiedBy>
  <cp:revision>102</cp:revision>
  <dcterms:modified xsi:type="dcterms:W3CDTF">2018-09-18T14:34:24Z</dcterms:modified>
</cp:coreProperties>
</file>