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6" r:id="rId3"/>
    <p:sldMasterId id="2147483708" r:id="rId4"/>
    <p:sldMasterId id="2147483720" r:id="rId5"/>
    <p:sldMasterId id="2147483732" r:id="rId6"/>
    <p:sldMasterId id="2147483756" r:id="rId7"/>
    <p:sldMasterId id="2147483768" r:id="rId8"/>
    <p:sldMasterId id="2147483780" r:id="rId9"/>
    <p:sldMasterId id="2147483792" r:id="rId10"/>
    <p:sldMasterId id="2147483804" r:id="rId11"/>
    <p:sldMasterId id="2147483816" r:id="rId12"/>
    <p:sldMasterId id="2147483828" r:id="rId13"/>
  </p:sldMasterIdLst>
  <p:notesMasterIdLst>
    <p:notesMasterId r:id="rId52"/>
  </p:notesMasterIdLst>
  <p:sldIdLst>
    <p:sldId id="256" r:id="rId14"/>
    <p:sldId id="305" r:id="rId15"/>
    <p:sldId id="306" r:id="rId16"/>
    <p:sldId id="308" r:id="rId17"/>
    <p:sldId id="309" r:id="rId18"/>
    <p:sldId id="283" r:id="rId19"/>
    <p:sldId id="281" r:id="rId20"/>
    <p:sldId id="288" r:id="rId21"/>
    <p:sldId id="289" r:id="rId22"/>
    <p:sldId id="310" r:id="rId23"/>
    <p:sldId id="311" r:id="rId24"/>
    <p:sldId id="314" r:id="rId25"/>
    <p:sldId id="315" r:id="rId26"/>
    <p:sldId id="317" r:id="rId27"/>
    <p:sldId id="327" r:id="rId28"/>
    <p:sldId id="273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332" r:id="rId37"/>
    <p:sldId id="324" r:id="rId38"/>
    <p:sldId id="323" r:id="rId39"/>
    <p:sldId id="320" r:id="rId40"/>
    <p:sldId id="322" r:id="rId41"/>
    <p:sldId id="319" r:id="rId42"/>
    <p:sldId id="321" r:id="rId43"/>
    <p:sldId id="333" r:id="rId44"/>
    <p:sldId id="328" r:id="rId45"/>
    <p:sldId id="329" r:id="rId46"/>
    <p:sldId id="330" r:id="rId47"/>
    <p:sldId id="331" r:id="rId48"/>
    <p:sldId id="262" r:id="rId49"/>
    <p:sldId id="304" r:id="rId50"/>
    <p:sldId id="264" r:id="rId51"/>
  </p:sldIdLst>
  <p:sldSz cx="12192000" cy="6858000"/>
  <p:notesSz cx="6881813" cy="100028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1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sung" initials="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71C3"/>
    <a:srgbClr val="39A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3981" autoAdjust="0"/>
  </p:normalViewPr>
  <p:slideViewPr>
    <p:cSldViewPr snapToGrid="0" showGuides="1">
      <p:cViewPr varScale="1">
        <p:scale>
          <a:sx n="80" d="100"/>
          <a:sy n="80" d="100"/>
        </p:scale>
        <p:origin x="78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56" y="-96"/>
      </p:cViewPr>
      <p:guideLst>
        <p:guide orient="horz" pos="3151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8.xml"/><Relationship Id="rId3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0T16:03:28.967" idx="5">
    <p:pos x="8271" y="574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0T16:03:28.967" idx="4">
    <p:pos x="8271" y="574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F1B82631-4D1C-47EA-8E08-78C6246D688C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2EC979D9-D5F3-45AB-90BC-EC3B39DB1D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25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300" b="1" dirty="0"/>
              <a:t>trimdata2 &lt;- </a:t>
            </a:r>
            <a:r>
              <a:rPr lang="en-US" altLang="ko-KR" sz="1300" b="1" dirty="0" err="1"/>
              <a:t>trimdata</a:t>
            </a:r>
            <a:r>
              <a:rPr lang="en-US" altLang="ko-KR" sz="1300" b="1" dirty="0"/>
              <a:t>[c(-1,-2)]</a:t>
            </a:r>
          </a:p>
          <a:p>
            <a:endParaRPr lang="en-US" altLang="ko-KR" sz="1300" b="1" dirty="0"/>
          </a:p>
          <a:p>
            <a:r>
              <a:rPr lang="en-US" altLang="ko-KR" sz="1300" b="1" dirty="0"/>
              <a:t>trimdata2_cor &lt;- </a:t>
            </a:r>
            <a:r>
              <a:rPr lang="en-US" altLang="ko-KR" sz="1300" b="1" dirty="0" err="1"/>
              <a:t>cor</a:t>
            </a:r>
            <a:r>
              <a:rPr lang="en-US" altLang="ko-KR" sz="1300" b="1" dirty="0"/>
              <a:t>(trimdata2)           </a:t>
            </a:r>
            <a:r>
              <a:rPr lang="ko-KR" altLang="en-US" sz="1300" b="1" dirty="0"/>
              <a:t>↓</a:t>
            </a:r>
            <a:r>
              <a:rPr lang="en-US" altLang="ko-KR" sz="1300" b="1" dirty="0"/>
              <a:t> </a:t>
            </a:r>
            <a:r>
              <a:rPr lang="ko-KR" altLang="en-US" sz="1300" b="1" dirty="0" err="1"/>
              <a:t>하삼각행렬에서</a:t>
            </a:r>
            <a:r>
              <a:rPr lang="ko-KR" altLang="en-US" sz="1300" b="1" dirty="0"/>
              <a:t> 상관계수가 </a:t>
            </a:r>
            <a:r>
              <a:rPr lang="en-US" altLang="ko-KR" sz="1300" b="1" dirty="0"/>
              <a:t>0.8</a:t>
            </a:r>
            <a:r>
              <a:rPr lang="ko-KR" altLang="en-US" sz="1300" b="1" dirty="0"/>
              <a:t>보다 큰 인덱스를 구함</a:t>
            </a:r>
          </a:p>
          <a:p>
            <a:r>
              <a:rPr lang="en-US" altLang="ko-KR" sz="1300" b="1" dirty="0" err="1"/>
              <a:t>high_cor</a:t>
            </a:r>
            <a:r>
              <a:rPr lang="en-US" altLang="ko-KR" sz="1300" b="1" dirty="0"/>
              <a:t> &lt;- which(trimdata2_cor&gt;0.8 &amp; </a:t>
            </a:r>
            <a:r>
              <a:rPr lang="en-US" altLang="ko-KR" sz="1300" b="1" dirty="0" err="1"/>
              <a:t>lower.tri</a:t>
            </a:r>
            <a:r>
              <a:rPr lang="en-US" altLang="ko-KR" sz="1300" b="1" dirty="0"/>
              <a:t>(trimdata2_cor)) - 1 </a:t>
            </a:r>
          </a:p>
          <a:p>
            <a:r>
              <a:rPr lang="en-US" altLang="ko-KR" sz="1300" b="1" dirty="0" err="1"/>
              <a:t>high_cor_vars</a:t>
            </a:r>
            <a:r>
              <a:rPr lang="en-US" altLang="ko-KR" sz="1300" b="1" dirty="0"/>
              <a:t> &lt;- </a:t>
            </a:r>
            <a:r>
              <a:rPr lang="en-US" altLang="ko-KR" sz="1300" b="1" dirty="0" err="1"/>
              <a:t>data.frame</a:t>
            </a:r>
            <a:r>
              <a:rPr lang="en-US" altLang="ko-KR" sz="1300" b="1" dirty="0"/>
              <a:t>(</a:t>
            </a:r>
            <a:r>
              <a:rPr lang="en-US" altLang="ko-KR" sz="1300" b="1" dirty="0" err="1"/>
              <a:t>rowname</a:t>
            </a:r>
            <a:r>
              <a:rPr lang="en-US" altLang="ko-KR" sz="1300" b="1" dirty="0"/>
              <a:t> = </a:t>
            </a:r>
            <a:r>
              <a:rPr lang="en-US" altLang="ko-KR" sz="1300" b="1" dirty="0" err="1"/>
              <a:t>rownames</a:t>
            </a:r>
            <a:r>
              <a:rPr lang="en-US" altLang="ko-KR" sz="1300" b="1" dirty="0"/>
              <a:t>(trimdata2_cor)[</a:t>
            </a:r>
            <a:r>
              <a:rPr lang="en-US" altLang="ko-KR" sz="1300" b="1" dirty="0" err="1"/>
              <a:t>high_cor</a:t>
            </a:r>
            <a:r>
              <a:rPr lang="en-US" altLang="ko-KR" sz="1300" b="1" dirty="0"/>
              <a:t>%%37 + 1])</a:t>
            </a:r>
          </a:p>
          <a:p>
            <a:r>
              <a:rPr lang="en-US" altLang="ko-KR" sz="1300" b="1" dirty="0" err="1"/>
              <a:t>high_cor_vars$colname</a:t>
            </a:r>
            <a:r>
              <a:rPr lang="en-US" altLang="ko-KR" sz="1300" b="1" dirty="0"/>
              <a:t> &lt;- </a:t>
            </a:r>
            <a:r>
              <a:rPr lang="en-US" altLang="ko-KR" sz="1300" b="1" dirty="0" err="1"/>
              <a:t>colnames</a:t>
            </a:r>
            <a:r>
              <a:rPr lang="en-US" altLang="ko-KR" sz="1300" b="1" dirty="0"/>
              <a:t>(trimdata2_cor)[(</a:t>
            </a:r>
            <a:r>
              <a:rPr lang="en-US" altLang="ko-KR" sz="1300" b="1" dirty="0" err="1"/>
              <a:t>high_cor</a:t>
            </a:r>
            <a:r>
              <a:rPr lang="en-US" altLang="ko-KR" sz="1300" b="1" dirty="0"/>
              <a:t>%/%37) + 1]</a:t>
            </a:r>
            <a:endParaRPr lang="ko-KR" altLang="en-US" sz="1300" b="1" dirty="0"/>
          </a:p>
          <a:p>
            <a:endParaRPr lang="en-US" altLang="ko-KR" sz="1300" b="1" dirty="0"/>
          </a:p>
          <a:p>
            <a:r>
              <a:rPr lang="ko-KR" altLang="en-US" sz="1300" b="1" dirty="0"/>
              <a:t>상관성이 높은 변수 제거 후 통합</a:t>
            </a:r>
          </a:p>
          <a:p>
            <a:r>
              <a:rPr lang="en-US" altLang="ko-KR" sz="1300" b="1" dirty="0"/>
              <a:t>trimdata2$`</a:t>
            </a:r>
            <a:r>
              <a:rPr lang="ko-KR" altLang="en-US" sz="1300" b="1" dirty="0" err="1"/>
              <a:t>식음료판매</a:t>
            </a:r>
            <a:r>
              <a:rPr lang="en-US" altLang="ko-KR" sz="1300" b="1" dirty="0"/>
              <a:t>.</a:t>
            </a:r>
            <a:r>
              <a:rPr lang="ko-KR" altLang="en-US" sz="1300" b="1" dirty="0" err="1"/>
              <a:t>편의점업</a:t>
            </a:r>
            <a:r>
              <a:rPr lang="en-US" altLang="ko-KR" sz="1300" b="1" dirty="0"/>
              <a:t>` &lt;- with(trimdata2,</a:t>
            </a:r>
          </a:p>
          <a:p>
            <a:r>
              <a:rPr lang="en-US" altLang="ko-KR" sz="1300" b="1" dirty="0"/>
              <a:t>                               (`</a:t>
            </a:r>
            <a:r>
              <a:rPr lang="ko-KR" altLang="en-US" sz="1300" b="1" dirty="0" err="1"/>
              <a:t>한식음식점업</a:t>
            </a:r>
            <a:r>
              <a:rPr lang="en-US" altLang="ko-KR" sz="1300" b="1" dirty="0"/>
              <a:t>` + `</a:t>
            </a:r>
            <a:r>
              <a:rPr lang="ko-KR" altLang="en-US" sz="1300" b="1" dirty="0" err="1"/>
              <a:t>비알콜</a:t>
            </a:r>
            <a:r>
              <a:rPr lang="en-US" altLang="ko-KR" sz="1300" b="1" dirty="0"/>
              <a:t>.</a:t>
            </a:r>
            <a:r>
              <a:rPr lang="ko-KR" altLang="en-US" sz="1300" b="1" dirty="0" err="1"/>
              <a:t>음료점</a:t>
            </a:r>
            <a:r>
              <a:rPr lang="en-US" altLang="ko-KR" sz="1300" b="1" dirty="0"/>
              <a:t>` + `</a:t>
            </a:r>
            <a:r>
              <a:rPr lang="ko-KR" altLang="en-US" sz="1300" b="1" dirty="0"/>
              <a:t>체인화</a:t>
            </a:r>
            <a:r>
              <a:rPr lang="en-US" altLang="ko-KR" sz="1300" b="1" dirty="0"/>
              <a:t>.</a:t>
            </a:r>
            <a:r>
              <a:rPr lang="ko-KR" altLang="en-US" sz="1300" b="1" dirty="0"/>
              <a:t>편의점</a:t>
            </a:r>
            <a:r>
              <a:rPr lang="en-US" altLang="ko-KR" sz="1300" b="1" dirty="0"/>
              <a:t>` + `</a:t>
            </a:r>
            <a:r>
              <a:rPr lang="ko-KR" altLang="en-US" sz="1300" b="1" dirty="0"/>
              <a:t>분식</a:t>
            </a:r>
            <a:r>
              <a:rPr lang="en-US" altLang="ko-KR" sz="1300" b="1" dirty="0"/>
              <a:t>.</a:t>
            </a:r>
            <a:r>
              <a:rPr lang="ko-KR" altLang="en-US" sz="1300" b="1" dirty="0"/>
              <a:t>및</a:t>
            </a:r>
            <a:r>
              <a:rPr lang="en-US" altLang="ko-KR" sz="1300" b="1" dirty="0"/>
              <a:t>.</a:t>
            </a:r>
            <a:r>
              <a:rPr lang="ko-KR" altLang="en-US" sz="1300" b="1" dirty="0"/>
              <a:t>김밥전문점</a:t>
            </a:r>
            <a:r>
              <a:rPr lang="en-US" altLang="ko-KR" sz="1300" b="1" dirty="0"/>
              <a:t>`))</a:t>
            </a:r>
          </a:p>
          <a:p>
            <a:r>
              <a:rPr lang="en-US" altLang="ko-KR" sz="1300" b="1" dirty="0"/>
              <a:t> which </a:t>
            </a:r>
            <a:r>
              <a:rPr lang="ko-KR" altLang="en-US" sz="1300" b="1" dirty="0"/>
              <a:t>결과 인덱스에 </a:t>
            </a:r>
            <a:r>
              <a:rPr lang="en-US" altLang="ko-KR" sz="1300" b="1" dirty="0"/>
              <a:t>1</a:t>
            </a:r>
            <a:r>
              <a:rPr lang="ko-KR" altLang="en-US" sz="1300" b="1" dirty="0"/>
              <a:t>을 빼준 이유 </a:t>
            </a:r>
            <a:r>
              <a:rPr lang="en-US" altLang="ko-KR" sz="1300" b="1" dirty="0"/>
              <a:t>: 37</a:t>
            </a:r>
            <a:r>
              <a:rPr lang="ko-KR" altLang="en-US" sz="1300" b="1" dirty="0"/>
              <a:t>에 대한 몫이 각 열마다 일정하게 하기 위해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651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300" b="1" dirty="0" err="1"/>
              <a:t>정규성이</a:t>
            </a:r>
            <a:r>
              <a:rPr lang="ko-KR" altLang="en-US" sz="1300" b="1" dirty="0"/>
              <a:t> 없어서 </a:t>
            </a:r>
            <a:r>
              <a:rPr lang="en-US" altLang="ko-KR" sz="1300" b="1" dirty="0" err="1"/>
              <a:t>Boxcox</a:t>
            </a:r>
            <a:r>
              <a:rPr lang="ko-KR" altLang="en-US" sz="1300" b="1" dirty="0"/>
              <a:t>로 정규화</a:t>
            </a:r>
            <a:endParaRPr lang="en-US" altLang="ko-KR" sz="1300" b="1" dirty="0"/>
          </a:p>
          <a:p>
            <a:r>
              <a:rPr lang="en-US" altLang="ko-KR" sz="1300" b="1" dirty="0" err="1"/>
              <a:t>preProcess</a:t>
            </a:r>
            <a:r>
              <a:rPr lang="en-US" altLang="ko-KR" sz="1300" b="1" dirty="0"/>
              <a:t>(x=trimdata2, method=c('</a:t>
            </a:r>
            <a:r>
              <a:rPr lang="en-US" altLang="ko-KR" sz="1300" b="1" dirty="0" err="1"/>
              <a:t>BoxCox</a:t>
            </a:r>
            <a:r>
              <a:rPr lang="en-US" altLang="ko-KR" sz="1300" b="1" dirty="0"/>
              <a:t>', 'center', 'scale'))</a:t>
            </a:r>
          </a:p>
          <a:p>
            <a:r>
              <a:rPr lang="en-US" altLang="ko-KR" sz="1300" b="1" dirty="0"/>
              <a:t>predict(trimdata2_norm_model, </a:t>
            </a:r>
          </a:p>
          <a:p>
            <a:r>
              <a:rPr lang="en-US" altLang="ko-KR" sz="1300" b="1" dirty="0" err="1"/>
              <a:t>newdata</a:t>
            </a:r>
            <a:r>
              <a:rPr lang="en-US" altLang="ko-KR" sz="1300" b="1" dirty="0"/>
              <a:t>=trimdata2)</a:t>
            </a:r>
          </a:p>
          <a:p>
            <a:r>
              <a:rPr lang="en-US" altLang="ko-KR" sz="1300" b="1" dirty="0" err="1"/>
              <a:t>pca</a:t>
            </a:r>
            <a:r>
              <a:rPr lang="ko-KR" altLang="en-US" sz="1300" b="1" dirty="0"/>
              <a:t>는 </a:t>
            </a:r>
            <a:r>
              <a:rPr lang="en-US" altLang="ko-KR" sz="1300" b="1" dirty="0" err="1"/>
              <a:t>princom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함수 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51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300" b="1" dirty="0"/>
              <a:t>PC1_highscore_p &lt;- which(</a:t>
            </a:r>
            <a:r>
              <a:rPr lang="en-US" altLang="ko-KR" sz="1300" b="1" dirty="0" err="1"/>
              <a:t>hometype.pr$scores</a:t>
            </a:r>
            <a:r>
              <a:rPr lang="en-US" altLang="ko-KR" sz="1300" b="1" dirty="0"/>
              <a:t>[,1] &gt; 4) # </a:t>
            </a:r>
            <a:r>
              <a:rPr lang="ko-KR" altLang="en-US" sz="1300" b="1" dirty="0"/>
              <a:t>주성분 </a:t>
            </a:r>
            <a:r>
              <a:rPr lang="en-US" altLang="ko-KR" sz="1300" b="1" dirty="0"/>
              <a:t>1</a:t>
            </a:r>
            <a:r>
              <a:rPr lang="ko-KR" altLang="en-US" sz="1300" b="1" dirty="0"/>
              <a:t>에 </a:t>
            </a:r>
            <a:r>
              <a:rPr lang="en-US" altLang="ko-KR" sz="1300" b="1" dirty="0"/>
              <a:t>+</a:t>
            </a:r>
            <a:r>
              <a:rPr lang="ko-KR" altLang="en-US" sz="1300" b="1" dirty="0"/>
              <a:t>로 영향 많은 지역들</a:t>
            </a:r>
          </a:p>
          <a:p>
            <a:r>
              <a:rPr lang="en-US" altLang="ko-KR" sz="1300" b="1" dirty="0"/>
              <a:t>PC1_highscore_p</a:t>
            </a:r>
          </a:p>
          <a:p>
            <a:r>
              <a:rPr lang="en-US" altLang="ko-KR" sz="1300" b="1" dirty="0"/>
              <a:t>=  6  27 229 232 282 290 298 299 303 398</a:t>
            </a:r>
          </a:p>
          <a:p>
            <a:r>
              <a:rPr lang="en-US" altLang="ko-KR" sz="1300" b="1" dirty="0"/>
              <a:t>PC1_highdata_p &lt;- </a:t>
            </a:r>
            <a:r>
              <a:rPr lang="en-US" altLang="ko-KR" sz="1300" b="1" dirty="0" err="1"/>
              <a:t>hometype</a:t>
            </a:r>
            <a:r>
              <a:rPr lang="en-US" altLang="ko-KR" sz="1300" b="1" dirty="0"/>
              <a:t>[PC1_highscore_p,]</a:t>
            </a:r>
          </a:p>
          <a:p>
            <a:r>
              <a:rPr lang="en-US" altLang="ko-KR" sz="1300" b="1" dirty="0"/>
              <a:t>PC1_highscore_n &lt;- which(</a:t>
            </a:r>
            <a:r>
              <a:rPr lang="en-US" altLang="ko-KR" sz="1300" b="1" dirty="0" err="1"/>
              <a:t>hometype.pr$scores</a:t>
            </a:r>
            <a:r>
              <a:rPr lang="en-US" altLang="ko-KR" sz="1300" b="1" dirty="0"/>
              <a:t>[,1] &lt; -4) # </a:t>
            </a:r>
            <a:r>
              <a:rPr lang="ko-KR" altLang="en-US" sz="1300" b="1" dirty="0"/>
              <a:t>주성분 </a:t>
            </a:r>
            <a:r>
              <a:rPr lang="en-US" altLang="ko-KR" sz="1300" b="1" dirty="0"/>
              <a:t>1</a:t>
            </a:r>
            <a:r>
              <a:rPr lang="ko-KR" altLang="en-US" sz="1300" b="1" dirty="0"/>
              <a:t>에 </a:t>
            </a:r>
            <a:r>
              <a:rPr lang="en-US" altLang="ko-KR" sz="1300" b="1" dirty="0"/>
              <a:t>-</a:t>
            </a:r>
            <a:r>
              <a:rPr lang="ko-KR" altLang="en-US" sz="1300" b="1" dirty="0"/>
              <a:t>로 영향 많은 지역들</a:t>
            </a:r>
          </a:p>
          <a:p>
            <a:r>
              <a:rPr lang="en-US" altLang="ko-KR" sz="1300" b="1" dirty="0"/>
              <a:t>PC1_highdata_n &lt;- </a:t>
            </a:r>
            <a:r>
              <a:rPr lang="en-US" altLang="ko-KR" sz="1300" b="1" dirty="0" err="1"/>
              <a:t>hometype</a:t>
            </a:r>
            <a:r>
              <a:rPr lang="en-US" altLang="ko-KR" sz="1300" b="1" dirty="0"/>
              <a:t>[PC1_highscore_n,]</a:t>
            </a:r>
          </a:p>
          <a:p>
            <a:endParaRPr lang="en-US" altLang="ko-KR" sz="1300" b="1" dirty="0"/>
          </a:p>
          <a:p>
            <a:r>
              <a:rPr lang="en-US" altLang="ko-KR" sz="1300" b="1" dirty="0" err="1"/>
              <a:t>sapply</a:t>
            </a:r>
            <a:r>
              <a:rPr lang="en-US" altLang="ko-KR" sz="1300" b="1" dirty="0"/>
              <a:t>(PC1_highdata_p, mean) # </a:t>
            </a:r>
            <a:r>
              <a:rPr lang="ko-KR" altLang="en-US" sz="1300" b="1" dirty="0"/>
              <a:t>평균이 </a:t>
            </a:r>
            <a:r>
              <a:rPr lang="en-US" altLang="ko-KR" sz="1300" b="1" dirty="0"/>
              <a:t>0, </a:t>
            </a:r>
            <a:r>
              <a:rPr lang="ko-KR" altLang="en-US" sz="1300" b="1" dirty="0"/>
              <a:t>분산이 </a:t>
            </a:r>
            <a:r>
              <a:rPr lang="en-US" altLang="ko-KR" sz="1300" b="1" dirty="0"/>
              <a:t>1</a:t>
            </a:r>
            <a:r>
              <a:rPr lang="ko-KR" altLang="en-US" sz="1300" b="1" dirty="0"/>
              <a:t>인 분포에 있음을 인식하고 분석</a:t>
            </a:r>
            <a:endParaRPr lang="en-US" altLang="ko-KR" sz="1300" b="1" dirty="0"/>
          </a:p>
          <a:p>
            <a:endParaRPr lang="en-US" altLang="ko-KR" sz="1300" b="1" dirty="0"/>
          </a:p>
          <a:p>
            <a:r>
              <a:rPr lang="ko-KR" altLang="en-US" sz="1300" b="1" dirty="0"/>
              <a:t>주성분 </a:t>
            </a:r>
            <a:r>
              <a:rPr lang="en-US" altLang="ko-KR" sz="1300" b="1" dirty="0"/>
              <a:t>2</a:t>
            </a:r>
            <a:r>
              <a:rPr lang="ko-KR" altLang="en-US" sz="1300" b="1" dirty="0"/>
              <a:t>에 대해 분석</a:t>
            </a:r>
            <a:endParaRPr lang="en-US" altLang="ko-KR" sz="1300" b="1" dirty="0"/>
          </a:p>
          <a:p>
            <a:r>
              <a:rPr lang="ko-KR" altLang="en-US" sz="1300" b="1" dirty="0"/>
              <a:t>면적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총</a:t>
            </a:r>
            <a:r>
              <a:rPr lang="en-US" altLang="ko-KR" sz="1300" b="1" dirty="0"/>
              <a:t>.</a:t>
            </a:r>
            <a:r>
              <a:rPr lang="ko-KR" altLang="en-US" sz="1300" b="1" dirty="0"/>
              <a:t>가구수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아파트 수에 영향을 많이 받음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주택용지 면적과 관련</a:t>
            </a:r>
            <a:r>
              <a:rPr lang="en-US" altLang="ko-KR" sz="1300" b="1" dirty="0"/>
              <a:t>?) </a:t>
            </a:r>
            <a:r>
              <a:rPr lang="ko-KR" altLang="en-US" sz="1300" b="1" dirty="0"/>
              <a:t>좁은 지역에 아파트를 못 지으니까</a:t>
            </a:r>
            <a:endParaRPr lang="en-US" altLang="ko-KR" sz="1300" b="1" dirty="0"/>
          </a:p>
          <a:p>
            <a:r>
              <a:rPr lang="ko-KR" altLang="en-US" sz="1300" b="1" dirty="0"/>
              <a:t>주성분 </a:t>
            </a:r>
            <a:r>
              <a:rPr lang="en-US" altLang="ko-KR" sz="1300" b="1" dirty="0"/>
              <a:t>3</a:t>
            </a:r>
            <a:r>
              <a:rPr lang="ko-KR" altLang="en-US" sz="1300" b="1" dirty="0"/>
              <a:t>은 별다른 특징 없어 보임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51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300" b="1" dirty="0" err="1"/>
              <a:t>정규성이</a:t>
            </a:r>
            <a:r>
              <a:rPr lang="ko-KR" altLang="en-US" sz="1300" b="1" dirty="0"/>
              <a:t> 없어서 </a:t>
            </a:r>
            <a:r>
              <a:rPr lang="en-US" altLang="ko-KR" sz="1300" b="1" dirty="0" err="1"/>
              <a:t>Boxcox</a:t>
            </a:r>
            <a:r>
              <a:rPr lang="ko-KR" altLang="en-US" sz="1300" b="1" dirty="0"/>
              <a:t>로 정규화</a:t>
            </a:r>
            <a:endParaRPr lang="en-US" altLang="ko-KR" sz="1300" b="1" dirty="0"/>
          </a:p>
          <a:p>
            <a:r>
              <a:rPr lang="en-US" altLang="ko-KR" sz="1300" b="1" dirty="0" err="1"/>
              <a:t>preProcess</a:t>
            </a:r>
            <a:r>
              <a:rPr lang="en-US" altLang="ko-KR" sz="1300" b="1" dirty="0"/>
              <a:t>(x=trimdata2, method=c('</a:t>
            </a:r>
            <a:r>
              <a:rPr lang="en-US" altLang="ko-KR" sz="1300" b="1" dirty="0" err="1"/>
              <a:t>BoxCox</a:t>
            </a:r>
            <a:r>
              <a:rPr lang="en-US" altLang="ko-KR" sz="1300" b="1" dirty="0"/>
              <a:t>', 'center', 'scale'))</a:t>
            </a:r>
          </a:p>
          <a:p>
            <a:r>
              <a:rPr lang="en-US" altLang="ko-KR" sz="1300" b="1" dirty="0"/>
              <a:t>predict(trimdata2_norm_model, </a:t>
            </a:r>
          </a:p>
          <a:p>
            <a:r>
              <a:rPr lang="en-US" altLang="ko-KR" sz="1300" b="1" dirty="0" err="1"/>
              <a:t>newdata</a:t>
            </a:r>
            <a:r>
              <a:rPr lang="en-US" altLang="ko-KR" sz="1300" b="1" dirty="0"/>
              <a:t>=trimdata2)</a:t>
            </a:r>
          </a:p>
          <a:p>
            <a:r>
              <a:rPr lang="en-US" altLang="ko-KR" sz="1300" b="1" dirty="0" err="1"/>
              <a:t>pca</a:t>
            </a:r>
            <a:r>
              <a:rPr lang="ko-KR" altLang="en-US" sz="1300" b="1" dirty="0"/>
              <a:t>는 </a:t>
            </a:r>
            <a:r>
              <a:rPr lang="en-US" altLang="ko-KR" sz="1300" b="1" dirty="0" err="1"/>
              <a:t>princom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함수 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51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3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51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dist</a:t>
            </a:r>
            <a:r>
              <a:rPr lang="en-US" altLang="ko-KR" dirty="0"/>
              <a:t> </a:t>
            </a:r>
            <a:r>
              <a:rPr lang="ko-KR" altLang="en-US" dirty="0"/>
              <a:t>함수의 </a:t>
            </a:r>
            <a:r>
              <a:rPr lang="ko-KR" altLang="en-US" dirty="0" err="1"/>
              <a:t>리턴값을</a:t>
            </a:r>
            <a:r>
              <a:rPr lang="ko-KR" altLang="en-US" dirty="0"/>
              <a:t> </a:t>
            </a:r>
            <a:r>
              <a:rPr lang="en-US" altLang="ko-KR" dirty="0" err="1"/>
              <a:t>hclust</a:t>
            </a:r>
            <a:r>
              <a:rPr lang="en-US" altLang="ko-KR" dirty="0"/>
              <a:t> </a:t>
            </a:r>
            <a:r>
              <a:rPr lang="ko-KR" altLang="en-US" dirty="0"/>
              <a:t>함수에 매개변수로 넘겨줌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073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73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73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Library(psych)</a:t>
            </a:r>
          </a:p>
          <a:p>
            <a:r>
              <a:rPr lang="en-US" altLang="ko-KR" dirty="0" err="1"/>
              <a:t>Pairs.panels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1</a:t>
            </a:r>
            <a:r>
              <a:rPr lang="ko-KR" altLang="en-US" dirty="0" err="1"/>
              <a:t>인가구</a:t>
            </a:r>
            <a:r>
              <a:rPr lang="ko-KR" altLang="en-US" dirty="0"/>
              <a:t> 비율은 전용면적과 약간 반비례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94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rent.lv.def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&lt;- function(x) {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ifelse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(x&lt;35, 'low',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ifelse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(x&lt;55, 'middle', 'high'))}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jeonse.lv.def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&lt;- function(x) {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ifelse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(x&lt;5000, 'low',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ifelse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(x&lt;7000, 'middle', 'high'))}</a:t>
            </a:r>
          </a:p>
          <a:p>
            <a:r>
              <a:rPr lang="ko-KR" altLang="en-US" dirty="0"/>
              <a:t>월전세가에는 자치구가 큰 영향 </a:t>
            </a:r>
            <a:r>
              <a:rPr lang="ko-KR" altLang="en-US" dirty="0" err="1"/>
              <a:t>주는것으로</a:t>
            </a:r>
            <a:r>
              <a:rPr lang="ko-KR" altLang="en-US" dirty="0"/>
              <a:t> 보임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9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948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price.lv.def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&lt;- function(x) {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ifelse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(x&lt;40000, 'low',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ifelse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(x&lt;100000, 'middle', 'high'))}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948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상관성</a:t>
            </a:r>
            <a:r>
              <a:rPr lang="en-US" altLang="ko-KR" dirty="0"/>
              <a:t>, </a:t>
            </a:r>
            <a:r>
              <a:rPr lang="ko-KR" altLang="en-US" dirty="0"/>
              <a:t>대표성 등등 고려해야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15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◆ 주택 유형</a:t>
            </a:r>
            <a:endParaRPr lang="en-US" altLang="ko-KR" sz="13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82392" indent="-482392">
              <a:defRPr/>
            </a:pPr>
            <a:r>
              <a:rPr lang="en-US" altLang="ko-KR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단독주택 </a:t>
            </a:r>
            <a:r>
              <a:rPr lang="en-US" altLang="ko-KR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lang="ko-KR" altLang="en-US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일반주택 </a:t>
            </a:r>
            <a:r>
              <a:rPr lang="en-US" altLang="ko-KR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ko-KR" altLang="en-US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다가구주택 </a:t>
            </a:r>
            <a:r>
              <a:rPr lang="en-US" altLang="ko-KR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ko-KR" altLang="en-US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영업겸용주택</a:t>
            </a:r>
            <a:endParaRPr lang="en-US" altLang="ko-KR" sz="13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ko-KR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다가구주택 </a:t>
            </a:r>
            <a:r>
              <a:rPr lang="en-US" altLang="ko-KR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주택 내 가구 수가 </a:t>
            </a:r>
            <a:r>
              <a:rPr lang="en-US" altLang="ko-KR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2~19</a:t>
            </a:r>
            <a:r>
              <a:rPr lang="ko-KR" altLang="en-US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가구로 제한</a:t>
            </a:r>
            <a:endParaRPr lang="en-US" altLang="ko-KR" sz="13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ko-KR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아파트 </a:t>
            </a:r>
            <a:r>
              <a:rPr lang="en-US" altLang="ko-KR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5</a:t>
            </a:r>
            <a:r>
              <a:rPr lang="ko-KR" altLang="en-US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층 이상의 영구건물</a:t>
            </a:r>
            <a:endParaRPr lang="en-US" altLang="ko-KR" sz="13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ko-KR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다세대주택 </a:t>
            </a:r>
            <a:r>
              <a:rPr lang="en-US" altLang="ko-KR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연면적 </a:t>
            </a:r>
            <a:r>
              <a:rPr lang="en-US" altLang="ko-KR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660m^2</a:t>
            </a:r>
            <a:r>
              <a:rPr lang="ko-KR" altLang="en-US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이하</a:t>
            </a:r>
            <a:r>
              <a:rPr lang="en-US" altLang="ko-KR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/4</a:t>
            </a:r>
            <a:r>
              <a:rPr lang="ko-KR" altLang="en-US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층 이하의 다세대주택</a:t>
            </a:r>
            <a:r>
              <a:rPr lang="en-US" altLang="ko-KR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빌라</a:t>
            </a:r>
            <a:r>
              <a:rPr lang="en-US" altLang="ko-KR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defRPr/>
            </a:pPr>
            <a:r>
              <a:rPr lang="en-US" altLang="ko-KR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ko-KR" altLang="en-US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연립주택 </a:t>
            </a:r>
            <a:r>
              <a:rPr lang="en-US" altLang="ko-KR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</a:t>
            </a:r>
            <a:r>
              <a:rPr lang="ko-KR" altLang="en-US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층 이하의 영구건물</a:t>
            </a:r>
            <a:endParaRPr lang="en-US" altLang="ko-KR" sz="13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ko-KR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ko-KR" altLang="en-US" sz="13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비거주용</a:t>
            </a:r>
            <a:r>
              <a:rPr lang="ko-KR" altLang="en-US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3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건물내</a:t>
            </a:r>
            <a:r>
              <a:rPr lang="ko-KR" altLang="en-US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주택 </a:t>
            </a:r>
            <a:r>
              <a:rPr lang="en-US" altLang="ko-KR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주택의 여건을 갖춘 </a:t>
            </a:r>
            <a:r>
              <a:rPr lang="ko-KR" altLang="en-US" sz="13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비거주용</a:t>
            </a:r>
            <a:r>
              <a:rPr lang="ko-KR" altLang="en-US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건물</a:t>
            </a:r>
            <a:endParaRPr lang="en-US" altLang="ko-KR" sz="13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altLang="ko-KR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NA</a:t>
            </a:r>
            <a:r>
              <a:rPr lang="ko-KR" altLang="en-US" dirty="0"/>
              <a:t>는 없었음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3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# 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rawdata</a:t>
            </a:r>
            <a:r>
              <a:rPr lang="ko-KR" altLang="en-US" dirty="0">
                <a:solidFill>
                  <a:srgbClr val="24292E"/>
                </a:solidFill>
                <a:effectLst/>
                <a:latin typeface="SFMono-Regular"/>
              </a:rPr>
              <a:t>의 각 </a:t>
            </a:r>
            <a:r>
              <a:rPr lang="ko-KR" altLang="en-US" dirty="0" err="1">
                <a:solidFill>
                  <a:srgbClr val="24292E"/>
                </a:solidFill>
                <a:effectLst/>
                <a:latin typeface="SFMono-Regular"/>
              </a:rPr>
              <a:t>컬럼</a:t>
            </a:r>
            <a:r>
              <a:rPr lang="ko-KR" altLang="en-US" dirty="0">
                <a:solidFill>
                  <a:srgbClr val="24292E"/>
                </a:solidFill>
                <a:effectLst/>
                <a:latin typeface="SFMono-Regular"/>
              </a:rPr>
              <a:t> 데이터가 정규성의 띄는지 확인</a:t>
            </a:r>
          </a:p>
          <a:p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xnorm_vec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 &lt;- NULL</a:t>
            </a:r>
          </a:p>
          <a:p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for (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i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 in 4:length(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rawdata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)) {</a:t>
            </a:r>
          </a:p>
          <a:p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  if (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shapiro.test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na.omit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rawdata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[[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i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]]))$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p.value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 &lt; 0.0500000){</a:t>
            </a:r>
          </a:p>
          <a:p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    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xnorm_vec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 &lt;- append(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xnorm_vec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i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)</a:t>
            </a:r>
          </a:p>
          <a:p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  }</a:t>
            </a:r>
          </a:p>
          <a:p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}</a:t>
            </a:r>
          </a:p>
          <a:p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length(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xnorm_vec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) # 38</a:t>
            </a:r>
            <a:r>
              <a:rPr lang="ko-KR" altLang="en-US" dirty="0">
                <a:solidFill>
                  <a:srgbClr val="24292E"/>
                </a:solidFill>
                <a:effectLst/>
                <a:latin typeface="SFMono-Regular"/>
              </a:rPr>
              <a:t>개가 비정규성 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-&gt; min-max </a:t>
            </a:r>
            <a:r>
              <a:rPr lang="ko-KR" altLang="en-US" dirty="0">
                <a:solidFill>
                  <a:srgbClr val="24292E"/>
                </a:solidFill>
                <a:effectLst/>
                <a:latin typeface="SFMono-Regular"/>
              </a:rPr>
              <a:t>정규화 진행</a:t>
            </a:r>
            <a:endParaRPr lang="en-US" altLang="ko-KR" dirty="0">
              <a:solidFill>
                <a:srgbClr val="24292E"/>
              </a:solidFill>
              <a:effectLst/>
              <a:latin typeface="SFMono-Regular"/>
            </a:endParaRPr>
          </a:p>
          <a:p>
            <a:endParaRPr lang="en-US" altLang="ko-KR" dirty="0">
              <a:solidFill>
                <a:srgbClr val="24292E"/>
              </a:solidFill>
              <a:effectLst/>
              <a:latin typeface="SFMono-Regular"/>
            </a:endParaRPr>
          </a:p>
          <a:p>
            <a:r>
              <a:rPr lang="ko-KR" altLang="en-US" dirty="0">
                <a:solidFill>
                  <a:srgbClr val="24292E"/>
                </a:solidFill>
                <a:effectLst/>
                <a:latin typeface="SFMono-Regular"/>
              </a:rPr>
              <a:t>수치 데이터 중 비율을 제외한 변수 정규화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(min-max)</a:t>
            </a:r>
            <a:r>
              <a:rPr lang="ko-KR" altLang="en-US" dirty="0">
                <a:solidFill>
                  <a:srgbClr val="24292E"/>
                </a:solidFill>
                <a:effectLst/>
                <a:latin typeface="SFMono-Regular"/>
              </a:rPr>
              <a:t>하여 다른 변수에 따로 저장도 함</a:t>
            </a:r>
            <a:endParaRPr lang="en-US" altLang="ko-KR" dirty="0">
              <a:solidFill>
                <a:srgbClr val="24292E"/>
              </a:solidFill>
              <a:effectLst/>
              <a:latin typeface="SFMono-Regular"/>
            </a:endParaRPr>
          </a:p>
          <a:p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normdata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dirty="0">
                <a:solidFill>
                  <a:srgbClr val="D73A49"/>
                </a:solidFill>
                <a:effectLst/>
                <a:latin typeface="SFMono-Regular"/>
              </a:rPr>
              <a:t>&lt;-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trimdata</a:t>
            </a:r>
            <a:endParaRPr lang="en-US" altLang="ko-KR" dirty="0">
              <a:solidFill>
                <a:srgbClr val="24292E"/>
              </a:solidFill>
              <a:effectLst/>
              <a:latin typeface="SFMono-Regular"/>
            </a:endParaRPr>
          </a:p>
          <a:p>
            <a:r>
              <a:rPr lang="en-US" altLang="ko-KR" dirty="0">
                <a:solidFill>
                  <a:srgbClr val="D73A49"/>
                </a:solidFill>
                <a:effectLst/>
                <a:latin typeface="SFMono-Regular"/>
              </a:rPr>
              <a:t>for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 (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i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dirty="0">
                <a:solidFill>
                  <a:srgbClr val="D73A49"/>
                </a:solidFill>
                <a:effectLst/>
                <a:latin typeface="SFMono-Regular"/>
              </a:rPr>
              <a:t>in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 c(</a:t>
            </a:r>
            <a:r>
              <a:rPr lang="en-US" altLang="ko-KR" dirty="0">
                <a:solidFill>
                  <a:srgbClr val="005CC5"/>
                </a:solidFill>
                <a:effectLst/>
                <a:latin typeface="SFMono-Regular"/>
              </a:rPr>
              <a:t>3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lang="en-US" altLang="ko-KR" dirty="0">
                <a:solidFill>
                  <a:srgbClr val="005CC5"/>
                </a:solidFill>
                <a:effectLst/>
                <a:latin typeface="SFMono-Regular"/>
              </a:rPr>
              <a:t>5</a:t>
            </a:r>
            <a:r>
              <a:rPr lang="en-US" altLang="ko-KR" dirty="0">
                <a:solidFill>
                  <a:srgbClr val="D73A49"/>
                </a:solidFill>
                <a:effectLst/>
                <a:latin typeface="SFMono-Regular"/>
              </a:rPr>
              <a:t>: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(length(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trimdata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)</a:t>
            </a:r>
            <a:r>
              <a:rPr lang="en-US" altLang="ko-KR" dirty="0">
                <a:solidFill>
                  <a:srgbClr val="D73A49"/>
                </a:solidFill>
                <a:effectLst/>
                <a:latin typeface="SFMono-Regular"/>
              </a:rPr>
              <a:t>-</a:t>
            </a:r>
            <a:r>
              <a:rPr lang="en-US" altLang="ko-KR" dirty="0">
                <a:solidFill>
                  <a:srgbClr val="005CC5"/>
                </a:solidFill>
                <a:effectLst/>
                <a:latin typeface="SFMono-Regular"/>
              </a:rPr>
              <a:t>2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) )){</a:t>
            </a:r>
          </a:p>
          <a:p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	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normdata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[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i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] </a:t>
            </a:r>
            <a:r>
              <a:rPr lang="en-US" altLang="ko-KR" dirty="0">
                <a:solidFill>
                  <a:srgbClr val="D73A49"/>
                </a:solidFill>
                <a:effectLst/>
                <a:latin typeface="SFMono-Regular"/>
              </a:rPr>
              <a:t>&lt;-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as.data.frame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</a:p>
          <a:p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		(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trimdata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[[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i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]] </a:t>
            </a:r>
            <a:r>
              <a:rPr lang="en-US" altLang="ko-KR" dirty="0">
                <a:solidFill>
                  <a:srgbClr val="D73A49"/>
                </a:solidFill>
                <a:effectLst/>
                <a:latin typeface="SFMono-Regular"/>
              </a:rPr>
              <a:t>-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 min(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trimdata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[[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i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]])) </a:t>
            </a:r>
            <a:r>
              <a:rPr lang="en-US" altLang="ko-KR" dirty="0">
                <a:solidFill>
                  <a:srgbClr val="D73A49"/>
                </a:solidFill>
                <a:effectLst/>
                <a:latin typeface="SFMono-Regular"/>
              </a:rPr>
              <a:t>/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 (max(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trimdata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[[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i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]]) </a:t>
            </a:r>
            <a:r>
              <a:rPr lang="en-US" altLang="ko-KR" dirty="0">
                <a:solidFill>
                  <a:srgbClr val="D73A49"/>
                </a:solidFill>
                <a:effectLst/>
                <a:latin typeface="SFMono-Regular"/>
              </a:rPr>
              <a:t>-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 min(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trimdata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[[</a:t>
            </a:r>
            <a:r>
              <a:rPr lang="en-US" altLang="ko-KR" dirty="0" err="1">
                <a:solidFill>
                  <a:srgbClr val="24292E"/>
                </a:solidFill>
                <a:effectLst/>
                <a:latin typeface="SFMono-Regular"/>
              </a:rPr>
              <a:t>i</a:t>
            </a:r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]])) </a:t>
            </a:r>
          </a:p>
          <a:p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	)</a:t>
            </a:r>
          </a:p>
          <a:p>
            <a:r>
              <a:rPr lang="en-US" altLang="ko-KR" dirty="0">
                <a:solidFill>
                  <a:srgbClr val="24292E"/>
                </a:solidFill>
                <a:effectLst/>
                <a:latin typeface="SFMono-Regular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9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979D9-D5F3-45AB-90BC-EC3B39DB1D8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7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4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9901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4657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4243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8171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8627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6050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7328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5979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2466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754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9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9453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9453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1232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83332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566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76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9564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3867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7026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94699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3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26694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81314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883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4657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4243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8171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8627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6050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7328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5979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24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1583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754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9901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9453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4227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6310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8495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361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5540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20648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31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331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01087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2250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6983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3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3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52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62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55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32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4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32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12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510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17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248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201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4445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298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927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1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0817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4363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1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7221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329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346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0722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666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322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38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1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862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1335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9866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873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941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839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4649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7057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568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854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605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2561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888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7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67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773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178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3423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5317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1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732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960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9250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6100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99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2340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3278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3665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465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4243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8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597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862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605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732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5979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246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75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9901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945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4657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4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2466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817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8627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6050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7328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5979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2466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754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9901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9453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4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2754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4243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8171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8627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6050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7328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5979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2466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754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9901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9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EEFF-4AD2-4221-87A1-C6C7A9A9164A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4AB-B485-412E-BC5A-A02BA677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5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9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5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84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3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5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5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4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7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5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5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EEFF-4AD2-4221-87A1-C6C7A9A9164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4AB-B485-412E-BC5A-A02BA67738A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5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0.xml"/><Relationship Id="rId4" Type="http://schemas.openxmlformats.org/officeDocument/2006/relationships/comments" Target="../comments/commen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1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1255" y="539918"/>
            <a:ext cx="87495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에이콘</a:t>
            </a:r>
            <a:r>
              <a:rPr lang="ko-KR" alt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아카데미</a:t>
            </a:r>
            <a:endParaRPr lang="en-US" altLang="ko-K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4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r>
              <a:rPr lang="ko-KR" alt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 전문가 양성과정</a:t>
            </a:r>
            <a:endParaRPr lang="en-US" altLang="ko-K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R </a:t>
            </a:r>
            <a:r>
              <a:rPr lang="ko-KR" alt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047547" y="4573274"/>
            <a:ext cx="820135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047875" y="5300459"/>
            <a:ext cx="821055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하민성</a:t>
            </a:r>
            <a:r>
              <a:rPr lang="en-US" altLang="ko-KR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장은성</a:t>
            </a:r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투성</a:t>
            </a:r>
            <a:r>
              <a:rPr lang="en-US" altLang="ko-KR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AA721-7DFC-4AD5-83A5-1C43FFA6EDA0}"/>
              </a:ext>
            </a:extLst>
          </p:cNvPr>
          <p:cNvSpPr txBox="1"/>
          <p:nvPr/>
        </p:nvSpPr>
        <p:spPr>
          <a:xfrm>
            <a:off x="0" y="459404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인가구와 부동산 데이터 간의 상관관계</a:t>
            </a:r>
          </a:p>
        </p:txBody>
      </p:sp>
    </p:spTree>
    <p:extLst>
      <p:ext uri="{BB962C8B-B14F-4D97-AF65-F5344CB8AC3E}">
        <p14:creationId xmlns:p14="http://schemas.microsoft.com/office/powerpoint/2010/main" val="302053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8832" y="0"/>
            <a:ext cx="8613168" cy="699156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2459421 w 8555421"/>
              <a:gd name="connsiteY0" fmla="*/ 0 h 6865883"/>
              <a:gd name="connsiteX1" fmla="*/ 8555421 w 8555421"/>
              <a:gd name="connsiteY1" fmla="*/ 0 h 6865883"/>
              <a:gd name="connsiteX2" fmla="*/ 8555421 w 8555421"/>
              <a:gd name="connsiteY2" fmla="*/ 6858000 h 6865883"/>
              <a:gd name="connsiteX3" fmla="*/ 0 w 8555421"/>
              <a:gd name="connsiteY3" fmla="*/ 6865883 h 6865883"/>
              <a:gd name="connsiteX4" fmla="*/ 2459421 w 8555421"/>
              <a:gd name="connsiteY4" fmla="*/ 0 h 6865883"/>
              <a:gd name="connsiteX0" fmla="*/ 0 w 8602894"/>
              <a:gd name="connsiteY0" fmla="*/ 0 h 6865883"/>
              <a:gd name="connsiteX1" fmla="*/ 8602894 w 8602894"/>
              <a:gd name="connsiteY1" fmla="*/ 0 h 6865883"/>
              <a:gd name="connsiteX2" fmla="*/ 8602894 w 8602894"/>
              <a:gd name="connsiteY2" fmla="*/ 6858000 h 6865883"/>
              <a:gd name="connsiteX3" fmla="*/ 47473 w 8602894"/>
              <a:gd name="connsiteY3" fmla="*/ 6865883 h 6865883"/>
              <a:gd name="connsiteX4" fmla="*/ 0 w 8602894"/>
              <a:gd name="connsiteY4" fmla="*/ 0 h 6865883"/>
              <a:gd name="connsiteX0" fmla="*/ 0 w 8602894"/>
              <a:gd name="connsiteY0" fmla="*/ 0 h 6865883"/>
              <a:gd name="connsiteX1" fmla="*/ 8602894 w 8602894"/>
              <a:gd name="connsiteY1" fmla="*/ 0 h 6865883"/>
              <a:gd name="connsiteX2" fmla="*/ 8602894 w 8602894"/>
              <a:gd name="connsiteY2" fmla="*/ 6858000 h 6865883"/>
              <a:gd name="connsiteX3" fmla="*/ 2749577 w 8602894"/>
              <a:gd name="connsiteY3" fmla="*/ 6865883 h 6865883"/>
              <a:gd name="connsiteX4" fmla="*/ 0 w 8602894"/>
              <a:gd name="connsiteY4" fmla="*/ 0 h 6865883"/>
              <a:gd name="connsiteX0" fmla="*/ 0 w 8602894"/>
              <a:gd name="connsiteY0" fmla="*/ 0 h 6886432"/>
              <a:gd name="connsiteX1" fmla="*/ 8602894 w 8602894"/>
              <a:gd name="connsiteY1" fmla="*/ 0 h 6886432"/>
              <a:gd name="connsiteX2" fmla="*/ 8602894 w 8602894"/>
              <a:gd name="connsiteY2" fmla="*/ 6858000 h 6886432"/>
              <a:gd name="connsiteX3" fmla="*/ 2092031 w 8602894"/>
              <a:gd name="connsiteY3" fmla="*/ 6886432 h 6886432"/>
              <a:gd name="connsiteX4" fmla="*/ 0 w 8602894"/>
              <a:gd name="connsiteY4" fmla="*/ 0 h 6886432"/>
              <a:gd name="connsiteX0" fmla="*/ 0 w 8674813"/>
              <a:gd name="connsiteY0" fmla="*/ 0 h 6991564"/>
              <a:gd name="connsiteX1" fmla="*/ 8602894 w 8674813"/>
              <a:gd name="connsiteY1" fmla="*/ 0 h 6991564"/>
              <a:gd name="connsiteX2" fmla="*/ 8674813 w 8674813"/>
              <a:gd name="connsiteY2" fmla="*/ 6991564 h 6991564"/>
              <a:gd name="connsiteX3" fmla="*/ 2092031 w 8674813"/>
              <a:gd name="connsiteY3" fmla="*/ 6886432 h 6991564"/>
              <a:gd name="connsiteX4" fmla="*/ 0 w 8674813"/>
              <a:gd name="connsiteY4" fmla="*/ 0 h 6991564"/>
              <a:gd name="connsiteX0" fmla="*/ 0 w 8613168"/>
              <a:gd name="connsiteY0" fmla="*/ 0 h 6991564"/>
              <a:gd name="connsiteX1" fmla="*/ 8602894 w 8613168"/>
              <a:gd name="connsiteY1" fmla="*/ 0 h 6991564"/>
              <a:gd name="connsiteX2" fmla="*/ 8613168 w 8613168"/>
              <a:gd name="connsiteY2" fmla="*/ 6991564 h 6991564"/>
              <a:gd name="connsiteX3" fmla="*/ 2092031 w 8613168"/>
              <a:gd name="connsiteY3" fmla="*/ 6886432 h 6991564"/>
              <a:gd name="connsiteX4" fmla="*/ 0 w 8613168"/>
              <a:gd name="connsiteY4" fmla="*/ 0 h 699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168" h="6991564">
                <a:moveTo>
                  <a:pt x="0" y="0"/>
                </a:moveTo>
                <a:lnTo>
                  <a:pt x="8602894" y="0"/>
                </a:lnTo>
                <a:cubicBezTo>
                  <a:pt x="8606319" y="2330521"/>
                  <a:pt x="8609743" y="4661043"/>
                  <a:pt x="8613168" y="6991564"/>
                </a:cubicBezTo>
                <a:lnTo>
                  <a:pt x="2092031" y="68864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" name="그룹 15"/>
          <p:cNvGrpSpPr/>
          <p:nvPr/>
        </p:nvGrpSpPr>
        <p:grpSpPr>
          <a:xfrm>
            <a:off x="545378" y="2940830"/>
            <a:ext cx="3759362" cy="976341"/>
            <a:chOff x="545378" y="2968629"/>
            <a:chExt cx="3759362" cy="976341"/>
          </a:xfrm>
        </p:grpSpPr>
        <p:sp>
          <p:nvSpPr>
            <p:cNvPr id="5" name="TextBox 4"/>
            <p:cNvSpPr txBox="1"/>
            <p:nvPr/>
          </p:nvSpPr>
          <p:spPr>
            <a:xfrm>
              <a:off x="545378" y="3102856"/>
              <a:ext cx="37593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spc="60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 </a:t>
              </a:r>
              <a:r>
                <a:rPr lang="ko-KR" altLang="en-US" sz="4000" spc="60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데이터분석</a:t>
              </a:r>
            </a:p>
          </p:txBody>
        </p:sp>
        <p:cxnSp>
          <p:nvCxnSpPr>
            <p:cNvPr id="3" name="직선 연결선 2"/>
            <p:cNvCxnSpPr>
              <a:cxnSpLocks/>
            </p:cNvCxnSpPr>
            <p:nvPr/>
          </p:nvCxnSpPr>
          <p:spPr>
            <a:xfrm>
              <a:off x="1451537" y="2968629"/>
              <a:ext cx="194704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/>
            </p:cNvCxnSpPr>
            <p:nvPr/>
          </p:nvCxnSpPr>
          <p:spPr>
            <a:xfrm>
              <a:off x="1451537" y="3944970"/>
              <a:ext cx="194704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6695147" y="1767007"/>
            <a:ext cx="527580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 err="1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의사결정트리</a:t>
            </a:r>
            <a:r>
              <a:rPr lang="ko-KR" altLang="en-US" sz="28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</a:t>
            </a:r>
            <a:endParaRPr lang="en-US" altLang="ko-KR" sz="28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1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주성분 분석</a:t>
            </a:r>
            <a:endParaRPr lang="en-US" altLang="ko-KR" sz="28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1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군집 분석</a:t>
            </a:r>
            <a:endParaRPr lang="en-US" altLang="ko-KR" sz="28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1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회귀 분석</a:t>
            </a:r>
            <a:endParaRPr lang="en-US" altLang="ko-KR" sz="28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1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 err="1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전월세가</a:t>
            </a:r>
            <a:r>
              <a:rPr lang="en-US" altLang="ko-KR" sz="28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 err="1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실거래가</a:t>
            </a:r>
            <a:r>
              <a:rPr lang="ko-KR" altLang="en-US" sz="28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추가 분석</a:t>
            </a:r>
            <a:endParaRPr lang="en-US" altLang="ko-KR" sz="28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1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6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9095" y="286390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24624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46630" y="1698787"/>
            <a:ext cx="9898740" cy="2212222"/>
            <a:chOff x="4045808" y="2326203"/>
            <a:chExt cx="3826275" cy="22122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BC9F97-5270-4115-80AC-57540928BCB8}"/>
                </a:ext>
              </a:extLst>
            </p:cNvPr>
            <p:cNvSpPr txBox="1"/>
            <p:nvPr/>
          </p:nvSpPr>
          <p:spPr>
            <a:xfrm>
              <a:off x="4045808" y="2326203"/>
              <a:ext cx="3826275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주택 종류와 </a:t>
              </a:r>
              <a:r>
                <a:rPr lang="en-US" altLang="ko-KR" sz="4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</a:t>
              </a:r>
              <a:r>
                <a:rPr lang="ko-KR" altLang="en-US" sz="4000" b="1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인가구</a:t>
              </a:r>
              <a:r>
                <a:rPr lang="ko-KR" altLang="en-US" sz="4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비율의 상관관계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10013A-EB74-445C-9059-F6275194AC69}"/>
                </a:ext>
              </a:extLst>
            </p:cNvPr>
            <p:cNvSpPr txBox="1"/>
            <p:nvPr/>
          </p:nvSpPr>
          <p:spPr>
            <a:xfrm>
              <a:off x="4045808" y="3830539"/>
              <a:ext cx="3826275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주택 주변 업종과 </a:t>
              </a:r>
              <a:r>
                <a:rPr lang="en-US" altLang="ko-KR" sz="4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</a:t>
              </a:r>
              <a:r>
                <a:rPr lang="ko-KR" altLang="en-US" sz="4000" b="1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인가구</a:t>
              </a:r>
              <a:r>
                <a:rPr lang="ko-KR" altLang="en-US" sz="4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비율의 상관관계</a:t>
              </a: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EF33A93-C7FF-498E-9EB6-B11CF2353B7C}"/>
              </a:ext>
            </a:extLst>
          </p:cNvPr>
          <p:cNvCxnSpPr/>
          <p:nvPr/>
        </p:nvCxnSpPr>
        <p:spPr>
          <a:xfrm flipH="1">
            <a:off x="1309794" y="4693295"/>
            <a:ext cx="1" cy="8893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AE2753F-797D-4622-AEE3-0CA3E4FEDC3B}"/>
              </a:ext>
            </a:extLst>
          </p:cNvPr>
          <p:cNvCxnSpPr>
            <a:cxnSpLocks/>
          </p:cNvCxnSpPr>
          <p:nvPr/>
        </p:nvCxnSpPr>
        <p:spPr>
          <a:xfrm>
            <a:off x="6099508" y="3910140"/>
            <a:ext cx="0" cy="74894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E2753F-797D-4622-AEE3-0CA3E4FEDC3B}"/>
              </a:ext>
            </a:extLst>
          </p:cNvPr>
          <p:cNvCxnSpPr>
            <a:cxnSpLocks/>
          </p:cNvCxnSpPr>
          <p:nvPr/>
        </p:nvCxnSpPr>
        <p:spPr>
          <a:xfrm flipH="1">
            <a:off x="1277258" y="4671291"/>
            <a:ext cx="965199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124625" y="5656482"/>
            <a:ext cx="2386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defRPr/>
            </a:pPr>
            <a:r>
              <a:rPr lang="ko-KR" altLang="en-US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의사결정트리</a:t>
            </a:r>
            <a:endParaRPr lang="en-US" altLang="ko-KR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EF33A93-C7FF-498E-9EB6-B11CF2353B7C}"/>
              </a:ext>
            </a:extLst>
          </p:cNvPr>
          <p:cNvCxnSpPr/>
          <p:nvPr/>
        </p:nvCxnSpPr>
        <p:spPr>
          <a:xfrm flipH="1">
            <a:off x="4002194" y="4700552"/>
            <a:ext cx="1" cy="8893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EF33A93-C7FF-498E-9EB6-B11CF2353B7C}"/>
              </a:ext>
            </a:extLst>
          </p:cNvPr>
          <p:cNvCxnSpPr/>
          <p:nvPr/>
        </p:nvCxnSpPr>
        <p:spPr>
          <a:xfrm flipH="1">
            <a:off x="7543680" y="4671523"/>
            <a:ext cx="1" cy="8893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EF33A93-C7FF-498E-9EB6-B11CF2353B7C}"/>
              </a:ext>
            </a:extLst>
          </p:cNvPr>
          <p:cNvCxnSpPr/>
          <p:nvPr/>
        </p:nvCxnSpPr>
        <p:spPr>
          <a:xfrm flipH="1">
            <a:off x="10896478" y="4686039"/>
            <a:ext cx="1" cy="8893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2947651" y="5634712"/>
            <a:ext cx="21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주성분 분석</a:t>
            </a:r>
            <a:endParaRPr lang="en-US" altLang="ko-KR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6670560" y="5627455"/>
            <a:ext cx="176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군집 분석</a:t>
            </a:r>
            <a:endParaRPr lang="en-US" altLang="ko-KR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10016099" y="5620199"/>
            <a:ext cx="176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회귀 분석</a:t>
            </a:r>
            <a:endParaRPr lang="en-US" altLang="ko-KR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2" y="280406"/>
            <a:ext cx="209605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34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2683" y="286390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defRPr/>
            </a:pPr>
            <a:r>
              <a:rPr lang="ko-KR" altLang="en-US">
                <a:solidFill>
                  <a:prstClr val="white"/>
                </a:solidFill>
              </a:rPr>
              <a:t>수치 범위가 다른 데이터의 정규화 여부 결정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9436963" y="280406"/>
            <a:ext cx="239639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 err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의사결정트리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90428-29A6-462A-AE42-E7AD31DC18B1}"/>
              </a:ext>
            </a:extLst>
          </p:cNvPr>
          <p:cNvSpPr txBox="1"/>
          <p:nvPr/>
        </p:nvSpPr>
        <p:spPr>
          <a:xfrm>
            <a:off x="472966" y="1115438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의사결정트리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 순서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9028C-C888-40BA-9523-D9C717A36ADC}"/>
              </a:ext>
            </a:extLst>
          </p:cNvPr>
          <p:cNvSpPr txBox="1"/>
          <p:nvPr/>
        </p:nvSpPr>
        <p:spPr>
          <a:xfrm>
            <a:off x="1176580" y="3602413"/>
            <a:ext cx="108581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이용하여 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비율 데이터 범주화</a:t>
            </a: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Table 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통해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high, low, middle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분류된 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비율 등급 확인</a:t>
            </a: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주택 종류 및 주택 주변 업종 데이터에 대한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결정트리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모델을 각각 생성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rpart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결정트리를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시각화 하여 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비율 등급 분류에 주로 영향을 미친 요소 확인</a:t>
            </a: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F0096E-9DA8-4ED6-8671-AFC06A264C3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3868" y="1809213"/>
            <a:ext cx="6644265" cy="485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403101-5542-4E7E-98AA-86EB6DAA049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0438" y="2281111"/>
            <a:ext cx="3124200" cy="904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2" y="280406"/>
            <a:ext cx="209605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09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2683" y="286390"/>
            <a:ext cx="40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수치 범위가 다른 데이터의 정규화 여부 결정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9436963" y="280406"/>
            <a:ext cx="239639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 err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의사결정트리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2" y="280406"/>
            <a:ext cx="209605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90428-29A6-462A-AE42-E7AD31DC18B1}"/>
              </a:ext>
            </a:extLst>
          </p:cNvPr>
          <p:cNvSpPr txBox="1"/>
          <p:nvPr/>
        </p:nvSpPr>
        <p:spPr>
          <a:xfrm>
            <a:off x="472966" y="1115438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주택 종류에 따른 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비율 등급 </a:t>
            </a:r>
            <a:r>
              <a:rPr lang="ko-KR" altLang="en-US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결정트리</a:t>
            </a:r>
            <a:endParaRPr lang="ko-KR" altLang="en-US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301BB3-057B-4657-B7A3-E7738E381E7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b="3290"/>
          <a:stretch>
            <a:fillRect/>
          </a:stretch>
        </p:blipFill>
        <p:spPr>
          <a:xfrm>
            <a:off x="472966" y="1638658"/>
            <a:ext cx="6780090" cy="4752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EF8F6E-0EA8-4F1A-B74D-49F3CF0B7842}"/>
              </a:ext>
            </a:extLst>
          </p:cNvPr>
          <p:cNvSpPr txBox="1"/>
          <p:nvPr/>
        </p:nvSpPr>
        <p:spPr>
          <a:xfrm>
            <a:off x="4650658" y="4932929"/>
            <a:ext cx="7251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▶ 결과 분석</a:t>
            </a:r>
            <a:endParaRPr lang="en-US" altLang="ko-KR" sz="24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대체적으로 아파트가 적고 </a:t>
            </a:r>
            <a:r>
              <a:rPr lang="ko-KR" altLang="en-US" sz="24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비거주용건물내주택이</a:t>
            </a:r>
            <a:endParaRPr lang="en-US" altLang="ko-KR" sz="24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많은 지역의 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비율이 높음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(high)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en-US" altLang="ko-KR" sz="24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73395" y="4778478"/>
            <a:ext cx="462116" cy="462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509252" y="5697795"/>
            <a:ext cx="511277" cy="462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817807" y="3569111"/>
            <a:ext cx="511277" cy="462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70207" y="2531807"/>
            <a:ext cx="1224116" cy="5358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06759" y="1907459"/>
            <a:ext cx="707922" cy="4031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83227" y="3224980"/>
            <a:ext cx="1224116" cy="5358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9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2683" y="286390"/>
            <a:ext cx="40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prstClr val="white"/>
                </a:solidFill>
              </a:rPr>
              <a:t>수치 범위가 다른 데이터의 정규화 여부 결정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9436963" y="280406"/>
            <a:ext cx="239639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 err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의사결정트리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90428-29A6-462A-AE42-E7AD31DC18B1}"/>
              </a:ext>
            </a:extLst>
          </p:cNvPr>
          <p:cNvSpPr txBox="1"/>
          <p:nvPr/>
        </p:nvSpPr>
        <p:spPr>
          <a:xfrm>
            <a:off x="472966" y="1115438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주택 주변 업종에 따른 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비율 등급 </a:t>
            </a:r>
            <a:r>
              <a:rPr lang="ko-KR" altLang="en-US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결정트리</a:t>
            </a:r>
            <a:endParaRPr lang="ko-KR" altLang="en-US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2FF72A-6B8D-4F75-9629-02DB9B77362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334" y="1628825"/>
            <a:ext cx="6780090" cy="49149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2900FE-2059-41C9-A6FC-25F4493A6ED0}"/>
              </a:ext>
            </a:extLst>
          </p:cNvPr>
          <p:cNvSpPr txBox="1"/>
          <p:nvPr/>
        </p:nvSpPr>
        <p:spPr>
          <a:xfrm>
            <a:off x="6808314" y="4824775"/>
            <a:ext cx="4862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▶ 결과 분석</a:t>
            </a:r>
            <a:endParaRPr lang="en-US" altLang="ko-KR" sz="24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주로 </a:t>
            </a:r>
            <a:r>
              <a:rPr lang="ko-KR" altLang="en-US" sz="24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음료점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주점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운송업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</a:p>
          <a:p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슈퍼마켓을 기준으로 분류됨</a:t>
            </a:r>
            <a:endParaRPr lang="en-US" altLang="ko-KR" sz="24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2" y="280406"/>
            <a:ext cx="209605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401097" y="5707628"/>
            <a:ext cx="511277" cy="462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78426" y="4670325"/>
            <a:ext cx="511277" cy="462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460955" y="5034118"/>
            <a:ext cx="511277" cy="462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159045" y="5555228"/>
            <a:ext cx="511277" cy="462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83228" y="2605549"/>
            <a:ext cx="983225" cy="4522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519949" y="2590801"/>
            <a:ext cx="1514168" cy="4522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016479" y="3185651"/>
            <a:ext cx="2335160" cy="6390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374492" y="1843549"/>
            <a:ext cx="983225" cy="4522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8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1" animBg="1"/>
      <p:bldP spid="15" grpId="1" animBg="1"/>
      <p:bldP spid="16" grpId="1" animBg="1"/>
      <p:bldP spid="19" grpId="1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2683" y="286390"/>
            <a:ext cx="40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defRPr/>
            </a:pPr>
            <a:r>
              <a:rPr lang="ko-KR" altLang="en-US">
                <a:solidFill>
                  <a:prstClr val="white"/>
                </a:solidFill>
              </a:rPr>
              <a:t>수치 범위가 다른 데이터의 정규화 여부 결정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90428-29A6-462A-AE42-E7AD31DC18B1}"/>
              </a:ext>
            </a:extLst>
          </p:cNvPr>
          <p:cNvSpPr txBox="1"/>
          <p:nvPr/>
        </p:nvSpPr>
        <p:spPr>
          <a:xfrm>
            <a:off x="472966" y="1115438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주성분 분석 순서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9028C-C888-40BA-9523-D9C717A36ADC}"/>
              </a:ext>
            </a:extLst>
          </p:cNvPr>
          <p:cNvSpPr txBox="1"/>
          <p:nvPr/>
        </p:nvSpPr>
        <p:spPr>
          <a:xfrm>
            <a:off x="1147083" y="2325719"/>
            <a:ext cx="108581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 간의 상관성을 조사하여 서로 상관성이 큰 변수들을 하나로 축소</a:t>
            </a: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Scree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plot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통해 적절한 주성분의 개수 판단</a:t>
            </a: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Biplot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보고 각 변수들의 주성분에 대한 기여를 대략적으로 확인</a:t>
            </a: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주성분에 대한 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score 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참고하여 주성분의 의미 유추</a:t>
            </a: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2" y="280406"/>
            <a:ext cx="209605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9684773" y="280406"/>
            <a:ext cx="214858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주성분 분석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effectLst/>
              <a:uLnTx/>
              <a:uFillTx/>
              <a:latin typeface="HY수평선B" panose="02030600000101010101" pitchFamily="18" charset="-127"/>
              <a:ea typeface="HY수평선B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09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0166" y="28639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ko-KR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9684773" y="280406"/>
            <a:ext cx="214858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주성분 분석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effectLst/>
              <a:uLnTx/>
              <a:uFillTx/>
              <a:latin typeface="HY수평선B" panose="02030600000101010101" pitchFamily="18" charset="-127"/>
              <a:ea typeface="HY수평선B" panose="02030600000101010101" pitchFamily="18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1" y="280406"/>
            <a:ext cx="21359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effectLst/>
                <a:uLnTx/>
                <a:uFillTx/>
                <a:latin typeface="HY수평선B" panose="02030600000101010101" pitchFamily="18" charset="-127"/>
                <a:ea typeface="HY수평선B" panose="02030600000101010101" pitchFamily="18" charset="-127"/>
                <a:cs typeface="+mn-cs"/>
              </a:rPr>
              <a:t>데이터 분석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effectLst/>
              <a:uLnTx/>
              <a:uFillTx/>
              <a:latin typeface="HY수평선B" panose="02030600000101010101" pitchFamily="18" charset="-127"/>
              <a:ea typeface="HY수평선B" panose="02030600000101010101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1026425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상관행렬에서 상관계수가 큰 변수 축소</a:t>
            </a:r>
            <a:endParaRPr lang="en-US" altLang="ko-KR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645" y="1814286"/>
            <a:ext cx="48317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en-US" altLang="ko-KR" b="1" dirty="0" err="1"/>
              <a:t>high_cor_vars</a:t>
            </a:r>
            <a:endParaRPr lang="en-US" altLang="ko-KR" b="1" dirty="0"/>
          </a:p>
          <a:p>
            <a:r>
              <a:rPr lang="en-US" altLang="ko-KR" b="1" dirty="0"/>
              <a:t>            </a:t>
            </a:r>
            <a:r>
              <a:rPr lang="en-US" altLang="ko-KR" b="1" dirty="0" err="1"/>
              <a:t>rowname</a:t>
            </a:r>
            <a:r>
              <a:rPr lang="en-US" altLang="ko-KR" b="1" dirty="0"/>
              <a:t>             </a:t>
            </a:r>
            <a:r>
              <a:rPr lang="en-US" altLang="ko-KR" b="1" dirty="0" err="1"/>
              <a:t>colname</a:t>
            </a:r>
            <a:endParaRPr lang="en-US" altLang="ko-KR" b="1" dirty="0"/>
          </a:p>
          <a:p>
            <a:r>
              <a:rPr lang="en-US" altLang="ko-KR" b="1" dirty="0"/>
              <a:t>1              </a:t>
            </a:r>
            <a:r>
              <a:rPr lang="ko-KR" altLang="en-US" b="1" dirty="0"/>
              <a:t>인구                총</a:t>
            </a:r>
            <a:r>
              <a:rPr lang="en-US" altLang="ko-KR" b="1" dirty="0"/>
              <a:t>.</a:t>
            </a:r>
            <a:r>
              <a:rPr lang="ko-KR" altLang="en-US" b="1" dirty="0"/>
              <a:t>가구수</a:t>
            </a:r>
          </a:p>
          <a:p>
            <a:r>
              <a:rPr lang="en-US" altLang="ko-KR" b="1" dirty="0"/>
              <a:t>2         </a:t>
            </a:r>
            <a:r>
              <a:rPr lang="ko-KR" altLang="en-US" b="1" dirty="0"/>
              <a:t>주택</a:t>
            </a:r>
            <a:r>
              <a:rPr lang="en-US" altLang="ko-KR" b="1" dirty="0"/>
              <a:t>.</a:t>
            </a:r>
            <a:r>
              <a:rPr lang="ko-KR" altLang="en-US" b="1" dirty="0"/>
              <a:t>수</a:t>
            </a:r>
            <a:r>
              <a:rPr lang="en-US" altLang="ko-KR" b="1" dirty="0"/>
              <a:t>.</a:t>
            </a:r>
            <a:r>
              <a:rPr lang="ko-KR" altLang="en-US" b="1" dirty="0"/>
              <a:t>합계           총</a:t>
            </a:r>
            <a:r>
              <a:rPr lang="en-US" altLang="ko-KR" b="1" dirty="0"/>
              <a:t>.</a:t>
            </a:r>
            <a:r>
              <a:rPr lang="ko-KR" altLang="en-US" b="1" dirty="0"/>
              <a:t>가구수</a:t>
            </a:r>
          </a:p>
          <a:p>
            <a:r>
              <a:rPr lang="en-US" altLang="ko-KR" b="1" dirty="0"/>
              <a:t>3         </a:t>
            </a:r>
            <a:r>
              <a:rPr lang="ko-KR" altLang="en-US" b="1" dirty="0"/>
              <a:t>주택</a:t>
            </a:r>
            <a:r>
              <a:rPr lang="en-US" altLang="ko-KR" b="1" dirty="0"/>
              <a:t>.</a:t>
            </a:r>
            <a:r>
              <a:rPr lang="ko-KR" altLang="en-US" b="1" dirty="0"/>
              <a:t>수</a:t>
            </a:r>
            <a:r>
              <a:rPr lang="en-US" altLang="ko-KR" b="1" dirty="0"/>
              <a:t>.</a:t>
            </a:r>
            <a:r>
              <a:rPr lang="ko-KR" altLang="en-US" b="1" dirty="0"/>
              <a:t>합계               인구</a:t>
            </a:r>
            <a:endParaRPr lang="en-US" altLang="ko-KR" b="1" dirty="0"/>
          </a:p>
          <a:p>
            <a:r>
              <a:rPr lang="en-US" altLang="ko-KR" b="1" dirty="0"/>
              <a:t>4        </a:t>
            </a:r>
            <a:r>
              <a:rPr lang="ko-KR" altLang="en-US" b="1" dirty="0"/>
              <a:t>가정용</a:t>
            </a:r>
            <a:r>
              <a:rPr lang="en-US" altLang="ko-KR" b="1" dirty="0"/>
              <a:t>.</a:t>
            </a:r>
            <a:r>
              <a:rPr lang="ko-KR" altLang="en-US" b="1" dirty="0"/>
              <a:t>세탁업          총</a:t>
            </a:r>
            <a:r>
              <a:rPr lang="en-US" altLang="ko-KR" b="1" dirty="0"/>
              <a:t>.</a:t>
            </a:r>
            <a:r>
              <a:rPr lang="ko-KR" altLang="en-US" b="1" dirty="0"/>
              <a:t>가구수</a:t>
            </a:r>
          </a:p>
          <a:p>
            <a:r>
              <a:rPr lang="en-US" altLang="ko-KR" b="1" dirty="0"/>
              <a:t>5           </a:t>
            </a:r>
            <a:r>
              <a:rPr lang="ko-KR" altLang="en-US" b="1" dirty="0"/>
              <a:t>영업겸용            다가구주택</a:t>
            </a:r>
          </a:p>
          <a:p>
            <a:r>
              <a:rPr lang="en-US" altLang="ko-KR" b="1" dirty="0"/>
              <a:t>6    </a:t>
            </a:r>
            <a:r>
              <a:rPr lang="ko-KR" altLang="en-US" b="1" dirty="0"/>
              <a:t>분식</a:t>
            </a:r>
            <a:r>
              <a:rPr lang="en-US" altLang="ko-KR" b="1" dirty="0"/>
              <a:t>.</a:t>
            </a:r>
            <a:r>
              <a:rPr lang="ko-KR" altLang="en-US" b="1" dirty="0"/>
              <a:t>및</a:t>
            </a:r>
            <a:r>
              <a:rPr lang="en-US" altLang="ko-KR" b="1" dirty="0"/>
              <a:t>.</a:t>
            </a:r>
            <a:r>
              <a:rPr lang="ko-KR" altLang="en-US" b="1" dirty="0"/>
              <a:t>김밥전문점     </a:t>
            </a:r>
            <a:r>
              <a:rPr lang="ko-KR" altLang="en-US" b="1" dirty="0" err="1"/>
              <a:t>한식음식점업</a:t>
            </a:r>
            <a:endParaRPr lang="ko-KR" altLang="en-US" b="1" dirty="0"/>
          </a:p>
          <a:p>
            <a:r>
              <a:rPr lang="en-US" altLang="ko-KR" b="1" dirty="0"/>
              <a:t>7       </a:t>
            </a:r>
            <a:r>
              <a:rPr lang="ko-KR" altLang="en-US" b="1" dirty="0" err="1"/>
              <a:t>비알콜</a:t>
            </a:r>
            <a:r>
              <a:rPr lang="en-US" altLang="ko-KR" b="1" dirty="0"/>
              <a:t>.</a:t>
            </a:r>
            <a:r>
              <a:rPr lang="ko-KR" altLang="en-US" b="1" dirty="0" err="1"/>
              <a:t>음료점</a:t>
            </a:r>
            <a:r>
              <a:rPr lang="ko-KR" altLang="en-US" b="1" dirty="0"/>
              <a:t>        </a:t>
            </a:r>
            <a:r>
              <a:rPr lang="ko-KR" altLang="en-US" b="1" dirty="0" err="1"/>
              <a:t>한식음식점업</a:t>
            </a:r>
            <a:endParaRPr lang="ko-KR" altLang="en-US" b="1" dirty="0"/>
          </a:p>
          <a:p>
            <a:r>
              <a:rPr lang="en-US" altLang="ko-KR" b="1" dirty="0"/>
              <a:t>8       </a:t>
            </a:r>
            <a:r>
              <a:rPr lang="ko-KR" altLang="en-US" b="1" dirty="0"/>
              <a:t>체인화</a:t>
            </a:r>
            <a:r>
              <a:rPr lang="en-US" altLang="ko-KR" b="1" dirty="0"/>
              <a:t>.</a:t>
            </a:r>
            <a:r>
              <a:rPr lang="ko-KR" altLang="en-US" b="1" dirty="0"/>
              <a:t>편의점        </a:t>
            </a:r>
            <a:r>
              <a:rPr lang="ko-KR" altLang="en-US" b="1" dirty="0" err="1"/>
              <a:t>한식음식점업</a:t>
            </a:r>
            <a:endParaRPr lang="ko-KR" altLang="en-US" b="1" dirty="0"/>
          </a:p>
          <a:p>
            <a:r>
              <a:rPr lang="en-US" altLang="ko-KR" b="1" dirty="0"/>
              <a:t>9       </a:t>
            </a:r>
            <a:r>
              <a:rPr lang="ko-KR" altLang="en-US" b="1" dirty="0"/>
              <a:t>체인화</a:t>
            </a:r>
            <a:r>
              <a:rPr lang="en-US" altLang="ko-KR" b="1" dirty="0"/>
              <a:t>.</a:t>
            </a:r>
            <a:r>
              <a:rPr lang="ko-KR" altLang="en-US" b="1" dirty="0"/>
              <a:t>편의점        </a:t>
            </a:r>
            <a:r>
              <a:rPr lang="ko-KR" altLang="en-US" b="1" dirty="0" err="1"/>
              <a:t>비알콜</a:t>
            </a:r>
            <a:r>
              <a:rPr lang="en-US" altLang="ko-KR" b="1" dirty="0"/>
              <a:t>.</a:t>
            </a:r>
            <a:r>
              <a:rPr lang="ko-KR" altLang="en-US" b="1" dirty="0" err="1"/>
              <a:t>음료점</a:t>
            </a:r>
            <a:r>
              <a:rPr lang="ko-KR" altLang="en-US" b="1" dirty="0"/>
              <a:t> </a:t>
            </a:r>
          </a:p>
          <a:p>
            <a:r>
              <a:rPr lang="en-US" altLang="ko-KR" b="1" dirty="0"/>
              <a:t>10</a:t>
            </a:r>
            <a:r>
              <a:rPr lang="ko-KR" altLang="en-US" b="1" dirty="0"/>
              <a:t>     </a:t>
            </a:r>
            <a:r>
              <a:rPr lang="ko-KR" altLang="en-US" b="1" dirty="0" err="1"/>
              <a:t>비알콜</a:t>
            </a:r>
            <a:r>
              <a:rPr lang="en-US" altLang="ko-KR" b="1" dirty="0"/>
              <a:t>.</a:t>
            </a:r>
            <a:r>
              <a:rPr lang="ko-KR" altLang="en-US" b="1" dirty="0" err="1"/>
              <a:t>음료점</a:t>
            </a:r>
            <a:r>
              <a:rPr lang="ko-KR" altLang="en-US" b="1" dirty="0"/>
              <a:t>     분식</a:t>
            </a:r>
            <a:r>
              <a:rPr lang="en-US" altLang="ko-KR" b="1" dirty="0"/>
              <a:t>.</a:t>
            </a:r>
            <a:r>
              <a:rPr lang="ko-KR" altLang="en-US" b="1" dirty="0"/>
              <a:t>및</a:t>
            </a:r>
            <a:r>
              <a:rPr lang="en-US" altLang="ko-KR" b="1" dirty="0"/>
              <a:t>.</a:t>
            </a:r>
            <a:r>
              <a:rPr lang="ko-KR" altLang="en-US" b="1" dirty="0"/>
              <a:t>김밥전문점</a:t>
            </a:r>
            <a:r>
              <a:rPr lang="en-US" altLang="ko-KR" b="1" dirty="0"/>
              <a:t> </a:t>
            </a:r>
            <a:endParaRPr lang="ko-KR" altLang="en-US" b="1" dirty="0"/>
          </a:p>
          <a:p>
            <a:r>
              <a:rPr lang="en-US" altLang="ko-KR" b="1" dirty="0"/>
              <a:t>11</a:t>
            </a:r>
            <a:r>
              <a:rPr lang="ko-KR" altLang="en-US" b="1" dirty="0"/>
              <a:t>     체인화</a:t>
            </a:r>
            <a:r>
              <a:rPr lang="en-US" altLang="ko-KR" b="1" dirty="0"/>
              <a:t>.</a:t>
            </a:r>
            <a:r>
              <a:rPr lang="ko-KR" altLang="en-US" b="1" dirty="0"/>
              <a:t>편의점     분식</a:t>
            </a:r>
            <a:r>
              <a:rPr lang="en-US" altLang="ko-KR" b="1" dirty="0"/>
              <a:t>.</a:t>
            </a:r>
            <a:r>
              <a:rPr lang="ko-KR" altLang="en-US" b="1" dirty="0"/>
              <a:t>및</a:t>
            </a:r>
            <a:r>
              <a:rPr lang="en-US" altLang="ko-KR" b="1" dirty="0"/>
              <a:t>.</a:t>
            </a:r>
            <a:r>
              <a:rPr lang="ko-KR" altLang="en-US" b="1" dirty="0"/>
              <a:t>김밥전문점</a:t>
            </a:r>
          </a:p>
          <a:p>
            <a:r>
              <a:rPr lang="en-US" altLang="ko-KR" b="1" dirty="0"/>
              <a:t>12     </a:t>
            </a:r>
            <a:r>
              <a:rPr lang="ko-KR" altLang="en-US" b="1" dirty="0"/>
              <a:t>체인화</a:t>
            </a:r>
            <a:r>
              <a:rPr lang="en-US" altLang="ko-KR" b="1" dirty="0"/>
              <a:t>.</a:t>
            </a:r>
            <a:r>
              <a:rPr lang="ko-KR" altLang="en-US" b="1" dirty="0"/>
              <a:t>편의점   부동산자문</a:t>
            </a:r>
            <a:r>
              <a:rPr lang="en-US" altLang="ko-KR" b="1" dirty="0"/>
              <a:t>.</a:t>
            </a:r>
            <a:r>
              <a:rPr lang="ko-KR" altLang="en-US" b="1" dirty="0"/>
              <a:t>및</a:t>
            </a:r>
            <a:r>
              <a:rPr lang="en-US" altLang="ko-KR" b="1" dirty="0"/>
              <a:t>.</a:t>
            </a:r>
            <a:r>
              <a:rPr lang="ko-KR" altLang="en-US" b="1" dirty="0"/>
              <a:t>중개업</a:t>
            </a:r>
          </a:p>
          <a:p>
            <a:r>
              <a:rPr lang="en-US" altLang="ko-KR" b="1" dirty="0"/>
              <a:t>13      </a:t>
            </a:r>
            <a:r>
              <a:rPr lang="ko-KR" altLang="en-US" b="1" dirty="0"/>
              <a:t>당구장</a:t>
            </a:r>
            <a:r>
              <a:rPr lang="en-US" altLang="ko-KR" b="1" dirty="0"/>
              <a:t>.</a:t>
            </a:r>
            <a:r>
              <a:rPr lang="ko-KR" altLang="en-US" b="1" dirty="0" err="1"/>
              <a:t>운영업</a:t>
            </a:r>
            <a:r>
              <a:rPr lang="ko-KR" altLang="en-US" b="1" dirty="0"/>
              <a:t>        </a:t>
            </a:r>
            <a:r>
              <a:rPr lang="ko-KR" altLang="en-US" b="1" dirty="0" err="1"/>
              <a:t>한식음식점업</a:t>
            </a:r>
            <a:endParaRPr lang="ko-KR" altLang="en-US" b="1" dirty="0"/>
          </a:p>
          <a:p>
            <a:r>
              <a:rPr lang="en-US" altLang="ko-KR" b="1" dirty="0"/>
              <a:t>14         </a:t>
            </a:r>
            <a:r>
              <a:rPr lang="ko-KR" altLang="en-US" b="1" dirty="0" err="1"/>
              <a:t>제과점업</a:t>
            </a:r>
            <a:r>
              <a:rPr lang="ko-KR" altLang="en-US" b="1" dirty="0"/>
              <a:t>           </a:t>
            </a:r>
            <a:r>
              <a:rPr lang="ko-KR" altLang="en-US" b="1" dirty="0" err="1"/>
              <a:t>비알콜</a:t>
            </a:r>
            <a:r>
              <a:rPr lang="en-US" altLang="ko-KR" b="1" dirty="0"/>
              <a:t>.</a:t>
            </a:r>
            <a:r>
              <a:rPr lang="ko-KR" altLang="en-US" b="1" dirty="0" err="1"/>
              <a:t>음료점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586514" y="2523644"/>
            <a:ext cx="6613259" cy="830997"/>
            <a:chOff x="4586514" y="2523644"/>
            <a:chExt cx="6613259" cy="830997"/>
          </a:xfrm>
        </p:grpSpPr>
        <p:sp>
          <p:nvSpPr>
            <p:cNvPr id="7" name="왼쪽 중괄호 6"/>
            <p:cNvSpPr/>
            <p:nvPr/>
          </p:nvSpPr>
          <p:spPr>
            <a:xfrm flipH="1">
              <a:off x="4586514" y="2540000"/>
              <a:ext cx="275772" cy="79828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9C00FA-859F-4C6E-A606-0201B5D40114}"/>
                </a:ext>
              </a:extLst>
            </p:cNvPr>
            <p:cNvSpPr txBox="1"/>
            <p:nvPr/>
          </p:nvSpPr>
          <p:spPr>
            <a:xfrm>
              <a:off x="7222402" y="2523644"/>
              <a:ext cx="3977371" cy="830997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총</a:t>
              </a:r>
              <a:r>
                <a:rPr lang="en-US" altLang="ko-KR" sz="2400" b="1" dirty="0"/>
                <a:t>.</a:t>
              </a:r>
              <a:r>
                <a:rPr lang="ko-KR" altLang="en-US" sz="2400" b="1" dirty="0"/>
                <a:t>가구수만 남기고 열 삭제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Data$</a:t>
              </a:r>
              <a:r>
                <a:rPr lang="ko-KR" altLang="en-US" sz="2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인구</a:t>
              </a:r>
              <a:r>
                <a:rPr lang="en-US" altLang="ko-KR" sz="2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 &lt;- NULL</a:t>
              </a:r>
              <a:endParaRPr kumimoji="0" lang="ko-KR" altLang="en-US" sz="24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277501" y="2939142"/>
              <a:ext cx="132649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5190417" y="3886201"/>
            <a:ext cx="6934226" cy="1404258"/>
            <a:chOff x="4586514" y="1934029"/>
            <a:chExt cx="6934226" cy="1404258"/>
          </a:xfrm>
        </p:grpSpPr>
        <p:sp>
          <p:nvSpPr>
            <p:cNvPr id="29" name="왼쪽 중괄호 28"/>
            <p:cNvSpPr/>
            <p:nvPr/>
          </p:nvSpPr>
          <p:spPr>
            <a:xfrm flipH="1">
              <a:off x="4586514" y="1934029"/>
              <a:ext cx="275772" cy="1404258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9C00FA-859F-4C6E-A606-0201B5D40114}"/>
                </a:ext>
              </a:extLst>
            </p:cNvPr>
            <p:cNvSpPr txBox="1"/>
            <p:nvPr/>
          </p:nvSpPr>
          <p:spPr>
            <a:xfrm>
              <a:off x="5805714" y="2405325"/>
              <a:ext cx="5715026" cy="46166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합산하여 </a:t>
              </a:r>
              <a:r>
                <a:rPr lang="ko-KR" altLang="en-US" sz="2400" b="1" dirty="0" err="1"/>
                <a:t>식음료판매</a:t>
              </a:r>
              <a:r>
                <a:rPr lang="en-US" altLang="ko-KR" sz="2400" b="1" dirty="0"/>
                <a:t>.</a:t>
              </a:r>
              <a:r>
                <a:rPr lang="ko-KR" altLang="en-US" sz="2400" b="1" dirty="0" err="1"/>
                <a:t>편의점업으로</a:t>
              </a:r>
              <a:r>
                <a:rPr lang="ko-KR" altLang="en-US" sz="2400" b="1" dirty="0"/>
                <a:t> 통합</a:t>
              </a: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5219445" y="2641561"/>
              <a:ext cx="3786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0615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0166" y="28639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1" y="280406"/>
            <a:ext cx="21359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1026425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주택 종류 데이터에 대한 주성분 분석</a:t>
            </a:r>
            <a:endParaRPr lang="en-US" altLang="ko-KR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90107" y="2178225"/>
            <a:ext cx="10411787" cy="4045766"/>
            <a:chOff x="661997" y="2178225"/>
            <a:chExt cx="10411787" cy="4045766"/>
          </a:xfrm>
        </p:grpSpPr>
        <p:pic>
          <p:nvPicPr>
            <p:cNvPr id="5122" name="Picture 2" descr="C:\Users\Eunbin\Desktop\주택 종류 scre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97" y="2279439"/>
              <a:ext cx="4448176" cy="3843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3" name="Picture 3" descr="C:\Users\Eunbin\Desktop\주택 종류 biplo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324" y="2178225"/>
              <a:ext cx="4682460" cy="4045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9684773" y="280406"/>
            <a:ext cx="214858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주성분 분석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effectLst/>
              <a:uLnTx/>
              <a:uFillTx/>
              <a:latin typeface="HY수평선B" panose="02030600000101010101" pitchFamily="18" charset="-127"/>
              <a:ea typeface="HY수평선B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879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0166" y="28639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1" y="280406"/>
            <a:ext cx="21359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1026425"/>
            <a:ext cx="1147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주성분 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대해 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score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높은 지역과 낮은 지역 데이터 비교 분석</a:t>
            </a:r>
            <a:endParaRPr lang="en-US" altLang="ko-KR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9C00FA-859F-4C6E-A606-0201B5D40114}"/>
              </a:ext>
            </a:extLst>
          </p:cNvPr>
          <p:cNvSpPr txBox="1"/>
          <p:nvPr/>
        </p:nvSpPr>
        <p:spPr>
          <a:xfrm>
            <a:off x="6209580" y="2086273"/>
            <a:ext cx="5716180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score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가 </a:t>
            </a: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이상</a:t>
            </a:r>
            <a:r>
              <a:rPr kumimoji="0" lang="en-US" altLang="ko-KR" sz="20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, -4 </a:t>
            </a:r>
            <a:r>
              <a:rPr kumimoji="0" lang="ko-KR" altLang="en-US" sz="20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이하인 행을 찾아 평균값 비교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58645" y="1829308"/>
            <a:ext cx="5986382" cy="4801314"/>
            <a:chOff x="358645" y="1829308"/>
            <a:chExt cx="5986382" cy="4801314"/>
          </a:xfrm>
        </p:grpSpPr>
        <p:sp>
          <p:nvSpPr>
            <p:cNvPr id="16" name="TextBox 15"/>
            <p:cNvSpPr txBox="1"/>
            <p:nvPr/>
          </p:nvSpPr>
          <p:spPr>
            <a:xfrm>
              <a:off x="358645" y="1829308"/>
              <a:ext cx="5986382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&gt; head(</a:t>
              </a:r>
              <a:r>
                <a:rPr lang="en-US" altLang="ko-KR" b="1" dirty="0" err="1"/>
                <a:t>hometype.pr$scores</a:t>
              </a:r>
              <a:r>
                <a:rPr lang="en-US" altLang="ko-KR" b="1" dirty="0"/>
                <a:t>[,1:3], 10)</a:t>
              </a:r>
            </a:p>
            <a:p>
              <a:r>
                <a:rPr lang="en-US" altLang="ko-KR" b="1" dirty="0"/>
                <a:t>       Comp.1      Comp.2       Comp.3</a:t>
              </a:r>
            </a:p>
            <a:p>
              <a:r>
                <a:rPr lang="en-US" altLang="ko-KR" b="1" dirty="0"/>
                <a:t>[1,]   2.0728       -1.3635       -0.4285</a:t>
              </a:r>
            </a:p>
            <a:p>
              <a:r>
                <a:rPr lang="en-US" altLang="ko-KR" b="1" dirty="0"/>
                <a:t>[2,]   2.6265       -2.5373        0.5370</a:t>
              </a:r>
            </a:p>
            <a:p>
              <a:r>
                <a:rPr lang="en-US" altLang="ko-KR" b="1" dirty="0"/>
                <a:t>[3,]  -0.1148        0.0597        1.5583</a:t>
              </a:r>
            </a:p>
            <a:p>
              <a:r>
                <a:rPr lang="en-US" altLang="ko-KR" b="1" dirty="0"/>
                <a:t>[4,]  -2.9510        0.8405        1.7405</a:t>
              </a:r>
            </a:p>
            <a:p>
              <a:r>
                <a:rPr lang="en-US" altLang="ko-KR" b="1" dirty="0"/>
                <a:t>[5,]  -1.0065        0.3952        1.7225</a:t>
              </a:r>
            </a:p>
            <a:p>
              <a:r>
                <a:rPr lang="en-US" altLang="ko-KR" b="1" dirty="0"/>
                <a:t>[6,]   4.5373       -0.0459       -0.6286</a:t>
              </a:r>
            </a:p>
            <a:p>
              <a:r>
                <a:rPr lang="en-US" altLang="ko-KR" b="1" dirty="0"/>
                <a:t>[7,]   1.9947       -2.5959       -0.1868</a:t>
              </a:r>
            </a:p>
            <a:p>
              <a:r>
                <a:rPr lang="en-US" altLang="ko-KR" b="1" dirty="0"/>
                <a:t>[8,]  -0.3650        1.8200        0.1631</a:t>
              </a:r>
            </a:p>
            <a:p>
              <a:r>
                <a:rPr lang="en-US" altLang="ko-KR" b="1" dirty="0"/>
                <a:t>[9,]   2.5130       -0.1926        0.1514</a:t>
              </a:r>
            </a:p>
            <a:p>
              <a:r>
                <a:rPr lang="en-US" altLang="ko-KR" b="1" dirty="0"/>
                <a:t>[10,] 2.6285       -1.4455       -1.0843</a:t>
              </a:r>
            </a:p>
            <a:p>
              <a:endParaRPr lang="en-US" altLang="ko-KR" b="1" dirty="0"/>
            </a:p>
            <a:p>
              <a:r>
                <a:rPr lang="en-US" altLang="ko-KR" b="1" dirty="0"/>
                <a:t>summary(</a:t>
              </a:r>
              <a:r>
                <a:rPr lang="en-US" altLang="ko-KR" b="1" dirty="0" err="1"/>
                <a:t>hometype.pr$scores</a:t>
              </a:r>
              <a:r>
                <a:rPr lang="en-US" altLang="ko-KR" b="1" dirty="0"/>
                <a:t>[,1])</a:t>
              </a:r>
            </a:p>
            <a:p>
              <a:endParaRPr lang="en-US" altLang="ko-KR" b="1" dirty="0"/>
            </a:p>
            <a:p>
              <a:r>
                <a:rPr lang="en-US" altLang="ko-KR" b="1" dirty="0"/>
                <a:t>  Min.     1st Qu.  Median    Mean   3rd Qu.   Max. </a:t>
              </a:r>
            </a:p>
            <a:p>
              <a:r>
                <a:rPr lang="en-US" altLang="ko-KR" b="1" dirty="0"/>
                <a:t>-6.795    -1.432     0.055      0.000    1.512    5.038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58161" y="2153337"/>
              <a:ext cx="3846573" cy="2612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72910" y="2153336"/>
              <a:ext cx="1061374" cy="304217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/>
            <p:cNvCxnSpPr>
              <a:stCxn id="19" idx="2"/>
            </p:cNvCxnSpPr>
            <p:nvPr/>
          </p:nvCxnSpPr>
          <p:spPr>
            <a:xfrm>
              <a:off x="1403597" y="5195513"/>
              <a:ext cx="0" cy="30292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화살표: 오른쪽 7">
            <a:extLst>
              <a:ext uri="{FF2B5EF4-FFF2-40B4-BE49-F238E27FC236}">
                <a16:creationId xmlns:a16="http://schemas.microsoft.com/office/drawing/2014/main" id="{E827FF92-A458-4420-B254-1321495C11A6}"/>
              </a:ext>
            </a:extLst>
          </p:cNvPr>
          <p:cNvSpPr/>
          <p:nvPr/>
        </p:nvSpPr>
        <p:spPr>
          <a:xfrm>
            <a:off x="4948610" y="2052587"/>
            <a:ext cx="994299" cy="46270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09252"/>
              </p:ext>
            </p:extLst>
          </p:nvPr>
        </p:nvGraphicFramePr>
        <p:xfrm>
          <a:off x="7012248" y="2718446"/>
          <a:ext cx="3876040" cy="3621912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60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8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High</a:t>
                      </a:r>
                      <a:r>
                        <a:rPr lang="en-US" altLang="ko-KR" sz="1200" b="1" baseline="0" dirty="0"/>
                        <a:t> score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Low</a:t>
                      </a:r>
                      <a:r>
                        <a:rPr lang="en-US" altLang="ko-KR" sz="1200" b="1" baseline="0" dirty="0"/>
                        <a:t> score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총</a:t>
                      </a:r>
                      <a:r>
                        <a:rPr lang="en-US" altLang="ko-KR" sz="1200" b="1" dirty="0"/>
                        <a:t>.</a:t>
                      </a:r>
                      <a:r>
                        <a:rPr lang="ko-KR" altLang="en-US" sz="1200" b="1" dirty="0"/>
                        <a:t>가구수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-1.336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1.704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면적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0.579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0.507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인구밀도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-1.246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0.239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총</a:t>
                      </a:r>
                      <a:r>
                        <a:rPr lang="en-US" altLang="ko-KR" sz="1200" b="1" dirty="0"/>
                        <a:t>.</a:t>
                      </a:r>
                      <a:r>
                        <a:rPr lang="ko-KR" altLang="en-US" sz="1200" b="1" dirty="0" err="1"/>
                        <a:t>수급자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-2.370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1.021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단독주택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-0.780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1.540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다가구주택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-1.227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1.934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영업겸용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-1.415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2.356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아파트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0.100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-0.523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연립주택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-0.845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0.604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다세대주택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-0.983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1.530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비거주용건물내주택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-1.318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2.128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>
          <a:xfrm>
            <a:off x="7048503" y="3932445"/>
            <a:ext cx="3793667" cy="23812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97456" y="4362419"/>
            <a:ext cx="6029343" cy="163121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주성분 </a:t>
            </a:r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은 아파트를 제외한 주택 종류 수</a:t>
            </a:r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총</a:t>
            </a:r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수급자의 수가 증가함에 따라 감소하는 경향</a:t>
            </a:r>
            <a:endParaRPr lang="en-US" altLang="ko-K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  <a:p>
            <a:pPr algn="just"/>
            <a:endParaRPr lang="en-US" altLang="ko-K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-&gt;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가구의 소득</a:t>
            </a:r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또는</a:t>
            </a:r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집값과 관련</a:t>
            </a:r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?</a:t>
            </a:r>
          </a:p>
          <a:p>
            <a:pPr algn="just"/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   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ea typeface="맑은 고딕" panose="020B0503020000020004" pitchFamily="50" charset="-127"/>
              </a:rPr>
              <a:t>아파트와의 관계에 비추어 </a:t>
            </a:r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인가구와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 관련</a:t>
            </a:r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?</a:t>
            </a:r>
            <a:endParaRPr lang="ko-KR" alt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9684773" y="280406"/>
            <a:ext cx="214858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주성분 분석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effectLst/>
              <a:uLnTx/>
              <a:uFillTx/>
              <a:latin typeface="HY수평선B" panose="02030600000101010101" pitchFamily="18" charset="-127"/>
              <a:ea typeface="HY수평선B" panose="02030600000101010101" pitchFamily="18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8646" y="1697969"/>
            <a:ext cx="5661176" cy="4903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err="1">
                <a:solidFill>
                  <a:schemeClr val="tx1"/>
                </a:solidFill>
              </a:rPr>
              <a:t>trimdata</a:t>
            </a:r>
            <a:r>
              <a:rPr lang="en-US" altLang="ko-KR" b="1" dirty="0">
                <a:solidFill>
                  <a:schemeClr val="tx1"/>
                </a:solidFill>
              </a:rPr>
              <a:t>[PC1_highscore_n, c(1,2)]</a:t>
            </a: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	        </a:t>
            </a:r>
            <a:r>
              <a:rPr lang="ko-KR" altLang="en-US" b="1" dirty="0">
                <a:solidFill>
                  <a:schemeClr val="tx1"/>
                </a:solidFill>
              </a:rPr>
              <a:t>자치구          동</a:t>
            </a: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	17     </a:t>
            </a:r>
            <a:r>
              <a:rPr lang="ko-KR" altLang="en-US" b="1" dirty="0">
                <a:solidFill>
                  <a:schemeClr val="tx1"/>
                </a:solidFill>
              </a:rPr>
              <a:t>강남구     역삼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동</a:t>
            </a: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	39     </a:t>
            </a:r>
            <a:r>
              <a:rPr lang="ko-KR" altLang="en-US" b="1" dirty="0">
                <a:solidFill>
                  <a:schemeClr val="tx1"/>
                </a:solidFill>
              </a:rPr>
              <a:t>강동구     천호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ko-KR" altLang="en-US" b="1" dirty="0">
                <a:solidFill>
                  <a:schemeClr val="tx1"/>
                </a:solidFill>
              </a:rPr>
              <a:t>동</a:t>
            </a: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	48     </a:t>
            </a:r>
            <a:r>
              <a:rPr lang="ko-KR" altLang="en-US" b="1" dirty="0">
                <a:solidFill>
                  <a:schemeClr val="tx1"/>
                </a:solidFill>
              </a:rPr>
              <a:t>강북구     </a:t>
            </a:r>
            <a:r>
              <a:rPr lang="ko-KR" altLang="en-US" b="1" dirty="0" err="1">
                <a:solidFill>
                  <a:schemeClr val="tx1"/>
                </a:solidFill>
              </a:rPr>
              <a:t>송천동</a:t>
            </a:r>
            <a:endParaRPr lang="ko-KR" altLang="en-US" b="1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	53     </a:t>
            </a:r>
            <a:r>
              <a:rPr lang="ko-KR" altLang="en-US" b="1" dirty="0">
                <a:solidFill>
                  <a:schemeClr val="tx1"/>
                </a:solidFill>
              </a:rPr>
              <a:t>강북구     인수동</a:t>
            </a: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	67     </a:t>
            </a:r>
            <a:r>
              <a:rPr lang="ko-KR" altLang="en-US" b="1" dirty="0">
                <a:solidFill>
                  <a:schemeClr val="tx1"/>
                </a:solidFill>
              </a:rPr>
              <a:t>강서구     화곡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동</a:t>
            </a: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	170  </a:t>
            </a:r>
            <a:r>
              <a:rPr lang="ko-KR" altLang="en-US" b="1" dirty="0">
                <a:solidFill>
                  <a:schemeClr val="tx1"/>
                </a:solidFill>
              </a:rPr>
              <a:t>동대문구    </a:t>
            </a:r>
            <a:r>
              <a:rPr lang="ko-KR" altLang="en-US" b="1" dirty="0" err="1">
                <a:solidFill>
                  <a:schemeClr val="tx1"/>
                </a:solidFill>
              </a:rPr>
              <a:t>용신동</a:t>
            </a:r>
            <a:endParaRPr lang="ko-KR" altLang="en-US" b="1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	171  </a:t>
            </a:r>
            <a:r>
              <a:rPr lang="ko-KR" altLang="en-US" b="1" dirty="0">
                <a:solidFill>
                  <a:schemeClr val="tx1"/>
                </a:solidFill>
              </a:rPr>
              <a:t>동대문구    이문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동</a:t>
            </a: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	177  </a:t>
            </a:r>
            <a:r>
              <a:rPr lang="ko-KR" altLang="en-US" b="1" dirty="0">
                <a:solidFill>
                  <a:schemeClr val="tx1"/>
                </a:solidFill>
              </a:rPr>
              <a:t>동대문구    제기동</a:t>
            </a: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	204   </a:t>
            </a:r>
            <a:r>
              <a:rPr lang="ko-KR" altLang="en-US" b="1" dirty="0">
                <a:solidFill>
                  <a:schemeClr val="tx1"/>
                </a:solidFill>
              </a:rPr>
              <a:t>마포구      서교동</a:t>
            </a: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	219  </a:t>
            </a:r>
            <a:r>
              <a:rPr lang="ko-KR" altLang="en-US" b="1" dirty="0">
                <a:solidFill>
                  <a:schemeClr val="tx1"/>
                </a:solidFill>
              </a:rPr>
              <a:t>서대문구    연희동</a:t>
            </a: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	269   </a:t>
            </a:r>
            <a:r>
              <a:rPr lang="ko-KR" altLang="en-US" b="1" dirty="0">
                <a:solidFill>
                  <a:schemeClr val="tx1"/>
                </a:solidFill>
              </a:rPr>
              <a:t>성북구      </a:t>
            </a:r>
            <a:r>
              <a:rPr lang="ko-KR" altLang="en-US" b="1" dirty="0" err="1">
                <a:solidFill>
                  <a:schemeClr val="tx1"/>
                </a:solidFill>
              </a:rPr>
              <a:t>석관동</a:t>
            </a:r>
            <a:endParaRPr lang="ko-KR" altLang="en-US" b="1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	365   </a:t>
            </a:r>
            <a:r>
              <a:rPr lang="ko-KR" altLang="en-US" b="1" dirty="0">
                <a:solidFill>
                  <a:schemeClr val="tx1"/>
                </a:solidFill>
              </a:rPr>
              <a:t>은평구      대조동</a:t>
            </a: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	371   </a:t>
            </a:r>
            <a:r>
              <a:rPr lang="ko-KR" altLang="en-US" b="1" dirty="0">
                <a:solidFill>
                  <a:schemeClr val="tx1"/>
                </a:solidFill>
              </a:rPr>
              <a:t>은평구      역촌동</a:t>
            </a:r>
          </a:p>
          <a:p>
            <a:pPr lvl="1" algn="just"/>
            <a:r>
              <a:rPr lang="en-US" altLang="ko-KR" b="1" dirty="0">
                <a:solidFill>
                  <a:schemeClr val="tx1"/>
                </a:solidFill>
              </a:rPr>
              <a:t>	416   </a:t>
            </a:r>
            <a:r>
              <a:rPr lang="ko-KR" altLang="en-US" b="1" dirty="0">
                <a:solidFill>
                  <a:schemeClr val="tx1"/>
                </a:solidFill>
              </a:rPr>
              <a:t>중랑구     면목본동</a:t>
            </a: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	424   </a:t>
            </a:r>
            <a:r>
              <a:rPr lang="ko-KR" altLang="en-US" b="1" dirty="0">
                <a:solidFill>
                  <a:schemeClr val="tx1"/>
                </a:solidFill>
              </a:rPr>
              <a:t>중랑구      중화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ko-KR" altLang="en-US" b="1" dirty="0">
                <a:solidFill>
                  <a:schemeClr val="tx1"/>
                </a:solidFill>
              </a:rPr>
              <a:t>동</a:t>
            </a:r>
          </a:p>
        </p:txBody>
      </p:sp>
    </p:spTree>
    <p:extLst>
      <p:ext uri="{BB962C8B-B14F-4D97-AF65-F5344CB8AC3E}">
        <p14:creationId xmlns:p14="http://schemas.microsoft.com/office/powerpoint/2010/main" val="107258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3" grpId="0" animBg="1"/>
      <p:bldP spid="27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0166" y="28639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1" y="280406"/>
            <a:ext cx="21359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1026425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주택 주변 업종 데이터에 대한 주성분 분석</a:t>
            </a:r>
            <a:endParaRPr lang="en-US" altLang="ko-KR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59812" y="2040289"/>
            <a:ext cx="9872377" cy="4015932"/>
            <a:chOff x="795623" y="2040289"/>
            <a:chExt cx="9872377" cy="4015932"/>
          </a:xfrm>
        </p:grpSpPr>
        <p:pic>
          <p:nvPicPr>
            <p:cNvPr id="6146" name="Picture 2" descr="C:\Users\Eunbin\Desktop\주택 업종 scre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23" y="2040289"/>
              <a:ext cx="4647931" cy="401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 descr="C:\Users\Eunbin\Desktop\주택 업종 biplo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073092"/>
              <a:ext cx="4572000" cy="3950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9684773" y="280406"/>
            <a:ext cx="214858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주성분 분석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effectLst/>
              <a:uLnTx/>
              <a:uFillTx/>
              <a:latin typeface="HY수평선B" panose="02030600000101010101" pitchFamily="18" charset="-127"/>
              <a:ea typeface="HY수평선B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81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3562" y="838627"/>
            <a:ext cx="1364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6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682280" y="704400"/>
            <a:ext cx="194704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578832" y="0"/>
            <a:ext cx="8613168" cy="699156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2459421 w 8555421"/>
              <a:gd name="connsiteY0" fmla="*/ 0 h 6865883"/>
              <a:gd name="connsiteX1" fmla="*/ 8555421 w 8555421"/>
              <a:gd name="connsiteY1" fmla="*/ 0 h 6865883"/>
              <a:gd name="connsiteX2" fmla="*/ 8555421 w 8555421"/>
              <a:gd name="connsiteY2" fmla="*/ 6858000 h 6865883"/>
              <a:gd name="connsiteX3" fmla="*/ 0 w 8555421"/>
              <a:gd name="connsiteY3" fmla="*/ 6865883 h 6865883"/>
              <a:gd name="connsiteX4" fmla="*/ 2459421 w 8555421"/>
              <a:gd name="connsiteY4" fmla="*/ 0 h 6865883"/>
              <a:gd name="connsiteX0" fmla="*/ 0 w 8602894"/>
              <a:gd name="connsiteY0" fmla="*/ 0 h 6865883"/>
              <a:gd name="connsiteX1" fmla="*/ 8602894 w 8602894"/>
              <a:gd name="connsiteY1" fmla="*/ 0 h 6865883"/>
              <a:gd name="connsiteX2" fmla="*/ 8602894 w 8602894"/>
              <a:gd name="connsiteY2" fmla="*/ 6858000 h 6865883"/>
              <a:gd name="connsiteX3" fmla="*/ 47473 w 8602894"/>
              <a:gd name="connsiteY3" fmla="*/ 6865883 h 6865883"/>
              <a:gd name="connsiteX4" fmla="*/ 0 w 8602894"/>
              <a:gd name="connsiteY4" fmla="*/ 0 h 6865883"/>
              <a:gd name="connsiteX0" fmla="*/ 0 w 8602894"/>
              <a:gd name="connsiteY0" fmla="*/ 0 h 6865883"/>
              <a:gd name="connsiteX1" fmla="*/ 8602894 w 8602894"/>
              <a:gd name="connsiteY1" fmla="*/ 0 h 6865883"/>
              <a:gd name="connsiteX2" fmla="*/ 8602894 w 8602894"/>
              <a:gd name="connsiteY2" fmla="*/ 6858000 h 6865883"/>
              <a:gd name="connsiteX3" fmla="*/ 2749577 w 8602894"/>
              <a:gd name="connsiteY3" fmla="*/ 6865883 h 6865883"/>
              <a:gd name="connsiteX4" fmla="*/ 0 w 8602894"/>
              <a:gd name="connsiteY4" fmla="*/ 0 h 6865883"/>
              <a:gd name="connsiteX0" fmla="*/ 0 w 8602894"/>
              <a:gd name="connsiteY0" fmla="*/ 0 h 6886432"/>
              <a:gd name="connsiteX1" fmla="*/ 8602894 w 8602894"/>
              <a:gd name="connsiteY1" fmla="*/ 0 h 6886432"/>
              <a:gd name="connsiteX2" fmla="*/ 8602894 w 8602894"/>
              <a:gd name="connsiteY2" fmla="*/ 6858000 h 6886432"/>
              <a:gd name="connsiteX3" fmla="*/ 2092031 w 8602894"/>
              <a:gd name="connsiteY3" fmla="*/ 6886432 h 6886432"/>
              <a:gd name="connsiteX4" fmla="*/ 0 w 8602894"/>
              <a:gd name="connsiteY4" fmla="*/ 0 h 6886432"/>
              <a:gd name="connsiteX0" fmla="*/ 0 w 8674813"/>
              <a:gd name="connsiteY0" fmla="*/ 0 h 6991564"/>
              <a:gd name="connsiteX1" fmla="*/ 8602894 w 8674813"/>
              <a:gd name="connsiteY1" fmla="*/ 0 h 6991564"/>
              <a:gd name="connsiteX2" fmla="*/ 8674813 w 8674813"/>
              <a:gd name="connsiteY2" fmla="*/ 6991564 h 6991564"/>
              <a:gd name="connsiteX3" fmla="*/ 2092031 w 8674813"/>
              <a:gd name="connsiteY3" fmla="*/ 6886432 h 6991564"/>
              <a:gd name="connsiteX4" fmla="*/ 0 w 8674813"/>
              <a:gd name="connsiteY4" fmla="*/ 0 h 6991564"/>
              <a:gd name="connsiteX0" fmla="*/ 0 w 8613168"/>
              <a:gd name="connsiteY0" fmla="*/ 0 h 6991564"/>
              <a:gd name="connsiteX1" fmla="*/ 8602894 w 8613168"/>
              <a:gd name="connsiteY1" fmla="*/ 0 h 6991564"/>
              <a:gd name="connsiteX2" fmla="*/ 8613168 w 8613168"/>
              <a:gd name="connsiteY2" fmla="*/ 6991564 h 6991564"/>
              <a:gd name="connsiteX3" fmla="*/ 2092031 w 8613168"/>
              <a:gd name="connsiteY3" fmla="*/ 6886432 h 6991564"/>
              <a:gd name="connsiteX4" fmla="*/ 0 w 8613168"/>
              <a:gd name="connsiteY4" fmla="*/ 0 h 699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168" h="6991564">
                <a:moveTo>
                  <a:pt x="0" y="0"/>
                </a:moveTo>
                <a:lnTo>
                  <a:pt x="8602894" y="0"/>
                </a:lnTo>
                <a:cubicBezTo>
                  <a:pt x="8606319" y="2330521"/>
                  <a:pt x="8609743" y="4661043"/>
                  <a:pt x="8613168" y="6991564"/>
                </a:cubicBezTo>
                <a:lnTo>
                  <a:pt x="2092031" y="68864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682280" y="1680741"/>
            <a:ext cx="194704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15"/>
          <p:cNvGrpSpPr/>
          <p:nvPr/>
        </p:nvGrpSpPr>
        <p:grpSpPr>
          <a:xfrm>
            <a:off x="4243272" y="1153538"/>
            <a:ext cx="4358440" cy="2277546"/>
            <a:chOff x="5876915" y="1018799"/>
            <a:chExt cx="661129" cy="2277546"/>
          </a:xfrm>
        </p:grpSpPr>
        <p:sp>
          <p:nvSpPr>
            <p:cNvPr id="4" name="TextBox 3"/>
            <p:cNvSpPr txBox="1"/>
            <p:nvPr/>
          </p:nvSpPr>
          <p:spPr>
            <a:xfrm>
              <a:off x="5876915" y="1018799"/>
              <a:ext cx="45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02. </a:t>
              </a:r>
              <a:r>
                <a:rPr lang="ko-KR" altLang="en-US" sz="28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전처리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52894" y="1542019"/>
              <a:ext cx="48515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2400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엑셀을 이용한 처리</a:t>
              </a:r>
              <a:endParaRPr lang="en-US" altLang="ko-KR" sz="2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ko-KR" sz="2400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R</a:t>
              </a:r>
              <a:r>
                <a:rPr lang="ko-KR" altLang="en-US" sz="2400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을 이용한 처리</a:t>
              </a:r>
              <a:endParaRPr lang="en-US" altLang="ko-KR" sz="2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2400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실패사례 </a:t>
              </a:r>
              <a:r>
                <a:rPr lang="en-US" altLang="ko-KR" sz="2400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</a:t>
              </a:r>
            </a:p>
          </p:txBody>
        </p:sp>
      </p:grpSp>
      <p:grpSp>
        <p:nvGrpSpPr>
          <p:cNvPr id="8" name="그룹 14"/>
          <p:cNvGrpSpPr/>
          <p:nvPr/>
        </p:nvGrpSpPr>
        <p:grpSpPr>
          <a:xfrm>
            <a:off x="5318664" y="3440166"/>
            <a:ext cx="4197231" cy="1573678"/>
            <a:chOff x="5876817" y="3409219"/>
            <a:chExt cx="855934" cy="1573678"/>
          </a:xfrm>
        </p:grpSpPr>
        <p:sp>
          <p:nvSpPr>
            <p:cNvPr id="10" name="TextBox 9"/>
            <p:cNvSpPr txBox="1"/>
            <p:nvPr/>
          </p:nvSpPr>
          <p:spPr>
            <a:xfrm>
              <a:off x="5876817" y="3409219"/>
              <a:ext cx="5436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</a:t>
              </a:r>
              <a:r>
                <a:rPr lang="ko-KR" altLang="en-US" sz="28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분석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65488" y="3868746"/>
              <a:ext cx="667263" cy="1114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2400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군집 분석</a:t>
              </a:r>
              <a:r>
                <a:rPr lang="en-US" altLang="ko-KR" sz="2400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2400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회귀분석</a:t>
              </a:r>
              <a:endParaRPr lang="en-US" altLang="ko-KR" sz="2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ko-KR" sz="2400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PCA, </a:t>
              </a:r>
              <a:r>
                <a:rPr lang="ko-KR" altLang="en-US" sz="2400" dirty="0" err="1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의사결정트리</a:t>
              </a:r>
              <a:endParaRPr lang="en-US" altLang="ko-KR" sz="2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15" name="그룹 5"/>
          <p:cNvGrpSpPr/>
          <p:nvPr/>
        </p:nvGrpSpPr>
        <p:grpSpPr>
          <a:xfrm>
            <a:off x="5997114" y="5172542"/>
            <a:ext cx="2955817" cy="1534897"/>
            <a:chOff x="5876817" y="5680777"/>
            <a:chExt cx="892843" cy="1534897"/>
          </a:xfrm>
        </p:grpSpPr>
        <p:sp>
          <p:nvSpPr>
            <p:cNvPr id="13" name="TextBox 12"/>
            <p:cNvSpPr txBox="1"/>
            <p:nvPr/>
          </p:nvSpPr>
          <p:spPr>
            <a:xfrm>
              <a:off x="5876817" y="5680777"/>
              <a:ext cx="4538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04. </a:t>
              </a:r>
              <a:r>
                <a:rPr lang="ko-KR" altLang="en-US" sz="28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결론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51483" y="6101523"/>
              <a:ext cx="718177" cy="1114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2400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분석결과정리</a:t>
              </a:r>
              <a:endParaRPr lang="en-US" altLang="ko-KR" sz="2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2400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느낀 점</a:t>
              </a:r>
              <a:endParaRPr lang="en-US" altLang="ko-KR" sz="2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3B7E850-C7C0-4892-90A7-4CB0B7481A84}"/>
              </a:ext>
            </a:extLst>
          </p:cNvPr>
          <p:cNvSpPr txBox="1"/>
          <p:nvPr/>
        </p:nvSpPr>
        <p:spPr>
          <a:xfrm>
            <a:off x="4243271" y="577017"/>
            <a:ext cx="4509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01. </a:t>
            </a:r>
            <a:r>
              <a:rPr lang="ko-KR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11260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0166" y="28639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1" y="280406"/>
            <a:ext cx="21359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1026425"/>
            <a:ext cx="1147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주성분 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대해 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score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높은 지역과 낮은 지역 데이터 비교 분석</a:t>
            </a:r>
            <a:endParaRPr lang="en-US" altLang="ko-KR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9C00FA-859F-4C6E-A606-0201B5D40114}"/>
              </a:ext>
            </a:extLst>
          </p:cNvPr>
          <p:cNvSpPr txBox="1"/>
          <p:nvPr/>
        </p:nvSpPr>
        <p:spPr>
          <a:xfrm>
            <a:off x="185292" y="1944586"/>
            <a:ext cx="5716180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score</a:t>
            </a:r>
            <a:r>
              <a:rPr lang="ko-KR" altLang="en-US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가 </a:t>
            </a:r>
            <a:r>
              <a:rPr lang="en-US" altLang="ko-KR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r>
              <a:rPr lang="ko-KR" altLang="en-US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이상</a:t>
            </a:r>
            <a:r>
              <a:rPr lang="en-US" altLang="ko-KR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-5 </a:t>
            </a:r>
            <a:r>
              <a:rPr lang="ko-KR" altLang="en-US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이하인 행을 찾아 평균값 비교</a:t>
            </a:r>
          </a:p>
        </p:txBody>
      </p:sp>
      <p:sp>
        <p:nvSpPr>
          <p:cNvPr id="21" name="화살표: 오른쪽 7">
            <a:extLst>
              <a:ext uri="{FF2B5EF4-FFF2-40B4-BE49-F238E27FC236}">
                <a16:creationId xmlns:a16="http://schemas.microsoft.com/office/drawing/2014/main" id="{E827FF92-A458-4420-B254-1321495C11A6}"/>
              </a:ext>
            </a:extLst>
          </p:cNvPr>
          <p:cNvSpPr/>
          <p:nvPr/>
        </p:nvSpPr>
        <p:spPr>
          <a:xfrm>
            <a:off x="6351474" y="1924454"/>
            <a:ext cx="994299" cy="46270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42950"/>
              </p:ext>
            </p:extLst>
          </p:nvPr>
        </p:nvGraphicFramePr>
        <p:xfrm>
          <a:off x="7731220" y="1588967"/>
          <a:ext cx="3876040" cy="5131042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60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8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High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en-US" altLang="ko-KR" sz="1200" b="1" baseline="0" dirty="0" err="1"/>
                        <a:t>sccore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Low</a:t>
                      </a:r>
                      <a:r>
                        <a:rPr lang="en-US" altLang="ko-KR" sz="1200" b="1" baseline="0" dirty="0"/>
                        <a:t> score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총</a:t>
                      </a:r>
                      <a:r>
                        <a:rPr lang="en-US" altLang="ko-KR" sz="1200" b="1" dirty="0"/>
                        <a:t>.</a:t>
                      </a:r>
                      <a:r>
                        <a:rPr lang="ko-KR" altLang="en-US" sz="1200" b="1" dirty="0"/>
                        <a:t>가구수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-1.289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1.223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면적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-0.382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0.742 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인구밀도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-0.492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-0.248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총</a:t>
                      </a:r>
                      <a:r>
                        <a:rPr lang="en-US" altLang="ko-KR" sz="1200" b="1" dirty="0"/>
                        <a:t>.</a:t>
                      </a:r>
                      <a:r>
                        <a:rPr lang="ko-KR" altLang="en-US" sz="1200" b="1" dirty="0" err="1"/>
                        <a:t>수급자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-1.255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0.448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운송업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-0.470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0.182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부동산중개업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-0.815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2.107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의류점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-0.400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1.036 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기타주점업</a:t>
                      </a:r>
                      <a:r>
                        <a:rPr lang="ko-KR" altLang="en-US" sz="12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/>
                        <a:t>-0.928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2.795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두발미용업</a:t>
                      </a:r>
                      <a:r>
                        <a:rPr lang="ko-KR" altLang="en-US" sz="12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-1.282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1.916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슈퍼마켓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-0.894 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2.126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세탁업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-1.410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1.758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노래방운영업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-0.979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2.241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치킨</a:t>
                      </a:r>
                      <a:r>
                        <a:rPr lang="en-US" altLang="ko-KR" sz="1200" b="1" dirty="0"/>
                        <a:t>.</a:t>
                      </a:r>
                      <a:r>
                        <a:rPr lang="ko-KR" altLang="en-US" sz="1200" b="1" dirty="0"/>
                        <a:t>전문점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-1.315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2.100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당구장</a:t>
                      </a:r>
                      <a:r>
                        <a:rPr lang="en-US" altLang="ko-KR" sz="1200" b="1" dirty="0"/>
                        <a:t>.</a:t>
                      </a:r>
                      <a:r>
                        <a:rPr lang="ko-KR" altLang="en-US" sz="1200" b="1" dirty="0" err="1"/>
                        <a:t>운영업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-1.054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2.339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식음료판매</a:t>
                      </a:r>
                      <a:r>
                        <a:rPr lang="en-US" altLang="ko-KR" sz="1200" b="1" dirty="0"/>
                        <a:t>.</a:t>
                      </a:r>
                      <a:r>
                        <a:rPr lang="ko-KR" altLang="en-US" sz="1200" b="1" dirty="0" err="1"/>
                        <a:t>편의점업</a:t>
                      </a:r>
                      <a:r>
                        <a:rPr lang="ko-KR" altLang="en-US" sz="12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-2.024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1.788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…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…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…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530166" y="2724239"/>
            <a:ext cx="4874388" cy="132343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인구밀도와 운송업을 제외한 모든 요소가 </a:t>
            </a:r>
            <a:endParaRPr lang="en-US" altLang="ko-KR" sz="20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just"/>
            <a:r>
              <a:rPr lang="ko-KR" altLang="en-US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증가함에 따라 주성분 </a:t>
            </a:r>
            <a:r>
              <a:rPr lang="en-US" altLang="ko-KR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ko-KR" altLang="en-US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은 감소 </a:t>
            </a:r>
            <a:endParaRPr lang="en-US" altLang="ko-KR" sz="20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just"/>
            <a:r>
              <a:rPr lang="en-US" altLang="ko-KR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-&gt; </a:t>
            </a:r>
            <a:r>
              <a:rPr lang="ko-KR" altLang="en-US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경기침체</a:t>
            </a:r>
            <a:r>
              <a:rPr lang="en-US" altLang="ko-KR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0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구도심과</a:t>
            </a:r>
            <a:r>
              <a:rPr lang="ko-KR" altLang="en-US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관련</a:t>
            </a:r>
            <a:r>
              <a:rPr lang="en-US" altLang="ko-KR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? </a:t>
            </a:r>
          </a:p>
          <a:p>
            <a:pPr algn="just"/>
            <a:r>
              <a:rPr lang="en-US" altLang="ko-KR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  </a:t>
            </a:r>
            <a:r>
              <a:rPr lang="ko-KR" altLang="en-US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사무실 많은 지역과 관련</a:t>
            </a:r>
            <a:r>
              <a:rPr lang="en-US" altLang="ko-KR" sz="20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ko-KR" altLang="en-US" sz="20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03209" y="1025687"/>
            <a:ext cx="4473172" cy="5622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trimdata</a:t>
            </a:r>
            <a:r>
              <a:rPr lang="en-US" altLang="ko-KR" b="1" dirty="0">
                <a:solidFill>
                  <a:schemeClr val="tx1"/>
                </a:solidFill>
              </a:rPr>
              <a:t>[PC1_highscore_n, c(1,2)]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      </a:t>
            </a:r>
            <a:r>
              <a:rPr lang="ko-KR" altLang="en-US" b="1" dirty="0">
                <a:solidFill>
                  <a:schemeClr val="tx1"/>
                </a:solidFill>
              </a:rPr>
              <a:t>자치구              동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4     </a:t>
            </a:r>
            <a:r>
              <a:rPr lang="ko-KR" altLang="en-US" b="1" dirty="0">
                <a:solidFill>
                  <a:schemeClr val="tx1"/>
                </a:solidFill>
              </a:rPr>
              <a:t>강남구         논현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동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17    </a:t>
            </a:r>
            <a:r>
              <a:rPr lang="ko-KR" altLang="en-US" b="1" dirty="0">
                <a:solidFill>
                  <a:schemeClr val="tx1"/>
                </a:solidFill>
              </a:rPr>
              <a:t>강남구         역삼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동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26    </a:t>
            </a:r>
            <a:r>
              <a:rPr lang="ko-KR" altLang="en-US" b="1" dirty="0">
                <a:solidFill>
                  <a:schemeClr val="tx1"/>
                </a:solidFill>
              </a:rPr>
              <a:t>강동구            길동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39    </a:t>
            </a:r>
            <a:r>
              <a:rPr lang="ko-KR" altLang="en-US" b="1" dirty="0">
                <a:solidFill>
                  <a:schemeClr val="tx1"/>
                </a:solidFill>
              </a:rPr>
              <a:t>강동구         천호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ko-KR" altLang="en-US" b="1" dirty="0">
                <a:solidFill>
                  <a:schemeClr val="tx1"/>
                </a:solidFill>
              </a:rPr>
              <a:t>동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51    </a:t>
            </a:r>
            <a:r>
              <a:rPr lang="ko-KR" altLang="en-US" b="1" dirty="0">
                <a:solidFill>
                  <a:schemeClr val="tx1"/>
                </a:solidFill>
              </a:rPr>
              <a:t>강북구         수유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en-US" b="1" dirty="0">
                <a:solidFill>
                  <a:schemeClr val="tx1"/>
                </a:solidFill>
              </a:rPr>
              <a:t>동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67    </a:t>
            </a:r>
            <a:r>
              <a:rPr lang="ko-KR" altLang="en-US" b="1" dirty="0">
                <a:solidFill>
                  <a:schemeClr val="tx1"/>
                </a:solidFill>
              </a:rPr>
              <a:t>강서구         화곡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동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109   </a:t>
            </a:r>
            <a:r>
              <a:rPr lang="ko-KR" altLang="en-US" b="1" dirty="0">
                <a:solidFill>
                  <a:schemeClr val="tx1"/>
                </a:solidFill>
              </a:rPr>
              <a:t>광진구          화양동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117   </a:t>
            </a:r>
            <a:r>
              <a:rPr lang="ko-KR" altLang="en-US" b="1" dirty="0">
                <a:solidFill>
                  <a:schemeClr val="tx1"/>
                </a:solidFill>
              </a:rPr>
              <a:t>구로구         구로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ko-KR" altLang="en-US" b="1" dirty="0">
                <a:solidFill>
                  <a:schemeClr val="tx1"/>
                </a:solidFill>
              </a:rPr>
              <a:t>동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125   </a:t>
            </a:r>
            <a:r>
              <a:rPr lang="ko-KR" altLang="en-US" b="1" dirty="0">
                <a:solidFill>
                  <a:schemeClr val="tx1"/>
                </a:solidFill>
              </a:rPr>
              <a:t>금천구          가산동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173 </a:t>
            </a:r>
            <a:r>
              <a:rPr lang="ko-KR" altLang="en-US" b="1" dirty="0">
                <a:solidFill>
                  <a:schemeClr val="tx1"/>
                </a:solidFill>
              </a:rPr>
              <a:t>동대문구         장안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동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177 </a:t>
            </a:r>
            <a:r>
              <a:rPr lang="ko-KR" altLang="en-US" b="1" dirty="0">
                <a:solidFill>
                  <a:schemeClr val="tx1"/>
                </a:solidFill>
              </a:rPr>
              <a:t>동대문구          제기동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204   </a:t>
            </a:r>
            <a:r>
              <a:rPr lang="ko-KR" altLang="en-US" b="1" dirty="0">
                <a:solidFill>
                  <a:schemeClr val="tx1"/>
                </a:solidFill>
              </a:rPr>
              <a:t>마포구          서교동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218 </a:t>
            </a:r>
            <a:r>
              <a:rPr lang="ko-KR" altLang="en-US" b="1" dirty="0">
                <a:solidFill>
                  <a:schemeClr val="tx1"/>
                </a:solidFill>
              </a:rPr>
              <a:t>서대문구          신촌동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240   </a:t>
            </a:r>
            <a:r>
              <a:rPr lang="ko-KR" altLang="en-US" b="1" dirty="0">
                <a:solidFill>
                  <a:schemeClr val="tx1"/>
                </a:solidFill>
              </a:rPr>
              <a:t>서초구         서초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en-US" b="1" dirty="0">
                <a:solidFill>
                  <a:schemeClr val="tx1"/>
                </a:solidFill>
              </a:rPr>
              <a:t>동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305   </a:t>
            </a:r>
            <a:r>
              <a:rPr lang="ko-KR" altLang="en-US" b="1" dirty="0">
                <a:solidFill>
                  <a:schemeClr val="tx1"/>
                </a:solidFill>
              </a:rPr>
              <a:t>송파구        잠실본동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342 </a:t>
            </a:r>
            <a:r>
              <a:rPr lang="ko-KR" altLang="en-US" b="1" dirty="0">
                <a:solidFill>
                  <a:schemeClr val="tx1"/>
                </a:solidFill>
              </a:rPr>
              <a:t>영등포구        여의도동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343 </a:t>
            </a:r>
            <a:r>
              <a:rPr lang="ko-KR" altLang="en-US" b="1" dirty="0">
                <a:solidFill>
                  <a:schemeClr val="tx1"/>
                </a:solidFill>
              </a:rPr>
              <a:t>영등포구        영등포동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386   </a:t>
            </a:r>
            <a:r>
              <a:rPr lang="ko-KR" altLang="en-US" b="1" dirty="0">
                <a:solidFill>
                  <a:schemeClr val="tx1"/>
                </a:solidFill>
              </a:rPr>
              <a:t>종로구 종로</a:t>
            </a:r>
            <a:r>
              <a:rPr lang="en-US" altLang="ko-KR" b="1" dirty="0">
                <a:solidFill>
                  <a:schemeClr val="tx1"/>
                </a:solidFill>
              </a:rPr>
              <a:t>1.2.3.4</a:t>
            </a:r>
            <a:r>
              <a:rPr lang="ko-KR" altLang="en-US" b="1" dirty="0">
                <a:solidFill>
                  <a:schemeClr val="tx1"/>
                </a:solidFill>
              </a:rPr>
              <a:t>가동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9684773" y="280406"/>
            <a:ext cx="214858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주성분 분석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effectLst/>
              <a:uLnTx/>
              <a:uFillTx/>
              <a:latin typeface="HY수평선B" panose="02030600000101010101" pitchFamily="18" charset="-127"/>
              <a:ea typeface="HY수평선B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57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0166" y="28639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10226040" y="280406"/>
            <a:ext cx="16073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군집분석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1" y="280406"/>
            <a:ext cx="21359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1026425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지정할 군집 수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(k)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구하기 위한 계층적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군집분석</a:t>
            </a:r>
            <a:endParaRPr lang="en-US" altLang="ko-KR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006566" y="1742337"/>
            <a:ext cx="10178869" cy="4646795"/>
            <a:chOff x="1006566" y="1742337"/>
            <a:chExt cx="10178869" cy="4646795"/>
          </a:xfrm>
        </p:grpSpPr>
        <p:grpSp>
          <p:nvGrpSpPr>
            <p:cNvPr id="7" name="그룹 6"/>
            <p:cNvGrpSpPr/>
            <p:nvPr/>
          </p:nvGrpSpPr>
          <p:grpSpPr>
            <a:xfrm>
              <a:off x="1006566" y="1742337"/>
              <a:ext cx="10178869" cy="4646795"/>
              <a:chOff x="1006566" y="1742337"/>
              <a:chExt cx="10178869" cy="4646795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006566" y="1742337"/>
                <a:ext cx="10178869" cy="4103586"/>
                <a:chOff x="611051" y="1772817"/>
                <a:chExt cx="10178869" cy="4103586"/>
              </a:xfrm>
            </p:grpSpPr>
            <p:pic>
              <p:nvPicPr>
                <p:cNvPr id="7170" name="Picture 2" descr="C:\Users\Eunbin\Downloads\동별 주택 주변 업종 hclust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46362" y="1775332"/>
                  <a:ext cx="4743558" cy="40985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71" name="Picture 3" descr="C:\Users\Eunbin\Downloads\동별 주택 종류 hclust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051" y="1772817"/>
                  <a:ext cx="4749380" cy="41035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" name="TextBox 5"/>
              <p:cNvSpPr txBox="1"/>
              <p:nvPr/>
            </p:nvSpPr>
            <p:spPr>
              <a:xfrm>
                <a:off x="2588667" y="6019800"/>
                <a:ext cx="1733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err="1"/>
                  <a:t>동별</a:t>
                </a:r>
                <a:r>
                  <a:rPr lang="ko-KR" altLang="en-US" b="1" dirty="0"/>
                  <a:t> 주택 종류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675363" y="6019800"/>
                <a:ext cx="2276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err="1"/>
                  <a:t>동별</a:t>
                </a:r>
                <a:r>
                  <a:rPr lang="ko-KR" altLang="en-US" b="1" dirty="0"/>
                  <a:t> 주택 주변 업종</a:t>
                </a:r>
              </a:p>
            </p:txBody>
          </p:sp>
        </p:grpSp>
        <p:sp>
          <p:nvSpPr>
            <p:cNvPr id="8" name="타원 7"/>
            <p:cNvSpPr/>
            <p:nvPr/>
          </p:nvSpPr>
          <p:spPr>
            <a:xfrm>
              <a:off x="1350663" y="3061335"/>
              <a:ext cx="540050" cy="199231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789280" y="3520439"/>
              <a:ext cx="751761" cy="177704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541042" y="3709035"/>
              <a:ext cx="1855698" cy="148780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034562" y="3794130"/>
              <a:ext cx="1063218" cy="130983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4941342" y="3402571"/>
              <a:ext cx="651738" cy="189491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842760" y="3209054"/>
              <a:ext cx="434340" cy="189491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7143522" y="4106189"/>
              <a:ext cx="2023338" cy="109065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9162097" y="4251960"/>
              <a:ext cx="919163" cy="102726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9951949" y="4095592"/>
              <a:ext cx="563652" cy="99615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10386175" y="3124201"/>
              <a:ext cx="563652" cy="202846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8154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0166" y="28639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10226040" y="280406"/>
            <a:ext cx="16073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군집분석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1" y="280406"/>
            <a:ext cx="21359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1026425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k=5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지정한 </a:t>
            </a:r>
            <a:r>
              <a:rPr lang="en-US" altLang="ko-KR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kmeans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군집분석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-(1)</a:t>
            </a:r>
          </a:p>
        </p:txBody>
      </p:sp>
      <p:pic>
        <p:nvPicPr>
          <p:cNvPr id="8194" name="Picture 2" descr="C:\Users\Eunbin\Downloads\동별 주택 종류 kmea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7" y="1707483"/>
            <a:ext cx="5406719" cy="467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260443" y="1970314"/>
            <a:ext cx="4769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 err="1"/>
              <a:t>인가구</a:t>
            </a:r>
            <a:r>
              <a:rPr lang="en-US" altLang="ko-KR" b="1" dirty="0"/>
              <a:t>.</a:t>
            </a:r>
            <a:r>
              <a:rPr lang="ko-KR" altLang="en-US" b="1" dirty="0"/>
              <a:t>비율</a:t>
            </a:r>
            <a:endParaRPr lang="en-US" altLang="ko-KR" b="1" dirty="0"/>
          </a:p>
          <a:p>
            <a:r>
              <a:rPr lang="ko-KR" altLang="en-US" b="1" dirty="0"/>
              <a:t> </a:t>
            </a:r>
            <a:r>
              <a:rPr lang="en-US" altLang="ko-KR" b="1" dirty="0"/>
              <a:t>~ </a:t>
            </a:r>
            <a:r>
              <a:rPr lang="ko-KR" altLang="en-US" b="1" dirty="0"/>
              <a:t>아파트</a:t>
            </a:r>
            <a:r>
              <a:rPr lang="en-US" altLang="ko-KR" b="1" dirty="0"/>
              <a:t>+</a:t>
            </a:r>
            <a:r>
              <a:rPr lang="ko-KR" altLang="en-US" b="1" dirty="0"/>
              <a:t>단독주택</a:t>
            </a:r>
            <a:r>
              <a:rPr lang="en-US" altLang="ko-KR" b="1" dirty="0"/>
              <a:t>+</a:t>
            </a:r>
            <a:r>
              <a:rPr lang="ko-KR" altLang="en-US" b="1" dirty="0"/>
              <a:t>다가구주택</a:t>
            </a:r>
            <a:r>
              <a:rPr lang="en-US" altLang="ko-KR" b="1" dirty="0"/>
              <a:t>+</a:t>
            </a:r>
          </a:p>
          <a:p>
            <a:r>
              <a:rPr lang="en-US" altLang="ko-KR" b="1" dirty="0"/>
              <a:t>    </a:t>
            </a:r>
            <a:r>
              <a:rPr lang="ko-KR" altLang="en-US" b="1" dirty="0"/>
              <a:t>연립주택</a:t>
            </a:r>
            <a:r>
              <a:rPr lang="en-US" altLang="ko-KR" b="1" dirty="0"/>
              <a:t>+</a:t>
            </a:r>
            <a:r>
              <a:rPr lang="ko-KR" altLang="en-US" b="1" dirty="0"/>
              <a:t>영업겸용</a:t>
            </a:r>
            <a:r>
              <a:rPr lang="en-US" altLang="ko-KR" b="1" dirty="0"/>
              <a:t>+</a:t>
            </a:r>
            <a:r>
              <a:rPr lang="ko-KR" altLang="en-US" b="1" dirty="0" err="1"/>
              <a:t>비거주용건물내주택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6289938" y="3827124"/>
            <a:ext cx="5095815" cy="156966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ko-KR" altLang="en-US" sz="24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인가구</a:t>
            </a: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r>
              <a:rPr lang="ko-KR" altLang="en-US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비율이 증가함에 따라</a:t>
            </a: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just"/>
            <a:r>
              <a:rPr lang="ko-KR" altLang="en-US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아파트</a:t>
            </a: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</a:t>
            </a:r>
            <a:r>
              <a:rPr lang="ko-KR" altLang="en-US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다가구주택</a:t>
            </a: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영업겸용 증가</a:t>
            </a: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just"/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just"/>
            <a:r>
              <a:rPr lang="ko-KR" altLang="en-US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다른 주택형태는 비교적 균일</a:t>
            </a:r>
          </a:p>
        </p:txBody>
      </p:sp>
    </p:spTree>
    <p:extLst>
      <p:ext uri="{BB962C8B-B14F-4D97-AF65-F5344CB8AC3E}">
        <p14:creationId xmlns:p14="http://schemas.microsoft.com/office/powerpoint/2010/main" val="115125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0166" y="28639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10226040" y="280406"/>
            <a:ext cx="16073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군집분석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1" y="280406"/>
            <a:ext cx="21359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1026425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  <a:defRPr/>
            </a:pP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k=5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지정한 </a:t>
            </a:r>
            <a:r>
              <a:rPr lang="en-US" altLang="ko-KR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kmeans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군집분석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-(2)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60443" y="1970314"/>
            <a:ext cx="5767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</a:rPr>
              <a:t>1</a:t>
            </a:r>
            <a:r>
              <a:rPr lang="ko-KR" altLang="en-US" b="1" dirty="0" err="1">
                <a:solidFill>
                  <a:prstClr val="black"/>
                </a:solidFill>
              </a:rPr>
              <a:t>인가구</a:t>
            </a:r>
            <a:r>
              <a:rPr lang="en-US" altLang="ko-KR" b="1" dirty="0">
                <a:solidFill>
                  <a:prstClr val="black"/>
                </a:solidFill>
              </a:rPr>
              <a:t>.</a:t>
            </a:r>
            <a:r>
              <a:rPr lang="ko-KR" altLang="en-US" b="1" dirty="0">
                <a:solidFill>
                  <a:prstClr val="black"/>
                </a:solidFill>
              </a:rPr>
              <a:t>비율</a:t>
            </a:r>
            <a:endParaRPr lang="en-US" altLang="ko-KR" b="1" dirty="0">
              <a:solidFill>
                <a:prstClr val="black"/>
              </a:solidFill>
            </a:endParaRPr>
          </a:p>
          <a:p>
            <a:r>
              <a:rPr lang="ko-KR" altLang="en-US" b="1" dirty="0">
                <a:solidFill>
                  <a:prstClr val="black"/>
                </a:solidFill>
              </a:rPr>
              <a:t> </a:t>
            </a:r>
            <a:r>
              <a:rPr lang="en-US" altLang="ko-KR" b="1" dirty="0">
                <a:solidFill>
                  <a:prstClr val="black"/>
                </a:solidFill>
              </a:rPr>
              <a:t>~ </a:t>
            </a:r>
            <a:r>
              <a:rPr lang="ko-KR" altLang="en-US" b="1" dirty="0" err="1">
                <a:solidFill>
                  <a:prstClr val="black"/>
                </a:solidFill>
              </a:rPr>
              <a:t>한식음식점업</a:t>
            </a:r>
            <a:r>
              <a:rPr lang="en-US" altLang="ko-KR" b="1" dirty="0">
                <a:solidFill>
                  <a:prstClr val="black"/>
                </a:solidFill>
              </a:rPr>
              <a:t>+</a:t>
            </a:r>
            <a:r>
              <a:rPr lang="ko-KR" altLang="en-US" b="1" dirty="0" err="1">
                <a:solidFill>
                  <a:prstClr val="black"/>
                </a:solidFill>
              </a:rPr>
              <a:t>음료업</a:t>
            </a:r>
            <a:r>
              <a:rPr lang="en-US" altLang="ko-KR" b="1" dirty="0">
                <a:solidFill>
                  <a:prstClr val="black"/>
                </a:solidFill>
              </a:rPr>
              <a:t>+</a:t>
            </a:r>
            <a:r>
              <a:rPr lang="ko-KR" altLang="en-US" b="1" dirty="0">
                <a:solidFill>
                  <a:prstClr val="black"/>
                </a:solidFill>
              </a:rPr>
              <a:t>운송업</a:t>
            </a:r>
            <a:r>
              <a:rPr lang="en-US" altLang="ko-KR" b="1" dirty="0">
                <a:solidFill>
                  <a:prstClr val="black"/>
                </a:solidFill>
              </a:rPr>
              <a:t>+</a:t>
            </a:r>
          </a:p>
          <a:p>
            <a:r>
              <a:rPr lang="en-US" altLang="ko-KR" b="1" dirty="0">
                <a:solidFill>
                  <a:prstClr val="black"/>
                </a:solidFill>
              </a:rPr>
              <a:t>    </a:t>
            </a:r>
            <a:r>
              <a:rPr lang="ko-KR" altLang="en-US" b="1" dirty="0">
                <a:solidFill>
                  <a:prstClr val="black"/>
                </a:solidFill>
              </a:rPr>
              <a:t>주류업</a:t>
            </a:r>
            <a:r>
              <a:rPr lang="en-US" altLang="ko-KR" b="1" dirty="0">
                <a:solidFill>
                  <a:prstClr val="black"/>
                </a:solidFill>
              </a:rPr>
              <a:t>+</a:t>
            </a:r>
            <a:r>
              <a:rPr lang="ko-KR" altLang="en-US" b="1" dirty="0">
                <a:solidFill>
                  <a:prstClr val="black"/>
                </a:solidFill>
              </a:rPr>
              <a:t>과일 및 채소 소매업</a:t>
            </a:r>
            <a:r>
              <a:rPr lang="en-US" altLang="ko-KR" b="1" dirty="0">
                <a:solidFill>
                  <a:prstClr val="black"/>
                </a:solidFill>
              </a:rPr>
              <a:t>+</a:t>
            </a:r>
            <a:r>
              <a:rPr lang="ko-KR" altLang="en-US" b="1" dirty="0" err="1">
                <a:solidFill>
                  <a:prstClr val="black"/>
                </a:solidFill>
              </a:rPr>
              <a:t>컴퓨터게임방</a:t>
            </a:r>
            <a:r>
              <a:rPr lang="en-US" altLang="ko-KR" b="1" dirty="0">
                <a:solidFill>
                  <a:prstClr val="black"/>
                </a:solidFill>
              </a:rPr>
              <a:t> </a:t>
            </a:r>
            <a:r>
              <a:rPr lang="ko-KR" altLang="en-US" b="1" dirty="0" err="1">
                <a:solidFill>
                  <a:prstClr val="black"/>
                </a:solidFill>
              </a:rPr>
              <a:t>운영업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19435" y="3827124"/>
            <a:ext cx="4769254" cy="193899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ko-KR" altLang="en-US" sz="24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인가구</a:t>
            </a: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r>
              <a:rPr lang="ko-KR" altLang="en-US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비율이 증가함에 따라</a:t>
            </a: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just"/>
            <a:r>
              <a:rPr lang="ko-KR" altLang="en-US" sz="24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한식음식점업</a:t>
            </a: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4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음료업</a:t>
            </a: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ko-KR" altLang="en-US" sz="24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주점업</a:t>
            </a: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</a:t>
            </a:r>
          </a:p>
          <a:p>
            <a:pPr algn="just"/>
            <a:r>
              <a:rPr lang="ko-KR" altLang="en-US" sz="24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컴퓨터게임방</a:t>
            </a:r>
            <a:r>
              <a:rPr lang="ko-KR" altLang="en-US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4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운영업도</a:t>
            </a:r>
            <a:r>
              <a:rPr lang="ko-KR" altLang="en-US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증가</a:t>
            </a: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just"/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just"/>
            <a:r>
              <a:rPr lang="ko-KR" altLang="en-US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다른 업종 비교적 균일</a:t>
            </a:r>
          </a:p>
        </p:txBody>
      </p:sp>
      <p:pic>
        <p:nvPicPr>
          <p:cNvPr id="13" name="Picture 3" descr="C:\Users\Eunbin\Downloads\동별 주택 주변 업종 kmea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24" y="1711006"/>
            <a:ext cx="5406720" cy="467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20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2683" y="286390"/>
            <a:ext cx="40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defRPr/>
            </a:pPr>
            <a:r>
              <a:rPr lang="ko-KR" altLang="en-US">
                <a:solidFill>
                  <a:prstClr val="white"/>
                </a:solidFill>
              </a:rPr>
              <a:t>수치 범위가 다른 데이터의 정규화 여부 결정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90428-29A6-462A-AE42-E7AD31DC18B1}"/>
              </a:ext>
            </a:extLst>
          </p:cNvPr>
          <p:cNvSpPr txBox="1"/>
          <p:nvPr/>
        </p:nvSpPr>
        <p:spPr>
          <a:xfrm>
            <a:off x="472966" y="1115438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회귀분석 순서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9028C-C888-40BA-9523-D9C717A36ADC}"/>
              </a:ext>
            </a:extLst>
          </p:cNvPr>
          <p:cNvSpPr txBox="1"/>
          <p:nvPr/>
        </p:nvSpPr>
        <p:spPr>
          <a:xfrm>
            <a:off x="1147083" y="2325719"/>
            <a:ext cx="108581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주택 종류 및 주택 주변 업종 데이터 별로 </a:t>
            </a:r>
            <a:r>
              <a:rPr lang="en-US" altLang="ko-KR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pairs.panels.plot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</a:t>
            </a: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pairs.panels.plot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보고 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비율과 다른 변수 간의 상관성 확인</a:t>
            </a: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lm 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이용하여 회귀 모델을 생성하고 각 변수의 계수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(Coefficient)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확인</a:t>
            </a: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상관성과 회귀 모델의 계수를 통해 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비율에 영향을 미치는 요소 분석</a:t>
            </a: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2" y="280406"/>
            <a:ext cx="209605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10225547" y="280406"/>
            <a:ext cx="160780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회귀분석</a:t>
            </a:r>
          </a:p>
        </p:txBody>
      </p:sp>
    </p:spTree>
    <p:extLst>
      <p:ext uri="{BB962C8B-B14F-4D97-AF65-F5344CB8AC3E}">
        <p14:creationId xmlns:p14="http://schemas.microsoft.com/office/powerpoint/2010/main" val="864099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2683" y="286390"/>
            <a:ext cx="40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75296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0F32B-CA67-4143-BDA1-C1D4B45D0D63}"/>
              </a:ext>
            </a:extLst>
          </p:cNvPr>
          <p:cNvSpPr txBox="1"/>
          <p:nvPr/>
        </p:nvSpPr>
        <p:spPr>
          <a:xfrm>
            <a:off x="2861942" y="1696830"/>
            <a:ext cx="235775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단독주택</a:t>
            </a:r>
            <a:endParaRPr lang="en-US" altLang="ko-KR" sz="1400" b="1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다가구주택</a:t>
            </a:r>
            <a:endParaRPr lang="en-US" altLang="ko-KR" sz="1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아파트</a:t>
            </a:r>
            <a:endParaRPr lang="en-US" altLang="ko-KR" sz="1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다세대주택</a:t>
            </a:r>
            <a:endParaRPr lang="en-US" altLang="ko-KR" sz="1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연립주택</a:t>
            </a:r>
            <a:endParaRPr lang="en-US" altLang="ko-KR" sz="1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4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비거주용건물내주택</a:t>
            </a:r>
            <a:r>
              <a:rPr lang="en-US" altLang="ko-KR" sz="16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endParaRPr lang="ko-KR" altLang="en-US" sz="16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1C614-8135-4624-90C5-55B69980BC6C}"/>
              </a:ext>
            </a:extLst>
          </p:cNvPr>
          <p:cNvSpPr txBox="1"/>
          <p:nvPr/>
        </p:nvSpPr>
        <p:spPr>
          <a:xfrm>
            <a:off x="6408729" y="3540537"/>
            <a:ext cx="4278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1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인가구의 비율이 높을수록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아파트 수는 감소</a:t>
            </a:r>
            <a:endParaRPr lang="en-US" altLang="ko-KR" sz="24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다가구주택 수는 약간 증가</a:t>
            </a:r>
            <a:endParaRPr lang="en-US" altLang="ko-KR" sz="24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1" y="280406"/>
            <a:ext cx="21359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10225547" y="280406"/>
            <a:ext cx="160780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회귀분석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555381" y="1896855"/>
            <a:ext cx="4388094" cy="4761120"/>
            <a:chOff x="555381" y="1344405"/>
            <a:chExt cx="4388094" cy="4761120"/>
          </a:xfrm>
        </p:grpSpPr>
        <p:grpSp>
          <p:nvGrpSpPr>
            <p:cNvPr id="19" name="그룹 18"/>
            <p:cNvGrpSpPr/>
            <p:nvPr/>
          </p:nvGrpSpPr>
          <p:grpSpPr>
            <a:xfrm>
              <a:off x="555381" y="1344405"/>
              <a:ext cx="4388094" cy="4761120"/>
              <a:chOff x="555381" y="1344405"/>
              <a:chExt cx="4388094" cy="4761120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9306B102-E8FA-4DCC-968B-6851BBA60F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rcRect r="54586" b="5308"/>
              <a:stretch>
                <a:fillRect/>
              </a:stretch>
            </p:blipFill>
            <p:spPr>
              <a:xfrm>
                <a:off x="555381" y="1344405"/>
                <a:ext cx="2264019" cy="4675395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9306B102-E8FA-4DCC-968B-6851BBA60F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rcRect l="44841" t="3252" r="10450" b="25756"/>
              <a:stretch>
                <a:fillRect/>
              </a:stretch>
            </p:blipFill>
            <p:spPr>
              <a:xfrm>
                <a:off x="2714625" y="2600325"/>
                <a:ext cx="2228850" cy="35052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1104900" y="2571750"/>
              <a:ext cx="321945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lain"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                    4 </a:t>
              </a:r>
            </a:p>
            <a:p>
              <a:pPr marL="342900" indent="-342900">
                <a:buAutoNum type="arabicPlain"/>
                <a:defRPr/>
              </a:pPr>
              <a:endParaRPr lang="en-US" altLang="ko-KR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342900" indent="-342900">
                <a:buAutoNum type="arabicPlain"/>
                <a:defRPr/>
              </a:pPr>
              <a:endParaRPr lang="en-US" altLang="ko-KR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342900" indent="-342900">
                <a:buAutoNum type="arabicPlain"/>
                <a:defRPr/>
              </a:pPr>
              <a:endParaRPr lang="en-US" altLang="ko-KR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2                         5</a:t>
              </a:r>
            </a:p>
            <a:p>
              <a:pPr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</a:p>
            <a:p>
              <a:pPr>
                <a:defRPr/>
              </a:pPr>
              <a:endParaRPr lang="en-US" altLang="ko-KR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defRPr/>
              </a:pPr>
              <a:endParaRPr lang="en-US" altLang="ko-KR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3                         6 </a:t>
              </a:r>
            </a:p>
            <a:p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1115438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1인가구와 주택 종류 </a:t>
            </a:r>
            <a:r>
              <a:rPr lang="en-US" altLang="ko-KR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pairs.panels.plot</a:t>
            </a:r>
            <a:endParaRPr lang="ko-KR" altLang="en-US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17042" y="5305425"/>
            <a:ext cx="1855698" cy="13201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69417" y="4156710"/>
            <a:ext cx="1855698" cy="12249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6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9095" y="286390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1115438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1인가구와 </a:t>
            </a:r>
            <a:r>
              <a:rPr lang="ko-KR" altLang="en-US" sz="280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주택 종류 회귀 모델</a:t>
            </a:r>
            <a:endParaRPr lang="ko-KR" altLang="en-US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068A15-E9CC-49EF-B767-51F515D04197}"/>
              </a:ext>
            </a:extLst>
          </p:cNvPr>
          <p:cNvSpPr/>
          <p:nvPr/>
        </p:nvSpPr>
        <p:spPr>
          <a:xfrm>
            <a:off x="472967" y="2686059"/>
            <a:ext cx="55087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Coefficients: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                   Estimate   Std. Error  t value    Pr(&gt;|t|)   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(Intercept)               0.31274    0.01306   23.950  &lt; 2e-16 ***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단독주택                 </a:t>
            </a:r>
            <a:r>
              <a:rPr lang="en-US" altLang="ko-KR" sz="1400" dirty="0">
                <a:solidFill>
                  <a:prstClr val="black"/>
                </a:solidFill>
              </a:rPr>
              <a:t>0.03461    0.03427     1.010  0.313244    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다가구주택              </a:t>
            </a:r>
            <a:r>
              <a:rPr lang="en-US" altLang="ko-KR" sz="1400" dirty="0">
                <a:solidFill>
                  <a:prstClr val="black"/>
                </a:solidFill>
              </a:rPr>
              <a:t>0.06483    0.02850     2.274  0.023452 *  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아파트                   </a:t>
            </a:r>
            <a:r>
              <a:rPr lang="en-US" altLang="ko-KR" sz="1400" dirty="0">
                <a:solidFill>
                  <a:prstClr val="black"/>
                </a:solidFill>
              </a:rPr>
              <a:t>-0.25858    0.02484  -10.408  &lt; 2e-16 ***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다세대주택             </a:t>
            </a:r>
            <a:r>
              <a:rPr lang="en-US" altLang="ko-KR" sz="1400" dirty="0">
                <a:solidFill>
                  <a:prstClr val="black"/>
                </a:solidFill>
              </a:rPr>
              <a:t>-0.17010    0.03369    -5.049  6.66e-07 ***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연립주택                </a:t>
            </a:r>
            <a:r>
              <a:rPr lang="en-US" altLang="ko-KR" sz="1400" dirty="0">
                <a:solidFill>
                  <a:prstClr val="black"/>
                </a:solidFill>
              </a:rPr>
              <a:t>-0.16140    0.04867    -3.316  0.000991 ***</a:t>
            </a:r>
          </a:p>
          <a:p>
            <a:r>
              <a:rPr lang="ko-KR" altLang="en-US" sz="1400" dirty="0" err="1">
                <a:solidFill>
                  <a:prstClr val="black"/>
                </a:solidFill>
              </a:rPr>
              <a:t>비거주용건물내주택</a:t>
            </a:r>
            <a:r>
              <a:rPr lang="ko-KR" altLang="en-US" sz="1400" dirty="0">
                <a:solidFill>
                  <a:prstClr val="black"/>
                </a:solidFill>
              </a:rPr>
              <a:t>  </a:t>
            </a:r>
            <a:r>
              <a:rPr lang="en-US" altLang="ko-KR" sz="1400" dirty="0">
                <a:solidFill>
                  <a:prstClr val="black"/>
                </a:solidFill>
              </a:rPr>
              <a:t>0.42866    0.04704      9.112  &lt; 2e-16 ***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48526-04E0-472A-A17F-7AEFB134495A}"/>
              </a:ext>
            </a:extLst>
          </p:cNvPr>
          <p:cNvSpPr txBox="1"/>
          <p:nvPr/>
        </p:nvSpPr>
        <p:spPr>
          <a:xfrm>
            <a:off x="6418555" y="2426740"/>
            <a:ext cx="51312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▶ 유의미한 데이터</a:t>
            </a:r>
            <a:r>
              <a:rPr lang="en-US" altLang="ko-KR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(p-value &lt; 0.05)</a:t>
            </a:r>
          </a:p>
          <a:p>
            <a:pPr>
              <a:defRPr/>
            </a:pP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defRPr/>
            </a:pP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＊아파트</a:t>
            </a: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defRPr/>
            </a:pP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defRPr/>
            </a:pP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＊다세대주택</a:t>
            </a: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defRPr/>
            </a:pP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defRPr/>
            </a:pP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＊연립주택</a:t>
            </a: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defRPr/>
            </a:pP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defRPr/>
            </a:pP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＊</a:t>
            </a:r>
            <a:r>
              <a:rPr lang="ko-KR" altLang="en-US" sz="2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비거주용건물내주택</a:t>
            </a: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defRPr/>
            </a:pP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1" y="280406"/>
            <a:ext cx="21359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10225547" y="270881"/>
            <a:ext cx="160780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회귀분석</a:t>
            </a:r>
          </a:p>
        </p:txBody>
      </p:sp>
      <p:sp>
        <p:nvSpPr>
          <p:cNvPr id="15" name="타원 14"/>
          <p:cNvSpPr/>
          <p:nvPr/>
        </p:nvSpPr>
        <p:spPr>
          <a:xfrm>
            <a:off x="4619624" y="3638549"/>
            <a:ext cx="1190625" cy="12573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019299" y="3676650"/>
            <a:ext cx="1190625" cy="11906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3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9095" y="286390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EF99BA-34D9-47B1-A887-68C01A4A8B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b="8835"/>
          <a:stretch>
            <a:fillRect/>
          </a:stretch>
        </p:blipFill>
        <p:spPr>
          <a:xfrm>
            <a:off x="148811" y="1714784"/>
            <a:ext cx="5571062" cy="4914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80F32B-CA67-4143-BDA1-C1D4B45D0D63}"/>
              </a:ext>
            </a:extLst>
          </p:cNvPr>
          <p:cNvSpPr txBox="1"/>
          <p:nvPr/>
        </p:nvSpPr>
        <p:spPr>
          <a:xfrm>
            <a:off x="5543550" y="4837762"/>
            <a:ext cx="1981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sz="11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한식음식점업</a:t>
            </a:r>
            <a:endParaRPr lang="en-US" altLang="ko-KR" sz="11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부동산자문</a:t>
            </a:r>
            <a:r>
              <a:rPr lang="en-US" altLang="ko-KR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</a:t>
            </a:r>
            <a:r>
              <a:rPr lang="en-US" altLang="ko-KR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중개업</a:t>
            </a:r>
            <a:endParaRPr lang="en-US" altLang="ko-KR" sz="11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기타주점업</a:t>
            </a:r>
            <a:endParaRPr lang="en-US" altLang="ko-KR" sz="11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두발미용업</a:t>
            </a:r>
            <a:endParaRPr lang="en-US" altLang="ko-KR" sz="11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슈퍼마켓</a:t>
            </a:r>
            <a:endParaRPr lang="en-US" altLang="ko-KR" sz="11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분식</a:t>
            </a:r>
            <a:r>
              <a:rPr lang="en-US" altLang="ko-KR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</a:t>
            </a:r>
            <a:r>
              <a:rPr lang="en-US" altLang="ko-KR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김밥전문점</a:t>
            </a:r>
            <a:endParaRPr lang="en-US" altLang="ko-KR" sz="11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1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비알콜</a:t>
            </a:r>
            <a:r>
              <a:rPr lang="en-US" altLang="ko-KR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1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음료점</a:t>
            </a:r>
            <a:endParaRPr lang="en-US" altLang="ko-KR" sz="11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체인화</a:t>
            </a:r>
            <a:r>
              <a:rPr lang="en-US" altLang="ko-KR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편의점</a:t>
            </a:r>
            <a:endParaRPr lang="en-US" altLang="ko-KR" sz="11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육류</a:t>
            </a:r>
            <a:r>
              <a:rPr lang="en-US" altLang="ko-KR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소매업</a:t>
            </a:r>
            <a:endParaRPr lang="en-US" altLang="ko-KR" sz="11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컴퓨터게임방</a:t>
            </a:r>
            <a:r>
              <a:rPr lang="en-US" altLang="ko-KR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1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운영업</a:t>
            </a:r>
            <a:endParaRPr lang="en-US" altLang="ko-KR" sz="11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1" y="280406"/>
            <a:ext cx="21359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10225547" y="280406"/>
            <a:ext cx="160780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회귀분석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1115438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1인가구와 주택 주변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업종 </a:t>
            </a:r>
            <a:r>
              <a:rPr lang="en-US" altLang="ko-KR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pairs.panels.plot</a:t>
            </a:r>
            <a:endParaRPr lang="ko-KR" altLang="en-US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3900" y="2019300"/>
            <a:ext cx="4781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           7</a:t>
            </a:r>
          </a:p>
          <a:p>
            <a:endParaRPr lang="en-US" altLang="ko-KR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1                      4                      8</a:t>
            </a:r>
          </a:p>
          <a:p>
            <a:endParaRPr lang="en-US" altLang="ko-KR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2                      5                      9</a:t>
            </a:r>
          </a:p>
          <a:p>
            <a:endParaRPr lang="en-US" altLang="ko-KR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3                      6                      10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C1C614-8135-4624-90C5-55B69980BC6C}"/>
              </a:ext>
            </a:extLst>
          </p:cNvPr>
          <p:cNvSpPr txBox="1"/>
          <p:nvPr/>
        </p:nvSpPr>
        <p:spPr>
          <a:xfrm>
            <a:off x="6324600" y="3140487"/>
            <a:ext cx="5238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음식점업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분식업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컴퓨터게임방</a:t>
            </a:r>
            <a:endParaRPr lang="en-US" altLang="ko-KR" sz="24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24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운영업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등이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인가구의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비율과 비례</a:t>
            </a:r>
            <a:endParaRPr lang="en-US" altLang="ko-KR" sz="24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상관계수가 크지는 않음</a:t>
            </a:r>
            <a:endParaRPr lang="en-US" altLang="ko-KR" sz="24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23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9095" y="286390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29F53B-4E97-444E-B374-9EF05D4062A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b="8823"/>
          <a:stretch>
            <a:fillRect/>
          </a:stretch>
        </p:blipFill>
        <p:spPr>
          <a:xfrm>
            <a:off x="187195" y="1724025"/>
            <a:ext cx="5572800" cy="48863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D03F46-7102-48D9-B4D6-FE16548B5437}"/>
              </a:ext>
            </a:extLst>
          </p:cNvPr>
          <p:cNvSpPr txBox="1"/>
          <p:nvPr/>
        </p:nvSpPr>
        <p:spPr>
          <a:xfrm>
            <a:off x="5391150" y="4761562"/>
            <a:ext cx="24479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sz="11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의류점</a:t>
            </a:r>
            <a:endParaRPr lang="en-US" altLang="ko-KR" sz="11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용달</a:t>
            </a:r>
            <a:r>
              <a:rPr lang="en-US" altLang="ko-KR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</a:t>
            </a:r>
            <a:r>
              <a:rPr lang="en-US" altLang="ko-KR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개별화물</a:t>
            </a:r>
            <a:r>
              <a:rPr lang="en-US" altLang="ko-KR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자동차운송업</a:t>
            </a:r>
            <a:endParaRPr lang="en-US" altLang="ko-KR" sz="11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당구장</a:t>
            </a:r>
            <a:r>
              <a:rPr lang="en-US" altLang="ko-KR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1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운영업</a:t>
            </a:r>
            <a:endParaRPr lang="en-US" altLang="ko-KR" sz="11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중국</a:t>
            </a:r>
            <a:r>
              <a:rPr lang="en-US" altLang="ko-KR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음식점업</a:t>
            </a:r>
            <a:endParaRPr lang="en-US" altLang="ko-KR" sz="11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가정용</a:t>
            </a:r>
            <a:r>
              <a:rPr lang="en-US" altLang="ko-KR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세탁업</a:t>
            </a:r>
            <a:endParaRPr lang="en-US" altLang="ko-KR" sz="11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노래연습장</a:t>
            </a:r>
            <a:r>
              <a:rPr lang="en-US" altLang="ko-KR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1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운영업</a:t>
            </a:r>
            <a:endParaRPr lang="en-US" altLang="ko-KR" sz="11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치킨</a:t>
            </a:r>
            <a:r>
              <a:rPr lang="en-US" altLang="ko-KR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전문점</a:t>
            </a:r>
            <a:endParaRPr lang="en-US" altLang="ko-KR" sz="11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자동차</a:t>
            </a:r>
            <a:r>
              <a:rPr lang="en-US" altLang="ko-KR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전문</a:t>
            </a:r>
            <a:r>
              <a:rPr lang="en-US" altLang="ko-KR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1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수리업</a:t>
            </a:r>
            <a:endParaRPr lang="en-US" altLang="ko-KR" sz="11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과실</a:t>
            </a:r>
            <a:r>
              <a:rPr lang="en-US" altLang="ko-KR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</a:t>
            </a:r>
            <a:r>
              <a:rPr lang="en-US" altLang="ko-KR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1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채소소매업</a:t>
            </a:r>
            <a:endParaRPr lang="en-US" altLang="ko-KR" sz="11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1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제과점업</a:t>
            </a:r>
            <a:endParaRPr lang="en-US" altLang="ko-KR" sz="11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1" y="280406"/>
            <a:ext cx="21359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10225547" y="280406"/>
            <a:ext cx="160780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회귀분석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1115438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1인가구와 주택 주변 업종 </a:t>
            </a:r>
            <a:r>
              <a:rPr lang="en-US" altLang="ko-KR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pairs.panels.plot</a:t>
            </a:r>
            <a:endParaRPr lang="ko-KR" altLang="en-US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1050" y="2019300"/>
            <a:ext cx="4781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          7</a:t>
            </a:r>
          </a:p>
          <a:p>
            <a:endParaRPr lang="en-US" altLang="ko-KR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1                     4                     8</a:t>
            </a:r>
          </a:p>
          <a:p>
            <a:endParaRPr lang="en-US" altLang="ko-KR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2                     5                     9</a:t>
            </a:r>
          </a:p>
          <a:p>
            <a:endParaRPr lang="en-US" altLang="ko-KR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3                     6                     10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C1C614-8135-4624-90C5-55B69980BC6C}"/>
              </a:ext>
            </a:extLst>
          </p:cNvPr>
          <p:cNvSpPr txBox="1"/>
          <p:nvPr/>
        </p:nvSpPr>
        <p:spPr>
          <a:xfrm>
            <a:off x="6324600" y="3140487"/>
            <a:ext cx="5238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당구장 </a:t>
            </a:r>
            <a:r>
              <a:rPr lang="ko-KR" altLang="en-US" sz="24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운영업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치킨 전문점 등이</a:t>
            </a:r>
            <a:endParaRPr lang="en-US" altLang="ko-KR" sz="24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1</a:t>
            </a:r>
            <a:r>
              <a:rPr lang="ko-KR" altLang="en-US" sz="24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인가구의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비율과 비례</a:t>
            </a:r>
            <a:endParaRPr lang="en-US" altLang="ko-KR" sz="24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상관계수가 크지는 않음</a:t>
            </a:r>
            <a:endParaRPr lang="en-US" altLang="ko-KR" sz="24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51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9095" y="286390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1115438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1인가구와 주택 주변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업종 회귀 모델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068A15-E9CC-49EF-B767-51F515D04197}"/>
              </a:ext>
            </a:extLst>
          </p:cNvPr>
          <p:cNvSpPr/>
          <p:nvPr/>
        </p:nvSpPr>
        <p:spPr>
          <a:xfrm>
            <a:off x="568216" y="2520019"/>
            <a:ext cx="542301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prstClr val="black"/>
                </a:solidFill>
              </a:rPr>
              <a:t>Coefficients</a:t>
            </a:r>
            <a:r>
              <a:rPr lang="ko-KR" alt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                           Estimate     Std. Error t value   Pr(&gt;|t|)    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(Intercept)                0.23684    0.01086  21.808  &lt; 2e-16 ***</a:t>
            </a:r>
          </a:p>
          <a:p>
            <a:r>
              <a:rPr lang="ko-KR" altLang="en-US" sz="1400" dirty="0" err="1">
                <a:solidFill>
                  <a:prstClr val="black"/>
                </a:solidFill>
              </a:rPr>
              <a:t>한식음식점업</a:t>
            </a:r>
            <a:r>
              <a:rPr lang="ko-KR" altLang="en-US" sz="1400" dirty="0">
                <a:solidFill>
                  <a:prstClr val="black"/>
                </a:solidFill>
              </a:rPr>
              <a:t>           -0.24713    0.14952  -1.653   0.099128 .  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부동산자문.및.중개업 -0.49015    0.12559  -3.903   0.000111 ***</a:t>
            </a:r>
          </a:p>
          <a:p>
            <a:r>
              <a:rPr lang="ko-KR" altLang="en-US" sz="1400" dirty="0" err="1">
                <a:solidFill>
                  <a:prstClr val="black"/>
                </a:solidFill>
              </a:rPr>
              <a:t>기타주점업</a:t>
            </a:r>
            <a:r>
              <a:rPr lang="ko-KR" altLang="en-US" sz="1400" dirty="0">
                <a:solidFill>
                  <a:prstClr val="black"/>
                </a:solidFill>
              </a:rPr>
              <a:t>               0.59111    0.12668   4.666   4.15e-06 ***</a:t>
            </a:r>
          </a:p>
          <a:p>
            <a:r>
              <a:rPr lang="ko-KR" altLang="en-US" sz="1400" dirty="0" err="1">
                <a:solidFill>
                  <a:prstClr val="black"/>
                </a:solidFill>
              </a:rPr>
              <a:t>두발미용업</a:t>
            </a:r>
            <a:r>
              <a:rPr lang="ko-KR" altLang="en-US" sz="1400" dirty="0">
                <a:solidFill>
                  <a:prstClr val="black"/>
                </a:solidFill>
              </a:rPr>
              <a:t>              -0.37150    0.07645  -4.859   1.67e-06 ***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슈퍼마켓                  0.30924    0.07960   3.885   0.000119 ***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분식.및.김밥전문점     0.04232    0.08907   0.475   0.634984    </a:t>
            </a:r>
          </a:p>
          <a:p>
            <a:r>
              <a:rPr lang="ko-KR" altLang="en-US" sz="1400" dirty="0" err="1">
                <a:solidFill>
                  <a:prstClr val="black"/>
                </a:solidFill>
              </a:rPr>
              <a:t>비알콜</a:t>
            </a:r>
            <a:r>
              <a:rPr lang="ko-KR" altLang="en-US" sz="1400" dirty="0">
                <a:solidFill>
                  <a:prstClr val="black"/>
                </a:solidFill>
              </a:rPr>
              <a:t>.</a:t>
            </a:r>
            <a:r>
              <a:rPr lang="ko-KR" altLang="en-US" sz="1400" dirty="0" err="1">
                <a:solidFill>
                  <a:prstClr val="black"/>
                </a:solidFill>
              </a:rPr>
              <a:t>음료점</a:t>
            </a:r>
            <a:r>
              <a:rPr lang="ko-KR" altLang="en-US" sz="1400" dirty="0">
                <a:solidFill>
                  <a:prstClr val="black"/>
                </a:solidFill>
              </a:rPr>
              <a:t>          -0.25557    0.12956  -1.973   0.049204 *  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체인화.편의점           0.80841    0.14203   5.692   2.39e-08 ***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육류.소매업             -0.09145    0.05983  -1.529   0.127133    </a:t>
            </a:r>
          </a:p>
          <a:p>
            <a:r>
              <a:rPr lang="ko-KR" altLang="en-US" sz="1400" dirty="0" err="1">
                <a:solidFill>
                  <a:prstClr val="black"/>
                </a:solidFill>
              </a:rPr>
              <a:t>컴퓨터게임방</a:t>
            </a:r>
            <a:r>
              <a:rPr lang="ko-KR" altLang="en-US" sz="1400" dirty="0">
                <a:solidFill>
                  <a:prstClr val="black"/>
                </a:solidFill>
              </a:rPr>
              <a:t>.</a:t>
            </a:r>
            <a:r>
              <a:rPr lang="ko-KR" altLang="en-US" sz="1400" dirty="0" err="1">
                <a:solidFill>
                  <a:prstClr val="black"/>
                </a:solidFill>
              </a:rPr>
              <a:t>운영업</a:t>
            </a:r>
            <a:r>
              <a:rPr lang="ko-KR" altLang="en-US" sz="1400" dirty="0">
                <a:solidFill>
                  <a:prstClr val="black"/>
                </a:solidFill>
              </a:rPr>
              <a:t>   0.26189    0.04567   5.735   1.89e-08 ***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48526-04E0-472A-A17F-7AEFB134495A}"/>
              </a:ext>
            </a:extLst>
          </p:cNvPr>
          <p:cNvSpPr txBox="1"/>
          <p:nvPr/>
        </p:nvSpPr>
        <p:spPr>
          <a:xfrm>
            <a:off x="6418555" y="1924348"/>
            <a:ext cx="51312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▶ 유의미한 데이터</a:t>
            </a:r>
            <a:r>
              <a:rPr lang="en-US" altLang="ko-KR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(p-value &lt; 0.05)</a:t>
            </a:r>
          </a:p>
          <a:p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＊부동산자문</a:t>
            </a:r>
            <a:r>
              <a:rPr lang="en-US" altLang="ko-KR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및</a:t>
            </a:r>
            <a:r>
              <a:rPr lang="en-US" altLang="ko-KR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중개업</a:t>
            </a: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＊기타주점업</a:t>
            </a: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＊두발미용업</a:t>
            </a: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＊슈퍼마켓</a:t>
            </a: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＊체인화</a:t>
            </a:r>
            <a:r>
              <a:rPr lang="en-US" altLang="ko-KR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편의점</a:t>
            </a: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＊컴퓨터게임방</a:t>
            </a:r>
            <a:r>
              <a:rPr lang="en-US" altLang="ko-KR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2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운영업</a:t>
            </a:r>
            <a:endParaRPr lang="en-US" altLang="ko-K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1" y="280406"/>
            <a:ext cx="21359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10225547" y="280406"/>
            <a:ext cx="160780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회귀분석</a:t>
            </a:r>
          </a:p>
        </p:txBody>
      </p:sp>
    </p:spTree>
    <p:extLst>
      <p:ext uri="{BB962C8B-B14F-4D97-AF65-F5344CB8AC3E}">
        <p14:creationId xmlns:p14="http://schemas.microsoft.com/office/powerpoint/2010/main" val="250334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9095" y="286390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09868-F3BE-4751-97A6-4B60737C388C}"/>
              </a:ext>
            </a:extLst>
          </p:cNvPr>
          <p:cNvSpPr txBox="1"/>
          <p:nvPr/>
        </p:nvSpPr>
        <p:spPr>
          <a:xfrm>
            <a:off x="449949" y="5078912"/>
            <a:ext cx="11408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국내 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수가 지속적으로 증가하면서 사회적 변화가 예상됨</a:t>
            </a:r>
            <a:endParaRPr lang="en-US" altLang="ko-KR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ko-KR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이에 따른 주택 종류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주택 주변 업종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전월세가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실거래가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영향 조사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77356B-8C27-45A5-8CE1-0EEF74C0570A}"/>
              </a:ext>
            </a:extLst>
          </p:cNvPr>
          <p:cNvSpPr txBox="1"/>
          <p:nvPr/>
        </p:nvSpPr>
        <p:spPr>
          <a:xfrm>
            <a:off x="1473052" y="280406"/>
            <a:ext cx="92180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개요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228CC4-23F9-429B-8C18-B8EC23160F0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741" y="1535837"/>
            <a:ext cx="4789651" cy="35189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6B2F90-EF3B-4B26-8A16-E23FFC30AC8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5942" y="1445176"/>
            <a:ext cx="3835754" cy="36343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1050AD-14A6-40A0-AA6E-579C0C2BE1B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87053" y="1990725"/>
            <a:ext cx="3463106" cy="6371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ACB8AB-603B-4613-AC48-7D429F6C302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24296" y="2679281"/>
            <a:ext cx="2525750" cy="23038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464F52-35F9-415C-A7C1-58A547F31808}"/>
              </a:ext>
            </a:extLst>
          </p:cNvPr>
          <p:cNvSpPr txBox="1"/>
          <p:nvPr/>
        </p:nvSpPr>
        <p:spPr>
          <a:xfrm>
            <a:off x="4700490" y="1101170"/>
            <a:ext cx="3463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ko-KR" altLang="en-US" sz="28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솔로 사회 지향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endParaRPr lang="ko-KR" altLang="en-US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827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9095" y="286390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94346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196345-4D52-49E5-B9D8-C36B7DDC4540}"/>
              </a:ext>
            </a:extLst>
          </p:cNvPr>
          <p:cNvSpPr/>
          <p:nvPr/>
        </p:nvSpPr>
        <p:spPr>
          <a:xfrm>
            <a:off x="472965" y="2272369"/>
            <a:ext cx="618501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Coefficients: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                               Estimate    Std. Error t value   Pr(&gt;|t|)   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(Intercept)                            0.26864    0.01277  21.045  &lt; 2e-16 ***</a:t>
            </a:r>
          </a:p>
          <a:p>
            <a:r>
              <a:rPr lang="ko-KR" altLang="en-US" sz="1400" dirty="0" err="1">
                <a:solidFill>
                  <a:prstClr val="black"/>
                </a:solidFill>
              </a:rPr>
              <a:t>의류점</a:t>
            </a:r>
            <a:r>
              <a:rPr lang="ko-KR" altLang="en-US" sz="1400" dirty="0">
                <a:solidFill>
                  <a:prstClr val="black"/>
                </a:solidFill>
              </a:rPr>
              <a:t>                                 </a:t>
            </a:r>
            <a:r>
              <a:rPr lang="en-US" altLang="ko-KR" sz="1400" dirty="0">
                <a:solidFill>
                  <a:prstClr val="black"/>
                </a:solidFill>
              </a:rPr>
              <a:t>0.15803    0.07430   2.127  0.03403 *  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용달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  <a:r>
              <a:rPr lang="ko-KR" altLang="en-US" sz="1400" dirty="0">
                <a:solidFill>
                  <a:prstClr val="black"/>
                </a:solidFill>
              </a:rPr>
              <a:t>및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  <a:r>
              <a:rPr lang="ko-KR" altLang="en-US" sz="1400" dirty="0">
                <a:solidFill>
                  <a:prstClr val="black"/>
                </a:solidFill>
              </a:rPr>
              <a:t>개별화물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  <a:r>
              <a:rPr lang="ko-KR" altLang="en-US" sz="1400" dirty="0">
                <a:solidFill>
                  <a:prstClr val="black"/>
                </a:solidFill>
              </a:rPr>
              <a:t>자동차운송업 </a:t>
            </a:r>
            <a:r>
              <a:rPr lang="en-US" altLang="ko-KR" sz="1400" dirty="0">
                <a:solidFill>
                  <a:prstClr val="black"/>
                </a:solidFill>
              </a:rPr>
              <a:t>-0.14758    0.07097  -2.079  0.03821 *  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당구장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  <a:r>
              <a:rPr lang="ko-KR" altLang="en-US" sz="1400" dirty="0" err="1">
                <a:solidFill>
                  <a:prstClr val="black"/>
                </a:solidFill>
              </a:rPr>
              <a:t>운영업</a:t>
            </a:r>
            <a:r>
              <a:rPr lang="ko-KR" altLang="en-US" sz="1400" dirty="0">
                <a:solidFill>
                  <a:prstClr val="black"/>
                </a:solidFill>
              </a:rPr>
              <a:t>                        </a:t>
            </a:r>
            <a:r>
              <a:rPr lang="en-US" altLang="ko-KR" sz="1400" dirty="0">
                <a:solidFill>
                  <a:prstClr val="black"/>
                </a:solidFill>
              </a:rPr>
              <a:t>0.28753    0.06582   4.369 1.58e-05 ***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중국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  <a:r>
              <a:rPr lang="ko-KR" altLang="en-US" sz="1400" dirty="0" err="1">
                <a:solidFill>
                  <a:prstClr val="black"/>
                </a:solidFill>
              </a:rPr>
              <a:t>음식점업</a:t>
            </a:r>
            <a:r>
              <a:rPr lang="ko-KR" altLang="en-US" sz="1400" dirty="0">
                <a:solidFill>
                  <a:prstClr val="black"/>
                </a:solidFill>
              </a:rPr>
              <a:t>                        </a:t>
            </a:r>
            <a:r>
              <a:rPr lang="en-US" altLang="ko-KR" sz="1400" dirty="0">
                <a:solidFill>
                  <a:prstClr val="black"/>
                </a:solidFill>
              </a:rPr>
              <a:t>0.22630    0.07774   2.911  0.00380 ** 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가정용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  <a:r>
              <a:rPr lang="ko-KR" altLang="en-US" sz="1400" dirty="0">
                <a:solidFill>
                  <a:prstClr val="black"/>
                </a:solidFill>
              </a:rPr>
              <a:t>세탁업                       </a:t>
            </a:r>
            <a:r>
              <a:rPr lang="en-US" altLang="ko-KR" sz="1400" dirty="0">
                <a:solidFill>
                  <a:prstClr val="black"/>
                </a:solidFill>
              </a:rPr>
              <a:t>-0.17394    0.06552  -2.655  0.00824 ** 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노래연습장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  <a:r>
              <a:rPr lang="ko-KR" altLang="en-US" sz="1400" dirty="0" err="1">
                <a:solidFill>
                  <a:prstClr val="black"/>
                </a:solidFill>
              </a:rPr>
              <a:t>운영업</a:t>
            </a:r>
            <a:r>
              <a:rPr lang="ko-KR" altLang="en-US" sz="1400" dirty="0">
                <a:solidFill>
                  <a:prstClr val="black"/>
                </a:solidFill>
              </a:rPr>
              <a:t>                  </a:t>
            </a:r>
            <a:r>
              <a:rPr lang="en-US" altLang="ko-KR" sz="1400" dirty="0">
                <a:solidFill>
                  <a:prstClr val="black"/>
                </a:solidFill>
              </a:rPr>
              <a:t>0.15574    0.05788   2.691  0.00742 ** 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치킨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  <a:r>
              <a:rPr lang="ko-KR" altLang="en-US" sz="1400" dirty="0">
                <a:solidFill>
                  <a:prstClr val="black"/>
                </a:solidFill>
              </a:rPr>
              <a:t>전문점                           </a:t>
            </a:r>
            <a:r>
              <a:rPr lang="en-US" altLang="ko-KR" sz="1400" dirty="0">
                <a:solidFill>
                  <a:prstClr val="black"/>
                </a:solidFill>
              </a:rPr>
              <a:t>0.14607    0.08472   1.724  0.08542 .  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자동차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  <a:r>
              <a:rPr lang="ko-KR" altLang="en-US" sz="1400" dirty="0">
                <a:solidFill>
                  <a:prstClr val="black"/>
                </a:solidFill>
              </a:rPr>
              <a:t>전문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  <a:r>
              <a:rPr lang="ko-KR" altLang="en-US" sz="1400" dirty="0" err="1">
                <a:solidFill>
                  <a:prstClr val="black"/>
                </a:solidFill>
              </a:rPr>
              <a:t>수리업</a:t>
            </a:r>
            <a:r>
              <a:rPr lang="ko-KR" altLang="en-US" sz="1400" dirty="0">
                <a:solidFill>
                  <a:prstClr val="black"/>
                </a:solidFill>
              </a:rPr>
              <a:t>                 </a:t>
            </a:r>
            <a:r>
              <a:rPr lang="en-US" altLang="ko-KR" sz="1400" dirty="0">
                <a:solidFill>
                  <a:prstClr val="black"/>
                </a:solidFill>
              </a:rPr>
              <a:t>-0.08618    0.06362  -1.355  0.17630    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과실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  <a:r>
              <a:rPr lang="ko-KR" altLang="en-US" sz="1400" dirty="0">
                <a:solidFill>
                  <a:prstClr val="black"/>
                </a:solidFill>
              </a:rPr>
              <a:t>및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  <a:r>
              <a:rPr lang="ko-KR" altLang="en-US" sz="1400" dirty="0">
                <a:solidFill>
                  <a:prstClr val="black"/>
                </a:solidFill>
              </a:rPr>
              <a:t>채소소매업                  </a:t>
            </a:r>
            <a:r>
              <a:rPr lang="en-US" altLang="ko-KR" sz="1400" dirty="0">
                <a:solidFill>
                  <a:prstClr val="black"/>
                </a:solidFill>
              </a:rPr>
              <a:t>0.16263    0.10288   1.581  0.11469    </a:t>
            </a:r>
          </a:p>
          <a:p>
            <a:r>
              <a:rPr lang="ko-KR" altLang="en-US" sz="1400" dirty="0" err="1">
                <a:solidFill>
                  <a:prstClr val="black"/>
                </a:solidFill>
              </a:rPr>
              <a:t>제과점업</a:t>
            </a:r>
            <a:r>
              <a:rPr lang="ko-KR" altLang="en-US" sz="1400" dirty="0">
                <a:solidFill>
                  <a:prstClr val="black"/>
                </a:solidFill>
              </a:rPr>
              <a:t>                             </a:t>
            </a:r>
            <a:r>
              <a:rPr lang="en-US" altLang="ko-KR" sz="1400" dirty="0">
                <a:solidFill>
                  <a:prstClr val="black"/>
                </a:solidFill>
              </a:rPr>
              <a:t>-0.22770    0.07203  -3.161  0.00169 **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E5B69F-8F25-4CA6-B9AB-2524249C10CA}"/>
              </a:ext>
            </a:extLst>
          </p:cNvPr>
          <p:cNvSpPr txBox="1"/>
          <p:nvPr/>
        </p:nvSpPr>
        <p:spPr>
          <a:xfrm>
            <a:off x="6513805" y="2067223"/>
            <a:ext cx="51312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▶ 유의미한 데이터</a:t>
            </a:r>
            <a:r>
              <a:rPr lang="en-US" altLang="ko-KR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(p-value &lt; 0.05)</a:t>
            </a:r>
          </a:p>
          <a:p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＊당구장</a:t>
            </a:r>
            <a:r>
              <a:rPr lang="en-US" altLang="ko-KR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2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운영업</a:t>
            </a: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＊중국</a:t>
            </a:r>
            <a:r>
              <a:rPr lang="en-US" altLang="ko-KR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음식점업</a:t>
            </a: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＊가정용</a:t>
            </a:r>
            <a:r>
              <a:rPr lang="en-US" altLang="ko-KR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세탁업</a:t>
            </a: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＊노래연습장</a:t>
            </a:r>
            <a:r>
              <a:rPr lang="en-US" altLang="ko-KR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2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운영업</a:t>
            </a: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＊제과점업</a:t>
            </a: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1" y="280406"/>
            <a:ext cx="21359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10225547" y="280406"/>
            <a:ext cx="160780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회귀분석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1115438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1인가구와 주택 주변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업종 회귀 모델</a:t>
            </a:r>
          </a:p>
        </p:txBody>
      </p:sp>
    </p:spTree>
    <p:extLst>
      <p:ext uri="{BB962C8B-B14F-4D97-AF65-F5344CB8AC3E}">
        <p14:creationId xmlns:p14="http://schemas.microsoft.com/office/powerpoint/2010/main" val="3621301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2683" y="286390"/>
            <a:ext cx="40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defRPr/>
            </a:pPr>
            <a:r>
              <a:rPr lang="ko-KR" altLang="en-US">
                <a:solidFill>
                  <a:prstClr val="white"/>
                </a:solidFill>
              </a:rPr>
              <a:t>수치 범위가 다른 데이터의 정규화 여부 결정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90428-29A6-462A-AE42-E7AD31DC18B1}"/>
              </a:ext>
            </a:extLst>
          </p:cNvPr>
          <p:cNvSpPr txBox="1"/>
          <p:nvPr/>
        </p:nvSpPr>
        <p:spPr>
          <a:xfrm>
            <a:off x="472966" y="1115438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주택 종류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주택 주변 업종 데이터와 일치하지 않아 따로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9028C-C888-40BA-9523-D9C717A36ADC}"/>
              </a:ext>
            </a:extLst>
          </p:cNvPr>
          <p:cNvSpPr txBox="1"/>
          <p:nvPr/>
        </p:nvSpPr>
        <p:spPr>
          <a:xfrm>
            <a:off x="1147083" y="2678144"/>
            <a:ext cx="108581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pairs.panels.plot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보고 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비율에 영향을 미치는 요소 판단</a:t>
            </a: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의사결정트리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모델을 생성하여 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비율 분류에 주로 활용된 변수 확인</a:t>
            </a: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결과를 통해 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비율과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전월세가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아파트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실거래가의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연관성 분석</a:t>
            </a: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2" y="280406"/>
            <a:ext cx="209605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7297272" y="280406"/>
            <a:ext cx="453608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 err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전월세</a:t>
            </a:r>
            <a:r>
              <a:rPr lang="en-US" altLang="ko-KR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, </a:t>
            </a:r>
            <a:r>
              <a:rPr lang="ko-KR" altLang="en-US" sz="2800" b="1" dirty="0" err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실거래가</a:t>
            </a: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 영향 분석</a:t>
            </a:r>
          </a:p>
        </p:txBody>
      </p:sp>
    </p:spTree>
    <p:extLst>
      <p:ext uri="{BB962C8B-B14F-4D97-AF65-F5344CB8AC3E}">
        <p14:creationId xmlns:p14="http://schemas.microsoft.com/office/powerpoint/2010/main" val="864099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0166" y="28639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7297272" y="280406"/>
            <a:ext cx="453608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 err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전월세</a:t>
            </a:r>
            <a:r>
              <a:rPr lang="en-US" altLang="ko-KR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, </a:t>
            </a:r>
            <a:r>
              <a:rPr lang="ko-KR" altLang="en-US" sz="2800" b="1" dirty="0" err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실거래가</a:t>
            </a: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 영향 분석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1" y="280406"/>
            <a:ext cx="21359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1026425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/>
              <a:defRPr/>
            </a:pP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비율이 </a:t>
            </a:r>
            <a:r>
              <a:rPr lang="ko-KR" altLang="en-US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전월세에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미치는 영향 분석 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pairs.panels</a:t>
            </a:r>
            <a:endParaRPr lang="en-US" altLang="ko-KR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800305" y="1722076"/>
            <a:ext cx="10591391" cy="4667056"/>
            <a:chOff x="800305" y="1722076"/>
            <a:chExt cx="10591391" cy="4667056"/>
          </a:xfrm>
        </p:grpSpPr>
        <p:pic>
          <p:nvPicPr>
            <p:cNvPr id="9218" name="Picture 2" descr="C:\Users\Eunbin\Downloads\월세 pairs panel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05" y="1722076"/>
              <a:ext cx="4971355" cy="4295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9" name="Picture 3" descr="C:\Users\Eunbin\Downloads\전세 pairs panel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0341" y="1722076"/>
              <a:ext cx="4971355" cy="4295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1660376" y="5997388"/>
              <a:ext cx="3251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prstClr val="black"/>
                  </a:solidFill>
                </a:rPr>
                <a:t>월세</a:t>
              </a:r>
              <a:r>
                <a:rPr lang="en-US" altLang="ko-KR" b="1" dirty="0">
                  <a:solidFill>
                    <a:prstClr val="black"/>
                  </a:solidFill>
                </a:rPr>
                <a:t>+</a:t>
              </a:r>
              <a:r>
                <a:rPr lang="ko-KR" altLang="en-US" b="1" dirty="0">
                  <a:solidFill>
                    <a:prstClr val="black"/>
                  </a:solidFill>
                </a:rPr>
                <a:t>전용면적</a:t>
              </a:r>
              <a:r>
                <a:rPr lang="en-US" altLang="ko-KR" b="1" dirty="0">
                  <a:solidFill>
                    <a:prstClr val="black"/>
                  </a:solidFill>
                </a:rPr>
                <a:t>+1</a:t>
              </a:r>
              <a:r>
                <a:rPr lang="ko-KR" altLang="en-US" b="1" dirty="0" err="1">
                  <a:solidFill>
                    <a:prstClr val="black"/>
                  </a:solidFill>
                </a:rPr>
                <a:t>인가구</a:t>
              </a:r>
              <a:r>
                <a:rPr lang="en-US" altLang="ko-KR" b="1" dirty="0">
                  <a:solidFill>
                    <a:prstClr val="black"/>
                  </a:solidFill>
                </a:rPr>
                <a:t>.</a:t>
              </a:r>
              <a:r>
                <a:rPr lang="ko-KR" altLang="en-US" b="1" dirty="0">
                  <a:solidFill>
                    <a:prstClr val="black"/>
                  </a:solidFill>
                </a:rPr>
                <a:t>비율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0412" y="6019800"/>
              <a:ext cx="3251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prstClr val="black"/>
                  </a:solidFill>
                </a:rPr>
                <a:t>전세</a:t>
              </a:r>
              <a:r>
                <a:rPr lang="en-US" altLang="ko-KR" b="1" dirty="0">
                  <a:solidFill>
                    <a:prstClr val="black"/>
                  </a:solidFill>
                </a:rPr>
                <a:t>+</a:t>
              </a:r>
              <a:r>
                <a:rPr lang="ko-KR" altLang="en-US" b="1" dirty="0">
                  <a:solidFill>
                    <a:prstClr val="black"/>
                  </a:solidFill>
                </a:rPr>
                <a:t>전용면적</a:t>
              </a:r>
              <a:r>
                <a:rPr lang="en-US" altLang="ko-KR" b="1" dirty="0">
                  <a:solidFill>
                    <a:prstClr val="black"/>
                  </a:solidFill>
                </a:rPr>
                <a:t>+1</a:t>
              </a:r>
              <a:r>
                <a:rPr lang="ko-KR" altLang="en-US" b="1" dirty="0" err="1">
                  <a:solidFill>
                    <a:prstClr val="black"/>
                  </a:solidFill>
                </a:rPr>
                <a:t>인가구</a:t>
              </a:r>
              <a:r>
                <a:rPr lang="en-US" altLang="ko-KR" b="1" dirty="0">
                  <a:solidFill>
                    <a:prstClr val="black"/>
                  </a:solidFill>
                </a:rPr>
                <a:t>.</a:t>
              </a:r>
              <a:r>
                <a:rPr lang="ko-KR" altLang="en-US" b="1" dirty="0">
                  <a:solidFill>
                    <a:prstClr val="black"/>
                  </a:solidFill>
                </a:rPr>
                <a:t>비율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119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0166" y="28639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7297272" y="280406"/>
            <a:ext cx="453608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 err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전월세</a:t>
            </a:r>
            <a:r>
              <a:rPr lang="en-US" altLang="ko-KR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, </a:t>
            </a:r>
            <a:r>
              <a:rPr lang="ko-KR" altLang="en-US" sz="2800" b="1" dirty="0" err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실거래가</a:t>
            </a: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 영향 분석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1" y="280406"/>
            <a:ext cx="21359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1026425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2"/>
              <a:defRPr/>
            </a:pP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비율이 </a:t>
            </a:r>
            <a:r>
              <a:rPr lang="ko-KR" altLang="en-US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전월세가에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미치는 영향 분석 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rpart.plot</a:t>
            </a:r>
            <a:endParaRPr lang="en-US" altLang="ko-KR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73584" y="1913497"/>
            <a:ext cx="10444832" cy="4475635"/>
            <a:chOff x="1061081" y="1913497"/>
            <a:chExt cx="10444832" cy="4475635"/>
          </a:xfrm>
        </p:grpSpPr>
        <p:sp>
          <p:nvSpPr>
            <p:cNvPr id="27" name="TextBox 26"/>
            <p:cNvSpPr txBox="1"/>
            <p:nvPr/>
          </p:nvSpPr>
          <p:spPr>
            <a:xfrm>
              <a:off x="1660376" y="5997388"/>
              <a:ext cx="3251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prstClr val="black"/>
                  </a:solidFill>
                </a:rPr>
                <a:t>월세</a:t>
              </a:r>
              <a:r>
                <a:rPr lang="en-US" altLang="ko-KR" b="1" dirty="0">
                  <a:solidFill>
                    <a:prstClr val="black"/>
                  </a:solidFill>
                </a:rPr>
                <a:t>+</a:t>
              </a:r>
              <a:r>
                <a:rPr lang="ko-KR" altLang="en-US" b="1" dirty="0">
                  <a:solidFill>
                    <a:prstClr val="black"/>
                  </a:solidFill>
                </a:rPr>
                <a:t>전용면적</a:t>
              </a:r>
              <a:r>
                <a:rPr lang="en-US" altLang="ko-KR" b="1" dirty="0">
                  <a:solidFill>
                    <a:prstClr val="black"/>
                  </a:solidFill>
                </a:rPr>
                <a:t>+1</a:t>
              </a:r>
              <a:r>
                <a:rPr lang="ko-KR" altLang="en-US" b="1" dirty="0" err="1">
                  <a:solidFill>
                    <a:prstClr val="black"/>
                  </a:solidFill>
                </a:rPr>
                <a:t>인가구</a:t>
              </a:r>
              <a:r>
                <a:rPr lang="en-US" altLang="ko-KR" b="1" dirty="0">
                  <a:solidFill>
                    <a:prstClr val="black"/>
                  </a:solidFill>
                </a:rPr>
                <a:t>.</a:t>
              </a:r>
              <a:r>
                <a:rPr lang="ko-KR" altLang="en-US" b="1" dirty="0">
                  <a:solidFill>
                    <a:prstClr val="black"/>
                  </a:solidFill>
                </a:rPr>
                <a:t>비율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90767" y="6019800"/>
              <a:ext cx="3251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prstClr val="black"/>
                  </a:solidFill>
                </a:rPr>
                <a:t>전세</a:t>
              </a:r>
              <a:r>
                <a:rPr lang="en-US" altLang="ko-KR" b="1" dirty="0">
                  <a:solidFill>
                    <a:prstClr val="black"/>
                  </a:solidFill>
                </a:rPr>
                <a:t>+</a:t>
              </a:r>
              <a:r>
                <a:rPr lang="ko-KR" altLang="en-US" b="1" dirty="0">
                  <a:solidFill>
                    <a:prstClr val="black"/>
                  </a:solidFill>
                </a:rPr>
                <a:t>전용면적</a:t>
              </a:r>
              <a:r>
                <a:rPr lang="en-US" altLang="ko-KR" b="1" dirty="0">
                  <a:solidFill>
                    <a:prstClr val="black"/>
                  </a:solidFill>
                </a:rPr>
                <a:t>+1</a:t>
              </a:r>
              <a:r>
                <a:rPr lang="ko-KR" altLang="en-US" b="1" dirty="0" err="1">
                  <a:solidFill>
                    <a:prstClr val="black"/>
                  </a:solidFill>
                </a:rPr>
                <a:t>인가구</a:t>
              </a:r>
              <a:r>
                <a:rPr lang="en-US" altLang="ko-KR" b="1" dirty="0">
                  <a:solidFill>
                    <a:prstClr val="black"/>
                  </a:solidFill>
                </a:rPr>
                <a:t>.</a:t>
              </a:r>
              <a:r>
                <a:rPr lang="ko-KR" altLang="en-US" b="1" dirty="0">
                  <a:solidFill>
                    <a:prstClr val="black"/>
                  </a:solidFill>
                </a:rPr>
                <a:t>비율</a:t>
              </a:r>
            </a:p>
          </p:txBody>
        </p:sp>
        <p:pic>
          <p:nvPicPr>
            <p:cNvPr id="16" name="Picture 3" descr="C:\Users\Eunbin\Downloads\월세 결정트리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081" y="1913497"/>
              <a:ext cx="4710579" cy="4070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C:\Users\Eunbin\Downloads\전세 결정트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120" y="1913497"/>
              <a:ext cx="5199793" cy="4070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1188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0166" y="28639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7297272" y="280406"/>
            <a:ext cx="453608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 err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전월세</a:t>
            </a:r>
            <a:r>
              <a:rPr lang="en-US" altLang="ko-KR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, </a:t>
            </a:r>
            <a:r>
              <a:rPr lang="ko-KR" altLang="en-US" sz="2800" b="1" dirty="0" err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실거래가</a:t>
            </a: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 영향 분석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1" y="280406"/>
            <a:ext cx="21359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1026425"/>
            <a:ext cx="1171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3"/>
              <a:defRPr/>
            </a:pP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비율이 아파트 </a:t>
            </a:r>
            <a:r>
              <a:rPr lang="ko-KR" altLang="en-US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실거래가에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미치는 영향 분석 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pairs.panels</a:t>
            </a:r>
            <a:endParaRPr lang="en-US" altLang="ko-KR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2"/>
          <p:cNvGrpSpPr/>
          <p:nvPr/>
        </p:nvGrpSpPr>
        <p:grpSpPr>
          <a:xfrm>
            <a:off x="358645" y="1749966"/>
            <a:ext cx="6083400" cy="4619075"/>
            <a:chOff x="358645" y="1895106"/>
            <a:chExt cx="6083400" cy="4619075"/>
          </a:xfrm>
        </p:grpSpPr>
        <p:pic>
          <p:nvPicPr>
            <p:cNvPr id="11266" name="Picture 2" descr="C:\Users\Eunbin\Downloads\실거래가 pairs panel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221" y="1895106"/>
              <a:ext cx="5133824" cy="4435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424333" y="6235841"/>
              <a:ext cx="10839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prstClr val="black"/>
                  </a:solidFill>
                </a:rPr>
                <a:t>1</a:t>
              </a:r>
              <a:r>
                <a:rPr lang="ko-KR" altLang="en-US" sz="1200" b="1" dirty="0" err="1">
                  <a:solidFill>
                    <a:prstClr val="black"/>
                  </a:solidFill>
                </a:rPr>
                <a:t>인가구</a:t>
              </a:r>
              <a:r>
                <a:rPr lang="en-US" altLang="ko-KR" sz="1200" b="1" dirty="0">
                  <a:solidFill>
                    <a:prstClr val="black"/>
                  </a:solidFill>
                </a:rPr>
                <a:t>.</a:t>
              </a:r>
              <a:r>
                <a:rPr lang="ko-KR" altLang="en-US" sz="1200" b="1" dirty="0">
                  <a:solidFill>
                    <a:prstClr val="black"/>
                  </a:solidFill>
                </a:rPr>
                <a:t>비율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49185" y="623522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prstClr val="black"/>
                  </a:solidFill>
                </a:rPr>
                <a:t>전용면적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16967" y="623718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prstClr val="black"/>
                  </a:solidFill>
                </a:rPr>
                <a:t>실거래가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99958" y="623522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prstClr val="black"/>
                  </a:solidFill>
                </a:rPr>
                <a:t>층수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0989" y="623718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>
                  <a:solidFill>
                    <a:prstClr val="black"/>
                  </a:solidFill>
                </a:rPr>
                <a:t>건축년도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8645" y="2411327"/>
              <a:ext cx="10839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prstClr val="black"/>
                  </a:solidFill>
                </a:rPr>
                <a:t>1</a:t>
              </a:r>
              <a:r>
                <a:rPr lang="ko-KR" altLang="en-US" sz="1200" b="1" dirty="0" err="1">
                  <a:solidFill>
                    <a:prstClr val="black"/>
                  </a:solidFill>
                </a:rPr>
                <a:t>인가구</a:t>
              </a:r>
              <a:r>
                <a:rPr lang="en-US" altLang="ko-KR" sz="1200" b="1" dirty="0">
                  <a:solidFill>
                    <a:prstClr val="black"/>
                  </a:solidFill>
                </a:rPr>
                <a:t>.</a:t>
              </a:r>
              <a:r>
                <a:rPr lang="ko-KR" altLang="en-US" sz="1200" b="1" dirty="0">
                  <a:solidFill>
                    <a:prstClr val="black"/>
                  </a:solidFill>
                </a:rPr>
                <a:t>비율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2883" y="31944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prstClr val="black"/>
                  </a:solidFill>
                </a:rPr>
                <a:t>전용면적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04" y="395876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>
                  <a:solidFill>
                    <a:prstClr val="black"/>
                  </a:solidFill>
                </a:rPr>
                <a:t>실거래가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73190" y="479105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prstClr val="black"/>
                  </a:solidFill>
                </a:rPr>
                <a:t>층수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2832" y="553324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>
                  <a:solidFill>
                    <a:prstClr val="black"/>
                  </a:solidFill>
                </a:rPr>
                <a:t>건축년도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835458" y="3536627"/>
            <a:ext cx="4997898" cy="83099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전용면적과 </a:t>
            </a:r>
            <a:r>
              <a:rPr lang="ko-KR" altLang="en-US" sz="24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실거래가</a:t>
            </a:r>
            <a:r>
              <a:rPr lang="ko-KR" altLang="en-US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외에는</a:t>
            </a: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just"/>
            <a:r>
              <a:rPr lang="ko-KR" altLang="en-US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큰 상관관계가 없는 것으로 분석됨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4086225" y="3286125"/>
            <a:ext cx="2762250" cy="60960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66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0166" y="28639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7297272" y="280406"/>
            <a:ext cx="453608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 err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전월세</a:t>
            </a:r>
            <a:r>
              <a:rPr lang="en-US" altLang="ko-KR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, </a:t>
            </a:r>
            <a:r>
              <a:rPr lang="ko-KR" altLang="en-US" sz="2800" b="1" dirty="0" err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실거래가</a:t>
            </a: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 영향 분석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F61C0A-C82B-4242-B965-67131DF26758}"/>
              </a:ext>
            </a:extLst>
          </p:cNvPr>
          <p:cNvSpPr txBox="1"/>
          <p:nvPr/>
        </p:nvSpPr>
        <p:spPr>
          <a:xfrm>
            <a:off x="1473051" y="280406"/>
            <a:ext cx="21359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분석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1026425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4"/>
              <a:defRPr/>
            </a:pP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비율이 아파트 </a:t>
            </a:r>
            <a:r>
              <a:rPr lang="ko-KR" altLang="en-US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실거래가에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미치는 영향 분석 </a:t>
            </a:r>
            <a:r>
              <a:rPr lang="en-US" altLang="ko-KR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rpart.plot</a:t>
            </a:r>
            <a:endParaRPr lang="en-US" altLang="ko-KR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7" name="Picture 2" descr="C:\Users\Eunbin\Downloads\실거래가 결정트리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6" y="1643315"/>
            <a:ext cx="9092348" cy="504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358645" y="4168271"/>
            <a:ext cx="4997898" cy="83099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전용면적과 자치구가 </a:t>
            </a:r>
            <a:r>
              <a:rPr lang="ko-KR" altLang="en-US" sz="24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실거래가에</a:t>
            </a:r>
            <a:r>
              <a:rPr lang="ko-KR" altLang="en-US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큰 영향을 미치는 것으로 분석됨</a:t>
            </a:r>
          </a:p>
        </p:txBody>
      </p:sp>
    </p:spTree>
    <p:extLst>
      <p:ext uri="{BB962C8B-B14F-4D97-AF65-F5344CB8AC3E}">
        <p14:creationId xmlns:p14="http://schemas.microsoft.com/office/powerpoint/2010/main" val="1456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2683" y="286390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endParaRPr lang="ko-KR" altLang="en-US" sz="2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7C9745-5BDC-42FD-B194-2517F452BE5A}"/>
              </a:ext>
            </a:extLst>
          </p:cNvPr>
          <p:cNvSpPr txBox="1"/>
          <p:nvPr/>
        </p:nvSpPr>
        <p:spPr>
          <a:xfrm>
            <a:off x="1473052" y="280406"/>
            <a:ext cx="178505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effectLst/>
                <a:uLnTx/>
                <a:uFillTx/>
                <a:latin typeface="HY수평선B" panose="02030600000101010101" pitchFamily="18" charset="-127"/>
                <a:ea typeface="HY수평선B" panose="02030600000101010101" pitchFamily="18" charset="-127"/>
                <a:cs typeface="+mn-cs"/>
              </a:rPr>
              <a:t>결론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9C00FA-859F-4C6E-A606-0201B5D40114}"/>
              </a:ext>
            </a:extLst>
          </p:cNvPr>
          <p:cNvSpPr txBox="1"/>
          <p:nvPr/>
        </p:nvSpPr>
        <p:spPr>
          <a:xfrm>
            <a:off x="1583813" y="5071124"/>
            <a:ext cx="8372805" cy="83099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실패사례 </a:t>
            </a:r>
            <a:r>
              <a:rPr lang="en-US" altLang="ko-K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2 : </a:t>
            </a:r>
            <a:r>
              <a:rPr lang="ko-KR" alt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변수가 많으면 막연히 좋을 것이라 생각했으나</a:t>
            </a:r>
            <a:endParaRPr lang="en-US" altLang="ko-K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데이터의 양보다 어떤 데이터인지가 더 중요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218566-C8D5-496E-AFE8-85218AC5FE48}"/>
              </a:ext>
            </a:extLst>
          </p:cNvPr>
          <p:cNvSpPr/>
          <p:nvPr/>
        </p:nvSpPr>
        <p:spPr>
          <a:xfrm>
            <a:off x="502463" y="1268110"/>
            <a:ext cx="112342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주성분 분석 결과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1</a:t>
            </a:r>
            <a:r>
              <a:rPr lang="ko-KR" altLang="en-US" sz="24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비율과 주성분 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1~3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 큰 연관이 없다고 판단됨</a:t>
            </a:r>
            <a:endParaRPr lang="en-US" altLang="ko-KR" sz="24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endParaRPr lang="en-US" altLang="ko-KR" sz="24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의사결정트리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군집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회귀 분석 결과 종합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b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비율에 영향을 많이 받은 요소는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아파트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식음료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판매점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주점의 수</a:t>
            </a:r>
            <a:endParaRPr lang="en-US" altLang="ko-KR" sz="24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endParaRPr lang="en-US" altLang="ko-KR" sz="24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전월세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실거래가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영향 분석 결과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endParaRPr lang="ko-KR" altLang="en-US" sz="24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defRPr/>
            </a:pP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1</a:t>
            </a:r>
            <a:r>
              <a:rPr lang="ko-KR" altLang="en-US" sz="24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비율보다는 전용면적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주택의 위치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자치구</a:t>
            </a:r>
            <a:r>
              <a:rPr lang="en-US" altLang="ko-KR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4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 다른 요소가 더 큰 영향</a:t>
            </a:r>
          </a:p>
        </p:txBody>
      </p:sp>
    </p:spTree>
    <p:extLst>
      <p:ext uri="{BB962C8B-B14F-4D97-AF65-F5344CB8AC3E}">
        <p14:creationId xmlns:p14="http://schemas.microsoft.com/office/powerpoint/2010/main" val="177529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2683" y="286390"/>
            <a:ext cx="40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5140A3F-34F4-4F98-A128-4E18AD6F97D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t="47966" b="33286"/>
          <a:stretch>
            <a:fillRect/>
          </a:stretch>
        </p:blipFill>
        <p:spPr>
          <a:xfrm>
            <a:off x="613539" y="5922187"/>
            <a:ext cx="7795922" cy="667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3A4F1F-7CEC-44BA-A619-2118386CFACC}"/>
              </a:ext>
            </a:extLst>
          </p:cNvPr>
          <p:cNvSpPr txBox="1"/>
          <p:nvPr/>
        </p:nvSpPr>
        <p:spPr>
          <a:xfrm>
            <a:off x="1473052" y="280406"/>
            <a:ext cx="239639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자료 출처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18CCEB-4885-4806-BCF4-EF8C3E8F6F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t="2585" r="6921" b="81473"/>
          <a:stretch>
            <a:fillRect/>
          </a:stretch>
        </p:blipFill>
        <p:spPr>
          <a:xfrm>
            <a:off x="308745" y="1099051"/>
            <a:ext cx="7066145" cy="6511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BF3549-A4D1-4728-8CF9-B192B0646D4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t="2259" b="79936"/>
          <a:stretch>
            <a:fillRect/>
          </a:stretch>
        </p:blipFill>
        <p:spPr>
          <a:xfrm>
            <a:off x="468400" y="3429322"/>
            <a:ext cx="7793262" cy="6769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18CCEB-4885-4806-BCF4-EF8C3E8F6F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t="39483" b="45676"/>
          <a:stretch>
            <a:fillRect/>
          </a:stretch>
        </p:blipFill>
        <p:spPr>
          <a:xfrm>
            <a:off x="308745" y="1892323"/>
            <a:ext cx="7591541" cy="6062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A18CCEB-4885-4806-BCF4-EF8C3E8F6F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t="69205" b="14964"/>
          <a:stretch>
            <a:fillRect/>
          </a:stretch>
        </p:blipFill>
        <p:spPr>
          <a:xfrm>
            <a:off x="308745" y="2640614"/>
            <a:ext cx="7591551" cy="64663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3BF3549-A4D1-4728-8CF9-B192B0646D4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t="54036" b="27620"/>
          <a:stretch>
            <a:fillRect/>
          </a:stretch>
        </p:blipFill>
        <p:spPr>
          <a:xfrm>
            <a:off x="468399" y="4248340"/>
            <a:ext cx="7793265" cy="6974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5140A3F-34F4-4F98-A128-4E18AD6F97D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b="80551"/>
          <a:stretch>
            <a:fillRect/>
          </a:stretch>
        </p:blipFill>
        <p:spPr>
          <a:xfrm>
            <a:off x="613538" y="5087855"/>
            <a:ext cx="7795925" cy="69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10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38150" y="2978032"/>
            <a:ext cx="3515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r>
              <a:rPr lang="en-US" altLang="ko-KR" sz="48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4800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742997" y="2601313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742997" y="4185748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27188" y="2655997"/>
            <a:ext cx="193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endParaRPr lang="ko-KR" altLang="en-US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3001" y="3771460"/>
            <a:ext cx="90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Q&amp;A</a:t>
            </a:r>
            <a:endParaRPr lang="ko-KR" altLang="en-US" b="1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738" y="6237397"/>
            <a:ext cx="715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https://github.com/Euseong/R-project</a:t>
            </a:r>
            <a:endParaRPr lang="ko-KR" altLang="en-US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49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9095" y="286390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53245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E6DE09-F5DA-4C12-8A11-652CF700D7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939" y="1852901"/>
            <a:ext cx="4882795" cy="448919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F970BB-D1A6-41D3-A555-BD931992D880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6071615" y="953245"/>
            <a:ext cx="24385" cy="5722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A79644-D7DE-4209-8EFE-0D1EF807F769}"/>
              </a:ext>
            </a:extLst>
          </p:cNvPr>
          <p:cNvSpPr txBox="1"/>
          <p:nvPr/>
        </p:nvSpPr>
        <p:spPr>
          <a:xfrm>
            <a:off x="6777228" y="1167536"/>
            <a:ext cx="474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단위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CD8069-F599-47B2-A8D7-BFA8E239720C}"/>
              </a:ext>
            </a:extLst>
          </p:cNvPr>
          <p:cNvSpPr txBox="1"/>
          <p:nvPr/>
        </p:nvSpPr>
        <p:spPr>
          <a:xfrm>
            <a:off x="1232602" y="1167536"/>
            <a:ext cx="312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목록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ABCFE9-C538-4BFE-B943-91162F24A37C}"/>
              </a:ext>
            </a:extLst>
          </p:cNvPr>
          <p:cNvSpPr txBox="1"/>
          <p:nvPr/>
        </p:nvSpPr>
        <p:spPr>
          <a:xfrm>
            <a:off x="6071614" y="1972250"/>
            <a:ext cx="6108193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2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3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.</a:t>
            </a:r>
          </a:p>
          <a:p>
            <a:pPr algn="ctr">
              <a:lnSpc>
                <a:spcPts val="4000"/>
              </a:lnSpc>
            </a:pP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km^2 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당  인구</a:t>
            </a: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ts val="4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가구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수급자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수</a:t>
            </a: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ts val="4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분식점 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음식점업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음료점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편의점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당구장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운영업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.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거래량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월세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보증금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전용면적</a:t>
            </a: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ts val="4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거래량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보증금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전용면적</a:t>
            </a:r>
            <a:endParaRPr lang="en-US" altLang="ko-KR" sz="20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ts val="4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단독주택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다가구주택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아파트 </a:t>
            </a:r>
            <a:r>
              <a:rPr lang="en-US" altLang="ko-KR" sz="20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77356B-8C27-45A5-8CE1-0EEF74C0570A}"/>
              </a:ext>
            </a:extLst>
          </p:cNvPr>
          <p:cNvSpPr txBox="1"/>
          <p:nvPr/>
        </p:nvSpPr>
        <p:spPr>
          <a:xfrm>
            <a:off x="1473052" y="280406"/>
            <a:ext cx="92180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개요</a:t>
            </a:r>
            <a:endParaRPr lang="ko-KR" altLang="en-US" sz="2800" b="1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63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8832" y="0"/>
            <a:ext cx="8613168" cy="699156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2459421 w 8555421"/>
              <a:gd name="connsiteY0" fmla="*/ 0 h 6865883"/>
              <a:gd name="connsiteX1" fmla="*/ 8555421 w 8555421"/>
              <a:gd name="connsiteY1" fmla="*/ 0 h 6865883"/>
              <a:gd name="connsiteX2" fmla="*/ 8555421 w 8555421"/>
              <a:gd name="connsiteY2" fmla="*/ 6858000 h 6865883"/>
              <a:gd name="connsiteX3" fmla="*/ 0 w 8555421"/>
              <a:gd name="connsiteY3" fmla="*/ 6865883 h 6865883"/>
              <a:gd name="connsiteX4" fmla="*/ 2459421 w 8555421"/>
              <a:gd name="connsiteY4" fmla="*/ 0 h 6865883"/>
              <a:gd name="connsiteX0" fmla="*/ 0 w 8602894"/>
              <a:gd name="connsiteY0" fmla="*/ 0 h 6865883"/>
              <a:gd name="connsiteX1" fmla="*/ 8602894 w 8602894"/>
              <a:gd name="connsiteY1" fmla="*/ 0 h 6865883"/>
              <a:gd name="connsiteX2" fmla="*/ 8602894 w 8602894"/>
              <a:gd name="connsiteY2" fmla="*/ 6858000 h 6865883"/>
              <a:gd name="connsiteX3" fmla="*/ 47473 w 8602894"/>
              <a:gd name="connsiteY3" fmla="*/ 6865883 h 6865883"/>
              <a:gd name="connsiteX4" fmla="*/ 0 w 8602894"/>
              <a:gd name="connsiteY4" fmla="*/ 0 h 6865883"/>
              <a:gd name="connsiteX0" fmla="*/ 0 w 8602894"/>
              <a:gd name="connsiteY0" fmla="*/ 0 h 6865883"/>
              <a:gd name="connsiteX1" fmla="*/ 8602894 w 8602894"/>
              <a:gd name="connsiteY1" fmla="*/ 0 h 6865883"/>
              <a:gd name="connsiteX2" fmla="*/ 8602894 w 8602894"/>
              <a:gd name="connsiteY2" fmla="*/ 6858000 h 6865883"/>
              <a:gd name="connsiteX3" fmla="*/ 2749577 w 8602894"/>
              <a:gd name="connsiteY3" fmla="*/ 6865883 h 6865883"/>
              <a:gd name="connsiteX4" fmla="*/ 0 w 8602894"/>
              <a:gd name="connsiteY4" fmla="*/ 0 h 6865883"/>
              <a:gd name="connsiteX0" fmla="*/ 0 w 8602894"/>
              <a:gd name="connsiteY0" fmla="*/ 0 h 6886432"/>
              <a:gd name="connsiteX1" fmla="*/ 8602894 w 8602894"/>
              <a:gd name="connsiteY1" fmla="*/ 0 h 6886432"/>
              <a:gd name="connsiteX2" fmla="*/ 8602894 w 8602894"/>
              <a:gd name="connsiteY2" fmla="*/ 6858000 h 6886432"/>
              <a:gd name="connsiteX3" fmla="*/ 2092031 w 8602894"/>
              <a:gd name="connsiteY3" fmla="*/ 6886432 h 6886432"/>
              <a:gd name="connsiteX4" fmla="*/ 0 w 8602894"/>
              <a:gd name="connsiteY4" fmla="*/ 0 h 6886432"/>
              <a:gd name="connsiteX0" fmla="*/ 0 w 8674813"/>
              <a:gd name="connsiteY0" fmla="*/ 0 h 6991564"/>
              <a:gd name="connsiteX1" fmla="*/ 8602894 w 8674813"/>
              <a:gd name="connsiteY1" fmla="*/ 0 h 6991564"/>
              <a:gd name="connsiteX2" fmla="*/ 8674813 w 8674813"/>
              <a:gd name="connsiteY2" fmla="*/ 6991564 h 6991564"/>
              <a:gd name="connsiteX3" fmla="*/ 2092031 w 8674813"/>
              <a:gd name="connsiteY3" fmla="*/ 6886432 h 6991564"/>
              <a:gd name="connsiteX4" fmla="*/ 0 w 8674813"/>
              <a:gd name="connsiteY4" fmla="*/ 0 h 6991564"/>
              <a:gd name="connsiteX0" fmla="*/ 0 w 8613168"/>
              <a:gd name="connsiteY0" fmla="*/ 0 h 6991564"/>
              <a:gd name="connsiteX1" fmla="*/ 8602894 w 8613168"/>
              <a:gd name="connsiteY1" fmla="*/ 0 h 6991564"/>
              <a:gd name="connsiteX2" fmla="*/ 8613168 w 8613168"/>
              <a:gd name="connsiteY2" fmla="*/ 6991564 h 6991564"/>
              <a:gd name="connsiteX3" fmla="*/ 2092031 w 8613168"/>
              <a:gd name="connsiteY3" fmla="*/ 6886432 h 6991564"/>
              <a:gd name="connsiteX4" fmla="*/ 0 w 8613168"/>
              <a:gd name="connsiteY4" fmla="*/ 0 h 699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168" h="6991564">
                <a:moveTo>
                  <a:pt x="0" y="0"/>
                </a:moveTo>
                <a:lnTo>
                  <a:pt x="8602894" y="0"/>
                </a:lnTo>
                <a:cubicBezTo>
                  <a:pt x="8606319" y="2330521"/>
                  <a:pt x="8609743" y="4661043"/>
                  <a:pt x="8613168" y="6991564"/>
                </a:cubicBezTo>
                <a:lnTo>
                  <a:pt x="2092031" y="68864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50424" y="2940830"/>
            <a:ext cx="4349268" cy="976341"/>
            <a:chOff x="250424" y="2968629"/>
            <a:chExt cx="4349268" cy="976341"/>
          </a:xfrm>
        </p:grpSpPr>
        <p:sp>
          <p:nvSpPr>
            <p:cNvPr id="5" name="TextBox 4"/>
            <p:cNvSpPr txBox="1"/>
            <p:nvPr/>
          </p:nvSpPr>
          <p:spPr>
            <a:xfrm>
              <a:off x="250424" y="3102856"/>
              <a:ext cx="43492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spc="60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 </a:t>
              </a:r>
              <a:r>
                <a:rPr lang="ko-KR" altLang="en-US" sz="4000" spc="60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데이터전처리</a:t>
              </a:r>
            </a:p>
          </p:txBody>
        </p:sp>
        <p:cxnSp>
          <p:nvCxnSpPr>
            <p:cNvPr id="3" name="직선 연결선 2"/>
            <p:cNvCxnSpPr>
              <a:cxnSpLocks/>
            </p:cNvCxnSpPr>
            <p:nvPr/>
          </p:nvCxnSpPr>
          <p:spPr>
            <a:xfrm>
              <a:off x="1451537" y="2968629"/>
              <a:ext cx="194704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/>
            </p:cNvCxnSpPr>
            <p:nvPr/>
          </p:nvCxnSpPr>
          <p:spPr>
            <a:xfrm>
              <a:off x="1451537" y="3944970"/>
              <a:ext cx="194704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6695147" y="2463608"/>
            <a:ext cx="3643946" cy="1930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엑셀을 이용한 처리</a:t>
            </a:r>
            <a:endParaRPr lang="en-US" altLang="ko-KR" sz="28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1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R</a:t>
            </a:r>
            <a:r>
              <a:rPr lang="ko-KR" altLang="en-US" sz="28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처리</a:t>
            </a:r>
            <a:endParaRPr lang="en-US" altLang="ko-KR" sz="28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1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실패사례 </a:t>
            </a:r>
            <a:r>
              <a:rPr lang="en-US" altLang="ko-KR" sz="28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26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9095" y="286390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2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8606118" y="280268"/>
            <a:ext cx="322723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엑셀을 </a:t>
            </a:r>
            <a:r>
              <a:rPr lang="ko-KR" altLang="en-US" sz="2800" b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이용한 처리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effectLst/>
              <a:uLnTx/>
              <a:uFillTx/>
              <a:latin typeface="HY수평선B" panose="02030600000101010101" pitchFamily="18" charset="-127"/>
              <a:ea typeface="HY수평선B" panose="02030600000101010101" pitchFamily="18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5537312"/>
            <a:ext cx="11246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수집한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데이터</a:t>
            </a:r>
            <a:r>
              <a:rPr lang="ko-KR" altLang="en-US" sz="2800" noProof="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자치구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동을 기준으로 정렬</a:t>
            </a:r>
            <a:endParaRPr lang="en-US" altLang="ko-KR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~ 7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인가구를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합산하고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나누어 비율 산출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014268-970C-4634-82CB-07E17211EB3F}"/>
              </a:ext>
            </a:extLst>
          </p:cNvPr>
          <p:cNvSpPr txBox="1"/>
          <p:nvPr/>
        </p:nvSpPr>
        <p:spPr>
          <a:xfrm>
            <a:off x="1473052" y="280406"/>
            <a:ext cx="239639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effectLst/>
                <a:uLnTx/>
                <a:uFillTx/>
                <a:latin typeface="HY수평선B" panose="02030600000101010101" pitchFamily="18" charset="-127"/>
                <a:ea typeface="HY수평선B" panose="02030600000101010101" pitchFamily="18" charset="-127"/>
                <a:cs typeface="+mn-cs"/>
              </a:rPr>
              <a:t>데이터 전처리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18730" y="1240887"/>
            <a:ext cx="11154540" cy="4106082"/>
            <a:chOff x="217756" y="1240887"/>
            <a:chExt cx="11154540" cy="410608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9ECB577-1426-44A1-92A4-D31A300C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819" y="1253950"/>
              <a:ext cx="5865181" cy="40930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2C24964-2F60-48E0-8BC0-6A7918266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9190" y="1240888"/>
              <a:ext cx="5423563" cy="40968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E4662B9-1819-47AD-91A1-EE7A69115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6323" y="1240887"/>
              <a:ext cx="3589092" cy="40968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B58EBFF-50BD-43AF-9E9E-6254CC831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85494" y="1245071"/>
              <a:ext cx="4886802" cy="40930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217756" y="1253950"/>
              <a:ext cx="1001783" cy="40930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148902" y="1253950"/>
              <a:ext cx="1001783" cy="40930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550270" y="1253950"/>
              <a:ext cx="1001783" cy="40930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485494" y="1240887"/>
              <a:ext cx="1001783" cy="40930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06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9095" y="286390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2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9009529" y="280406"/>
            <a:ext cx="282382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effectLst/>
                <a:uLnTx/>
                <a:uFillTx/>
                <a:latin typeface="HY수평선B" panose="02030600000101010101" pitchFamily="18" charset="-127"/>
                <a:ea typeface="HY수평선B" panose="02030600000101010101" pitchFamily="18" charset="-127"/>
                <a:cs typeface="+mn-cs"/>
              </a:rPr>
              <a:t>R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effectLst/>
                <a:uLnTx/>
                <a:uFillTx/>
                <a:latin typeface="HY수평선B" panose="02030600000101010101" pitchFamily="18" charset="-127"/>
                <a:ea typeface="HY수평선B" panose="02030600000101010101" pitchFamily="18" charset="-127"/>
                <a:cs typeface="+mn-cs"/>
              </a:rPr>
              <a:t>을 이용한 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1115438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14350" marR="0" lvl="0" indent="-5143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 sz="280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buFont typeface="+mj-lt"/>
              <a:buAutoNum type="arabicParenR" startAt="3"/>
            </a:pPr>
            <a:r>
              <a:rPr lang="ko-KR" altLang="en-US" dirty="0"/>
              <a:t>수집한 데이터를 하나의 데이터프레임으로 통합</a:t>
            </a:r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5" y="1822677"/>
            <a:ext cx="2509865" cy="255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화살표: 오른쪽 7">
            <a:extLst>
              <a:ext uri="{FF2B5EF4-FFF2-40B4-BE49-F238E27FC236}">
                <a16:creationId xmlns:a16="http://schemas.microsoft.com/office/drawing/2014/main" id="{E827FF92-A458-4420-B254-1321495C11A6}"/>
              </a:ext>
            </a:extLst>
          </p:cNvPr>
          <p:cNvSpPr/>
          <p:nvPr/>
        </p:nvSpPr>
        <p:spPr>
          <a:xfrm>
            <a:off x="3258105" y="2588616"/>
            <a:ext cx="994299" cy="46270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9C00FA-859F-4C6E-A606-0201B5D40114}"/>
              </a:ext>
            </a:extLst>
          </p:cNvPr>
          <p:cNvSpPr txBox="1"/>
          <p:nvPr/>
        </p:nvSpPr>
        <p:spPr>
          <a:xfrm>
            <a:off x="4622601" y="2492336"/>
            <a:ext cx="2375971" cy="83099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R studio</a:t>
            </a:r>
            <a:r>
              <a:rPr kumimoji="0" lang="ko-KR" altLang="en-US" sz="24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로 읽기</a:t>
            </a:r>
            <a:endParaRPr kumimoji="0" lang="en-US" altLang="ko-KR" sz="2400" b="0" i="0" u="none" strike="noStrike" kern="1200" cap="none" spc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(read.csv)</a:t>
            </a:r>
            <a:endParaRPr kumimoji="0" lang="ko-KR" altLang="en-US" sz="2400" b="0" i="0" u="none" strike="noStrike" kern="1200" cap="none" spc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26728" y="4701698"/>
            <a:ext cx="4268941" cy="1803010"/>
            <a:chOff x="2515941" y="4630499"/>
            <a:chExt cx="4268941" cy="1803010"/>
          </a:xfrm>
        </p:grpSpPr>
        <p:grpSp>
          <p:nvGrpSpPr>
            <p:cNvPr id="6" name="그룹 5"/>
            <p:cNvGrpSpPr/>
            <p:nvPr/>
          </p:nvGrpSpPr>
          <p:grpSpPr>
            <a:xfrm>
              <a:off x="2515941" y="4630499"/>
              <a:ext cx="4027618" cy="1803010"/>
              <a:chOff x="358645" y="4630499"/>
              <a:chExt cx="4027618" cy="1803010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EB58EBFF-50BD-43AF-9E9E-6254CC8319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/>
              <a:srcRect t="43615" r="60141" b="28193"/>
              <a:stretch/>
            </p:blipFill>
            <p:spPr>
              <a:xfrm>
                <a:off x="358645" y="4630499"/>
                <a:ext cx="4027618" cy="180301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3" name="모서리가 둥근 직사각형 22"/>
              <p:cNvSpPr/>
              <p:nvPr/>
            </p:nvSpPr>
            <p:spPr>
              <a:xfrm>
                <a:off x="381504" y="5406935"/>
                <a:ext cx="4004759" cy="280916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" name="구부러진 연결선 7"/>
            <p:cNvCxnSpPr/>
            <p:nvPr/>
          </p:nvCxnSpPr>
          <p:spPr>
            <a:xfrm rot="5400000" flipH="1" flipV="1">
              <a:off x="6502702" y="5286187"/>
              <a:ext cx="322864" cy="241496"/>
            </a:xfrm>
            <a:prstGeom prst="curvedConnector3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화살표: 오른쪽 7">
            <a:extLst>
              <a:ext uri="{FF2B5EF4-FFF2-40B4-BE49-F238E27FC236}">
                <a16:creationId xmlns:a16="http://schemas.microsoft.com/office/drawing/2014/main" id="{E827FF92-A458-4420-B254-1321495C11A6}"/>
              </a:ext>
            </a:extLst>
          </p:cNvPr>
          <p:cNvSpPr/>
          <p:nvPr/>
        </p:nvSpPr>
        <p:spPr>
          <a:xfrm rot="7218692">
            <a:off x="5032573" y="3680405"/>
            <a:ext cx="994299" cy="46270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9C00FA-859F-4C6E-A606-0201B5D40114}"/>
              </a:ext>
            </a:extLst>
          </p:cNvPr>
          <p:cNvSpPr txBox="1"/>
          <p:nvPr/>
        </p:nvSpPr>
        <p:spPr>
          <a:xfrm>
            <a:off x="4382969" y="4447815"/>
            <a:ext cx="1832553" cy="83099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불필요한</a:t>
            </a:r>
            <a:endParaRPr lang="en-US" altLang="ko-KR" sz="240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데이터 </a:t>
            </a:r>
            <a:r>
              <a:rPr kumimoji="0" lang="ko-KR" altLang="en-US" sz="24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제거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583" y="5911566"/>
            <a:ext cx="4491807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basic_aid</a:t>
            </a:r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[-which(</a:t>
            </a:r>
            <a:r>
              <a:rPr lang="en-US" altLang="ko-KR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basic_aid</a:t>
            </a:r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$</a:t>
            </a:r>
            <a:r>
              <a:rPr lang="ko-KR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동 </a:t>
            </a:r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==</a:t>
            </a:r>
            <a:r>
              <a:rPr lang="ko-KR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'</a:t>
            </a:r>
            <a:r>
              <a:rPr lang="ko-KR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소계</a:t>
            </a:r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'),]</a:t>
            </a:r>
            <a:endParaRPr lang="ko-KR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화살표: 오른쪽 7">
            <a:extLst>
              <a:ext uri="{FF2B5EF4-FFF2-40B4-BE49-F238E27FC236}">
                <a16:creationId xmlns:a16="http://schemas.microsoft.com/office/drawing/2014/main" id="{E827FF92-A458-4420-B254-1321495C11A6}"/>
              </a:ext>
            </a:extLst>
          </p:cNvPr>
          <p:cNvSpPr/>
          <p:nvPr/>
        </p:nvSpPr>
        <p:spPr>
          <a:xfrm>
            <a:off x="6742722" y="4631956"/>
            <a:ext cx="994299" cy="46270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9C00FA-859F-4C6E-A606-0201B5D40114}"/>
              </a:ext>
            </a:extLst>
          </p:cNvPr>
          <p:cNvSpPr txBox="1"/>
          <p:nvPr/>
        </p:nvSpPr>
        <p:spPr>
          <a:xfrm>
            <a:off x="8191012" y="4470865"/>
            <a:ext cx="3079689" cy="83099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처리된 데이터를 </a:t>
            </a:r>
            <a:endParaRPr lang="en-US" altLang="ko-K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하나로 통합</a:t>
            </a:r>
            <a:r>
              <a:rPr lang="en-US" altLang="ko-K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kumimoji="0" lang="en-US" altLang="ko-KR" sz="24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append)</a:t>
            </a:r>
            <a:endParaRPr kumimoji="0" lang="ko-KR" altLang="en-US" sz="2400" b="0" i="0" u="none" strike="noStrike" kern="1200" cap="none" spc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014268-970C-4634-82CB-07E17211EB3F}"/>
              </a:ext>
            </a:extLst>
          </p:cNvPr>
          <p:cNvSpPr txBox="1"/>
          <p:nvPr/>
        </p:nvSpPr>
        <p:spPr>
          <a:xfrm>
            <a:off x="1473052" y="280406"/>
            <a:ext cx="239639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effectLst/>
                <a:uLnTx/>
                <a:uFillTx/>
                <a:latin typeface="HY수평선B" panose="02030600000101010101" pitchFamily="18" charset="-127"/>
                <a:ea typeface="HY수평선B" panose="02030600000101010101" pitchFamily="18" charset="-127"/>
                <a:cs typeface="+mn-cs"/>
              </a:rPr>
              <a:t>데이터 전처리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51263"/>
              </p:ext>
            </p:extLst>
          </p:nvPr>
        </p:nvGraphicFramePr>
        <p:xfrm>
          <a:off x="7201768" y="2426117"/>
          <a:ext cx="4873308" cy="1810956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1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자치구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1</a:t>
                      </a:r>
                      <a:r>
                        <a:rPr lang="ko-KR" altLang="en-US" sz="1200" b="0" dirty="0" err="1"/>
                        <a:t>인가구</a:t>
                      </a:r>
                      <a:r>
                        <a:rPr lang="en-US" altLang="ko-KR" sz="1200" b="0" dirty="0"/>
                        <a:t>.</a:t>
                      </a:r>
                      <a:r>
                        <a:rPr lang="ko-KR" altLang="en-US" sz="1200" b="0" dirty="0"/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</a:t>
                      </a:r>
                      <a:r>
                        <a:rPr lang="ko-KR" altLang="en-US" sz="1200" b="0" dirty="0" err="1"/>
                        <a:t>인이상</a:t>
                      </a:r>
                      <a:r>
                        <a:rPr lang="en-US" altLang="ko-KR" sz="1200" b="0" dirty="0"/>
                        <a:t>.</a:t>
                      </a:r>
                      <a:r>
                        <a:rPr lang="ko-KR" altLang="en-US" sz="1200" b="0" dirty="0"/>
                        <a:t>가구</a:t>
                      </a:r>
                      <a:r>
                        <a:rPr lang="en-US" altLang="ko-KR" sz="1200" b="0" dirty="0"/>
                        <a:t>.</a:t>
                      </a:r>
                      <a:r>
                        <a:rPr lang="ko-KR" altLang="en-US" sz="1200" b="0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인구밀도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 err="1"/>
                        <a:t>수급자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단독주택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다가구주택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영업겸용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연립주택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다세대주택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비거주용주택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한식음식점업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운송업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부동산중개업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의류점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주점업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두발미용업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슈퍼마켓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분식점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음료점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세탁업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96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9095" y="286390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5576084"/>
            <a:ext cx="11246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지역 구분의 범위가 달라 레코드 수가 다른 데이터가 있음</a:t>
            </a:r>
            <a:endParaRPr lang="en-US" altLang="ko-KR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같은 지역에 대한 데이터여도 해당 지역을 표시하는 문자가 다름</a:t>
            </a:r>
            <a:endParaRPr lang="en-US" altLang="ko-KR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014268-970C-4634-82CB-07E17211EB3F}"/>
              </a:ext>
            </a:extLst>
          </p:cNvPr>
          <p:cNvSpPr txBox="1"/>
          <p:nvPr/>
        </p:nvSpPr>
        <p:spPr>
          <a:xfrm>
            <a:off x="1473052" y="280406"/>
            <a:ext cx="239639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전처리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9778181" y="280406"/>
            <a:ext cx="205517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effectLst/>
                <a:uLnTx/>
                <a:uFillTx/>
                <a:latin typeface="HY수평선B" panose="02030600000101010101" pitchFamily="18" charset="-127"/>
                <a:ea typeface="HY수평선B" panose="02030600000101010101" pitchFamily="18" charset="-127"/>
                <a:cs typeface="+mn-cs"/>
              </a:rPr>
              <a:t>실패사례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effectLst/>
                <a:uLnTx/>
                <a:uFillTx/>
                <a:latin typeface="HY수평선B" panose="02030600000101010101" pitchFamily="18" charset="-127"/>
                <a:ea typeface="HY수평선B" panose="02030600000101010101" pitchFamily="18" charset="-127"/>
                <a:cs typeface="+mn-cs"/>
              </a:rPr>
              <a:t>1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effectLst/>
              <a:uLnTx/>
              <a:uFillTx/>
              <a:latin typeface="HY수평선B" panose="02030600000101010101" pitchFamily="18" charset="-127"/>
              <a:ea typeface="HY수평선B" panose="02030600000101010101" pitchFamily="18" charset="-127"/>
              <a:cs typeface="+mn-cs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7504" y="745570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912151" y="1198881"/>
            <a:ext cx="10527784" cy="4177173"/>
            <a:chOff x="912151" y="1198881"/>
            <a:chExt cx="10527784" cy="4177173"/>
          </a:xfrm>
        </p:grpSpPr>
        <p:grpSp>
          <p:nvGrpSpPr>
            <p:cNvPr id="16" name="그룹 15"/>
            <p:cNvGrpSpPr/>
            <p:nvPr/>
          </p:nvGrpSpPr>
          <p:grpSpPr>
            <a:xfrm>
              <a:off x="912151" y="1240888"/>
              <a:ext cx="7274997" cy="4106081"/>
              <a:chOff x="217756" y="1240888"/>
              <a:chExt cx="7274997" cy="4106081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F9ECB577-1426-44A1-92A4-D31A300C6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30819" y="1253950"/>
                <a:ext cx="5865181" cy="40930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42C24964-2F60-48E0-8BC0-6A7918266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069190" y="1240888"/>
                <a:ext cx="5423563" cy="40968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3" name="모서리가 둥근 직사각형 22"/>
              <p:cNvSpPr/>
              <p:nvPr/>
            </p:nvSpPr>
            <p:spPr>
              <a:xfrm>
                <a:off x="217756" y="1253950"/>
                <a:ext cx="1001783" cy="4093019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2124537" y="1253950"/>
                <a:ext cx="1116827" cy="4093019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4360" y="1198881"/>
              <a:ext cx="6505575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4360" y="3499629"/>
              <a:ext cx="6457950" cy="1876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9" name="모서리가 둥근 직사각형 28"/>
            <p:cNvSpPr/>
            <p:nvPr/>
          </p:nvSpPr>
          <p:spPr>
            <a:xfrm>
              <a:off x="4934360" y="1198882"/>
              <a:ext cx="2287564" cy="22860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4934360" y="3499629"/>
              <a:ext cx="1682880" cy="18764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06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9095" y="286390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24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24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1026425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arenR"/>
              <a:defRPr/>
            </a:pPr>
            <a:r>
              <a:rPr lang="en-US" altLang="ko-KR" sz="28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gsub</a:t>
            </a: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동 이름 변환</a:t>
            </a:r>
            <a:endParaRPr lang="en-US" altLang="ko-KR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014268-970C-4634-82CB-07E17211EB3F}"/>
              </a:ext>
            </a:extLst>
          </p:cNvPr>
          <p:cNvSpPr txBox="1"/>
          <p:nvPr/>
        </p:nvSpPr>
        <p:spPr>
          <a:xfrm>
            <a:off x="1473052" y="280406"/>
            <a:ext cx="239639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데이터 전처리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A5A77-7C22-4CC4-A1E2-FBBD32AA0DB5}"/>
              </a:ext>
            </a:extLst>
          </p:cNvPr>
          <p:cNvSpPr txBox="1"/>
          <p:nvPr/>
        </p:nvSpPr>
        <p:spPr>
          <a:xfrm>
            <a:off x="9011265" y="280406"/>
            <a:ext cx="28220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실패사례 </a:t>
            </a:r>
            <a:r>
              <a:rPr lang="en-US" altLang="ko-KR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1 </a:t>
            </a:r>
            <a:r>
              <a:rPr lang="ko-KR" altLang="en-US" sz="2800" b="1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HY수평선B" panose="02030600000101010101" pitchFamily="18" charset="-127"/>
                <a:ea typeface="HY수평선B" panose="02030600000101010101" pitchFamily="18" charset="-127"/>
              </a:rPr>
              <a:t>보완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C503D7-7BEE-4664-874D-FCE0F21E2C09}"/>
              </a:ext>
            </a:extLst>
          </p:cNvPr>
          <p:cNvSpPr txBox="1"/>
          <p:nvPr/>
        </p:nvSpPr>
        <p:spPr>
          <a:xfrm>
            <a:off x="472966" y="3968328"/>
            <a:ext cx="1124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2"/>
              <a:defRPr/>
            </a:pPr>
            <a:r>
              <a:rPr lang="ko-KR" altLang="en-US" sz="28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 지역에 대한 레코드를 다수로 하여 데이터 통합</a:t>
            </a:r>
            <a:endParaRPr lang="en-US" altLang="ko-KR" sz="28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56609"/>
              </p:ext>
            </p:extLst>
          </p:nvPr>
        </p:nvGraphicFramePr>
        <p:xfrm>
          <a:off x="358645" y="1804612"/>
          <a:ext cx="1828800" cy="153924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개포</a:t>
                      </a:r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r>
                        <a:rPr lang="ko-KR" altLang="en-US" sz="1200" u="none" strike="noStrike">
                          <a:effectLst/>
                        </a:rPr>
                        <a:t>동</a:t>
                      </a:r>
                      <a:endParaRPr lang="ko-KR" altLang="en-US" sz="1200" b="0" i="0" u="none" strike="noStrike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개포</a:t>
                      </a:r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개포</a:t>
                      </a:r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</a:rPr>
                        <a:t>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논현</a:t>
                      </a:r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논현</a:t>
                      </a:r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</a:rPr>
                        <a:t>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대치</a:t>
                      </a:r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</a:rPr>
                        <a:t>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대치</a:t>
                      </a:r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r>
                        <a:rPr lang="ko-KR" altLang="en-US" sz="1200" u="none" strike="noStrike">
                          <a:effectLst/>
                        </a:rPr>
                        <a:t>동</a:t>
                      </a:r>
                      <a:endParaRPr lang="ko-KR" altLang="en-US" sz="1200" b="0" i="0" u="none" strike="noStrike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대치</a:t>
                      </a:r>
                      <a:r>
                        <a:rPr lang="en-US" altLang="ko-KR" sz="1200" u="none" strike="noStrike" dirty="0">
                          <a:effectLst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</a:rPr>
                        <a:t>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05493"/>
              </p:ext>
            </p:extLst>
          </p:nvPr>
        </p:nvGraphicFramePr>
        <p:xfrm>
          <a:off x="7086647" y="1471337"/>
          <a:ext cx="1716068" cy="1877838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71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서울특별시 강남구 논현동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서울특별시 강남구 대치동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서울특별시 강남구 대치동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서울특별시 강남구 대치동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서울특별시 강남구 대치동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서울특별시 강남구 대치동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서울특별시 강남구 대치동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서울특별시 강남구 도곡동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서울특별시 강남구 도곡동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23458"/>
              </p:ext>
            </p:extLst>
          </p:nvPr>
        </p:nvGraphicFramePr>
        <p:xfrm>
          <a:off x="3869444" y="1811870"/>
          <a:ext cx="1828800" cy="153924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개포동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개포동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개포동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논현동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kern="1200" dirty="0">
                          <a:effectLst/>
                        </a:rPr>
                        <a:t>강남구</a:t>
                      </a:r>
                      <a:endParaRPr lang="ko-KR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논현동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대치동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대치동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대치동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38504"/>
              </p:ext>
            </p:extLst>
          </p:nvPr>
        </p:nvGraphicFramePr>
        <p:xfrm>
          <a:off x="10832321" y="1462208"/>
          <a:ext cx="489857" cy="188595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논현동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대치동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대치동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대치동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대치동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대치동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대치동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도곡동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도곡동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6415316" y="1727200"/>
            <a:ext cx="0" cy="2099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화살표: 오른쪽 7">
            <a:extLst>
              <a:ext uri="{FF2B5EF4-FFF2-40B4-BE49-F238E27FC236}">
                <a16:creationId xmlns:a16="http://schemas.microsoft.com/office/drawing/2014/main" id="{E827FF92-A458-4420-B254-1321495C11A6}"/>
              </a:ext>
            </a:extLst>
          </p:cNvPr>
          <p:cNvSpPr/>
          <p:nvPr/>
        </p:nvSpPr>
        <p:spPr>
          <a:xfrm>
            <a:off x="2531295" y="2357125"/>
            <a:ext cx="994299" cy="46270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화살표: 오른쪽 7">
            <a:extLst>
              <a:ext uri="{FF2B5EF4-FFF2-40B4-BE49-F238E27FC236}">
                <a16:creationId xmlns:a16="http://schemas.microsoft.com/office/drawing/2014/main" id="{E827FF92-A458-4420-B254-1321495C11A6}"/>
              </a:ext>
            </a:extLst>
          </p:cNvPr>
          <p:cNvSpPr/>
          <p:nvPr/>
        </p:nvSpPr>
        <p:spPr>
          <a:xfrm>
            <a:off x="9320369" y="2226498"/>
            <a:ext cx="994299" cy="46270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9C00FA-859F-4C6E-A606-0201B5D40114}"/>
              </a:ext>
            </a:extLst>
          </p:cNvPr>
          <p:cNvSpPr txBox="1"/>
          <p:nvPr/>
        </p:nvSpPr>
        <p:spPr>
          <a:xfrm>
            <a:off x="597332" y="3523721"/>
            <a:ext cx="486222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ea typeface="맑은 고딕" panose="020B0503020000020004" pitchFamily="50" charset="-127"/>
              </a:rPr>
              <a:t>gsub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ea typeface="맑은 고딕" panose="020B0503020000020004" pitchFamily="50" charset="-127"/>
              </a:rPr>
              <a:t>( '\\d+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ea typeface="맑은 고딕" panose="020B0503020000020004" pitchFamily="50" charset="-127"/>
              </a:rPr>
              <a:t>가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ea typeface="맑은 고딕" panose="020B0503020000020004" pitchFamily="50" charset="-127"/>
              </a:rPr>
              <a:t>?‘ , ‘ '), 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ea typeface="맑은 고딕" panose="020B0503020000020004" pitchFamily="50" charset="-127"/>
              </a:rPr>
              <a:t>gsub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ea typeface="맑은 고딕" panose="020B0503020000020004" pitchFamily="50" charset="-127"/>
              </a:rPr>
              <a:t>( '\\W+‘ , ‘ ')</a:t>
            </a:r>
            <a:endParaRPr kumimoji="0" lang="ko-KR" altLang="en-US" b="1" i="0" u="none" strike="noStrike" kern="1200" cap="none" spc="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9C00FA-859F-4C6E-A606-0201B5D40114}"/>
              </a:ext>
            </a:extLst>
          </p:cNvPr>
          <p:cNvSpPr txBox="1"/>
          <p:nvPr/>
        </p:nvSpPr>
        <p:spPr>
          <a:xfrm>
            <a:off x="7284589" y="3523721"/>
            <a:ext cx="386836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lvl="0" algn="ctr">
              <a:defRPr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err="1"/>
              <a:t>gsub</a:t>
            </a:r>
            <a:r>
              <a:rPr lang="en-US" altLang="ko-KR" dirty="0"/>
              <a:t>( '</a:t>
            </a:r>
            <a:r>
              <a:rPr lang="ko-KR" altLang="en-US" dirty="0"/>
              <a:t>서울특별시 </a:t>
            </a:r>
            <a:r>
              <a:rPr lang="en-US" altLang="ko-KR" dirty="0"/>
              <a:t>\\w+</a:t>
            </a:r>
            <a:r>
              <a:rPr lang="ko-KR" altLang="en-US" dirty="0"/>
              <a:t>구 </a:t>
            </a:r>
            <a:r>
              <a:rPr lang="en-US" altLang="ko-KR" dirty="0"/>
              <a:t>‘ , ‘ ‘ )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25875"/>
              </p:ext>
            </p:extLst>
          </p:nvPr>
        </p:nvGraphicFramePr>
        <p:xfrm>
          <a:off x="358645" y="4527210"/>
          <a:ext cx="2959100" cy="2116455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913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자치구</a:t>
                      </a:r>
                      <a:endParaRPr lang="ko-KR" altLang="en-US" sz="1200" b="1" i="0" u="none" strike="noStrike" dirty="0">
                        <a:solidFill>
                          <a:srgbClr val="40004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동</a:t>
                      </a:r>
                      <a:endParaRPr lang="ko-KR" altLang="en-US" sz="1200" b="1" i="0" u="none" strike="noStrike" dirty="0">
                        <a:solidFill>
                          <a:srgbClr val="40004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인가구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비율</a:t>
                      </a:r>
                      <a:endParaRPr lang="ko-KR" altLang="en-US" sz="1200" b="1" i="0" u="none" strike="noStrike" dirty="0">
                        <a:solidFill>
                          <a:srgbClr val="40004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개포동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0.2265 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개포동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0.2176 </a:t>
                      </a:r>
                      <a:endParaRPr lang="en-US" altLang="ko-KR" sz="1200" b="0" i="0" u="none" strike="noStrike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개포동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0.2917 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논현동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0.5259 </a:t>
                      </a:r>
                      <a:endParaRPr lang="en-US" altLang="ko-KR" sz="1200" b="0" i="0" u="none" strike="noStrike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논현동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0.4070 </a:t>
                      </a:r>
                      <a:endParaRPr lang="en-US" altLang="ko-KR" sz="1200" b="0" i="0" u="none" strike="noStrike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대치동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0.0492 </a:t>
                      </a:r>
                      <a:endParaRPr lang="en-US" altLang="ko-KR" sz="1200" b="0" i="0" u="none" strike="noStrike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대치동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0.1225 </a:t>
                      </a:r>
                      <a:endParaRPr lang="en-US" altLang="ko-KR" sz="1200" b="0" i="0" u="none" strike="noStrike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대치동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0.4123 </a:t>
                      </a:r>
                      <a:endParaRPr lang="en-US" altLang="ko-KR" sz="1200" b="0" i="0" u="none" strike="noStrike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도곡동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0.2178 </a:t>
                      </a:r>
                      <a:endParaRPr lang="en-US" altLang="ko-KR" sz="1200" b="0" i="0" u="none" strike="noStrike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도곡동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0.1324 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596129"/>
              </p:ext>
            </p:extLst>
          </p:nvPr>
        </p:nvGraphicFramePr>
        <p:xfrm>
          <a:off x="4333904" y="5083963"/>
          <a:ext cx="2081412" cy="104775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575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구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동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월세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만원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강남구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개포동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강남구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논현동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93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강남구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대치동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강남구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도곡동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521108" y="5315452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lXl</a:t>
            </a:r>
            <a:endParaRPr lang="ko-KR" alt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6724317" y="5315451"/>
            <a:ext cx="47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=</a:t>
            </a:r>
            <a:endParaRPr lang="ko-KR" altLang="en-US" sz="3200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024469"/>
              </p:ext>
            </p:extLst>
          </p:nvPr>
        </p:nvGraphicFramePr>
        <p:xfrm>
          <a:off x="7618241" y="4506062"/>
          <a:ext cx="3476660" cy="2116455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77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자치구</a:t>
                      </a:r>
                      <a:endParaRPr lang="ko-KR" altLang="en-US" sz="1200" b="1" i="0" u="none" strike="noStrike" dirty="0">
                        <a:solidFill>
                          <a:srgbClr val="40004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동</a:t>
                      </a:r>
                      <a:endParaRPr lang="ko-KR" altLang="en-US" sz="1200" b="1" i="0" u="none" strike="noStrike" dirty="0">
                        <a:solidFill>
                          <a:srgbClr val="40004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인가구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비율</a:t>
                      </a:r>
                      <a:endParaRPr lang="ko-KR" altLang="en-US" sz="1200" b="1" i="0" u="none" strike="noStrike" dirty="0">
                        <a:solidFill>
                          <a:srgbClr val="40004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effectLst/>
                        </a:rPr>
                        <a:t>월세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만원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개포동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0.2265 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57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개포동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0.2176 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57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개포동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0.2917 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57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논현동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0.5259 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93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논현동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0.4070 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93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대치동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0.0492 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84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대치동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0.1225 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84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대치동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0.4123 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84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도곡동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0.2178 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87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강남구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도곡동</a:t>
                      </a:r>
                      <a:endParaRPr lang="ko-KR" altLang="en-US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0.1324 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87</a:t>
                      </a:r>
                      <a:endParaRPr lang="en-US" altLang="ko-KR" sz="1200" b="0" i="0" u="none" strike="noStrike" dirty="0">
                        <a:solidFill>
                          <a:srgbClr val="535353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40" name="직선 연결선 39"/>
          <p:cNvCxnSpPr>
            <a:cxnSpLocks/>
          </p:cNvCxnSpPr>
          <p:nvPr/>
        </p:nvCxnSpPr>
        <p:spPr>
          <a:xfrm>
            <a:off x="357504" y="745570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01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3293</Words>
  <Application>Microsoft Office PowerPoint</Application>
  <PresentationFormat>와이드스크린</PresentationFormat>
  <Paragraphs>847</Paragraphs>
  <Slides>38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13</vt:i4>
      </vt:variant>
      <vt:variant>
        <vt:lpstr>슬라이드 제목</vt:lpstr>
      </vt:variant>
      <vt:variant>
        <vt:i4>38</vt:i4>
      </vt:variant>
    </vt:vector>
  </HeadingPairs>
  <TitlesOfParts>
    <vt:vector size="60" baseType="lpstr">
      <vt:lpstr>HY수평선B</vt:lpstr>
      <vt:lpstr>HY헤드라인M</vt:lpstr>
      <vt:lpstr>KoPub돋움체 Bold</vt:lpstr>
      <vt:lpstr>KoPub돋움체 Light</vt:lpstr>
      <vt:lpstr>SFMono-Regular</vt:lpstr>
      <vt:lpstr>굴림</vt:lpstr>
      <vt:lpstr>맑은 고딕</vt:lpstr>
      <vt:lpstr>맑은 고딕</vt:lpstr>
      <vt:lpstr>Arial</vt:lpstr>
      <vt:lpstr>Office 테마</vt:lpstr>
      <vt:lpstr>1_Office 테마</vt:lpstr>
      <vt:lpstr>4_Office 테마</vt:lpstr>
      <vt:lpstr>3_Office 테마</vt:lpstr>
      <vt:lpstr>5_Office 테마</vt:lpstr>
      <vt:lpstr>6_Office 테마</vt:lpstr>
      <vt:lpstr>8_Office 테마</vt:lpstr>
      <vt:lpstr>9_Office 테마</vt:lpstr>
      <vt:lpstr>10_Office 테마</vt:lpstr>
      <vt:lpstr>11_Office 테마</vt:lpstr>
      <vt:lpstr>2_Office 테마</vt:lpstr>
      <vt:lpstr>7_Office 테마</vt:lpstr>
      <vt:lpstr>12_Office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하 민성</cp:lastModifiedBy>
  <cp:revision>196</cp:revision>
  <dcterms:created xsi:type="dcterms:W3CDTF">2017-01-24T05:38:17Z</dcterms:created>
  <dcterms:modified xsi:type="dcterms:W3CDTF">2019-12-08T12:05:59Z</dcterms:modified>
</cp:coreProperties>
</file>