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33" d="100"/>
          <a:sy n="33" d="100"/>
        </p:scale>
        <p:origin x="-2340" y="-73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v\IMVR\doc\Plakat\Leap-Motion-Oculus-Mou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r="8612"/>
          <a:stretch/>
        </p:blipFill>
        <p:spPr bwMode="auto">
          <a:xfrm>
            <a:off x="685327" y="8560403"/>
            <a:ext cx="9557518" cy="66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000" dirty="0" err="1" smtClean="0">
                <a:latin typeface="+mj-lt"/>
              </a:rPr>
              <a:t>Bringing</a:t>
            </a:r>
            <a:r>
              <a:rPr lang="de-CH" sz="6000" dirty="0" smtClean="0">
                <a:latin typeface="+mj-lt"/>
              </a:rPr>
              <a:t> </a:t>
            </a:r>
            <a:r>
              <a:rPr lang="de-CH" sz="6000" dirty="0" err="1" smtClean="0">
                <a:latin typeface="+mj-lt"/>
              </a:rPr>
              <a:t>Your</a:t>
            </a:r>
            <a:r>
              <a:rPr lang="de-CH" sz="6000" dirty="0" smtClean="0">
                <a:latin typeface="+mj-lt"/>
              </a:rPr>
              <a:t> Hands </a:t>
            </a:r>
            <a:r>
              <a:rPr lang="de-CH" sz="6000" dirty="0" err="1" smtClean="0">
                <a:latin typeface="+mj-lt"/>
              </a:rPr>
              <a:t>Into</a:t>
            </a:r>
            <a:r>
              <a:rPr lang="de-CH" sz="6000" dirty="0" smtClean="0">
                <a:latin typeface="+mj-lt"/>
              </a:rPr>
              <a:t> Virtual Reality</a:t>
            </a:r>
            <a:endParaRPr lang="de-CH" sz="6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3358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Simon Meer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 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Yves Petit-Pierre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Zusammenfassung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Eines der faszinierendsten Entwicklungen unserer Zeit ist zweifelsohne das Aufkommen von VR (</a:t>
            </a:r>
            <a:r>
              <a:rPr lang="de-CH" altLang="de-DE" sz="3200" dirty="0" err="1" smtClean="0">
                <a:latin typeface="Lucida Sans" pitchFamily="34" charset="0"/>
              </a:rPr>
              <a:t>Vitual</a:t>
            </a:r>
            <a:r>
              <a:rPr lang="de-CH" altLang="de-DE" sz="3200" dirty="0" smtClean="0">
                <a:latin typeface="Lucida Sans" pitchFamily="34" charset="0"/>
              </a:rPr>
              <a:t> Reality) zu einem erschwinglichen Preis. Passend zu dieser Entwicklung finden auch zunehmend neue Peripherie-Geräte ihren Weg in den Markt.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In diesem Projekt wurde ein VR-Headset, die </a:t>
            </a:r>
            <a:r>
              <a:rPr lang="de-CH" altLang="de-DE" sz="3200" dirty="0" err="1" smtClean="0">
                <a:latin typeface="Lucida Sans" pitchFamily="34" charset="0"/>
              </a:rPr>
              <a:t>Oculus</a:t>
            </a:r>
            <a:r>
              <a:rPr lang="de-CH" altLang="de-DE" sz="3200" dirty="0" smtClean="0">
                <a:latin typeface="Lucida Sans" pitchFamily="34" charset="0"/>
              </a:rPr>
              <a:t> Rift, mit einem Sensor für einfache Handerkennung, der </a:t>
            </a:r>
            <a:r>
              <a:rPr lang="de-CH" altLang="de-DE" sz="3200" dirty="0" err="1" smtClean="0">
                <a:latin typeface="Lucida Sans" pitchFamily="34" charset="0"/>
              </a:rPr>
              <a:t>Leap</a:t>
            </a:r>
            <a:r>
              <a:rPr lang="de-CH" altLang="de-DE" sz="3200" dirty="0" smtClean="0">
                <a:latin typeface="Lucida Sans" pitchFamily="34" charset="0"/>
              </a:rPr>
              <a:t> Motion, gekoppelt, und damit eine </a:t>
            </a:r>
            <a:r>
              <a:rPr lang="de-CH" altLang="de-DE" sz="3200" dirty="0" smtClean="0">
                <a:latin typeface="Lucida Sans" pitchFamily="34" charset="0"/>
              </a:rPr>
              <a:t>stereoskopische, </a:t>
            </a:r>
            <a:r>
              <a:rPr lang="de-CH" altLang="de-DE" sz="3200" dirty="0" err="1" smtClean="0">
                <a:latin typeface="Lucida Sans" pitchFamily="34" charset="0"/>
              </a:rPr>
              <a:t>immersive</a:t>
            </a:r>
            <a:r>
              <a:rPr lang="de-CH" altLang="de-DE" sz="3200" dirty="0" smtClean="0">
                <a:latin typeface="Lucida Sans" pitchFamily="34" charset="0"/>
              </a:rPr>
              <a:t> </a:t>
            </a:r>
            <a:r>
              <a:rPr lang="de-CH" altLang="de-DE" sz="3200" dirty="0" smtClean="0">
                <a:latin typeface="Lucida Sans" pitchFamily="34" charset="0"/>
              </a:rPr>
              <a:t>Applikation entwickelt, in der man sich durch die eigene Musiksammlung navigieren kann – alles in einer virtuellen Welt.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98776" y="13815077"/>
            <a:ext cx="88458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                                                  Die Applikation: IMVR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Die entwickelte Applikation setzt </a:t>
            </a:r>
            <a:r>
              <a:rPr lang="de-CH" altLang="de-DE" sz="3200" dirty="0">
                <a:latin typeface="Lucida Sans" pitchFamily="34" charset="0"/>
              </a:rPr>
              <a:t>es sich zum Ziel, die Musiksammlung des Anwenders </a:t>
            </a:r>
            <a:r>
              <a:rPr lang="de-CH" altLang="de-DE" sz="3200" dirty="0" smtClean="0">
                <a:latin typeface="Lucida Sans" pitchFamily="34" charset="0"/>
              </a:rPr>
              <a:t>zu </a:t>
            </a:r>
            <a:r>
              <a:rPr lang="de-CH" altLang="de-DE" sz="3200" dirty="0">
                <a:latin typeface="Lucida Sans" pitchFamily="34" charset="0"/>
              </a:rPr>
              <a:t>indexieren und daraufhin </a:t>
            </a:r>
            <a:r>
              <a:rPr lang="de-CH" altLang="de-DE" sz="3200" dirty="0" smtClean="0">
                <a:latin typeface="Lucida Sans" pitchFamily="34" charset="0"/>
              </a:rPr>
              <a:t>in einer virtuellen Welt verfügbar zu machen.</a:t>
            </a:r>
            <a:endParaRPr lang="de-CH" altLang="de-DE" sz="3200" dirty="0">
              <a:latin typeface="Lucida Sans" pitchFamily="34" charset="0"/>
            </a:endParaRPr>
          </a:p>
        </p:txBody>
      </p:sp>
      <p:pic>
        <p:nvPicPr>
          <p:cNvPr id="1026" name="Picture 2" descr="D:\Dev\IMVR\doc\Schlussbericht\bilder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258" y="11209142"/>
            <a:ext cx="6911792" cy="62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20623231" y="4096155"/>
            <a:ext cx="88458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Resultat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Das Endprodukt, das </a:t>
            </a:r>
            <a:r>
              <a:rPr lang="de-CH" altLang="de-DE" sz="3200" dirty="0" smtClean="0">
                <a:latin typeface="Lucida Sans" pitchFamily="34" charset="0"/>
              </a:rPr>
              <a:t>mit viel Herumtüfteln und Experimentieren entstand, </a:t>
            </a:r>
            <a:r>
              <a:rPr lang="de-CH" altLang="de-DE" sz="3200" dirty="0" smtClean="0">
                <a:latin typeface="Lucida Sans" pitchFamily="34" charset="0"/>
              </a:rPr>
              <a:t>ist </a:t>
            </a:r>
            <a:r>
              <a:rPr lang="de-CH" altLang="de-DE" sz="3200" dirty="0" smtClean="0">
                <a:latin typeface="Lucida Sans" pitchFamily="34" charset="0"/>
              </a:rPr>
              <a:t>vielversprechend, doch </a:t>
            </a:r>
            <a:r>
              <a:rPr lang="de-CH" altLang="de-DE" sz="3200" dirty="0">
                <a:latin typeface="Lucida Sans" pitchFamily="34" charset="0"/>
              </a:rPr>
              <a:t>l</a:t>
            </a:r>
            <a:r>
              <a:rPr lang="de-CH" altLang="de-DE" sz="3200" dirty="0" smtClean="0">
                <a:latin typeface="Lucida Sans" pitchFamily="34" charset="0"/>
              </a:rPr>
              <a:t>eider </a:t>
            </a:r>
            <a:r>
              <a:rPr lang="de-CH" altLang="de-DE" sz="3200" dirty="0" smtClean="0">
                <a:latin typeface="Lucida Sans" pitchFamily="34" charset="0"/>
              </a:rPr>
              <a:t>verhindert die instabile Handerkennung eine wirklich angenehme </a:t>
            </a:r>
            <a:r>
              <a:rPr lang="de-CH" altLang="de-DE" sz="3200" dirty="0" smtClean="0">
                <a:latin typeface="Lucida Sans" pitchFamily="34" charset="0"/>
              </a:rPr>
              <a:t>Bedienung. Nichtsdestotrotz </a:t>
            </a:r>
            <a:r>
              <a:rPr lang="de-CH" altLang="de-DE" sz="3200" dirty="0" smtClean="0">
                <a:latin typeface="Lucida Sans" pitchFamily="34" charset="0"/>
              </a:rPr>
              <a:t>zeigt </a:t>
            </a:r>
            <a:r>
              <a:rPr lang="de-CH" altLang="de-DE" sz="3200" dirty="0" smtClean="0">
                <a:latin typeface="Lucida Sans" pitchFamily="34" charset="0"/>
              </a:rPr>
              <a:t>es sich, </a:t>
            </a:r>
            <a:r>
              <a:rPr lang="de-CH" altLang="de-DE" sz="3200" dirty="0" smtClean="0">
                <a:latin typeface="Lucida Sans" pitchFamily="34" charset="0"/>
              </a:rPr>
              <a:t>dass diese Art von Applikation gut funktionieren kann, sobald bessere Peripherie erhältlich ist – und das wird dank der zunehmenden Konkurrenz auf dem Markt bald der Fall sein.</a:t>
            </a:r>
            <a:endParaRPr lang="de-CH" altLang="de-DE" sz="3200" dirty="0">
              <a:latin typeface="Lucida Sans" pitchFamily="34" charset="0"/>
            </a:endParaRPr>
          </a:p>
        </p:txBody>
      </p:sp>
      <p:pic>
        <p:nvPicPr>
          <p:cNvPr id="11" name="Grafik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61" y="4519183"/>
            <a:ext cx="9354671" cy="526200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0515661" y="1049167"/>
            <a:ext cx="93546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Um </a:t>
            </a:r>
            <a:r>
              <a:rPr lang="de-CH" altLang="de-DE" sz="3200" dirty="0">
                <a:latin typeface="Lucida Sans" pitchFamily="34" charset="0"/>
              </a:rPr>
              <a:t>das Erlebnis dynamischer zu gestalten, werden die Musikdateien mit diversen Quellen aus dem Internet verglichen, mit Album-Covers ergänzt und in verschiedenen Disziplinen wie «Stärke», «Tanzbarkeit» und «Stimmung» bewertet.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515661" y="9949491"/>
            <a:ext cx="93546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Um </a:t>
            </a:r>
            <a:r>
              <a:rPr lang="de-CH" altLang="de-DE" sz="3200" dirty="0" smtClean="0">
                <a:latin typeface="Lucida Sans" pitchFamily="34" charset="0"/>
              </a:rPr>
              <a:t>schliesslich alle </a:t>
            </a:r>
            <a:r>
              <a:rPr lang="de-CH" altLang="de-DE" sz="3200" dirty="0">
                <a:latin typeface="Lucida Sans" pitchFamily="34" charset="0"/>
              </a:rPr>
              <a:t>Barrieren zwischen dem Zuhörer und seiner Musik zu </a:t>
            </a:r>
            <a:r>
              <a:rPr lang="de-CH" altLang="de-DE" sz="3200" dirty="0" smtClean="0">
                <a:latin typeface="Lucida Sans" pitchFamily="34" charset="0"/>
              </a:rPr>
              <a:t>entfernen, </a:t>
            </a:r>
            <a:r>
              <a:rPr lang="de-CH" altLang="de-DE" sz="3200" dirty="0" smtClean="0">
                <a:latin typeface="Lucida Sans" pitchFamily="34" charset="0"/>
              </a:rPr>
              <a:t>interagiert der Anwender direkt mit seinen Händen mit dem Interface.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515661" y="12252329"/>
            <a:ext cx="93546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Umsetzung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 eine </a:t>
            </a:r>
            <a:r>
              <a:rPr lang="de-CH" altLang="de-DE" sz="3200" dirty="0" err="1" smtClean="0">
                <a:latin typeface="Lucida Sans" pitchFamily="34" charset="0"/>
              </a:rPr>
              <a:t>low</a:t>
            </a:r>
            <a:r>
              <a:rPr lang="de-CH" altLang="de-DE" sz="3200" dirty="0" smtClean="0">
                <a:latin typeface="Lucida Sans" pitchFamily="34" charset="0"/>
              </a:rPr>
              <a:t>-level Umsetzung technisch und zeitlich </a:t>
            </a:r>
            <a:r>
              <a:rPr lang="de-CH" altLang="de-DE" sz="3200" dirty="0" smtClean="0">
                <a:latin typeface="Lucida Sans" pitchFamily="34" charset="0"/>
              </a:rPr>
              <a:t>den Umfang sprengen würde, </a:t>
            </a:r>
            <a:r>
              <a:rPr lang="de-CH" altLang="de-DE" sz="3200" dirty="0" smtClean="0">
                <a:latin typeface="Lucida Sans" pitchFamily="34" charset="0"/>
              </a:rPr>
              <a:t>wurde für diese Arbeit die Spiel-Engine </a:t>
            </a:r>
            <a:r>
              <a:rPr lang="de-CH" altLang="de-DE" sz="3200" dirty="0" err="1" smtClean="0">
                <a:latin typeface="Lucida Sans" pitchFamily="34" charset="0"/>
              </a:rPr>
              <a:t>Unity</a:t>
            </a:r>
            <a:r>
              <a:rPr lang="de-CH" altLang="de-DE" sz="3200" dirty="0" smtClean="0">
                <a:latin typeface="Lucida Sans" pitchFamily="34" charset="0"/>
              </a:rPr>
              <a:t> angewandt. Es existieren </a:t>
            </a:r>
            <a:r>
              <a:rPr lang="de-CH" altLang="de-DE" sz="3200" dirty="0" err="1" smtClean="0">
                <a:latin typeface="Lucida Sans" pitchFamily="34" charset="0"/>
              </a:rPr>
              <a:t>Plugins</a:t>
            </a:r>
            <a:r>
              <a:rPr lang="de-CH" altLang="de-DE" sz="3200" dirty="0" smtClean="0">
                <a:latin typeface="Lucida Sans" pitchFamily="34" charset="0"/>
              </a:rPr>
              <a:t> für die </a:t>
            </a:r>
            <a:r>
              <a:rPr lang="de-CH" altLang="de-DE" sz="3200" dirty="0" err="1" smtClean="0">
                <a:latin typeface="Lucida Sans" pitchFamily="34" charset="0"/>
              </a:rPr>
              <a:t>Oculus</a:t>
            </a:r>
            <a:r>
              <a:rPr lang="de-CH" altLang="de-DE" sz="3200" dirty="0" smtClean="0">
                <a:latin typeface="Lucida Sans" pitchFamily="34" charset="0"/>
              </a:rPr>
              <a:t> Rift und die </a:t>
            </a:r>
            <a:r>
              <a:rPr lang="de-CH" altLang="de-DE" sz="3200" dirty="0" err="1" smtClean="0">
                <a:latin typeface="Lucida Sans" pitchFamily="34" charset="0"/>
              </a:rPr>
              <a:t>Leap</a:t>
            </a:r>
            <a:r>
              <a:rPr lang="de-CH" altLang="de-DE" sz="3200" dirty="0" smtClean="0">
                <a:latin typeface="Lucida Sans" pitchFamily="34" charset="0"/>
              </a:rPr>
              <a:t> Motion, welche an offizieller Stelle entwickelt und </a:t>
            </a:r>
            <a:r>
              <a:rPr lang="de-CH" altLang="de-DE" sz="3200" dirty="0">
                <a:latin typeface="Lucida Sans" pitchFamily="34" charset="0"/>
              </a:rPr>
              <a:t>vertrieben werden, welche die Einbindung stark vereinfachen.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latin typeface="Lucida Sans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0623231" y="901100"/>
            <a:ext cx="88458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Designtechnisch werden hauptsächlich geometrische Objekte verwendet, damit keine Zeit </a:t>
            </a:r>
            <a:r>
              <a:rPr lang="de-CH" altLang="de-DE" sz="3200" dirty="0" smtClean="0">
                <a:latin typeface="Lucida Sans" pitchFamily="34" charset="0"/>
              </a:rPr>
              <a:t>für das Erstellen </a:t>
            </a:r>
            <a:r>
              <a:rPr lang="de-CH" altLang="de-DE" sz="3200" dirty="0" smtClean="0">
                <a:latin typeface="Lucida Sans" pitchFamily="34" charset="0"/>
              </a:rPr>
              <a:t>von 3D-Grafiken verloren geht. Diese reagieren teilweise </a:t>
            </a:r>
            <a:r>
              <a:rPr lang="de-CH" altLang="de-DE" sz="3200" dirty="0" smtClean="0">
                <a:latin typeface="Lucida Sans" pitchFamily="34" charset="0"/>
              </a:rPr>
              <a:t>auf Beats</a:t>
            </a:r>
            <a:r>
              <a:rPr lang="de-CH" altLang="de-DE" sz="3200" dirty="0" smtClean="0">
                <a:latin typeface="Lucida Sans" pitchFamily="34" charset="0"/>
              </a:rPr>
              <a:t>, Peaks und Wellen in der Musik.</a:t>
            </a:r>
            <a:endParaRPr lang="de-CH" altLang="de-DE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purl.org/dc/elements/1.1/"/>
    <ds:schemaRef ds:uri="http://www.w3.org/XML/1998/namespace"/>
    <ds:schemaRef ds:uri="http://purl.org/dc/terms/"/>
    <ds:schemaRef ds:uri="63c724b1-652e-424f-8d99-4ee509067280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2551ef7e-3b29-44d1-a8ad-ef34c26bfc60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meers1</cp:lastModifiedBy>
  <cp:revision>25</cp:revision>
  <cp:lastPrinted>2014-04-10T14:38:53Z</cp:lastPrinted>
  <dcterms:created xsi:type="dcterms:W3CDTF">2014-04-01T09:39:32Z</dcterms:created>
  <dcterms:modified xsi:type="dcterms:W3CDTF">2015-06-01T07:43:15Z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