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8"/>
  </p:notesMasterIdLst>
  <p:handoutMasterIdLst>
    <p:handoutMasterId r:id="rId9"/>
  </p:handoutMasterIdLst>
  <p:sldIdLst>
    <p:sldId id="256" r:id="rId2"/>
    <p:sldId id="312" r:id="rId3"/>
    <p:sldId id="316" r:id="rId4"/>
    <p:sldId id="315" r:id="rId5"/>
    <p:sldId id="317" r:id="rId6"/>
    <p:sldId id="280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2434" userDrawn="1">
          <p15:clr>
            <a:srgbClr val="A4A3A4"/>
          </p15:clr>
        </p15:guide>
        <p15:guide id="4" orient="horz" pos="21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EB"/>
    <a:srgbClr val="EDEDED"/>
    <a:srgbClr val="AA1219"/>
    <a:srgbClr val="CC0000"/>
    <a:srgbClr val="FF0000"/>
    <a:srgbClr val="F8EC00"/>
    <a:srgbClr val="FAEDDE"/>
    <a:srgbClr val="FEC776"/>
    <a:srgbClr val="EDF0F0"/>
    <a:srgbClr val="A9D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88339" autoAdjust="0"/>
  </p:normalViewPr>
  <p:slideViewPr>
    <p:cSldViewPr snapToGrid="0">
      <p:cViewPr varScale="1">
        <p:scale>
          <a:sx n="104" d="100"/>
          <a:sy n="104" d="100"/>
        </p:scale>
        <p:origin x="324" y="64"/>
      </p:cViewPr>
      <p:guideLst>
        <p:guide pos="3840"/>
        <p:guide pos="2434"/>
        <p:guide orient="horz" pos="21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36"/>
    </p:cViewPr>
  </p:sorterViewPr>
  <p:notesViewPr>
    <p:cSldViewPr snapToGrid="0" showGuides="1">
      <p:cViewPr varScale="1">
        <p:scale>
          <a:sx n="83" d="100"/>
          <a:sy n="83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D9358BC-04DF-4455-B949-70BC917541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F56B79-1091-400F-A2A9-6227671170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FD112-0CED-45F9-83CF-E12CD0876C93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FF21A8-AF92-4370-9E6D-DA18C0EF5F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[1]Unlearnable exampless: making personal data unexploitable(ICLR2021)(https://github.com/HanxunH/Unlearnable-Examples  )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5F13FF-4C82-4209-AB1F-7FD604644B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AFF9C-CAE3-49DD-A734-0E281207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247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[1]Unlearnable exampless: making personal data unexploitable(ICLR2021)(https://github.com/HanxunH/Unlearnable-Examples  )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28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D859A-DAEA-4265-B7B4-F0DFC9A44F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[1]Unlearnable exampless: making personal data unexploitable(ICLR2021)(https://github.com/HanxunH/Unlearnable-Examples  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7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[1]Unlearnable exampless: making personal data unexploitable(ICLR2021)(https://github.com/HanxunH/Unlearnable-Examples  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6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[1]Unlearnable exampless: making personal data unexploitable(ICLR2021)(https://github.com/HanxunH/Unlearnable-Examples  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2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>
            <a:extLst>
              <a:ext uri="{FF2B5EF4-FFF2-40B4-BE49-F238E27FC236}">
                <a16:creationId xmlns:a16="http://schemas.microsoft.com/office/drawing/2014/main" id="{133A512F-7935-4AA0-B8EE-327DA99E14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9AEC58-8F05-45A3-900B-EBD7DE4066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7" name="内容占位符 25">
            <a:extLst>
              <a:ext uri="{FF2B5EF4-FFF2-40B4-BE49-F238E27FC236}">
                <a16:creationId xmlns:a16="http://schemas.microsoft.com/office/drawing/2014/main" id="{17E19222-08F1-4F61-ACC2-6E16BB7436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5B70BAF5-028D-41B3-B9C1-DA2C824DFA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630356-568D-4951-BB6A-685960A62A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9C00A82-D333-4159-817E-9C7380D16DA1}"/>
              </a:ext>
            </a:extLst>
          </p:cNvPr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2F7CF06-2AC1-461F-B3BC-23393E41E73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D624B0D-C38A-4A21-9289-4625DBDC6329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71D46B1-BB63-4C6F-B0CE-67B40AD7F8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1B8C26D-FDFA-4BF4-A7CF-B529B7E2DB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98E603D-9283-4A63-8228-31FC2A45BE6E}"/>
              </a:ext>
            </a:extLst>
          </p:cNvPr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1622BD5-1061-4C09-9A14-FD1D2E6AED4C}"/>
              </a:ext>
            </a:extLst>
          </p:cNvPr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EF307E6C-E519-4B19-B34C-BF034570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506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8ACCEA9-8D4D-47C1-AFB3-3E215258EFDB}"/>
              </a:ext>
            </a:extLst>
          </p:cNvPr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 descr="图片包含 户外, 标牌, 黑色&#10;&#10;自动生成的说明">
            <a:extLst>
              <a:ext uri="{FF2B5EF4-FFF2-40B4-BE49-F238E27FC236}">
                <a16:creationId xmlns:a16="http://schemas.microsoft.com/office/drawing/2014/main" id="{62155B61-5059-48B5-87FF-DD4186D22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D934C7A-D80F-46AF-9EA9-3274A652C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3973" r="3197"/>
          <a:stretch/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2A61551-45B8-4979-813A-58420CD05B43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5C5EC2-BF47-4B56-8C74-5186E7035801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F2E2F86-D946-488E-851C-D8455FD8E6B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85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F2A3FF-349C-4A77-B4E4-30B91612AF58}"/>
              </a:ext>
            </a:extLst>
          </p:cNvPr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D43C20-4F27-4C91-AEAA-CF5C31A80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/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616902-5391-4A6F-829E-AD2830E6904C}"/>
              </a:ext>
            </a:extLst>
          </p:cNvPr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C35A62-787F-4D0F-902F-C6A602FEBB80}"/>
              </a:ext>
            </a:extLst>
          </p:cNvPr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30E292-1289-47A7-B19B-DBEC054F4388}"/>
              </a:ext>
            </a:extLst>
          </p:cNvPr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</a:p>
        </p:txBody>
      </p:sp>
    </p:spTree>
    <p:extLst>
      <p:ext uri="{BB962C8B-B14F-4D97-AF65-F5344CB8AC3E}">
        <p14:creationId xmlns:p14="http://schemas.microsoft.com/office/powerpoint/2010/main" val="284729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BE1FDF5-4923-43E1-8950-8527649FE6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FD0C4E5-D655-41D1-8AC5-975561F1C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/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DD1933B-16C3-4999-98BD-F73EBEC916D2}"/>
              </a:ext>
            </a:extLst>
          </p:cNvPr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>
            <a:extLst>
              <a:ext uri="{FF2B5EF4-FFF2-40B4-BE49-F238E27FC236}">
                <a16:creationId xmlns:a16="http://schemas.microsoft.com/office/drawing/2014/main" id="{B94F3640-73A4-452A-B43A-9C6BC3DA0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E81BD90-8A64-4ED5-A552-F6BD597FB9AE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>
            <a:extLst>
              <a:ext uri="{FF2B5EF4-FFF2-40B4-BE49-F238E27FC236}">
                <a16:creationId xmlns:a16="http://schemas.microsoft.com/office/drawing/2014/main" id="{6E06DE62-527A-47C4-87BF-FFC53A66E7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>
            <a:extLst>
              <a:ext uri="{FF2B5EF4-FFF2-40B4-BE49-F238E27FC236}">
                <a16:creationId xmlns:a16="http://schemas.microsoft.com/office/drawing/2014/main" id="{028BE167-9388-4F73-B56C-D2C5AA5D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04C2BD-8375-4CA5-A006-B014FC0FB5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>
            <a:extLst>
              <a:ext uri="{FF2B5EF4-FFF2-40B4-BE49-F238E27FC236}">
                <a16:creationId xmlns:a16="http://schemas.microsoft.com/office/drawing/2014/main" id="{E32F64F0-3B16-41D3-A21E-C57551DE70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9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AE37BE-F1B1-4D9C-A3B6-56648BA1CF1D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01B036-7786-46C7-98A8-6857014E016B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>
            <a:extLst>
              <a:ext uri="{FF2B5EF4-FFF2-40B4-BE49-F238E27FC236}">
                <a16:creationId xmlns:a16="http://schemas.microsoft.com/office/drawing/2014/main" id="{947A5DF3-60A2-4866-9A4F-599F80ED898E}"/>
              </a:ext>
            </a:extLst>
          </p:cNvPr>
          <p:cNvSpPr txBox="1">
            <a:spLocks/>
          </p:cNvSpPr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F48AE7D4-DFEE-4825-B27E-30333F4A9B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>
            <a:extLst>
              <a:ext uri="{FF2B5EF4-FFF2-40B4-BE49-F238E27FC236}">
                <a16:creationId xmlns:a16="http://schemas.microsoft.com/office/drawing/2014/main" id="{04CF1101-69DB-4A33-A9E2-33249567E3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E687FC-3BE9-4FBA-A63F-1E81331F6D34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A3466E-5ED7-4191-A258-206517395BA4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DA9E16-0FEA-4E2C-8CE1-B167730F177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4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AE37BE-F1B1-4D9C-A3B6-56648BA1CF1D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01B036-7786-46C7-98A8-6857014E016B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>
            <a:extLst>
              <a:ext uri="{FF2B5EF4-FFF2-40B4-BE49-F238E27FC236}">
                <a16:creationId xmlns:a16="http://schemas.microsoft.com/office/drawing/2014/main" id="{947A5DF3-60A2-4866-9A4F-599F80ED898E}"/>
              </a:ext>
            </a:extLst>
          </p:cNvPr>
          <p:cNvSpPr txBox="1">
            <a:spLocks/>
          </p:cNvSpPr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E687FC-3BE9-4FBA-A63F-1E81331F6D34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A3466E-5ED7-4191-A258-206517395BA4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DA9E16-0FEA-4E2C-8CE1-B167730F177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>
            <a:extLst>
              <a:ext uri="{FF2B5EF4-FFF2-40B4-BE49-F238E27FC236}">
                <a16:creationId xmlns:a16="http://schemas.microsoft.com/office/drawing/2014/main" id="{5723A9D1-EED7-4450-8C0A-D4F40F2B0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D828F617-93F6-4A6A-9A46-2F3977BC7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751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>
            <a:extLst>
              <a:ext uri="{FF2B5EF4-FFF2-40B4-BE49-F238E27FC236}">
                <a16:creationId xmlns:a16="http://schemas.microsoft.com/office/drawing/2014/main" id="{033EB741-EFF7-4BA9-9D9F-8D39CB76B557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340CE4CD-6751-47F9-A2C4-46D3B98564CC}"/>
              </a:ext>
            </a:extLst>
          </p:cNvPr>
          <p:cNvSpPr txBox="1">
            <a:spLocks/>
          </p:cNvSpPr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900DEE-6164-48C3-8797-16E7213B0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E9C0F90-B4B1-48B6-B1D3-91ACC9BAE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FB2C31BE-C0C5-4899-948E-BC783E5331C4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4" name="图片 13" descr="图片包含 建筑物&#10;&#10;自动生成的说明">
            <a:extLst>
              <a:ext uri="{FF2B5EF4-FFF2-40B4-BE49-F238E27FC236}">
                <a16:creationId xmlns:a16="http://schemas.microsoft.com/office/drawing/2014/main" id="{05619C6E-49A8-4320-BAA1-41C03E721E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C8161E">
                <a:tint val="45000"/>
                <a:satMod val="40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>
            <a:extLst>
              <a:ext uri="{FF2B5EF4-FFF2-40B4-BE49-F238E27FC236}">
                <a16:creationId xmlns:a16="http://schemas.microsoft.com/office/drawing/2014/main" id="{545C6A52-683F-4BB0-A406-3D050A96C0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0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5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>
            <a:extLst>
              <a:ext uri="{FF2B5EF4-FFF2-40B4-BE49-F238E27FC236}">
                <a16:creationId xmlns:a16="http://schemas.microsoft.com/office/drawing/2014/main" id="{B2AC7F3C-7382-4A84-A86E-90EDDD72E8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>
            <a:extLst>
              <a:ext uri="{FF2B5EF4-FFF2-40B4-BE49-F238E27FC236}">
                <a16:creationId xmlns:a16="http://schemas.microsoft.com/office/drawing/2014/main" id="{3E65EB6F-1E6F-4BA7-9B1A-87394468F9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C851C1A8-2647-4778-B954-91350A3936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67E4451-E515-4CD6-9AC2-80FEED5A33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EB66B9-CD9A-4406-B82A-B301F0B2B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/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ED13B5-679B-4E26-81FE-6C898B17DE9C}"/>
              </a:ext>
            </a:extLst>
          </p:cNvPr>
          <p:cNvCxnSpPr>
            <a:cxnSpLocks/>
          </p:cNvCxnSpPr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>
            <a:extLst>
              <a:ext uri="{FF2B5EF4-FFF2-40B4-BE49-F238E27FC236}">
                <a16:creationId xmlns:a16="http://schemas.microsoft.com/office/drawing/2014/main" id="{636D3F5B-DBA0-4275-91FF-D14D16748B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>
            <a:extLst>
              <a:ext uri="{FF2B5EF4-FFF2-40B4-BE49-F238E27FC236}">
                <a16:creationId xmlns:a16="http://schemas.microsoft.com/office/drawing/2014/main" id="{EAF966A0-3FED-4405-A46B-41C9C95D77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>
            <a:extLst>
              <a:ext uri="{FF2B5EF4-FFF2-40B4-BE49-F238E27FC236}">
                <a16:creationId xmlns:a16="http://schemas.microsoft.com/office/drawing/2014/main" id="{5CABA719-CA98-4DC1-BD84-0C9150108B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A416B96-18E1-4343-823D-E9C854070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F3585C-5A73-4AF1-B357-3035864895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69D545-3D6A-42A2-B6DB-9D6B8FC38E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83CA0A-3CEC-4CF5-883E-6E1BED8E599C}"/>
              </a:ext>
            </a:extLst>
          </p:cNvPr>
          <p:cNvCxnSpPr>
            <a:cxnSpLocks/>
          </p:cNvCxnSpPr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6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36BD71-E314-4A66-99B1-E39EA1F94132}"/>
              </a:ext>
            </a:extLst>
          </p:cNvPr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>
            <a:extLst>
              <a:ext uri="{FF2B5EF4-FFF2-40B4-BE49-F238E27FC236}">
                <a16:creationId xmlns:a16="http://schemas.microsoft.com/office/drawing/2014/main" id="{636D3F5B-DBA0-4275-91FF-D14D16748B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>
            <a:extLst>
              <a:ext uri="{FF2B5EF4-FFF2-40B4-BE49-F238E27FC236}">
                <a16:creationId xmlns:a16="http://schemas.microsoft.com/office/drawing/2014/main" id="{EAF966A0-3FED-4405-A46B-41C9C95D77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>
            <a:extLst>
              <a:ext uri="{FF2B5EF4-FFF2-40B4-BE49-F238E27FC236}">
                <a16:creationId xmlns:a16="http://schemas.microsoft.com/office/drawing/2014/main" id="{5CABA719-CA98-4DC1-BD84-0C9150108B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F3585C-5A73-4AF1-B357-3035864895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69D545-3D6A-42A2-B6DB-9D6B8FC38E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83CA0A-3CEC-4CF5-883E-6E1BED8E599C}"/>
              </a:ext>
            </a:extLst>
          </p:cNvPr>
          <p:cNvCxnSpPr>
            <a:cxnSpLocks/>
          </p:cNvCxnSpPr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9">
            <a:extLst>
              <a:ext uri="{FF2B5EF4-FFF2-40B4-BE49-F238E27FC236}">
                <a16:creationId xmlns:a16="http://schemas.microsoft.com/office/drawing/2014/main" id="{D9C12F1F-D259-4DBE-BE69-A81C4C0F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37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98E190D1-AFAC-4AD9-B92E-58B87CBA2BBB}"/>
              </a:ext>
            </a:extLst>
          </p:cNvPr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>
            <a:extLst>
              <a:ext uri="{FF2B5EF4-FFF2-40B4-BE49-F238E27FC236}">
                <a16:creationId xmlns:a16="http://schemas.microsoft.com/office/drawing/2014/main" id="{96682C4B-F3CB-4913-99B2-00AFB7251FA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>
            <a:extLst>
              <a:ext uri="{FF2B5EF4-FFF2-40B4-BE49-F238E27FC236}">
                <a16:creationId xmlns:a16="http://schemas.microsoft.com/office/drawing/2014/main" id="{B5A17264-04D1-4C02-832A-A1DA9484B0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6FA3F28-F930-4C1E-80F2-90C73C8F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86D724-0E80-4FBA-8317-A8CE5EF380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3A0ABC-646A-4367-9E96-FFDDE79E6B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>
            <a:extLst>
              <a:ext uri="{FF2B5EF4-FFF2-40B4-BE49-F238E27FC236}">
                <a16:creationId xmlns:a16="http://schemas.microsoft.com/office/drawing/2014/main" id="{1E4B9AD9-F42C-42B1-BF19-2BD63A06C2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763BFF2-1BD6-4E69-9E37-FE80DFEC27A8}"/>
              </a:ext>
            </a:extLst>
          </p:cNvPr>
          <p:cNvCxnSpPr>
            <a:cxnSpLocks/>
          </p:cNvCxnSpPr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>
            <a:extLst>
              <a:ext uri="{FF2B5EF4-FFF2-40B4-BE49-F238E27FC236}">
                <a16:creationId xmlns:a16="http://schemas.microsoft.com/office/drawing/2014/main" id="{CA3B2481-2E39-4F26-AD96-B5923670EB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227DB4D-9A52-41BB-8743-E8038C413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7" name="内容占位符 25">
            <a:extLst>
              <a:ext uri="{FF2B5EF4-FFF2-40B4-BE49-F238E27FC236}">
                <a16:creationId xmlns:a16="http://schemas.microsoft.com/office/drawing/2014/main" id="{B2D05E36-F937-40FD-97BB-9372B5AC93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5BC80367-1D9F-485B-B0F7-7C45899F90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>
            <a:extLst>
              <a:ext uri="{FF2B5EF4-FFF2-40B4-BE49-F238E27FC236}">
                <a16:creationId xmlns:a16="http://schemas.microsoft.com/office/drawing/2014/main" id="{61CC23B2-BE5F-4680-96CD-C33FF9374D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88FC1A-7F0D-4A9B-AA04-89AD4994A8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00B84F0-53AC-421B-9FBC-62687BB5AA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E27F61-80B1-40C1-B303-E54548F0A0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DC54DA7-8689-4800-BC51-1B5E92F91EBD}"/>
              </a:ext>
            </a:extLst>
          </p:cNvPr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E59BA01-ADDE-45EC-AD9A-30B45C126EF8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5C4775BF-17D8-45C0-9CB9-425332699B08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D22151C-5CCD-4390-83DF-F41B623A3BBE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>
                  <a:extLst>
                    <a:ext uri="{FF2B5EF4-FFF2-40B4-BE49-F238E27FC236}">
                      <a16:creationId xmlns:a16="http://schemas.microsoft.com/office/drawing/2014/main" id="{4FA339D9-8197-4F28-8D72-F96BF5158E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081911D-2E44-4FD6-A0AD-907AAE52FACB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92C7D20-4DAB-48D5-B9FE-07311B97C222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22A3E5D-FF59-4C7C-A657-F2CE27FAB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>
            <a:extLst>
              <a:ext uri="{FF2B5EF4-FFF2-40B4-BE49-F238E27FC236}">
                <a16:creationId xmlns:a16="http://schemas.microsoft.com/office/drawing/2014/main" id="{AF8E3962-2329-4680-827B-C4237CDC5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3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78DC3B0-6545-47FD-A372-07AD4DF09697}"/>
              </a:ext>
            </a:extLst>
          </p:cNvPr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499F2E8-30BC-413E-8034-6A7278D4979C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BFD679A7-DAD2-4984-B6F0-7C9ABE4B8F0F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24CD77E-BBF9-4D46-B301-F75D3222F2E0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>
                  <a:extLst>
                    <a:ext uri="{FF2B5EF4-FFF2-40B4-BE49-F238E27FC236}">
                      <a16:creationId xmlns:a16="http://schemas.microsoft.com/office/drawing/2014/main" id="{83E81D97-88FE-44C4-85F5-ABEF155EA0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3959A77-64DA-4694-95C2-AD9E38910645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0512A63-1AB8-442E-BAE6-AF2B98235281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D253681-53B8-4661-A94B-736B46C3A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>
            <a:extLst>
              <a:ext uri="{FF2B5EF4-FFF2-40B4-BE49-F238E27FC236}">
                <a16:creationId xmlns:a16="http://schemas.microsoft.com/office/drawing/2014/main" id="{D403F116-EFE8-4DEB-B6FE-4D20752B74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01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3E3E6D-D003-4285-9CD3-F9F948F4D4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/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>
            <a:extLst>
              <a:ext uri="{FF2B5EF4-FFF2-40B4-BE49-F238E27FC236}">
                <a16:creationId xmlns:a16="http://schemas.microsoft.com/office/drawing/2014/main" id="{20F80C42-4A81-4868-AA78-9E4FF9811E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B998610-38B8-4F4F-8E37-98D574A43924}"/>
              </a:ext>
            </a:extLst>
          </p:cNvPr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8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1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8" r:id="rId4"/>
    <p:sldLayoutId id="2147483683" r:id="rId5"/>
    <p:sldLayoutId id="2147483689" r:id="rId6"/>
    <p:sldLayoutId id="2147483682" r:id="rId7"/>
    <p:sldLayoutId id="2147483684" r:id="rId8"/>
    <p:sldLayoutId id="2147483664" r:id="rId9"/>
    <p:sldLayoutId id="2147483677" r:id="rId10"/>
    <p:sldLayoutId id="2147483678" r:id="rId11"/>
    <p:sldLayoutId id="2147483675" r:id="rId12"/>
    <p:sldLayoutId id="2147483690" r:id="rId13"/>
    <p:sldLayoutId id="2147483685" r:id="rId14"/>
    <p:sldLayoutId id="2147483686" r:id="rId15"/>
    <p:sldLayoutId id="2147483691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6771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27" indent="-241927" algn="l" defTabSz="967710" rtl="0" eaLnBrk="1" latinLnBrk="0" hangingPunct="1">
        <a:lnSpc>
          <a:spcPct val="90000"/>
        </a:lnSpc>
        <a:spcBef>
          <a:spcPts val="1058"/>
        </a:spcBef>
        <a:buFontTx/>
        <a:buBlip>
          <a:blip r:embed="rId19"/>
        </a:buBlip>
        <a:defRPr sz="2963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782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37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117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492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346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0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056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1">
          <p15:clr>
            <a:srgbClr val="F26B43"/>
          </p15:clr>
        </p15:guide>
        <p15:guide id="2" orient="horz" pos="227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041">
          <p15:clr>
            <a:srgbClr val="F26B43"/>
          </p15:clr>
        </p15:guide>
        <p15:guide id="6" pos="7446" userDrawn="1">
          <p15:clr>
            <a:srgbClr val="F26B43"/>
          </p15:clr>
        </p15:guide>
        <p15:guide id="7" orient="horz" pos="3651">
          <p15:clr>
            <a:srgbClr val="F26B43"/>
          </p15:clr>
        </p15:guide>
        <p15:guide id="8" orient="horz" pos="2514">
          <p15:clr>
            <a:srgbClr val="FDE53C"/>
          </p15:clr>
        </p15:guide>
        <p15:guide id="9" orient="horz" pos="1554">
          <p15:clr>
            <a:srgbClr val="FDE53C"/>
          </p15:clr>
        </p15:guide>
        <p15:guide id="12" pos="2418">
          <p15:clr>
            <a:srgbClr val="A4A3A4"/>
          </p15:clr>
        </p15:guide>
        <p15:guide id="13" pos="4830">
          <p15:clr>
            <a:srgbClr val="A4A3A4"/>
          </p15:clr>
        </p15:guide>
        <p15:guide id="14" orient="horz" pos="1356">
          <p15:clr>
            <a:srgbClr val="A4A3A4"/>
          </p15:clr>
        </p15:guide>
        <p15:guide id="15" orient="horz" pos="2718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05ECC-F19C-469E-BAA3-7810EC50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92" y="2155998"/>
            <a:ext cx="8932117" cy="1374726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sz="5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相机内参标定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5F1DE-2DCC-43FF-880E-DD12920912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53CAF1-A9D1-4E1E-932D-D7D1FAD855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方彬</a:t>
            </a:r>
          </a:p>
        </p:txBody>
      </p:sp>
    </p:spTree>
    <p:extLst>
      <p:ext uri="{BB962C8B-B14F-4D97-AF65-F5344CB8AC3E}">
        <p14:creationId xmlns:p14="http://schemas.microsoft.com/office/powerpoint/2010/main" val="30038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2C147-FF68-C44A-B050-5CAFCE4B1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7BC7D-07A6-3E23-E070-4EC6F62D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研究进展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AD682D-2F1F-2934-3460-5910199BE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41" y="1014876"/>
            <a:ext cx="9150607" cy="514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5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2C147-FF68-C44A-B050-5CAFCE4B1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B0B01721-70C9-45BD-6FCB-C9A2A262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特征点匹配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97CD3A-58F5-0513-DE82-7C3EAC6108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6" t="22248" r="7987" b="17617"/>
          <a:stretch/>
        </p:blipFill>
        <p:spPr>
          <a:xfrm>
            <a:off x="436600" y="2818209"/>
            <a:ext cx="5227770" cy="27493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69C8A4-A669-4158-D033-5EA15DA265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1" t="22247" r="9430" b="17618"/>
          <a:stretch/>
        </p:blipFill>
        <p:spPr>
          <a:xfrm>
            <a:off x="6263744" y="2818210"/>
            <a:ext cx="5112048" cy="274933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54FBAD9-50BB-6E92-3F42-4EECA947E9F2}"/>
              </a:ext>
            </a:extLst>
          </p:cNvPr>
          <p:cNvSpPr txBox="1"/>
          <p:nvPr/>
        </p:nvSpPr>
        <p:spPr>
          <a:xfrm>
            <a:off x="2411806" y="2448878"/>
            <a:ext cx="233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Dust3R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FF0B4BE-6F5B-6FD3-9F48-AD3A3D7562AA}"/>
              </a:ext>
            </a:extLst>
          </p:cNvPr>
          <p:cNvSpPr txBox="1"/>
          <p:nvPr/>
        </p:nvSpPr>
        <p:spPr>
          <a:xfrm>
            <a:off x="8075153" y="2448878"/>
            <a:ext cx="233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Dust3R-refine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3950B3-DCD4-694B-4DFC-261733CACC96}"/>
              </a:ext>
            </a:extLst>
          </p:cNvPr>
          <p:cNvSpPr txBox="1"/>
          <p:nvPr/>
        </p:nvSpPr>
        <p:spPr>
          <a:xfrm>
            <a:off x="436600" y="1290453"/>
            <a:ext cx="7565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需要在世界坐标中使用</a:t>
            </a:r>
            <a:r>
              <a:rPr lang="en-US" altLang="zh-CN" dirty="0"/>
              <a:t>NN</a:t>
            </a:r>
            <a:r>
              <a:rPr lang="zh-CN" altLang="en-US" dirty="0"/>
              <a:t>算法，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双目视觉需要估计两个相机之间的位姿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单独</a:t>
            </a:r>
            <a:r>
              <a:rPr lang="en-US" altLang="zh-CN" dirty="0"/>
              <a:t>refine</a:t>
            </a:r>
            <a:r>
              <a:rPr lang="zh-CN" altLang="en-US" dirty="0"/>
              <a:t>两个相机定性效果较差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923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2C147-FF68-C44A-B050-5CAFCE4B1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B0B01721-70C9-45BD-6FCB-C9A2A262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后续计划</a:t>
            </a:r>
          </a:p>
        </p:txBody>
      </p:sp>
      <p:sp>
        <p:nvSpPr>
          <p:cNvPr id="2" name="内容占位符 23">
            <a:extLst>
              <a:ext uri="{FF2B5EF4-FFF2-40B4-BE49-F238E27FC236}">
                <a16:creationId xmlns:a16="http://schemas.microsoft.com/office/drawing/2014/main" id="{03A4D8C1-C048-15D4-E487-C4A3892363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2168" y="1182968"/>
            <a:ext cx="11054414" cy="4835303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关键点匹配任务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两个相机联合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refine</a:t>
            </a:r>
          </a:p>
          <a:p>
            <a:pPr lvl="1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定量测试位姿误差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383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内参估计</a:t>
            </a:r>
            <a:endParaRPr lang="en-US" altLang="zh-CN" sz="2383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引入额外的基于概率的一些后处理方法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383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 refine</a:t>
            </a:r>
          </a:p>
          <a:p>
            <a:pPr lvl="1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根据关键点匹配的效果，可以对双目重建尝试优化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383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3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2C147-FF68-C44A-B050-5CAFCE4B1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B0B01721-70C9-45BD-6FCB-C9A2A262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附录</a:t>
            </a:r>
          </a:p>
        </p:txBody>
      </p:sp>
      <p:sp>
        <p:nvSpPr>
          <p:cNvPr id="2" name="内容占位符 23">
            <a:extLst>
              <a:ext uri="{FF2B5EF4-FFF2-40B4-BE49-F238E27FC236}">
                <a16:creationId xmlns:a16="http://schemas.microsoft.com/office/drawing/2014/main" id="{03A4D8C1-C048-15D4-E487-C4A3892363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2168" y="1182968"/>
            <a:ext cx="11054414" cy="4835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383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DUSt3R: Geometric 3D Vision Made Easy</a:t>
            </a:r>
          </a:p>
          <a:p>
            <a:pPr marL="0" indent="0">
              <a:buNone/>
            </a:pPr>
            <a:r>
              <a:rPr lang="en-US" altLang="zh-CN" sz="2383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 Tame a Wild Camera: In-the-Wild Monocular Camera Calibration</a:t>
            </a:r>
          </a:p>
          <a:p>
            <a:pPr marL="0" indent="0">
              <a:buNone/>
            </a:pPr>
            <a:r>
              <a:rPr lang="en-US" altLang="zh-CN" sz="2383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 GIM: LEARNING GENERALIZABLE IMAGE MATCHER FROM INTERNET VIDEOS</a:t>
            </a:r>
          </a:p>
        </p:txBody>
      </p:sp>
    </p:spTree>
    <p:extLst>
      <p:ext uri="{BB962C8B-B14F-4D97-AF65-F5344CB8AC3E}">
        <p14:creationId xmlns:p14="http://schemas.microsoft.com/office/powerpoint/2010/main" val="33759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C87E0C-764E-46DC-8EB7-C02C2FA09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22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78c8f87c-62e1-4241-a275-173841f12d59"/>
</p:tagLst>
</file>

<file path=ppt/theme/theme1.xml><?xml version="1.0" encoding="utf-8"?>
<a:theme xmlns:a="http://schemas.openxmlformats.org/drawingml/2006/main" name="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  <a:effectLst/>
      </a:spPr>
      <a:bodyPr rtlCol="0" anchor="ctr"/>
      <a:lstStyle>
        <a:defPPr algn="just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演示文稿1" id="{58207EA5-DF65-41EA-AC31-C4A3CCF3DB63}" vid="{ECDA9F49-FF6D-42F4-A480-1F82BD0E4C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6600</TotalTime>
  <Words>193</Words>
  <Application>Microsoft Office PowerPoint</Application>
  <PresentationFormat>宽屏</PresentationFormat>
  <Paragraphs>29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Arial</vt:lpstr>
      <vt:lpstr>Times New Roman</vt:lpstr>
      <vt:lpstr>自定义设计方案</vt:lpstr>
      <vt:lpstr>相机内参标定</vt:lpstr>
      <vt:lpstr>研究进展</vt:lpstr>
      <vt:lpstr>特征点匹配</vt:lpstr>
      <vt:lpstr>后续计划</vt:lpstr>
      <vt:lpstr>附录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李一</dc:creator>
  <cp:lastModifiedBy>fang bin</cp:lastModifiedBy>
  <cp:revision>801</cp:revision>
  <cp:lastPrinted>2017-10-17T16:00:00Z</cp:lastPrinted>
  <dcterms:created xsi:type="dcterms:W3CDTF">2017-10-17T16:00:00Z</dcterms:created>
  <dcterms:modified xsi:type="dcterms:W3CDTF">2024-04-25T07:23:52Z</dcterms:modified>
  <cp:category>work report</cp:category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</Properties>
</file>