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1"/>
  </p:sldMasterIdLst>
  <p:sldIdLst>
    <p:sldId id="256" r:id="rId2"/>
    <p:sldId id="257" r:id="rId3"/>
    <p:sldId id="270" r:id="rId4"/>
    <p:sldId id="258" r:id="rId5"/>
    <p:sldId id="259" r:id="rId6"/>
    <p:sldId id="260" r:id="rId7"/>
    <p:sldId id="261" r:id="rId8"/>
    <p:sldId id="262" r:id="rId9"/>
    <p:sldId id="263" r:id="rId10"/>
    <p:sldId id="268" r:id="rId11"/>
    <p:sldId id="264" r:id="rId12"/>
    <p:sldId id="265" r:id="rId13"/>
    <p:sldId id="266" r:id="rId14"/>
    <p:sldId id="267"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34"/>
    <p:restoredTop sz="94660"/>
  </p:normalViewPr>
  <p:slideViewPr>
    <p:cSldViewPr snapToGrid="0" snapToObjects="1">
      <p:cViewPr varScale="1">
        <p:scale>
          <a:sx n="155" d="100"/>
          <a:sy n="155" d="100"/>
        </p:scale>
        <p:origin x="2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v.zusko/Documents/Studying/course-work/&#1047;&#1074;&#1110;&#109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Sheet2!$A$3:$A$22</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Sheet2!$B$3:$B$22</c:f>
              <c:numCache>
                <c:formatCode>General</c:formatCode>
                <c:ptCount val="20"/>
                <c:pt idx="0">
                  <c:v>1.10003898254766</c:v>
                </c:pt>
                <c:pt idx="1">
                  <c:v>2.3039224833607999</c:v>
                </c:pt>
                <c:pt idx="2">
                  <c:v>1.62206249184853</c:v>
                </c:pt>
                <c:pt idx="3">
                  <c:v>1.4583544379903</c:v>
                </c:pt>
                <c:pt idx="4">
                  <c:v>1.3347563835960401</c:v>
                </c:pt>
                <c:pt idx="5">
                  <c:v>1.17250183684774</c:v>
                </c:pt>
                <c:pt idx="6">
                  <c:v>1.1732674210604299</c:v>
                </c:pt>
                <c:pt idx="7">
                  <c:v>1.2450247293024499</c:v>
                </c:pt>
                <c:pt idx="8">
                  <c:v>1.2959484097979701</c:v>
                </c:pt>
                <c:pt idx="9">
                  <c:v>1.4450955505077301</c:v>
                </c:pt>
                <c:pt idx="10">
                  <c:v>1.4963255328579399</c:v>
                </c:pt>
                <c:pt idx="11">
                  <c:v>1.6586219940937701</c:v>
                </c:pt>
                <c:pt idx="12">
                  <c:v>1.5637736934989801</c:v>
                </c:pt>
                <c:pt idx="13">
                  <c:v>1.5433931348202601</c:v>
                </c:pt>
                <c:pt idx="14">
                  <c:v>1.6895367387669</c:v>
                </c:pt>
                <c:pt idx="15">
                  <c:v>1.7589346030134501</c:v>
                </c:pt>
                <c:pt idx="16">
                  <c:v>1.8248567717498101</c:v>
                </c:pt>
                <c:pt idx="17">
                  <c:v>1.85355646744892</c:v>
                </c:pt>
                <c:pt idx="18">
                  <c:v>1.8652061853337401</c:v>
                </c:pt>
                <c:pt idx="19">
                  <c:v>1.9233066057933601</c:v>
                </c:pt>
              </c:numCache>
            </c:numRef>
          </c:yVal>
          <c:smooth val="1"/>
          <c:extLst>
            <c:ext xmlns:c16="http://schemas.microsoft.com/office/drawing/2014/chart" uri="{C3380CC4-5D6E-409C-BE32-E72D297353CC}">
              <c16:uniqueId val="{00000000-CDD5-9E4E-8E28-08F63F252031}"/>
            </c:ext>
          </c:extLst>
        </c:ser>
        <c:ser>
          <c:idx val="1"/>
          <c:order val="1"/>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Sheet2!$A$3:$A$22</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Sheet2!$C$3:$C$22</c:f>
              <c:numCache>
                <c:formatCode>General</c:formatCode>
                <c:ptCount val="20"/>
                <c:pt idx="0">
                  <c:v>0.79030960645023196</c:v>
                </c:pt>
                <c:pt idx="1">
                  <c:v>1.7060633509118399</c:v>
                </c:pt>
                <c:pt idx="2">
                  <c:v>1.8574444448349099</c:v>
                </c:pt>
                <c:pt idx="3">
                  <c:v>1.8552839048493499</c:v>
                </c:pt>
                <c:pt idx="4">
                  <c:v>1.8641225763176801</c:v>
                </c:pt>
                <c:pt idx="5">
                  <c:v>1.9745288551653399</c:v>
                </c:pt>
                <c:pt idx="6">
                  <c:v>1.9852072235698901</c:v>
                </c:pt>
                <c:pt idx="7">
                  <c:v>1.82342635438919</c:v>
                </c:pt>
                <c:pt idx="8">
                  <c:v>1.83009879966472</c:v>
                </c:pt>
                <c:pt idx="9">
                  <c:v>1.7986538671782899</c:v>
                </c:pt>
                <c:pt idx="10">
                  <c:v>1.86049555024173</c:v>
                </c:pt>
                <c:pt idx="11">
                  <c:v>1.9824157741355599</c:v>
                </c:pt>
                <c:pt idx="12">
                  <c:v>2.0882392415026398</c:v>
                </c:pt>
                <c:pt idx="13">
                  <c:v>1.9838716970747601</c:v>
                </c:pt>
                <c:pt idx="14">
                  <c:v>2.0475346319382002</c:v>
                </c:pt>
                <c:pt idx="15">
                  <c:v>2.07072393660895</c:v>
                </c:pt>
                <c:pt idx="16">
                  <c:v>2.0679665387411301</c:v>
                </c:pt>
                <c:pt idx="17">
                  <c:v>2.0329366435401601</c:v>
                </c:pt>
                <c:pt idx="18">
                  <c:v>2.0861350977537598</c:v>
                </c:pt>
                <c:pt idx="19">
                  <c:v>2.1247376002312901</c:v>
                </c:pt>
              </c:numCache>
            </c:numRef>
          </c:yVal>
          <c:smooth val="1"/>
          <c:extLst>
            <c:ext xmlns:c16="http://schemas.microsoft.com/office/drawing/2014/chart" uri="{C3380CC4-5D6E-409C-BE32-E72D297353CC}">
              <c16:uniqueId val="{00000001-CDD5-9E4E-8E28-08F63F252031}"/>
            </c:ext>
          </c:extLst>
        </c:ser>
        <c:ser>
          <c:idx val="2"/>
          <c:order val="2"/>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Sheet2!$A$3:$A$22</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Sheet2!$D$3:$D$22</c:f>
              <c:numCache>
                <c:formatCode>General</c:formatCode>
                <c:ptCount val="20"/>
                <c:pt idx="0">
                  <c:v>2.4874702314032202</c:v>
                </c:pt>
                <c:pt idx="1">
                  <c:v>2.5086425678167998</c:v>
                </c:pt>
                <c:pt idx="2">
                  <c:v>3.0007708910595001</c:v>
                </c:pt>
                <c:pt idx="3">
                  <c:v>2.4803857054713001</c:v>
                </c:pt>
                <c:pt idx="4">
                  <c:v>2.06457334974899</c:v>
                </c:pt>
                <c:pt idx="5">
                  <c:v>1.9077321913673599</c:v>
                </c:pt>
                <c:pt idx="6">
                  <c:v>1.74485107414558</c:v>
                </c:pt>
                <c:pt idx="7">
                  <c:v>1.82054885730128</c:v>
                </c:pt>
                <c:pt idx="8">
                  <c:v>1.92477447736326</c:v>
                </c:pt>
                <c:pt idx="9">
                  <c:v>1.96641298300322</c:v>
                </c:pt>
                <c:pt idx="10">
                  <c:v>1.9295993465208301</c:v>
                </c:pt>
                <c:pt idx="11">
                  <c:v>2.0530319556176702</c:v>
                </c:pt>
                <c:pt idx="12">
                  <c:v>2.0622384273072898</c:v>
                </c:pt>
                <c:pt idx="13">
                  <c:v>1.9647321704512399</c:v>
                </c:pt>
                <c:pt idx="14">
                  <c:v>2.0204928559985298</c:v>
                </c:pt>
                <c:pt idx="15">
                  <c:v>1.99400440106166</c:v>
                </c:pt>
                <c:pt idx="16">
                  <c:v>2.08315410062395</c:v>
                </c:pt>
                <c:pt idx="17">
                  <c:v>2.042286476203</c:v>
                </c:pt>
                <c:pt idx="18">
                  <c:v>2.1251090941075499</c:v>
                </c:pt>
                <c:pt idx="19">
                  <c:v>2.17012801835331</c:v>
                </c:pt>
              </c:numCache>
            </c:numRef>
          </c:yVal>
          <c:smooth val="1"/>
          <c:extLst>
            <c:ext xmlns:c16="http://schemas.microsoft.com/office/drawing/2014/chart" uri="{C3380CC4-5D6E-409C-BE32-E72D297353CC}">
              <c16:uniqueId val="{00000002-CDD5-9E4E-8E28-08F63F252031}"/>
            </c:ext>
          </c:extLst>
        </c:ser>
        <c:ser>
          <c:idx val="3"/>
          <c:order val="3"/>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Sheet2!$A$3:$A$22</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Sheet2!$E$3:$E$22</c:f>
              <c:numCache>
                <c:formatCode>General</c:formatCode>
                <c:ptCount val="20"/>
                <c:pt idx="0">
                  <c:v>0.84415091254199603</c:v>
                </c:pt>
                <c:pt idx="1">
                  <c:v>0.95530682795027599</c:v>
                </c:pt>
                <c:pt idx="2">
                  <c:v>1.6999084681301899</c:v>
                </c:pt>
                <c:pt idx="3">
                  <c:v>1.8464423652364399</c:v>
                </c:pt>
                <c:pt idx="4">
                  <c:v>1.9447854770787401</c:v>
                </c:pt>
                <c:pt idx="5">
                  <c:v>2.20166222341919</c:v>
                </c:pt>
                <c:pt idx="6">
                  <c:v>2.2617590705136301</c:v>
                </c:pt>
                <c:pt idx="7">
                  <c:v>2.2346140938154302</c:v>
                </c:pt>
                <c:pt idx="8">
                  <c:v>2.2674824369314899</c:v>
                </c:pt>
                <c:pt idx="9">
                  <c:v>2.0950473914758101</c:v>
                </c:pt>
                <c:pt idx="10">
                  <c:v>1.98627114540211</c:v>
                </c:pt>
                <c:pt idx="11">
                  <c:v>2.0766543390068901</c:v>
                </c:pt>
                <c:pt idx="12">
                  <c:v>2.1438122216475901</c:v>
                </c:pt>
                <c:pt idx="13">
                  <c:v>2.1242442095868199</c:v>
                </c:pt>
                <c:pt idx="14">
                  <c:v>2.1392571716528401</c:v>
                </c:pt>
                <c:pt idx="15">
                  <c:v>2.1784116536544298</c:v>
                </c:pt>
                <c:pt idx="16">
                  <c:v>2.2343973098511301</c:v>
                </c:pt>
                <c:pt idx="17">
                  <c:v>2.19919842099441</c:v>
                </c:pt>
                <c:pt idx="18">
                  <c:v>2.17393934939183</c:v>
                </c:pt>
                <c:pt idx="19">
                  <c:v>2.2239507501489699</c:v>
                </c:pt>
              </c:numCache>
            </c:numRef>
          </c:yVal>
          <c:smooth val="1"/>
          <c:extLst>
            <c:ext xmlns:c16="http://schemas.microsoft.com/office/drawing/2014/chart" uri="{C3380CC4-5D6E-409C-BE32-E72D297353CC}">
              <c16:uniqueId val="{00000003-CDD5-9E4E-8E28-08F63F252031}"/>
            </c:ext>
          </c:extLst>
        </c:ser>
        <c:dLbls>
          <c:showLegendKey val="0"/>
          <c:showVal val="0"/>
          <c:showCatName val="0"/>
          <c:showSerName val="0"/>
          <c:showPercent val="0"/>
          <c:showBubbleSize val="0"/>
        </c:dLbls>
        <c:axId val="1168706384"/>
        <c:axId val="1168708032"/>
      </c:scatterChart>
      <c:valAx>
        <c:axId val="1168706384"/>
        <c:scaling>
          <c:orientation val="minMax"/>
        </c:scaling>
        <c:delete val="0"/>
        <c:axPos val="b"/>
        <c:majorGridlines>
          <c:spPr>
            <a:ln w="9525" cap="flat" cmpd="sng" algn="ctr">
              <a:solidFill>
                <a:schemeClr val="bg1">
                  <a:lumMod val="85000"/>
                  <a:alpha val="67000"/>
                </a:schemeClr>
              </a:solidFill>
              <a:round/>
            </a:ln>
            <a:effectLst/>
          </c:spPr>
        </c:majorGridlines>
        <c:numFmt formatCode="General" sourceLinked="1"/>
        <c:majorTickMark val="out"/>
        <c:minorTickMark val="out"/>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8708032"/>
        <c:crosses val="autoZero"/>
        <c:crossBetween val="midCat"/>
        <c:majorUnit val="50"/>
        <c:minorUnit val="50"/>
      </c:valAx>
      <c:valAx>
        <c:axId val="1168708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870638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6AAC-89A8-0E4B-9F27-5947426E40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DF990B-342A-6344-BDDE-D300DD2CDA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35CD07-8CCF-2E45-98AF-8D50D67081D2}"/>
              </a:ext>
            </a:extLst>
          </p:cNvPr>
          <p:cNvSpPr>
            <a:spLocks noGrp="1"/>
          </p:cNvSpPr>
          <p:nvPr>
            <p:ph type="dt" sz="half" idx="10"/>
          </p:nvPr>
        </p:nvSpPr>
        <p:spPr/>
        <p:txBody>
          <a:bodyPr/>
          <a:lstStyle/>
          <a:p>
            <a:fld id="{4AA62F65-64B8-CA44-BC3A-8E3AD24C9706}" type="datetimeFigureOut">
              <a:rPr lang="en-US" smtClean="0"/>
              <a:t>12/26/23</a:t>
            </a:fld>
            <a:endParaRPr lang="en-US"/>
          </a:p>
        </p:txBody>
      </p:sp>
      <p:sp>
        <p:nvSpPr>
          <p:cNvPr id="5" name="Footer Placeholder 4">
            <a:extLst>
              <a:ext uri="{FF2B5EF4-FFF2-40B4-BE49-F238E27FC236}">
                <a16:creationId xmlns:a16="http://schemas.microsoft.com/office/drawing/2014/main" id="{D7DE26FC-3A1B-BC44-B723-F160853C22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116F36-2FDD-674F-9775-E14C795ED241}"/>
              </a:ext>
            </a:extLst>
          </p:cNvPr>
          <p:cNvSpPr>
            <a:spLocks noGrp="1"/>
          </p:cNvSpPr>
          <p:nvPr>
            <p:ph type="sldNum" sz="quarter" idx="12"/>
          </p:nvPr>
        </p:nvSpPr>
        <p:spPr/>
        <p:txBody>
          <a:bodyPr/>
          <a:lstStyle/>
          <a:p>
            <a:fld id="{4B0B4BB5-D0EA-AE49-B62E-C8A2999A5121}" type="slidenum">
              <a:rPr lang="en-US" smtClean="0"/>
              <a:t>‹#›</a:t>
            </a:fld>
            <a:endParaRPr lang="en-US"/>
          </a:p>
        </p:txBody>
      </p:sp>
    </p:spTree>
    <p:extLst>
      <p:ext uri="{BB962C8B-B14F-4D97-AF65-F5344CB8AC3E}">
        <p14:creationId xmlns:p14="http://schemas.microsoft.com/office/powerpoint/2010/main" val="4006653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F67EC-B11E-FF40-AB08-52DF94B694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0D1C39-AA01-F945-A8FF-532191A0E2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E9ECFA-781D-0C40-8F04-456FDCEFDA33}"/>
              </a:ext>
            </a:extLst>
          </p:cNvPr>
          <p:cNvSpPr>
            <a:spLocks noGrp="1"/>
          </p:cNvSpPr>
          <p:nvPr>
            <p:ph type="dt" sz="half" idx="10"/>
          </p:nvPr>
        </p:nvSpPr>
        <p:spPr/>
        <p:txBody>
          <a:bodyPr/>
          <a:lstStyle/>
          <a:p>
            <a:fld id="{4AA62F65-64B8-CA44-BC3A-8E3AD24C9706}" type="datetimeFigureOut">
              <a:rPr lang="en-US" smtClean="0"/>
              <a:t>12/26/23</a:t>
            </a:fld>
            <a:endParaRPr lang="en-US"/>
          </a:p>
        </p:txBody>
      </p:sp>
      <p:sp>
        <p:nvSpPr>
          <p:cNvPr id="5" name="Footer Placeholder 4">
            <a:extLst>
              <a:ext uri="{FF2B5EF4-FFF2-40B4-BE49-F238E27FC236}">
                <a16:creationId xmlns:a16="http://schemas.microsoft.com/office/drawing/2014/main" id="{0B3A8DE0-B819-1446-B248-9EA069B24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8B5F4-3AC9-9B4C-97AE-AC65FF84FCBA}"/>
              </a:ext>
            </a:extLst>
          </p:cNvPr>
          <p:cNvSpPr>
            <a:spLocks noGrp="1"/>
          </p:cNvSpPr>
          <p:nvPr>
            <p:ph type="sldNum" sz="quarter" idx="12"/>
          </p:nvPr>
        </p:nvSpPr>
        <p:spPr/>
        <p:txBody>
          <a:bodyPr/>
          <a:lstStyle/>
          <a:p>
            <a:fld id="{4B0B4BB5-D0EA-AE49-B62E-C8A2999A5121}" type="slidenum">
              <a:rPr lang="en-US" smtClean="0"/>
              <a:t>‹#›</a:t>
            </a:fld>
            <a:endParaRPr lang="en-US"/>
          </a:p>
        </p:txBody>
      </p:sp>
    </p:spTree>
    <p:extLst>
      <p:ext uri="{BB962C8B-B14F-4D97-AF65-F5344CB8AC3E}">
        <p14:creationId xmlns:p14="http://schemas.microsoft.com/office/powerpoint/2010/main" val="2612189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D92AA1-3344-5A43-BDB3-10EFBC1CBF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FE8B75-523D-8845-9ABE-E9D6935E8F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1E485E-F58F-C546-842D-5DF575B06ECD}"/>
              </a:ext>
            </a:extLst>
          </p:cNvPr>
          <p:cNvSpPr>
            <a:spLocks noGrp="1"/>
          </p:cNvSpPr>
          <p:nvPr>
            <p:ph type="dt" sz="half" idx="10"/>
          </p:nvPr>
        </p:nvSpPr>
        <p:spPr/>
        <p:txBody>
          <a:bodyPr/>
          <a:lstStyle/>
          <a:p>
            <a:fld id="{4AA62F65-64B8-CA44-BC3A-8E3AD24C9706}" type="datetimeFigureOut">
              <a:rPr lang="en-US" smtClean="0"/>
              <a:t>12/26/23</a:t>
            </a:fld>
            <a:endParaRPr lang="en-US"/>
          </a:p>
        </p:txBody>
      </p:sp>
      <p:sp>
        <p:nvSpPr>
          <p:cNvPr id="5" name="Footer Placeholder 4">
            <a:extLst>
              <a:ext uri="{FF2B5EF4-FFF2-40B4-BE49-F238E27FC236}">
                <a16:creationId xmlns:a16="http://schemas.microsoft.com/office/drawing/2014/main" id="{C52D543A-8862-814C-A79F-8EC55C172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C61F13-181E-B249-9940-3F8F63D8226E}"/>
              </a:ext>
            </a:extLst>
          </p:cNvPr>
          <p:cNvSpPr>
            <a:spLocks noGrp="1"/>
          </p:cNvSpPr>
          <p:nvPr>
            <p:ph type="sldNum" sz="quarter" idx="12"/>
          </p:nvPr>
        </p:nvSpPr>
        <p:spPr/>
        <p:txBody>
          <a:bodyPr/>
          <a:lstStyle/>
          <a:p>
            <a:fld id="{4B0B4BB5-D0EA-AE49-B62E-C8A2999A5121}" type="slidenum">
              <a:rPr lang="en-US" smtClean="0"/>
              <a:t>‹#›</a:t>
            </a:fld>
            <a:endParaRPr lang="en-US"/>
          </a:p>
        </p:txBody>
      </p:sp>
    </p:spTree>
    <p:extLst>
      <p:ext uri="{BB962C8B-B14F-4D97-AF65-F5344CB8AC3E}">
        <p14:creationId xmlns:p14="http://schemas.microsoft.com/office/powerpoint/2010/main" val="4194479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503B3-D209-DF40-B838-3C19F98407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B8EAE6-C0DA-D24D-94D7-B7E755C423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D5BCFB-F73C-334A-9B58-C881C93CA273}"/>
              </a:ext>
            </a:extLst>
          </p:cNvPr>
          <p:cNvSpPr>
            <a:spLocks noGrp="1"/>
          </p:cNvSpPr>
          <p:nvPr>
            <p:ph type="dt" sz="half" idx="10"/>
          </p:nvPr>
        </p:nvSpPr>
        <p:spPr/>
        <p:txBody>
          <a:bodyPr/>
          <a:lstStyle/>
          <a:p>
            <a:fld id="{4AA62F65-64B8-CA44-BC3A-8E3AD24C9706}" type="datetimeFigureOut">
              <a:rPr lang="en-US" smtClean="0"/>
              <a:t>12/26/23</a:t>
            </a:fld>
            <a:endParaRPr lang="en-US"/>
          </a:p>
        </p:txBody>
      </p:sp>
      <p:sp>
        <p:nvSpPr>
          <p:cNvPr id="5" name="Footer Placeholder 4">
            <a:extLst>
              <a:ext uri="{FF2B5EF4-FFF2-40B4-BE49-F238E27FC236}">
                <a16:creationId xmlns:a16="http://schemas.microsoft.com/office/drawing/2014/main" id="{C42458F9-3A2D-6843-93D0-6D422F0B0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EBC3AF-ECFD-6747-AF12-064108F15BD1}"/>
              </a:ext>
            </a:extLst>
          </p:cNvPr>
          <p:cNvSpPr>
            <a:spLocks noGrp="1"/>
          </p:cNvSpPr>
          <p:nvPr>
            <p:ph type="sldNum" sz="quarter" idx="12"/>
          </p:nvPr>
        </p:nvSpPr>
        <p:spPr/>
        <p:txBody>
          <a:bodyPr/>
          <a:lstStyle/>
          <a:p>
            <a:fld id="{4B0B4BB5-D0EA-AE49-B62E-C8A2999A5121}" type="slidenum">
              <a:rPr lang="en-US" smtClean="0"/>
              <a:t>‹#›</a:t>
            </a:fld>
            <a:endParaRPr lang="en-US"/>
          </a:p>
        </p:txBody>
      </p:sp>
    </p:spTree>
    <p:extLst>
      <p:ext uri="{BB962C8B-B14F-4D97-AF65-F5344CB8AC3E}">
        <p14:creationId xmlns:p14="http://schemas.microsoft.com/office/powerpoint/2010/main" val="2803307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EE104-2732-2447-B7DC-7822E83002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189A8F-19A7-CD4C-A31B-0E8CFAA2A0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18E272-B56F-E640-8E76-B5A0F705E88C}"/>
              </a:ext>
            </a:extLst>
          </p:cNvPr>
          <p:cNvSpPr>
            <a:spLocks noGrp="1"/>
          </p:cNvSpPr>
          <p:nvPr>
            <p:ph type="dt" sz="half" idx="10"/>
          </p:nvPr>
        </p:nvSpPr>
        <p:spPr/>
        <p:txBody>
          <a:bodyPr/>
          <a:lstStyle/>
          <a:p>
            <a:fld id="{4AA62F65-64B8-CA44-BC3A-8E3AD24C9706}" type="datetimeFigureOut">
              <a:rPr lang="en-US" smtClean="0"/>
              <a:t>12/26/23</a:t>
            </a:fld>
            <a:endParaRPr lang="en-US"/>
          </a:p>
        </p:txBody>
      </p:sp>
      <p:sp>
        <p:nvSpPr>
          <p:cNvPr id="5" name="Footer Placeholder 4">
            <a:extLst>
              <a:ext uri="{FF2B5EF4-FFF2-40B4-BE49-F238E27FC236}">
                <a16:creationId xmlns:a16="http://schemas.microsoft.com/office/drawing/2014/main" id="{E254F7BD-A59F-CD45-A150-BF83590928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9543CF-6D02-B247-8098-5E2CB01BDB39}"/>
              </a:ext>
            </a:extLst>
          </p:cNvPr>
          <p:cNvSpPr>
            <a:spLocks noGrp="1"/>
          </p:cNvSpPr>
          <p:nvPr>
            <p:ph type="sldNum" sz="quarter" idx="12"/>
          </p:nvPr>
        </p:nvSpPr>
        <p:spPr/>
        <p:txBody>
          <a:bodyPr/>
          <a:lstStyle/>
          <a:p>
            <a:fld id="{4B0B4BB5-D0EA-AE49-B62E-C8A2999A5121}" type="slidenum">
              <a:rPr lang="en-US" smtClean="0"/>
              <a:t>‹#›</a:t>
            </a:fld>
            <a:endParaRPr lang="en-US"/>
          </a:p>
        </p:txBody>
      </p:sp>
    </p:spTree>
    <p:extLst>
      <p:ext uri="{BB962C8B-B14F-4D97-AF65-F5344CB8AC3E}">
        <p14:creationId xmlns:p14="http://schemas.microsoft.com/office/powerpoint/2010/main" val="183528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5B38A-834D-D24A-8F52-C2B691D284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E3E5A-9DEB-9B41-9327-9D2221E8F5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C79F04-15BB-1142-884D-36E8C5AC7F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32CA6-1B89-5247-BC98-79BE804E6D8F}"/>
              </a:ext>
            </a:extLst>
          </p:cNvPr>
          <p:cNvSpPr>
            <a:spLocks noGrp="1"/>
          </p:cNvSpPr>
          <p:nvPr>
            <p:ph type="dt" sz="half" idx="10"/>
          </p:nvPr>
        </p:nvSpPr>
        <p:spPr/>
        <p:txBody>
          <a:bodyPr/>
          <a:lstStyle/>
          <a:p>
            <a:fld id="{4AA62F65-64B8-CA44-BC3A-8E3AD24C9706}" type="datetimeFigureOut">
              <a:rPr lang="en-US" smtClean="0"/>
              <a:t>12/26/23</a:t>
            </a:fld>
            <a:endParaRPr lang="en-US"/>
          </a:p>
        </p:txBody>
      </p:sp>
      <p:sp>
        <p:nvSpPr>
          <p:cNvPr id="6" name="Footer Placeholder 5">
            <a:extLst>
              <a:ext uri="{FF2B5EF4-FFF2-40B4-BE49-F238E27FC236}">
                <a16:creationId xmlns:a16="http://schemas.microsoft.com/office/drawing/2014/main" id="{6DCF5A89-ED0E-6348-BCD9-FC949DFA02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4BAB7A-99F8-BF47-83FE-0DC95D490A1B}"/>
              </a:ext>
            </a:extLst>
          </p:cNvPr>
          <p:cNvSpPr>
            <a:spLocks noGrp="1"/>
          </p:cNvSpPr>
          <p:nvPr>
            <p:ph type="sldNum" sz="quarter" idx="12"/>
          </p:nvPr>
        </p:nvSpPr>
        <p:spPr/>
        <p:txBody>
          <a:bodyPr/>
          <a:lstStyle/>
          <a:p>
            <a:fld id="{4B0B4BB5-D0EA-AE49-B62E-C8A2999A5121}" type="slidenum">
              <a:rPr lang="en-US" smtClean="0"/>
              <a:t>‹#›</a:t>
            </a:fld>
            <a:endParaRPr lang="en-US"/>
          </a:p>
        </p:txBody>
      </p:sp>
    </p:spTree>
    <p:extLst>
      <p:ext uri="{BB962C8B-B14F-4D97-AF65-F5344CB8AC3E}">
        <p14:creationId xmlns:p14="http://schemas.microsoft.com/office/powerpoint/2010/main" val="2912416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C50C5-C128-2941-BAB4-119A750E74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70BF72-8B06-084F-8316-434F652ACE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20A1D0-BDF0-F648-BFE8-3785ABE34B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DA9398-6959-C841-B7E8-63D435204E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923B9E-B695-A340-9DCA-D7CF5ABCBC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52B7B5-F908-4C46-A294-E5CA2627F91D}"/>
              </a:ext>
            </a:extLst>
          </p:cNvPr>
          <p:cNvSpPr>
            <a:spLocks noGrp="1"/>
          </p:cNvSpPr>
          <p:nvPr>
            <p:ph type="dt" sz="half" idx="10"/>
          </p:nvPr>
        </p:nvSpPr>
        <p:spPr/>
        <p:txBody>
          <a:bodyPr/>
          <a:lstStyle/>
          <a:p>
            <a:fld id="{4AA62F65-64B8-CA44-BC3A-8E3AD24C9706}" type="datetimeFigureOut">
              <a:rPr lang="en-US" smtClean="0"/>
              <a:t>12/26/23</a:t>
            </a:fld>
            <a:endParaRPr lang="en-US"/>
          </a:p>
        </p:txBody>
      </p:sp>
      <p:sp>
        <p:nvSpPr>
          <p:cNvPr id="8" name="Footer Placeholder 7">
            <a:extLst>
              <a:ext uri="{FF2B5EF4-FFF2-40B4-BE49-F238E27FC236}">
                <a16:creationId xmlns:a16="http://schemas.microsoft.com/office/drawing/2014/main" id="{4431A71E-77EA-4943-89B3-1F2B9B09A1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F55181-7D67-9545-87D6-1EA350CCB8A4}"/>
              </a:ext>
            </a:extLst>
          </p:cNvPr>
          <p:cNvSpPr>
            <a:spLocks noGrp="1"/>
          </p:cNvSpPr>
          <p:nvPr>
            <p:ph type="sldNum" sz="quarter" idx="12"/>
          </p:nvPr>
        </p:nvSpPr>
        <p:spPr/>
        <p:txBody>
          <a:bodyPr/>
          <a:lstStyle/>
          <a:p>
            <a:fld id="{4B0B4BB5-D0EA-AE49-B62E-C8A2999A5121}" type="slidenum">
              <a:rPr lang="en-US" smtClean="0"/>
              <a:t>‹#›</a:t>
            </a:fld>
            <a:endParaRPr lang="en-US"/>
          </a:p>
        </p:txBody>
      </p:sp>
    </p:spTree>
    <p:extLst>
      <p:ext uri="{BB962C8B-B14F-4D97-AF65-F5344CB8AC3E}">
        <p14:creationId xmlns:p14="http://schemas.microsoft.com/office/powerpoint/2010/main" val="1814387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9690-CB39-CD46-8C99-E46D5B9F98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A862C2-2EA5-4448-9100-FD2E2EC27F1B}"/>
              </a:ext>
            </a:extLst>
          </p:cNvPr>
          <p:cNvSpPr>
            <a:spLocks noGrp="1"/>
          </p:cNvSpPr>
          <p:nvPr>
            <p:ph type="dt" sz="half" idx="10"/>
          </p:nvPr>
        </p:nvSpPr>
        <p:spPr/>
        <p:txBody>
          <a:bodyPr/>
          <a:lstStyle/>
          <a:p>
            <a:fld id="{4AA62F65-64B8-CA44-BC3A-8E3AD24C9706}" type="datetimeFigureOut">
              <a:rPr lang="en-US" smtClean="0"/>
              <a:t>12/26/23</a:t>
            </a:fld>
            <a:endParaRPr lang="en-US"/>
          </a:p>
        </p:txBody>
      </p:sp>
      <p:sp>
        <p:nvSpPr>
          <p:cNvPr id="4" name="Footer Placeholder 3">
            <a:extLst>
              <a:ext uri="{FF2B5EF4-FFF2-40B4-BE49-F238E27FC236}">
                <a16:creationId xmlns:a16="http://schemas.microsoft.com/office/drawing/2014/main" id="{E0269744-6325-DA44-A172-1D2D19CA61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2647F1-2E52-584C-B622-067BD4C5E7B6}"/>
              </a:ext>
            </a:extLst>
          </p:cNvPr>
          <p:cNvSpPr>
            <a:spLocks noGrp="1"/>
          </p:cNvSpPr>
          <p:nvPr>
            <p:ph type="sldNum" sz="quarter" idx="12"/>
          </p:nvPr>
        </p:nvSpPr>
        <p:spPr/>
        <p:txBody>
          <a:bodyPr/>
          <a:lstStyle/>
          <a:p>
            <a:fld id="{4B0B4BB5-D0EA-AE49-B62E-C8A2999A5121}" type="slidenum">
              <a:rPr lang="en-US" smtClean="0"/>
              <a:t>‹#›</a:t>
            </a:fld>
            <a:endParaRPr lang="en-US"/>
          </a:p>
        </p:txBody>
      </p:sp>
    </p:spTree>
    <p:extLst>
      <p:ext uri="{BB962C8B-B14F-4D97-AF65-F5344CB8AC3E}">
        <p14:creationId xmlns:p14="http://schemas.microsoft.com/office/powerpoint/2010/main" val="297394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24C491-10A2-8B43-B869-775A9D7D205D}"/>
              </a:ext>
            </a:extLst>
          </p:cNvPr>
          <p:cNvSpPr>
            <a:spLocks noGrp="1"/>
          </p:cNvSpPr>
          <p:nvPr>
            <p:ph type="dt" sz="half" idx="10"/>
          </p:nvPr>
        </p:nvSpPr>
        <p:spPr/>
        <p:txBody>
          <a:bodyPr/>
          <a:lstStyle/>
          <a:p>
            <a:fld id="{4AA62F65-64B8-CA44-BC3A-8E3AD24C9706}" type="datetimeFigureOut">
              <a:rPr lang="en-US" smtClean="0"/>
              <a:t>12/26/23</a:t>
            </a:fld>
            <a:endParaRPr lang="en-US"/>
          </a:p>
        </p:txBody>
      </p:sp>
      <p:sp>
        <p:nvSpPr>
          <p:cNvPr id="3" name="Footer Placeholder 2">
            <a:extLst>
              <a:ext uri="{FF2B5EF4-FFF2-40B4-BE49-F238E27FC236}">
                <a16:creationId xmlns:a16="http://schemas.microsoft.com/office/drawing/2014/main" id="{CB986D71-C0EA-024E-964B-36A080AE09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BD0FA4-A48E-B84E-BADD-CE26C595D10B}"/>
              </a:ext>
            </a:extLst>
          </p:cNvPr>
          <p:cNvSpPr>
            <a:spLocks noGrp="1"/>
          </p:cNvSpPr>
          <p:nvPr>
            <p:ph type="sldNum" sz="quarter" idx="12"/>
          </p:nvPr>
        </p:nvSpPr>
        <p:spPr/>
        <p:txBody>
          <a:bodyPr/>
          <a:lstStyle/>
          <a:p>
            <a:fld id="{4B0B4BB5-D0EA-AE49-B62E-C8A2999A5121}" type="slidenum">
              <a:rPr lang="en-US" smtClean="0"/>
              <a:t>‹#›</a:t>
            </a:fld>
            <a:endParaRPr lang="en-US"/>
          </a:p>
        </p:txBody>
      </p:sp>
    </p:spTree>
    <p:extLst>
      <p:ext uri="{BB962C8B-B14F-4D97-AF65-F5344CB8AC3E}">
        <p14:creationId xmlns:p14="http://schemas.microsoft.com/office/powerpoint/2010/main" val="2862345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17A7E-B196-2C42-AADB-328A7B154A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9E1F10-E981-3C45-855E-324F682F8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A2D846-95B1-3941-80BC-629B569CCE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5440B2-DC98-064C-BBFB-CBED1400901D}"/>
              </a:ext>
            </a:extLst>
          </p:cNvPr>
          <p:cNvSpPr>
            <a:spLocks noGrp="1"/>
          </p:cNvSpPr>
          <p:nvPr>
            <p:ph type="dt" sz="half" idx="10"/>
          </p:nvPr>
        </p:nvSpPr>
        <p:spPr/>
        <p:txBody>
          <a:bodyPr/>
          <a:lstStyle/>
          <a:p>
            <a:fld id="{4AA62F65-64B8-CA44-BC3A-8E3AD24C9706}" type="datetimeFigureOut">
              <a:rPr lang="en-US" smtClean="0"/>
              <a:t>12/26/23</a:t>
            </a:fld>
            <a:endParaRPr lang="en-US"/>
          </a:p>
        </p:txBody>
      </p:sp>
      <p:sp>
        <p:nvSpPr>
          <p:cNvPr id="6" name="Footer Placeholder 5">
            <a:extLst>
              <a:ext uri="{FF2B5EF4-FFF2-40B4-BE49-F238E27FC236}">
                <a16:creationId xmlns:a16="http://schemas.microsoft.com/office/drawing/2014/main" id="{0EF77E1C-E3CE-0F44-B26F-080DE73142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DAAFD0-2BC8-744C-B280-67CC03D9EB9B}"/>
              </a:ext>
            </a:extLst>
          </p:cNvPr>
          <p:cNvSpPr>
            <a:spLocks noGrp="1"/>
          </p:cNvSpPr>
          <p:nvPr>
            <p:ph type="sldNum" sz="quarter" idx="12"/>
          </p:nvPr>
        </p:nvSpPr>
        <p:spPr/>
        <p:txBody>
          <a:bodyPr/>
          <a:lstStyle/>
          <a:p>
            <a:fld id="{4B0B4BB5-D0EA-AE49-B62E-C8A2999A5121}" type="slidenum">
              <a:rPr lang="en-US" smtClean="0"/>
              <a:t>‹#›</a:t>
            </a:fld>
            <a:endParaRPr lang="en-US"/>
          </a:p>
        </p:txBody>
      </p:sp>
    </p:spTree>
    <p:extLst>
      <p:ext uri="{BB962C8B-B14F-4D97-AF65-F5344CB8AC3E}">
        <p14:creationId xmlns:p14="http://schemas.microsoft.com/office/powerpoint/2010/main" val="145965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A1669-984D-C749-90E8-150257A3FF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DC07C8-79AC-F441-9282-3347FBD289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15A72E-1756-9048-BBD0-F2BC86569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69BF38-A989-114A-82C0-63EC7E59F9CE}"/>
              </a:ext>
            </a:extLst>
          </p:cNvPr>
          <p:cNvSpPr>
            <a:spLocks noGrp="1"/>
          </p:cNvSpPr>
          <p:nvPr>
            <p:ph type="dt" sz="half" idx="10"/>
          </p:nvPr>
        </p:nvSpPr>
        <p:spPr/>
        <p:txBody>
          <a:bodyPr/>
          <a:lstStyle/>
          <a:p>
            <a:fld id="{4AA62F65-64B8-CA44-BC3A-8E3AD24C9706}" type="datetimeFigureOut">
              <a:rPr lang="en-US" smtClean="0"/>
              <a:t>12/26/23</a:t>
            </a:fld>
            <a:endParaRPr lang="en-US"/>
          </a:p>
        </p:txBody>
      </p:sp>
      <p:sp>
        <p:nvSpPr>
          <p:cNvPr id="6" name="Footer Placeholder 5">
            <a:extLst>
              <a:ext uri="{FF2B5EF4-FFF2-40B4-BE49-F238E27FC236}">
                <a16:creationId xmlns:a16="http://schemas.microsoft.com/office/drawing/2014/main" id="{4F1DA7CB-FC83-C94C-9158-45FCBF24C6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8FF689-ED93-7941-8AEE-5D371EA27056}"/>
              </a:ext>
            </a:extLst>
          </p:cNvPr>
          <p:cNvSpPr>
            <a:spLocks noGrp="1"/>
          </p:cNvSpPr>
          <p:nvPr>
            <p:ph type="sldNum" sz="quarter" idx="12"/>
          </p:nvPr>
        </p:nvSpPr>
        <p:spPr/>
        <p:txBody>
          <a:bodyPr/>
          <a:lstStyle/>
          <a:p>
            <a:fld id="{4B0B4BB5-D0EA-AE49-B62E-C8A2999A5121}" type="slidenum">
              <a:rPr lang="en-US" smtClean="0"/>
              <a:t>‹#›</a:t>
            </a:fld>
            <a:endParaRPr lang="en-US"/>
          </a:p>
        </p:txBody>
      </p:sp>
    </p:spTree>
    <p:extLst>
      <p:ext uri="{BB962C8B-B14F-4D97-AF65-F5344CB8AC3E}">
        <p14:creationId xmlns:p14="http://schemas.microsoft.com/office/powerpoint/2010/main" val="1666269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7F7C9B-8A20-BB4E-9996-38A25A2358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758459-80C6-6249-A6E6-8B24DD08A7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B11EA-E09A-A34F-AF1C-495FD1FB00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62F65-64B8-CA44-BC3A-8E3AD24C9706}" type="datetimeFigureOut">
              <a:rPr lang="en-US" smtClean="0"/>
              <a:t>12/26/23</a:t>
            </a:fld>
            <a:endParaRPr lang="en-US"/>
          </a:p>
        </p:txBody>
      </p:sp>
      <p:sp>
        <p:nvSpPr>
          <p:cNvPr id="5" name="Footer Placeholder 4">
            <a:extLst>
              <a:ext uri="{FF2B5EF4-FFF2-40B4-BE49-F238E27FC236}">
                <a16:creationId xmlns:a16="http://schemas.microsoft.com/office/drawing/2014/main" id="{2EE97076-80EA-6449-9286-48B5C38DC1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0E3259-367F-3443-84BC-5D079DCBA6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0B4BB5-D0EA-AE49-B62E-C8A2999A5121}" type="slidenum">
              <a:rPr lang="en-US" smtClean="0"/>
              <a:t>‹#›</a:t>
            </a:fld>
            <a:endParaRPr lang="en-US"/>
          </a:p>
        </p:txBody>
      </p:sp>
    </p:spTree>
    <p:extLst>
      <p:ext uri="{BB962C8B-B14F-4D97-AF65-F5344CB8AC3E}">
        <p14:creationId xmlns:p14="http://schemas.microsoft.com/office/powerpoint/2010/main" val="1511660668"/>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55C4-5A58-F34F-8D24-77D99628B0CA}"/>
              </a:ext>
            </a:extLst>
          </p:cNvPr>
          <p:cNvSpPr>
            <a:spLocks noGrp="1"/>
          </p:cNvSpPr>
          <p:nvPr>
            <p:ph type="ctrTitle"/>
          </p:nvPr>
        </p:nvSpPr>
        <p:spPr/>
        <p:txBody>
          <a:bodyPr>
            <a:normAutofit fontScale="90000"/>
          </a:bodyPr>
          <a:lstStyle/>
          <a:p>
            <a:r>
              <a:rPr lang="uk-UA" dirty="0"/>
              <a:t>Алгоритм імітації для мереж масового обслуговування</a:t>
            </a:r>
            <a:endParaRPr lang="en-US" dirty="0"/>
          </a:p>
        </p:txBody>
      </p:sp>
      <p:sp>
        <p:nvSpPr>
          <p:cNvPr id="3" name="Subtitle 2">
            <a:extLst>
              <a:ext uri="{FF2B5EF4-FFF2-40B4-BE49-F238E27FC236}">
                <a16:creationId xmlns:a16="http://schemas.microsoft.com/office/drawing/2014/main" id="{02D58B6E-D3B8-AA46-BD68-673B01913D75}"/>
              </a:ext>
            </a:extLst>
          </p:cNvPr>
          <p:cNvSpPr>
            <a:spLocks noGrp="1"/>
          </p:cNvSpPr>
          <p:nvPr>
            <p:ph type="subTitle" idx="1"/>
          </p:nvPr>
        </p:nvSpPr>
        <p:spPr/>
        <p:txBody>
          <a:bodyPr/>
          <a:lstStyle/>
          <a:p>
            <a:r>
              <a:rPr lang="uk-UA" dirty="0" err="1"/>
              <a:t>Зусько</a:t>
            </a:r>
            <a:r>
              <a:rPr lang="uk-UA" dirty="0"/>
              <a:t> Владислав, ІП-02</a:t>
            </a:r>
            <a:endParaRPr lang="en-US" dirty="0"/>
          </a:p>
        </p:txBody>
      </p:sp>
    </p:spTree>
    <p:extLst>
      <p:ext uri="{BB962C8B-B14F-4D97-AF65-F5344CB8AC3E}">
        <p14:creationId xmlns:p14="http://schemas.microsoft.com/office/powerpoint/2010/main" val="856584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B11D5-028A-ED4A-BAFF-42122B896145}"/>
              </a:ext>
            </a:extLst>
          </p:cNvPr>
          <p:cNvSpPr>
            <a:spLocks noGrp="1"/>
          </p:cNvSpPr>
          <p:nvPr>
            <p:ph type="title"/>
          </p:nvPr>
        </p:nvSpPr>
        <p:spPr/>
        <p:txBody>
          <a:bodyPr/>
          <a:lstStyle/>
          <a:p>
            <a:r>
              <a:rPr lang="uk-UA" dirty="0"/>
              <a:t>Реалізація моделі</a:t>
            </a:r>
            <a:endParaRPr lang="en-US" dirty="0"/>
          </a:p>
        </p:txBody>
      </p:sp>
      <p:graphicFrame>
        <p:nvGraphicFramePr>
          <p:cNvPr id="7" name="Content Placeholder 6">
            <a:extLst>
              <a:ext uri="{FF2B5EF4-FFF2-40B4-BE49-F238E27FC236}">
                <a16:creationId xmlns:a16="http://schemas.microsoft.com/office/drawing/2014/main" id="{BEF0089F-F5E5-B84A-BF48-626C6A32FECF}"/>
              </a:ext>
            </a:extLst>
          </p:cNvPr>
          <p:cNvGraphicFramePr>
            <a:graphicFrameLocks noGrp="1"/>
          </p:cNvGraphicFramePr>
          <p:nvPr>
            <p:ph idx="1"/>
            <p:extLst>
              <p:ext uri="{D42A27DB-BD31-4B8C-83A1-F6EECF244321}">
                <p14:modId xmlns:p14="http://schemas.microsoft.com/office/powerpoint/2010/main" val="3972125238"/>
              </p:ext>
            </p:extLst>
          </p:nvPr>
        </p:nvGraphicFramePr>
        <p:xfrm>
          <a:off x="838200" y="1690688"/>
          <a:ext cx="10455877" cy="4537114"/>
        </p:xfrm>
        <a:graphic>
          <a:graphicData uri="http://schemas.openxmlformats.org/drawingml/2006/table">
            <a:tbl>
              <a:tblPr>
                <a:tableStyleId>{5C22544A-7EE6-4342-B048-85BDC9FD1C3A}</a:tableStyleId>
              </a:tblPr>
              <a:tblGrid>
                <a:gridCol w="899838">
                  <a:extLst>
                    <a:ext uri="{9D8B030D-6E8A-4147-A177-3AD203B41FA5}">
                      <a16:colId xmlns:a16="http://schemas.microsoft.com/office/drawing/2014/main" val="3334816268"/>
                    </a:ext>
                  </a:extLst>
                </a:gridCol>
                <a:gridCol w="747753">
                  <a:extLst>
                    <a:ext uri="{9D8B030D-6E8A-4147-A177-3AD203B41FA5}">
                      <a16:colId xmlns:a16="http://schemas.microsoft.com/office/drawing/2014/main" val="78951674"/>
                    </a:ext>
                  </a:extLst>
                </a:gridCol>
                <a:gridCol w="861817">
                  <a:extLst>
                    <a:ext uri="{9D8B030D-6E8A-4147-A177-3AD203B41FA5}">
                      <a16:colId xmlns:a16="http://schemas.microsoft.com/office/drawing/2014/main" val="1947638764"/>
                    </a:ext>
                  </a:extLst>
                </a:gridCol>
                <a:gridCol w="468929">
                  <a:extLst>
                    <a:ext uri="{9D8B030D-6E8A-4147-A177-3AD203B41FA5}">
                      <a16:colId xmlns:a16="http://schemas.microsoft.com/office/drawing/2014/main" val="2255983909"/>
                    </a:ext>
                  </a:extLst>
                </a:gridCol>
                <a:gridCol w="405561">
                  <a:extLst>
                    <a:ext uri="{9D8B030D-6E8A-4147-A177-3AD203B41FA5}">
                      <a16:colId xmlns:a16="http://schemas.microsoft.com/office/drawing/2014/main" val="9028552"/>
                    </a:ext>
                  </a:extLst>
                </a:gridCol>
                <a:gridCol w="745318">
                  <a:extLst>
                    <a:ext uri="{9D8B030D-6E8A-4147-A177-3AD203B41FA5}">
                      <a16:colId xmlns:a16="http://schemas.microsoft.com/office/drawing/2014/main" val="1050923255"/>
                    </a:ext>
                  </a:extLst>
                </a:gridCol>
                <a:gridCol w="864252">
                  <a:extLst>
                    <a:ext uri="{9D8B030D-6E8A-4147-A177-3AD203B41FA5}">
                      <a16:colId xmlns:a16="http://schemas.microsoft.com/office/drawing/2014/main" val="1139837726"/>
                    </a:ext>
                  </a:extLst>
                </a:gridCol>
                <a:gridCol w="468929">
                  <a:extLst>
                    <a:ext uri="{9D8B030D-6E8A-4147-A177-3AD203B41FA5}">
                      <a16:colId xmlns:a16="http://schemas.microsoft.com/office/drawing/2014/main" val="1058115651"/>
                    </a:ext>
                  </a:extLst>
                </a:gridCol>
                <a:gridCol w="405561">
                  <a:extLst>
                    <a:ext uri="{9D8B030D-6E8A-4147-A177-3AD203B41FA5}">
                      <a16:colId xmlns:a16="http://schemas.microsoft.com/office/drawing/2014/main" val="3119884830"/>
                    </a:ext>
                  </a:extLst>
                </a:gridCol>
                <a:gridCol w="544974">
                  <a:extLst>
                    <a:ext uri="{9D8B030D-6E8A-4147-A177-3AD203B41FA5}">
                      <a16:colId xmlns:a16="http://schemas.microsoft.com/office/drawing/2014/main" val="1476153920"/>
                    </a:ext>
                  </a:extLst>
                </a:gridCol>
                <a:gridCol w="544974">
                  <a:extLst>
                    <a:ext uri="{9D8B030D-6E8A-4147-A177-3AD203B41FA5}">
                      <a16:colId xmlns:a16="http://schemas.microsoft.com/office/drawing/2014/main" val="3434470364"/>
                    </a:ext>
                  </a:extLst>
                </a:gridCol>
                <a:gridCol w="544974">
                  <a:extLst>
                    <a:ext uri="{9D8B030D-6E8A-4147-A177-3AD203B41FA5}">
                      <a16:colId xmlns:a16="http://schemas.microsoft.com/office/drawing/2014/main" val="3665898052"/>
                    </a:ext>
                  </a:extLst>
                </a:gridCol>
                <a:gridCol w="555785">
                  <a:extLst>
                    <a:ext uri="{9D8B030D-6E8A-4147-A177-3AD203B41FA5}">
                      <a16:colId xmlns:a16="http://schemas.microsoft.com/office/drawing/2014/main" val="798658932"/>
                    </a:ext>
                  </a:extLst>
                </a:gridCol>
                <a:gridCol w="762290">
                  <a:extLst>
                    <a:ext uri="{9D8B030D-6E8A-4147-A177-3AD203B41FA5}">
                      <a16:colId xmlns:a16="http://schemas.microsoft.com/office/drawing/2014/main" val="2398366520"/>
                    </a:ext>
                  </a:extLst>
                </a:gridCol>
                <a:gridCol w="544974">
                  <a:extLst>
                    <a:ext uri="{9D8B030D-6E8A-4147-A177-3AD203B41FA5}">
                      <a16:colId xmlns:a16="http://schemas.microsoft.com/office/drawing/2014/main" val="2103393420"/>
                    </a:ext>
                  </a:extLst>
                </a:gridCol>
                <a:gridCol w="544974">
                  <a:extLst>
                    <a:ext uri="{9D8B030D-6E8A-4147-A177-3AD203B41FA5}">
                      <a16:colId xmlns:a16="http://schemas.microsoft.com/office/drawing/2014/main" val="3002516839"/>
                    </a:ext>
                  </a:extLst>
                </a:gridCol>
                <a:gridCol w="544974">
                  <a:extLst>
                    <a:ext uri="{9D8B030D-6E8A-4147-A177-3AD203B41FA5}">
                      <a16:colId xmlns:a16="http://schemas.microsoft.com/office/drawing/2014/main" val="2151156512"/>
                    </a:ext>
                  </a:extLst>
                </a:gridCol>
              </a:tblGrid>
              <a:tr h="383418">
                <a:tc rowSpan="2">
                  <a:txBody>
                    <a:bodyPr/>
                    <a:lstStyle/>
                    <a:p>
                      <a:pPr algn="ctr" fontAlgn="b"/>
                      <a:r>
                        <a:rPr lang="uk-UA" sz="1400" b="1" u="none" strike="noStrike" dirty="0" err="1">
                          <a:solidFill>
                            <a:schemeClr val="bg1"/>
                          </a:solidFill>
                          <a:effectLst/>
                        </a:rPr>
                        <a:t>Прогон</a:t>
                      </a:r>
                      <a:endParaRPr lang="uk-UA" sz="1400" b="1" i="0" u="none" strike="noStrike" dirty="0">
                        <a:solidFill>
                          <a:schemeClr val="bg1"/>
                        </a:solidFill>
                        <a:effectLst/>
                        <a:latin typeface="Times New Roman" panose="02020603050405020304" pitchFamily="18" charset="0"/>
                      </a:endParaRPr>
                    </a:p>
                  </a:txBody>
                  <a:tcPr marL="9525" marR="9525" marT="9525" marB="0" anchor="b">
                    <a:solidFill>
                      <a:schemeClr val="accent1"/>
                    </a:solidFill>
                  </a:tcPr>
                </a:tc>
                <a:tc gridSpan="8">
                  <a:txBody>
                    <a:bodyPr/>
                    <a:lstStyle/>
                    <a:p>
                      <a:pPr algn="ctr" fontAlgn="b"/>
                      <a:r>
                        <a:rPr lang="uk-UA" sz="1400" b="1" u="none" strike="noStrike" dirty="0">
                          <a:solidFill>
                            <a:schemeClr val="bg1"/>
                          </a:solidFill>
                          <a:effectLst/>
                        </a:rPr>
                        <a:t>Вхідні змінні</a:t>
                      </a:r>
                      <a:endParaRPr lang="uk-UA" sz="1400" b="1" i="0" u="none" strike="noStrike" dirty="0">
                        <a:solidFill>
                          <a:schemeClr val="bg1"/>
                        </a:solidFill>
                        <a:effectLst/>
                        <a:latin typeface="Times New Roman" panose="02020603050405020304" pitchFamily="18" charset="0"/>
                      </a:endParaRPr>
                    </a:p>
                  </a:txBody>
                  <a:tcPr marL="9525" marR="9525" marT="9525" marB="0" anchor="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ctr" fontAlgn="b"/>
                      <a:r>
                        <a:rPr lang="uk-UA" sz="1400" b="1" u="none" strike="noStrike" dirty="0">
                          <a:solidFill>
                            <a:schemeClr val="bg1"/>
                          </a:solidFill>
                          <a:effectLst/>
                        </a:rPr>
                        <a:t>Вихідні змінні</a:t>
                      </a:r>
                      <a:endParaRPr lang="uk-UA" sz="1400" b="1" i="0" u="none" strike="noStrike" dirty="0">
                        <a:solidFill>
                          <a:schemeClr val="bg1"/>
                        </a:solidFill>
                        <a:effectLst/>
                        <a:latin typeface="Times New Roman" panose="02020603050405020304" pitchFamily="18" charset="0"/>
                      </a:endParaRPr>
                    </a:p>
                  </a:txBody>
                  <a:tcPr marL="9525" marR="9525" marT="9525" marB="0" anchor="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67956009"/>
                  </a:ext>
                </a:extLst>
              </a:tr>
              <a:tr h="702934">
                <a:tc vMerge="1">
                  <a:txBody>
                    <a:bodyPr/>
                    <a:lstStyle/>
                    <a:p>
                      <a:endParaRPr lang="en-US"/>
                    </a:p>
                  </a:txBody>
                  <a:tcPr/>
                </a:tc>
                <a:tc>
                  <a:txBody>
                    <a:bodyPr/>
                    <a:lstStyle/>
                    <a:p>
                      <a:pPr algn="ctr" fontAlgn="b"/>
                      <a:r>
                        <a:rPr lang="en-US" sz="1400" b="1" u="none" strike="noStrike" dirty="0">
                          <a:solidFill>
                            <a:schemeClr val="bg1"/>
                          </a:solidFill>
                          <a:effectLst/>
                        </a:rPr>
                        <a:t>t120</a:t>
                      </a:r>
                      <a:endParaRPr lang="en-US" sz="1400" b="1" i="0" u="none" strike="noStrike" dirty="0">
                        <a:solidFill>
                          <a:schemeClr val="bg1"/>
                        </a:solidFill>
                        <a:effectLst/>
                        <a:latin typeface="Times New Roman" panose="02020603050405020304" pitchFamily="18" charset="0"/>
                      </a:endParaRPr>
                    </a:p>
                  </a:txBody>
                  <a:tcPr marL="9525" marR="9525" marT="9525" marB="0" vert="vert270" anchor="b">
                    <a:solidFill>
                      <a:schemeClr val="accent1"/>
                    </a:solidFill>
                  </a:tcPr>
                </a:tc>
                <a:tc>
                  <a:txBody>
                    <a:bodyPr/>
                    <a:lstStyle/>
                    <a:p>
                      <a:pPr algn="ctr" fontAlgn="b"/>
                      <a:r>
                        <a:rPr lang="en-US" sz="1400" b="1" u="none" strike="noStrike" dirty="0">
                          <a:solidFill>
                            <a:schemeClr val="bg1"/>
                          </a:solidFill>
                          <a:effectLst/>
                        </a:rPr>
                        <a:t>t150</a:t>
                      </a:r>
                      <a:endParaRPr lang="en-US" sz="1400" b="1" i="0" u="none" strike="noStrike" dirty="0">
                        <a:solidFill>
                          <a:schemeClr val="bg1"/>
                        </a:solidFill>
                        <a:effectLst/>
                        <a:latin typeface="Times New Roman" panose="02020603050405020304" pitchFamily="18" charset="0"/>
                      </a:endParaRPr>
                    </a:p>
                  </a:txBody>
                  <a:tcPr marL="9525" marR="9525" marT="9525" marB="0" vert="vert270" anchor="b">
                    <a:solidFill>
                      <a:schemeClr val="accent1"/>
                    </a:solidFill>
                  </a:tcPr>
                </a:tc>
                <a:tc>
                  <a:txBody>
                    <a:bodyPr/>
                    <a:lstStyle/>
                    <a:p>
                      <a:pPr algn="ctr" fontAlgn="b"/>
                      <a:r>
                        <a:rPr lang="en-US" sz="1400" b="1" u="none" strike="noStrike">
                          <a:solidFill>
                            <a:schemeClr val="bg1"/>
                          </a:solidFill>
                          <a:effectLst/>
                        </a:rPr>
                        <a:t>t220</a:t>
                      </a:r>
                      <a:endParaRPr lang="en-US" sz="1400" b="1" i="0" u="none" strike="noStrike">
                        <a:solidFill>
                          <a:schemeClr val="bg1"/>
                        </a:solidFill>
                        <a:effectLst/>
                        <a:latin typeface="Times New Roman" panose="02020603050405020304" pitchFamily="18" charset="0"/>
                      </a:endParaRPr>
                    </a:p>
                  </a:txBody>
                  <a:tcPr marL="9525" marR="9525" marT="9525" marB="0" vert="vert270" anchor="b">
                    <a:solidFill>
                      <a:schemeClr val="accent1"/>
                    </a:solidFill>
                  </a:tcPr>
                </a:tc>
                <a:tc>
                  <a:txBody>
                    <a:bodyPr/>
                    <a:lstStyle/>
                    <a:p>
                      <a:pPr algn="ctr" fontAlgn="b"/>
                      <a:r>
                        <a:rPr lang="en-US" sz="1400" b="1" u="none" strike="noStrike" dirty="0">
                          <a:solidFill>
                            <a:schemeClr val="bg1"/>
                          </a:solidFill>
                          <a:effectLst/>
                        </a:rPr>
                        <a:t>t250</a:t>
                      </a:r>
                      <a:endParaRPr lang="en-US" sz="1400" b="1" i="0" u="none" strike="noStrike" dirty="0">
                        <a:solidFill>
                          <a:schemeClr val="bg1"/>
                        </a:solidFill>
                        <a:effectLst/>
                        <a:latin typeface="Times New Roman" panose="02020603050405020304" pitchFamily="18" charset="0"/>
                      </a:endParaRPr>
                    </a:p>
                  </a:txBody>
                  <a:tcPr marL="9525" marR="9525" marT="9525" marB="0" vert="vert270" anchor="b">
                    <a:solidFill>
                      <a:schemeClr val="accent1"/>
                    </a:solidFill>
                  </a:tcPr>
                </a:tc>
                <a:tc>
                  <a:txBody>
                    <a:bodyPr/>
                    <a:lstStyle/>
                    <a:p>
                      <a:pPr algn="ctr" fontAlgn="b"/>
                      <a:r>
                        <a:rPr lang="en-US" sz="1400" b="1" u="none" strike="noStrike" dirty="0">
                          <a:solidFill>
                            <a:schemeClr val="bg1"/>
                          </a:solidFill>
                          <a:effectLst/>
                        </a:rPr>
                        <a:t>t320</a:t>
                      </a:r>
                      <a:endParaRPr lang="en-US" sz="1400" b="1" i="0" u="none" strike="noStrike" dirty="0">
                        <a:solidFill>
                          <a:schemeClr val="bg1"/>
                        </a:solidFill>
                        <a:effectLst/>
                        <a:latin typeface="Times New Roman" panose="02020603050405020304" pitchFamily="18" charset="0"/>
                      </a:endParaRPr>
                    </a:p>
                  </a:txBody>
                  <a:tcPr marL="9525" marR="9525" marT="9525" marB="0" vert="vert270" anchor="b">
                    <a:solidFill>
                      <a:schemeClr val="accent1"/>
                    </a:solidFill>
                  </a:tcPr>
                </a:tc>
                <a:tc>
                  <a:txBody>
                    <a:bodyPr/>
                    <a:lstStyle/>
                    <a:p>
                      <a:pPr algn="ctr" fontAlgn="b"/>
                      <a:r>
                        <a:rPr lang="en-US" sz="1400" b="1" u="none" strike="noStrike">
                          <a:solidFill>
                            <a:schemeClr val="bg1"/>
                          </a:solidFill>
                          <a:effectLst/>
                        </a:rPr>
                        <a:t>t350</a:t>
                      </a:r>
                      <a:endParaRPr lang="en-US" sz="1400" b="1" i="0" u="none" strike="noStrike">
                        <a:solidFill>
                          <a:schemeClr val="bg1"/>
                        </a:solidFill>
                        <a:effectLst/>
                        <a:latin typeface="Times New Roman" panose="02020603050405020304" pitchFamily="18" charset="0"/>
                      </a:endParaRPr>
                    </a:p>
                  </a:txBody>
                  <a:tcPr marL="9525" marR="9525" marT="9525" marB="0" vert="vert270" anchor="b">
                    <a:solidFill>
                      <a:schemeClr val="accent1"/>
                    </a:solidFill>
                  </a:tcPr>
                </a:tc>
                <a:tc>
                  <a:txBody>
                    <a:bodyPr/>
                    <a:lstStyle/>
                    <a:p>
                      <a:pPr algn="ctr" fontAlgn="b"/>
                      <a:r>
                        <a:rPr lang="en-US" sz="1400" b="1" u="none" strike="noStrike" dirty="0">
                          <a:solidFill>
                            <a:schemeClr val="bg1"/>
                          </a:solidFill>
                          <a:effectLst/>
                        </a:rPr>
                        <a:t>t420</a:t>
                      </a:r>
                      <a:endParaRPr lang="en-US" sz="1400" b="1" i="0" u="none" strike="noStrike" dirty="0">
                        <a:solidFill>
                          <a:schemeClr val="bg1"/>
                        </a:solidFill>
                        <a:effectLst/>
                        <a:latin typeface="Times New Roman" panose="02020603050405020304" pitchFamily="18" charset="0"/>
                      </a:endParaRPr>
                    </a:p>
                  </a:txBody>
                  <a:tcPr marL="9525" marR="9525" marT="9525" marB="0" vert="vert270" anchor="b">
                    <a:solidFill>
                      <a:schemeClr val="accent1"/>
                    </a:solidFill>
                  </a:tcPr>
                </a:tc>
                <a:tc>
                  <a:txBody>
                    <a:bodyPr/>
                    <a:lstStyle/>
                    <a:p>
                      <a:pPr algn="ctr" fontAlgn="b"/>
                      <a:r>
                        <a:rPr lang="en-US" sz="1400" b="1" u="none" strike="noStrike" dirty="0">
                          <a:solidFill>
                            <a:schemeClr val="bg1"/>
                          </a:solidFill>
                          <a:effectLst/>
                        </a:rPr>
                        <a:t>t450</a:t>
                      </a:r>
                      <a:endParaRPr lang="en-US" sz="1400" b="1" i="0" u="none" strike="noStrike" dirty="0">
                        <a:solidFill>
                          <a:schemeClr val="bg1"/>
                        </a:solidFill>
                        <a:effectLst/>
                        <a:latin typeface="Times New Roman" panose="02020603050405020304" pitchFamily="18" charset="0"/>
                      </a:endParaRPr>
                    </a:p>
                  </a:txBody>
                  <a:tcPr marL="9525" marR="9525" marT="9525" marB="0" vert="vert270" anchor="b">
                    <a:solidFill>
                      <a:schemeClr val="accent1"/>
                    </a:solidFill>
                  </a:tcPr>
                </a:tc>
                <a:tc>
                  <a:txBody>
                    <a:bodyPr/>
                    <a:lstStyle/>
                    <a:p>
                      <a:pPr algn="ctr" fontAlgn="b"/>
                      <a:r>
                        <a:rPr lang="en-US" sz="1400" b="1" u="none" strike="noStrike" dirty="0">
                          <a:solidFill>
                            <a:schemeClr val="bg1"/>
                          </a:solidFill>
                          <a:effectLst/>
                        </a:rPr>
                        <a:t>Q1</a:t>
                      </a:r>
                      <a:endParaRPr lang="en-US" sz="1400" b="1" i="0" u="none" strike="noStrike" dirty="0">
                        <a:solidFill>
                          <a:schemeClr val="bg1"/>
                        </a:solidFill>
                        <a:effectLst/>
                        <a:latin typeface="Times New Roman" panose="02020603050405020304" pitchFamily="18" charset="0"/>
                      </a:endParaRPr>
                    </a:p>
                  </a:txBody>
                  <a:tcPr marL="9525" marR="9525" marT="9525" marB="0" vert="vert270" anchor="b">
                    <a:solidFill>
                      <a:schemeClr val="accent1"/>
                    </a:solidFill>
                  </a:tcPr>
                </a:tc>
                <a:tc>
                  <a:txBody>
                    <a:bodyPr/>
                    <a:lstStyle/>
                    <a:p>
                      <a:pPr algn="ctr" fontAlgn="b"/>
                      <a:r>
                        <a:rPr lang="en-US" sz="1400" b="1" u="none" strike="noStrike" dirty="0">
                          <a:solidFill>
                            <a:schemeClr val="bg1"/>
                          </a:solidFill>
                          <a:effectLst/>
                        </a:rPr>
                        <a:t>Q2</a:t>
                      </a:r>
                      <a:endParaRPr lang="en-US" sz="1400" b="1" i="0" u="none" strike="noStrike" dirty="0">
                        <a:solidFill>
                          <a:schemeClr val="bg1"/>
                        </a:solidFill>
                        <a:effectLst/>
                        <a:latin typeface="Times New Roman" panose="02020603050405020304" pitchFamily="18" charset="0"/>
                      </a:endParaRPr>
                    </a:p>
                  </a:txBody>
                  <a:tcPr marL="9525" marR="9525" marT="9525" marB="0" vert="vert270" anchor="b">
                    <a:solidFill>
                      <a:schemeClr val="accent1"/>
                    </a:solidFill>
                  </a:tcPr>
                </a:tc>
                <a:tc>
                  <a:txBody>
                    <a:bodyPr/>
                    <a:lstStyle/>
                    <a:p>
                      <a:pPr algn="ctr" fontAlgn="b"/>
                      <a:r>
                        <a:rPr lang="en-US" sz="1400" b="1" u="none" strike="noStrike" dirty="0">
                          <a:solidFill>
                            <a:schemeClr val="bg1"/>
                          </a:solidFill>
                          <a:effectLst/>
                        </a:rPr>
                        <a:t>Q3</a:t>
                      </a:r>
                      <a:endParaRPr lang="en-US" sz="1400" b="1" i="0" u="none" strike="noStrike" dirty="0">
                        <a:solidFill>
                          <a:schemeClr val="bg1"/>
                        </a:solidFill>
                        <a:effectLst/>
                        <a:latin typeface="Times New Roman" panose="02020603050405020304" pitchFamily="18" charset="0"/>
                      </a:endParaRPr>
                    </a:p>
                  </a:txBody>
                  <a:tcPr marL="9525" marR="9525" marT="9525" marB="0" vert="vert270" anchor="b">
                    <a:solidFill>
                      <a:schemeClr val="accent1"/>
                    </a:solidFill>
                  </a:tcPr>
                </a:tc>
                <a:tc>
                  <a:txBody>
                    <a:bodyPr/>
                    <a:lstStyle/>
                    <a:p>
                      <a:pPr algn="ctr" fontAlgn="b"/>
                      <a:r>
                        <a:rPr lang="en-US" sz="1400" b="1" u="none" strike="noStrike" dirty="0">
                          <a:solidFill>
                            <a:schemeClr val="bg1"/>
                          </a:solidFill>
                          <a:effectLst/>
                        </a:rPr>
                        <a:t>Q4</a:t>
                      </a:r>
                      <a:endParaRPr lang="en-US" sz="1400" b="1" i="0" u="none" strike="noStrike" dirty="0">
                        <a:solidFill>
                          <a:schemeClr val="bg1"/>
                        </a:solidFill>
                        <a:effectLst/>
                        <a:latin typeface="Times New Roman" panose="02020603050405020304" pitchFamily="18" charset="0"/>
                      </a:endParaRPr>
                    </a:p>
                  </a:txBody>
                  <a:tcPr marL="9525" marR="9525" marT="9525" marB="0" vert="vert270" anchor="b">
                    <a:solidFill>
                      <a:schemeClr val="accent1"/>
                    </a:solidFill>
                  </a:tcPr>
                </a:tc>
                <a:tc>
                  <a:txBody>
                    <a:bodyPr/>
                    <a:lstStyle/>
                    <a:p>
                      <a:pPr algn="ctr" fontAlgn="b"/>
                      <a:r>
                        <a:rPr lang="en-US" sz="1400" b="1" u="none" strike="noStrike" dirty="0">
                          <a:solidFill>
                            <a:schemeClr val="bg1"/>
                          </a:solidFill>
                          <a:effectLst/>
                        </a:rPr>
                        <a:t>M1</a:t>
                      </a:r>
                      <a:endParaRPr lang="en-US" sz="1400" b="1" i="0" u="none" strike="noStrike" dirty="0">
                        <a:solidFill>
                          <a:schemeClr val="bg1"/>
                        </a:solidFill>
                        <a:effectLst/>
                        <a:latin typeface="Times New Roman" panose="02020603050405020304" pitchFamily="18" charset="0"/>
                      </a:endParaRPr>
                    </a:p>
                  </a:txBody>
                  <a:tcPr marL="9525" marR="9525" marT="9525" marB="0" vert="vert270" anchor="b">
                    <a:solidFill>
                      <a:schemeClr val="accent1"/>
                    </a:solidFill>
                  </a:tcPr>
                </a:tc>
                <a:tc>
                  <a:txBody>
                    <a:bodyPr/>
                    <a:lstStyle/>
                    <a:p>
                      <a:pPr algn="ctr" fontAlgn="b"/>
                      <a:r>
                        <a:rPr lang="en-US" sz="1400" b="1" u="none" strike="noStrike" dirty="0">
                          <a:solidFill>
                            <a:schemeClr val="bg1"/>
                          </a:solidFill>
                          <a:effectLst/>
                        </a:rPr>
                        <a:t>M2</a:t>
                      </a:r>
                      <a:endParaRPr lang="en-US" sz="1400" b="1" i="0" u="none" strike="noStrike" dirty="0">
                        <a:solidFill>
                          <a:schemeClr val="bg1"/>
                        </a:solidFill>
                        <a:effectLst/>
                        <a:latin typeface="Times New Roman" panose="02020603050405020304" pitchFamily="18" charset="0"/>
                      </a:endParaRPr>
                    </a:p>
                  </a:txBody>
                  <a:tcPr marL="9525" marR="9525" marT="9525" marB="0" vert="vert270" anchor="b">
                    <a:solidFill>
                      <a:schemeClr val="accent1"/>
                    </a:solidFill>
                  </a:tcPr>
                </a:tc>
                <a:tc>
                  <a:txBody>
                    <a:bodyPr/>
                    <a:lstStyle/>
                    <a:p>
                      <a:pPr algn="ctr" fontAlgn="b"/>
                      <a:r>
                        <a:rPr lang="en-US" sz="1400" b="1" u="none" strike="noStrike" dirty="0">
                          <a:solidFill>
                            <a:schemeClr val="bg1"/>
                          </a:solidFill>
                          <a:effectLst/>
                        </a:rPr>
                        <a:t>M3</a:t>
                      </a:r>
                      <a:endParaRPr lang="en-US" sz="1400" b="1" i="0" u="none" strike="noStrike" dirty="0">
                        <a:solidFill>
                          <a:schemeClr val="bg1"/>
                        </a:solidFill>
                        <a:effectLst/>
                        <a:latin typeface="Times New Roman" panose="02020603050405020304" pitchFamily="18" charset="0"/>
                      </a:endParaRPr>
                    </a:p>
                  </a:txBody>
                  <a:tcPr marL="9525" marR="9525" marT="9525" marB="0" vert="vert270" anchor="b">
                    <a:solidFill>
                      <a:schemeClr val="accent1"/>
                    </a:solidFill>
                  </a:tcPr>
                </a:tc>
                <a:tc>
                  <a:txBody>
                    <a:bodyPr/>
                    <a:lstStyle/>
                    <a:p>
                      <a:pPr algn="ctr" fontAlgn="b"/>
                      <a:r>
                        <a:rPr lang="en-US" sz="1400" b="1" u="none" strike="noStrike" dirty="0">
                          <a:solidFill>
                            <a:schemeClr val="bg1"/>
                          </a:solidFill>
                          <a:effectLst/>
                        </a:rPr>
                        <a:t>M4</a:t>
                      </a:r>
                      <a:endParaRPr lang="en-US" sz="1400" b="1" i="0" u="none" strike="noStrike" dirty="0">
                        <a:solidFill>
                          <a:schemeClr val="bg1"/>
                        </a:solidFill>
                        <a:effectLst/>
                        <a:latin typeface="Times New Roman" panose="02020603050405020304" pitchFamily="18" charset="0"/>
                      </a:endParaRPr>
                    </a:p>
                  </a:txBody>
                  <a:tcPr marL="9525" marR="9525" marT="9525" marB="0" vert="vert270" anchor="b">
                    <a:solidFill>
                      <a:schemeClr val="accent1"/>
                    </a:solidFill>
                  </a:tcPr>
                </a:tc>
                <a:extLst>
                  <a:ext uri="{0D108BD9-81ED-4DB2-BD59-A6C34878D82A}">
                    <a16:rowId xmlns:a16="http://schemas.microsoft.com/office/drawing/2014/main" val="4684443"/>
                  </a:ext>
                </a:extLst>
              </a:tr>
              <a:tr h="383418">
                <a:tc>
                  <a:txBody>
                    <a:bodyPr/>
                    <a:lstStyle/>
                    <a:p>
                      <a:pPr algn="r" fontAlgn="b"/>
                      <a:r>
                        <a:rPr lang="en-US" sz="1400" b="1" u="none" strike="noStrike">
                          <a:solidFill>
                            <a:schemeClr val="bg1"/>
                          </a:solidFill>
                          <a:effectLst/>
                        </a:rPr>
                        <a:t>1</a:t>
                      </a:r>
                      <a:endParaRPr lang="en-US" sz="1400" b="1" i="0" u="none" strike="noStrike">
                        <a:solidFill>
                          <a:schemeClr val="bg1"/>
                        </a:solidFill>
                        <a:effectLst/>
                        <a:latin typeface="Times New Roman" panose="02020603050405020304" pitchFamily="18" charset="0"/>
                      </a:endParaRPr>
                    </a:p>
                  </a:txBody>
                  <a:tcPr marL="9525" marR="9525" marT="9525" marB="0" anchor="b">
                    <a:solidFill>
                      <a:schemeClr val="accent1"/>
                    </a:solidFill>
                  </a:tcPr>
                </a:tc>
                <a:tc>
                  <a:txBody>
                    <a:bodyPr/>
                    <a:lstStyle/>
                    <a:p>
                      <a:pPr algn="ctr" fontAlgn="ctr"/>
                      <a:r>
                        <a:rPr lang="en-US" sz="1400" u="none" strike="noStrike">
                          <a:effectLst/>
                        </a:rPr>
                        <a:t>exp(5)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exp(10)</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dirty="0">
                          <a:effectLst/>
                        </a:rPr>
                        <a:t>2.5</a:t>
                      </a:r>
                      <a:endParaRPr lang="en-US" sz="14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3</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exp(5)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exp(4)</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1.5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dirty="0">
                          <a:effectLst/>
                        </a:rPr>
                        <a:t>2</a:t>
                      </a:r>
                      <a:endParaRPr lang="en-US" sz="14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0.22</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0.26</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0.18</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1.69</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0.59</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0.61</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0.60</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0.90</a:t>
                      </a:r>
                      <a:endParaRPr lang="en-US" sz="14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4058889921"/>
                  </a:ext>
                </a:extLst>
              </a:tr>
              <a:tr h="383418">
                <a:tc>
                  <a:txBody>
                    <a:bodyPr/>
                    <a:lstStyle/>
                    <a:p>
                      <a:pPr algn="r" fontAlgn="b"/>
                      <a:r>
                        <a:rPr lang="en-US" sz="1400" b="1" u="none" strike="noStrike" dirty="0">
                          <a:solidFill>
                            <a:schemeClr val="bg1"/>
                          </a:solidFill>
                          <a:effectLst/>
                        </a:rPr>
                        <a:t>2</a:t>
                      </a:r>
                      <a:endParaRPr lang="en-US" sz="1400" b="1" i="0" u="none" strike="noStrike" dirty="0">
                        <a:solidFill>
                          <a:schemeClr val="bg1"/>
                        </a:solidFill>
                        <a:effectLst/>
                        <a:latin typeface="Times New Roman" panose="02020603050405020304" pitchFamily="18" charset="0"/>
                      </a:endParaRPr>
                    </a:p>
                  </a:txBody>
                  <a:tcPr marL="9525" marR="9525" marT="9525" marB="0" anchor="b">
                    <a:solidFill>
                      <a:schemeClr val="accent1"/>
                    </a:solidFill>
                  </a:tcPr>
                </a:tc>
                <a:tc>
                  <a:txBody>
                    <a:bodyPr/>
                    <a:lstStyle/>
                    <a:p>
                      <a:pPr algn="ctr" fontAlgn="ctr"/>
                      <a:r>
                        <a:rPr lang="en-US" sz="1400" u="none" strike="noStrike" dirty="0">
                          <a:effectLst/>
                          <a:highlight>
                            <a:srgbClr val="FFFF00"/>
                          </a:highlight>
                        </a:rPr>
                        <a:t>exp(7)</a:t>
                      </a:r>
                      <a:endParaRPr lang="en-US" sz="1400" b="0" i="0" u="none" strike="noStrike" dirty="0">
                        <a:solidFill>
                          <a:srgbClr val="000000"/>
                        </a:solidFill>
                        <a:effectLst/>
                        <a:highlight>
                          <a:srgbClr val="FFFF00"/>
                        </a:highligh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exp(10)</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2.5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3</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exp(5)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exp(4)</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1.5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2</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0.19</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0.15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0.18</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2.10</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0.51</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0.58</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0.55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0.93</a:t>
                      </a:r>
                      <a:endParaRPr lang="en-US" sz="14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2566592491"/>
                  </a:ext>
                </a:extLst>
              </a:tr>
              <a:tr h="383418">
                <a:tc>
                  <a:txBody>
                    <a:bodyPr/>
                    <a:lstStyle/>
                    <a:p>
                      <a:pPr algn="r" fontAlgn="b"/>
                      <a:r>
                        <a:rPr lang="en-US" sz="1400" b="1" u="none" strike="noStrike" dirty="0">
                          <a:solidFill>
                            <a:schemeClr val="bg1"/>
                          </a:solidFill>
                          <a:effectLst/>
                        </a:rPr>
                        <a:t>3</a:t>
                      </a:r>
                      <a:endParaRPr lang="en-US" sz="1400" b="1" i="0" u="none" strike="noStrike" dirty="0">
                        <a:solidFill>
                          <a:schemeClr val="bg1"/>
                        </a:solidFill>
                        <a:effectLst/>
                        <a:latin typeface="Times New Roman" panose="02020603050405020304" pitchFamily="18" charset="0"/>
                      </a:endParaRPr>
                    </a:p>
                  </a:txBody>
                  <a:tcPr marL="9525" marR="9525" marT="9525" marB="0" anchor="b">
                    <a:solidFill>
                      <a:schemeClr val="accent1"/>
                    </a:solidFill>
                  </a:tcPr>
                </a:tc>
                <a:tc>
                  <a:txBody>
                    <a:bodyPr/>
                    <a:lstStyle/>
                    <a:p>
                      <a:pPr algn="ctr" fontAlgn="ctr"/>
                      <a:r>
                        <a:rPr lang="en-US" sz="1400" u="none" strike="noStrike">
                          <a:effectLst/>
                        </a:rPr>
                        <a:t>exp(5)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dirty="0">
                          <a:effectLst/>
                          <a:highlight>
                            <a:srgbClr val="FFFF00"/>
                          </a:highlight>
                        </a:rPr>
                        <a:t>exp(15)</a:t>
                      </a:r>
                      <a:endParaRPr lang="en-US" sz="1400" b="0" i="0" u="none" strike="noStrike" dirty="0">
                        <a:solidFill>
                          <a:srgbClr val="000000"/>
                        </a:solidFill>
                        <a:effectLst/>
                        <a:highlight>
                          <a:srgbClr val="FFFF00"/>
                        </a:highligh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2.5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3</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exp(5)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exp(4)</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1.5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2</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0.33</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0.22</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0.32</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1.54</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0.65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0.61</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0.68</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0.84</a:t>
                      </a:r>
                      <a:endParaRPr lang="en-US" sz="14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3493557145"/>
                  </a:ext>
                </a:extLst>
              </a:tr>
              <a:tr h="383418">
                <a:tc>
                  <a:txBody>
                    <a:bodyPr/>
                    <a:lstStyle/>
                    <a:p>
                      <a:pPr algn="r" fontAlgn="b"/>
                      <a:r>
                        <a:rPr lang="en-US" sz="1400" b="1" u="none" strike="noStrike">
                          <a:solidFill>
                            <a:schemeClr val="bg1"/>
                          </a:solidFill>
                          <a:effectLst/>
                        </a:rPr>
                        <a:t>4</a:t>
                      </a:r>
                      <a:endParaRPr lang="en-US" sz="1400" b="1" i="0" u="none" strike="noStrike">
                        <a:solidFill>
                          <a:schemeClr val="bg1"/>
                        </a:solidFill>
                        <a:effectLst/>
                        <a:latin typeface="Times New Roman" panose="02020603050405020304" pitchFamily="18" charset="0"/>
                      </a:endParaRPr>
                    </a:p>
                  </a:txBody>
                  <a:tcPr marL="9525" marR="9525" marT="9525" marB="0" anchor="b">
                    <a:solidFill>
                      <a:schemeClr val="accent1"/>
                    </a:solidFill>
                  </a:tcPr>
                </a:tc>
                <a:tc>
                  <a:txBody>
                    <a:bodyPr/>
                    <a:lstStyle/>
                    <a:p>
                      <a:pPr algn="ctr" fontAlgn="ctr"/>
                      <a:r>
                        <a:rPr lang="en-US" sz="1400" u="none" strike="noStrike">
                          <a:effectLst/>
                        </a:rPr>
                        <a:t>exp(5)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exp(15)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dirty="0">
                          <a:effectLst/>
                          <a:highlight>
                            <a:srgbClr val="FFFF00"/>
                          </a:highlight>
                        </a:rPr>
                        <a:t>5</a:t>
                      </a:r>
                      <a:endParaRPr lang="en-US" sz="1400" b="0" i="0" u="none" strike="noStrike" dirty="0">
                        <a:solidFill>
                          <a:srgbClr val="000000"/>
                        </a:solidFill>
                        <a:effectLst/>
                        <a:highlight>
                          <a:srgbClr val="FFFF00"/>
                        </a:highligh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3</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exp(5)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exp(4)</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1.5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2</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0.27</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0.12</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0.21</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1.54</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0.65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0.56</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0.56</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0.92</a:t>
                      </a:r>
                      <a:endParaRPr lang="en-US" sz="14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472954713"/>
                  </a:ext>
                </a:extLst>
              </a:tr>
              <a:tr h="383418">
                <a:tc>
                  <a:txBody>
                    <a:bodyPr/>
                    <a:lstStyle/>
                    <a:p>
                      <a:pPr algn="r" fontAlgn="b"/>
                      <a:r>
                        <a:rPr lang="en-US" sz="1400" b="1" u="none" strike="noStrike" dirty="0">
                          <a:solidFill>
                            <a:schemeClr val="bg1"/>
                          </a:solidFill>
                          <a:effectLst/>
                        </a:rPr>
                        <a:t>5</a:t>
                      </a:r>
                      <a:endParaRPr lang="en-US" sz="1400" b="1" i="0" u="none" strike="noStrike" dirty="0">
                        <a:solidFill>
                          <a:schemeClr val="bg1"/>
                        </a:solidFill>
                        <a:effectLst/>
                        <a:latin typeface="Times New Roman" panose="02020603050405020304" pitchFamily="18" charset="0"/>
                      </a:endParaRPr>
                    </a:p>
                  </a:txBody>
                  <a:tcPr marL="9525" marR="9525" marT="9525" marB="0" anchor="b">
                    <a:solidFill>
                      <a:schemeClr val="accent1"/>
                    </a:solidFill>
                  </a:tcPr>
                </a:tc>
                <a:tc>
                  <a:txBody>
                    <a:bodyPr/>
                    <a:lstStyle/>
                    <a:p>
                      <a:pPr algn="ctr" fontAlgn="ctr"/>
                      <a:r>
                        <a:rPr lang="en-US" sz="1400" u="none" strike="noStrike">
                          <a:effectLst/>
                        </a:rPr>
                        <a:t>exp(5)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exp(10)</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2.5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dirty="0">
                          <a:effectLst/>
                          <a:highlight>
                            <a:srgbClr val="FFFF00"/>
                          </a:highlight>
                        </a:rPr>
                        <a:t>5</a:t>
                      </a:r>
                      <a:endParaRPr lang="en-US" sz="1400" b="0" i="0" u="none" strike="noStrike" dirty="0">
                        <a:solidFill>
                          <a:srgbClr val="000000"/>
                        </a:solidFill>
                        <a:effectLst/>
                        <a:highlight>
                          <a:srgbClr val="FFFF00"/>
                        </a:highligh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exp(5)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exp(4)</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1.5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2</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0.14</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0.18</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0.18</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1.63</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0.51</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0.54</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0.52</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0.92</a:t>
                      </a:r>
                      <a:endParaRPr lang="en-US" sz="14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339125026"/>
                  </a:ext>
                </a:extLst>
              </a:tr>
              <a:tr h="383418">
                <a:tc>
                  <a:txBody>
                    <a:bodyPr/>
                    <a:lstStyle/>
                    <a:p>
                      <a:pPr algn="r" fontAlgn="b"/>
                      <a:r>
                        <a:rPr lang="en-US" sz="1400" b="1" u="none" strike="noStrike" dirty="0">
                          <a:solidFill>
                            <a:schemeClr val="bg1"/>
                          </a:solidFill>
                          <a:effectLst/>
                        </a:rPr>
                        <a:t>6</a:t>
                      </a:r>
                      <a:endParaRPr lang="en-US" sz="1400" b="1" i="0" u="none" strike="noStrike" dirty="0">
                        <a:solidFill>
                          <a:schemeClr val="bg1"/>
                        </a:solidFill>
                        <a:effectLst/>
                        <a:latin typeface="Times New Roman" panose="02020603050405020304" pitchFamily="18" charset="0"/>
                      </a:endParaRPr>
                    </a:p>
                  </a:txBody>
                  <a:tcPr marL="9525" marR="9525" marT="9525" marB="0" anchor="b">
                    <a:solidFill>
                      <a:schemeClr val="accent1"/>
                    </a:solidFill>
                  </a:tcPr>
                </a:tc>
                <a:tc>
                  <a:txBody>
                    <a:bodyPr/>
                    <a:lstStyle/>
                    <a:p>
                      <a:pPr algn="ctr" fontAlgn="ctr"/>
                      <a:r>
                        <a:rPr lang="en-US" sz="1400" u="none" strike="noStrike">
                          <a:effectLst/>
                        </a:rPr>
                        <a:t>exp(5)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exp(10)</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2.5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3</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dirty="0">
                          <a:effectLst/>
                          <a:highlight>
                            <a:srgbClr val="FFFF00"/>
                          </a:highlight>
                        </a:rPr>
                        <a:t>exp(10)</a:t>
                      </a:r>
                      <a:endParaRPr lang="en-US" sz="1400" b="0" i="0" u="none" strike="noStrike" dirty="0">
                        <a:solidFill>
                          <a:srgbClr val="000000"/>
                        </a:solidFill>
                        <a:effectLst/>
                        <a:highlight>
                          <a:srgbClr val="FFFF00"/>
                        </a:highlight>
                        <a:latin typeface="Times New Roman" panose="02020603050405020304" pitchFamily="18" charset="0"/>
                      </a:endParaRPr>
                    </a:p>
                  </a:txBody>
                  <a:tcPr marL="9525" marR="9525" marT="9525" marB="0" anchor="ctr"/>
                </a:tc>
                <a:tc>
                  <a:txBody>
                    <a:bodyPr/>
                    <a:lstStyle/>
                    <a:p>
                      <a:pPr algn="ctr" fontAlgn="ctr"/>
                      <a:r>
                        <a:rPr lang="en-US" sz="1400" u="none" strike="noStrike" dirty="0">
                          <a:effectLst/>
                        </a:rPr>
                        <a:t>exp(4)</a:t>
                      </a:r>
                      <a:endParaRPr lang="en-US" sz="14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1.5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2</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0.13</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0.11</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0.11</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2.55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0.54</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0.47</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0.50</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0.94</a:t>
                      </a:r>
                      <a:endParaRPr lang="en-US" sz="14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044302396"/>
                  </a:ext>
                </a:extLst>
              </a:tr>
              <a:tr h="383418">
                <a:tc>
                  <a:txBody>
                    <a:bodyPr/>
                    <a:lstStyle/>
                    <a:p>
                      <a:pPr algn="r" fontAlgn="b"/>
                      <a:r>
                        <a:rPr lang="en-US" sz="1400" b="1" u="none" strike="noStrike" dirty="0">
                          <a:solidFill>
                            <a:schemeClr val="bg1"/>
                          </a:solidFill>
                          <a:effectLst/>
                        </a:rPr>
                        <a:t>7</a:t>
                      </a:r>
                      <a:endParaRPr lang="en-US" sz="1400" b="1" i="0" u="none" strike="noStrike" dirty="0">
                        <a:solidFill>
                          <a:schemeClr val="bg1"/>
                        </a:solidFill>
                        <a:effectLst/>
                        <a:latin typeface="Times New Roman" panose="02020603050405020304" pitchFamily="18" charset="0"/>
                      </a:endParaRPr>
                    </a:p>
                  </a:txBody>
                  <a:tcPr marL="9525" marR="9525" marT="9525" marB="0" anchor="b">
                    <a:solidFill>
                      <a:schemeClr val="accent1"/>
                    </a:solidFill>
                  </a:tcPr>
                </a:tc>
                <a:tc>
                  <a:txBody>
                    <a:bodyPr/>
                    <a:lstStyle/>
                    <a:p>
                      <a:pPr algn="ctr" fontAlgn="ctr"/>
                      <a:r>
                        <a:rPr lang="en-US" sz="1400" u="none" strike="noStrike">
                          <a:effectLst/>
                        </a:rPr>
                        <a:t>exp(5)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exp(10)</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2.5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3</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exp(5)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dirty="0">
                          <a:effectLst/>
                          <a:highlight>
                            <a:srgbClr val="FFFF00"/>
                          </a:highlight>
                        </a:rPr>
                        <a:t>exp(6)</a:t>
                      </a:r>
                      <a:endParaRPr lang="en-US" sz="1400" b="0" i="0" u="none" strike="noStrike" dirty="0">
                        <a:solidFill>
                          <a:srgbClr val="000000"/>
                        </a:solidFill>
                        <a:effectLst/>
                        <a:highlight>
                          <a:srgbClr val="FFFF00"/>
                        </a:highligh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1.5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2</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0.14</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0.08</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0.13</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2.52</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0.41</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0.48</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0.48</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0.97</a:t>
                      </a:r>
                      <a:endParaRPr lang="en-US" sz="14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219918628"/>
                  </a:ext>
                </a:extLst>
              </a:tr>
              <a:tr h="383418">
                <a:tc>
                  <a:txBody>
                    <a:bodyPr/>
                    <a:lstStyle/>
                    <a:p>
                      <a:pPr algn="r" fontAlgn="b"/>
                      <a:r>
                        <a:rPr lang="en-US" sz="1400" b="1" u="none" strike="noStrike" dirty="0">
                          <a:solidFill>
                            <a:schemeClr val="bg1"/>
                          </a:solidFill>
                          <a:effectLst/>
                        </a:rPr>
                        <a:t>8</a:t>
                      </a:r>
                      <a:endParaRPr lang="en-US" sz="1400" b="1" i="0" u="none" strike="noStrike" dirty="0">
                        <a:solidFill>
                          <a:schemeClr val="bg1"/>
                        </a:solidFill>
                        <a:effectLst/>
                        <a:latin typeface="Times New Roman" panose="02020603050405020304" pitchFamily="18" charset="0"/>
                      </a:endParaRPr>
                    </a:p>
                  </a:txBody>
                  <a:tcPr marL="9525" marR="9525" marT="9525" marB="0" anchor="b">
                    <a:solidFill>
                      <a:schemeClr val="accent1"/>
                    </a:solidFill>
                  </a:tcPr>
                </a:tc>
                <a:tc>
                  <a:txBody>
                    <a:bodyPr/>
                    <a:lstStyle/>
                    <a:p>
                      <a:pPr algn="ctr" fontAlgn="ctr"/>
                      <a:r>
                        <a:rPr lang="en-US" sz="1400" u="none" strike="noStrike">
                          <a:effectLst/>
                        </a:rPr>
                        <a:t>exp(5)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exp(10)</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2.5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3</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exp(5)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exp(4)</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dirty="0">
                          <a:effectLst/>
                          <a:highlight>
                            <a:srgbClr val="FFFF00"/>
                          </a:highlight>
                        </a:rPr>
                        <a:t>3</a:t>
                      </a:r>
                      <a:endParaRPr lang="en-US" sz="1400" b="0" i="0" u="none" strike="noStrike" dirty="0">
                        <a:solidFill>
                          <a:srgbClr val="000000"/>
                        </a:solidFill>
                        <a:effectLst/>
                        <a:highlight>
                          <a:srgbClr val="FFFF00"/>
                        </a:highligh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2</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0.15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0.19</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0.17</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1.72</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0.58</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0.65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0.55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0.92</a:t>
                      </a:r>
                      <a:endParaRPr lang="en-US" sz="14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269704033"/>
                  </a:ext>
                </a:extLst>
              </a:tr>
              <a:tr h="383418">
                <a:tc>
                  <a:txBody>
                    <a:bodyPr/>
                    <a:lstStyle/>
                    <a:p>
                      <a:pPr algn="r" fontAlgn="b"/>
                      <a:r>
                        <a:rPr lang="en-US" sz="1400" b="1" u="none" strike="noStrike" dirty="0">
                          <a:solidFill>
                            <a:schemeClr val="bg1"/>
                          </a:solidFill>
                          <a:effectLst/>
                        </a:rPr>
                        <a:t>9</a:t>
                      </a:r>
                      <a:endParaRPr lang="en-US" sz="1400" b="1" i="0" u="none" strike="noStrike" dirty="0">
                        <a:solidFill>
                          <a:schemeClr val="bg1"/>
                        </a:solidFill>
                        <a:effectLst/>
                        <a:latin typeface="Times New Roman" panose="02020603050405020304" pitchFamily="18" charset="0"/>
                      </a:endParaRPr>
                    </a:p>
                  </a:txBody>
                  <a:tcPr marL="9525" marR="9525" marT="9525" marB="0" anchor="b">
                    <a:solidFill>
                      <a:schemeClr val="accent1"/>
                    </a:solidFill>
                  </a:tcPr>
                </a:tc>
                <a:tc>
                  <a:txBody>
                    <a:bodyPr/>
                    <a:lstStyle/>
                    <a:p>
                      <a:pPr algn="ctr" fontAlgn="ctr"/>
                      <a:r>
                        <a:rPr lang="en-US" sz="1400" u="none" strike="noStrike">
                          <a:effectLst/>
                        </a:rPr>
                        <a:t>exp(5)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exp(10)</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2.5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3</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exp(5)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exp(4)</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1.5</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dirty="0">
                          <a:effectLst/>
                          <a:highlight>
                            <a:srgbClr val="FFFF00"/>
                          </a:highlight>
                        </a:rPr>
                        <a:t>4</a:t>
                      </a:r>
                      <a:endParaRPr lang="en-US" sz="1400" b="0" i="0" u="none" strike="noStrike" dirty="0">
                        <a:solidFill>
                          <a:srgbClr val="000000"/>
                        </a:solidFill>
                        <a:effectLst/>
                        <a:highlight>
                          <a:srgbClr val="FFFF00"/>
                        </a:highligh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0.13</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0.18</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0.19</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2.02</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0.44</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0.48</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a:effectLst/>
                        </a:rPr>
                        <a:t>0.56</a:t>
                      </a:r>
                      <a:endParaRPr lang="en-US" sz="14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400" u="none" strike="noStrike" dirty="0">
                          <a:effectLst/>
                        </a:rPr>
                        <a:t>0.91</a:t>
                      </a:r>
                      <a:endParaRPr lang="en-US" sz="14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564325258"/>
                  </a:ext>
                </a:extLst>
              </a:tr>
            </a:tbl>
          </a:graphicData>
        </a:graphic>
      </p:graphicFrame>
    </p:spTree>
    <p:extLst>
      <p:ext uri="{BB962C8B-B14F-4D97-AF65-F5344CB8AC3E}">
        <p14:creationId xmlns:p14="http://schemas.microsoft.com/office/powerpoint/2010/main" val="2252040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3254E-6CAF-DD4D-A70B-E3737A730CA8}"/>
              </a:ext>
            </a:extLst>
          </p:cNvPr>
          <p:cNvSpPr>
            <a:spLocks noGrp="1"/>
          </p:cNvSpPr>
          <p:nvPr>
            <p:ph type="title"/>
          </p:nvPr>
        </p:nvSpPr>
        <p:spPr/>
        <p:txBody>
          <a:bodyPr/>
          <a:lstStyle/>
          <a:p>
            <a:r>
              <a:rPr lang="uk-UA" dirty="0"/>
              <a:t>Результати моделювання</a:t>
            </a:r>
            <a:endParaRPr lang="en-US" dirty="0"/>
          </a:p>
        </p:txBody>
      </p:sp>
      <p:graphicFrame>
        <p:nvGraphicFramePr>
          <p:cNvPr id="4" name="Content Placeholder 3">
            <a:extLst>
              <a:ext uri="{FF2B5EF4-FFF2-40B4-BE49-F238E27FC236}">
                <a16:creationId xmlns:a16="http://schemas.microsoft.com/office/drawing/2014/main" id="{642677EB-9CB6-0641-BAF6-88ACD4A74642}"/>
              </a:ext>
            </a:extLst>
          </p:cNvPr>
          <p:cNvGraphicFramePr>
            <a:graphicFrameLocks noGrp="1"/>
          </p:cNvGraphicFramePr>
          <p:nvPr>
            <p:ph idx="1"/>
            <p:extLst>
              <p:ext uri="{D42A27DB-BD31-4B8C-83A1-F6EECF244321}">
                <p14:modId xmlns:p14="http://schemas.microsoft.com/office/powerpoint/2010/main" val="4029965673"/>
              </p:ext>
            </p:extLst>
          </p:nvPr>
        </p:nvGraphicFramePr>
        <p:xfrm>
          <a:off x="895865" y="1690688"/>
          <a:ext cx="5200135"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802A9E93-07D2-C34D-8C48-0E66D5B50920}"/>
              </a:ext>
            </a:extLst>
          </p:cNvPr>
          <p:cNvGraphicFramePr>
            <a:graphicFrameLocks noGrp="1"/>
          </p:cNvGraphicFramePr>
          <p:nvPr>
            <p:extLst>
              <p:ext uri="{D42A27DB-BD31-4B8C-83A1-F6EECF244321}">
                <p14:modId xmlns:p14="http://schemas.microsoft.com/office/powerpoint/2010/main" val="1384004492"/>
              </p:ext>
            </p:extLst>
          </p:nvPr>
        </p:nvGraphicFramePr>
        <p:xfrm>
          <a:off x="6268998" y="2580194"/>
          <a:ext cx="5084802" cy="2572326"/>
        </p:xfrm>
        <a:graphic>
          <a:graphicData uri="http://schemas.openxmlformats.org/drawingml/2006/table">
            <a:tbl>
              <a:tblPr firstRow="1" firstCol="1" bandRow="1">
                <a:tableStyleId>{5C22544A-7EE6-4342-B048-85BDC9FD1C3A}</a:tableStyleId>
              </a:tblPr>
              <a:tblGrid>
                <a:gridCol w="312269">
                  <a:extLst>
                    <a:ext uri="{9D8B030D-6E8A-4147-A177-3AD203B41FA5}">
                      <a16:colId xmlns:a16="http://schemas.microsoft.com/office/drawing/2014/main" val="2661920194"/>
                    </a:ext>
                  </a:extLst>
                </a:gridCol>
                <a:gridCol w="392625">
                  <a:extLst>
                    <a:ext uri="{9D8B030D-6E8A-4147-A177-3AD203B41FA5}">
                      <a16:colId xmlns:a16="http://schemas.microsoft.com/office/drawing/2014/main" val="3242120746"/>
                    </a:ext>
                  </a:extLst>
                </a:gridCol>
                <a:gridCol w="392625">
                  <a:extLst>
                    <a:ext uri="{9D8B030D-6E8A-4147-A177-3AD203B41FA5}">
                      <a16:colId xmlns:a16="http://schemas.microsoft.com/office/drawing/2014/main" val="2395631499"/>
                    </a:ext>
                  </a:extLst>
                </a:gridCol>
                <a:gridCol w="392625">
                  <a:extLst>
                    <a:ext uri="{9D8B030D-6E8A-4147-A177-3AD203B41FA5}">
                      <a16:colId xmlns:a16="http://schemas.microsoft.com/office/drawing/2014/main" val="4279953549"/>
                    </a:ext>
                  </a:extLst>
                </a:gridCol>
                <a:gridCol w="392625">
                  <a:extLst>
                    <a:ext uri="{9D8B030D-6E8A-4147-A177-3AD203B41FA5}">
                      <a16:colId xmlns:a16="http://schemas.microsoft.com/office/drawing/2014/main" val="2119485998"/>
                    </a:ext>
                  </a:extLst>
                </a:gridCol>
                <a:gridCol w="595041">
                  <a:extLst>
                    <a:ext uri="{9D8B030D-6E8A-4147-A177-3AD203B41FA5}">
                      <a16:colId xmlns:a16="http://schemas.microsoft.com/office/drawing/2014/main" val="3375991625"/>
                    </a:ext>
                  </a:extLst>
                </a:gridCol>
                <a:gridCol w="595041">
                  <a:extLst>
                    <a:ext uri="{9D8B030D-6E8A-4147-A177-3AD203B41FA5}">
                      <a16:colId xmlns:a16="http://schemas.microsoft.com/office/drawing/2014/main" val="510528327"/>
                    </a:ext>
                  </a:extLst>
                </a:gridCol>
                <a:gridCol w="595041">
                  <a:extLst>
                    <a:ext uri="{9D8B030D-6E8A-4147-A177-3AD203B41FA5}">
                      <a16:colId xmlns:a16="http://schemas.microsoft.com/office/drawing/2014/main" val="2907404228"/>
                    </a:ext>
                  </a:extLst>
                </a:gridCol>
                <a:gridCol w="797457">
                  <a:extLst>
                    <a:ext uri="{9D8B030D-6E8A-4147-A177-3AD203B41FA5}">
                      <a16:colId xmlns:a16="http://schemas.microsoft.com/office/drawing/2014/main" val="871248182"/>
                    </a:ext>
                  </a:extLst>
                </a:gridCol>
                <a:gridCol w="619453">
                  <a:extLst>
                    <a:ext uri="{9D8B030D-6E8A-4147-A177-3AD203B41FA5}">
                      <a16:colId xmlns:a16="http://schemas.microsoft.com/office/drawing/2014/main" val="2658028378"/>
                    </a:ext>
                  </a:extLst>
                </a:gridCol>
              </a:tblGrid>
              <a:tr h="264160">
                <a:tc>
                  <a:txBody>
                    <a:bodyPr/>
                    <a:lstStyle/>
                    <a:p>
                      <a:pPr marL="0" marR="0" indent="0" algn="ctr">
                        <a:lnSpc>
                          <a:spcPct val="150000"/>
                        </a:lnSpc>
                        <a:spcBef>
                          <a:spcPts val="0"/>
                        </a:spcBef>
                        <a:spcAft>
                          <a:spcPts val="0"/>
                        </a:spcAft>
                      </a:pPr>
                      <a:r>
                        <a:rPr lang="uk-UA" sz="1400" dirty="0">
                          <a:effectLst/>
                        </a:rPr>
                        <a:t>8</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x</a:t>
                      </a:r>
                      <a:r>
                        <a:rPr lang="uk-UA" sz="1400" baseline="-25000">
                          <a:effectLst/>
                        </a:rPr>
                        <a:t>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x</a:t>
                      </a:r>
                      <a:r>
                        <a:rPr lang="uk-UA" sz="1400" baseline="-25000">
                          <a:effectLst/>
                        </a:rPr>
                        <a:t>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x</a:t>
                      </a:r>
                      <a:r>
                        <a:rPr lang="uk-UA" sz="1400" baseline="-25000">
                          <a:effectLst/>
                        </a:rPr>
                        <a:t>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x</a:t>
                      </a:r>
                      <a:r>
                        <a:rPr lang="uk-UA" sz="1400" baseline="-25000">
                          <a:effectLst/>
                        </a:rPr>
                        <a:t>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x</a:t>
                      </a:r>
                      <a:r>
                        <a:rPr lang="uk-UA" sz="1400" baseline="-25000">
                          <a:effectLst/>
                        </a:rPr>
                        <a:t>1</a:t>
                      </a:r>
                      <a:r>
                        <a:rPr lang="uk-UA" sz="1400">
                          <a:effectLst/>
                        </a:rPr>
                        <a:t>x</a:t>
                      </a:r>
                      <a:r>
                        <a:rPr lang="uk-UA" sz="1400" baseline="-25000">
                          <a:effectLst/>
                        </a:rPr>
                        <a:t>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x</a:t>
                      </a:r>
                      <a:r>
                        <a:rPr lang="uk-UA" sz="1400" baseline="-25000">
                          <a:effectLst/>
                        </a:rPr>
                        <a:t>1</a:t>
                      </a:r>
                      <a:r>
                        <a:rPr lang="uk-UA" sz="1400">
                          <a:effectLst/>
                        </a:rPr>
                        <a:t>x</a:t>
                      </a:r>
                      <a:r>
                        <a:rPr lang="uk-UA" sz="1400" baseline="-25000">
                          <a:effectLst/>
                        </a:rPr>
                        <a:t>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x</a:t>
                      </a:r>
                      <a:r>
                        <a:rPr lang="uk-UA" sz="1400" baseline="-25000">
                          <a:effectLst/>
                        </a:rPr>
                        <a:t>2</a:t>
                      </a:r>
                      <a:r>
                        <a:rPr lang="uk-UA" sz="1400">
                          <a:effectLst/>
                        </a:rPr>
                        <a:t>x</a:t>
                      </a:r>
                      <a:r>
                        <a:rPr lang="uk-UA" sz="1400" baseline="-25000">
                          <a:effectLst/>
                        </a:rPr>
                        <a:t>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x</a:t>
                      </a:r>
                      <a:r>
                        <a:rPr lang="uk-UA" sz="1400" baseline="-25000">
                          <a:effectLst/>
                        </a:rPr>
                        <a:t>1</a:t>
                      </a:r>
                      <a:r>
                        <a:rPr lang="uk-UA" sz="1400">
                          <a:effectLst/>
                        </a:rPr>
                        <a:t>x</a:t>
                      </a:r>
                      <a:r>
                        <a:rPr lang="uk-UA" sz="1400" baseline="-25000">
                          <a:effectLst/>
                        </a:rPr>
                        <a:t>2</a:t>
                      </a:r>
                      <a:r>
                        <a:rPr lang="uk-UA" sz="1400">
                          <a:effectLst/>
                        </a:rPr>
                        <a:t>x</a:t>
                      </a:r>
                      <a:r>
                        <a:rPr lang="uk-UA" sz="1400" baseline="-25000">
                          <a:effectLst/>
                        </a:rPr>
                        <a:t>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dirty="0" err="1">
                          <a:effectLst/>
                        </a:rPr>
                        <a:t>y</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24560516"/>
                  </a:ext>
                </a:extLst>
              </a:tr>
              <a:tr h="227965">
                <a:tc>
                  <a:txBody>
                    <a:bodyPr/>
                    <a:lstStyle/>
                    <a:p>
                      <a:pPr marL="0" marR="0" indent="0" algn="ctr">
                        <a:lnSpc>
                          <a:spcPct val="150000"/>
                        </a:lnSpc>
                        <a:spcBef>
                          <a:spcPts val="0"/>
                        </a:spcBef>
                        <a:spcAft>
                          <a:spcPts val="0"/>
                        </a:spcAft>
                      </a:pPr>
                      <a:r>
                        <a:rPr lang="uk-UA" sz="1400">
                          <a:effectLst/>
                        </a:rPr>
                        <a:t>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1.62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98761655"/>
                  </a:ext>
                </a:extLst>
              </a:tr>
              <a:tr h="227965">
                <a:tc>
                  <a:txBody>
                    <a:bodyPr/>
                    <a:lstStyle/>
                    <a:p>
                      <a:pPr marL="0" marR="0" indent="0" algn="ctr">
                        <a:lnSpc>
                          <a:spcPct val="150000"/>
                        </a:lnSpc>
                        <a:spcBef>
                          <a:spcPts val="0"/>
                        </a:spcBef>
                        <a:spcAft>
                          <a:spcPts val="0"/>
                        </a:spcAft>
                      </a:pPr>
                      <a:r>
                        <a:rPr lang="uk-UA" sz="1400">
                          <a:effectLst/>
                        </a:rPr>
                        <a:t>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dirty="0">
                          <a:effectLst/>
                        </a:rPr>
                        <a:t>1.89</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7363545"/>
                  </a:ext>
                </a:extLst>
              </a:tr>
              <a:tr h="227965">
                <a:tc>
                  <a:txBody>
                    <a:bodyPr/>
                    <a:lstStyle/>
                    <a:p>
                      <a:pPr marL="0" marR="0" indent="0" algn="ctr">
                        <a:lnSpc>
                          <a:spcPct val="150000"/>
                        </a:lnSpc>
                        <a:spcBef>
                          <a:spcPts val="0"/>
                        </a:spcBef>
                        <a:spcAft>
                          <a:spcPts val="0"/>
                        </a:spcAft>
                      </a:pPr>
                      <a:r>
                        <a:rPr lang="uk-UA" sz="1400">
                          <a:effectLst/>
                        </a:rPr>
                        <a:t>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1.86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56420161"/>
                  </a:ext>
                </a:extLst>
              </a:tr>
              <a:tr h="227965">
                <a:tc>
                  <a:txBody>
                    <a:bodyPr/>
                    <a:lstStyle/>
                    <a:p>
                      <a:pPr marL="0" marR="0" indent="0" algn="ctr">
                        <a:lnSpc>
                          <a:spcPct val="150000"/>
                        </a:lnSpc>
                        <a:spcBef>
                          <a:spcPts val="0"/>
                        </a:spcBef>
                        <a:spcAft>
                          <a:spcPts val="0"/>
                        </a:spcAft>
                      </a:pPr>
                      <a:r>
                        <a:rPr lang="uk-UA" sz="1400">
                          <a:effectLst/>
                        </a:rPr>
                        <a:t>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2.03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37980582"/>
                  </a:ext>
                </a:extLst>
              </a:tr>
              <a:tr h="227965">
                <a:tc>
                  <a:txBody>
                    <a:bodyPr/>
                    <a:lstStyle/>
                    <a:p>
                      <a:pPr marL="0" marR="0" indent="0" algn="ctr">
                        <a:lnSpc>
                          <a:spcPct val="150000"/>
                        </a:lnSpc>
                        <a:spcBef>
                          <a:spcPts val="0"/>
                        </a:spcBef>
                        <a:spcAft>
                          <a:spcPts val="0"/>
                        </a:spcAft>
                      </a:pPr>
                      <a:r>
                        <a:rPr lang="uk-UA" sz="1400">
                          <a:effectLst/>
                        </a:rPr>
                        <a:t>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1.78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92310051"/>
                  </a:ext>
                </a:extLst>
              </a:tr>
              <a:tr h="227965">
                <a:tc>
                  <a:txBody>
                    <a:bodyPr/>
                    <a:lstStyle/>
                    <a:p>
                      <a:pPr marL="0" marR="0" indent="0" algn="ctr">
                        <a:lnSpc>
                          <a:spcPct val="150000"/>
                        </a:lnSpc>
                        <a:spcBef>
                          <a:spcPts val="0"/>
                        </a:spcBef>
                        <a:spcAft>
                          <a:spcPts val="0"/>
                        </a:spcAft>
                      </a:pPr>
                      <a:r>
                        <a:rPr lang="uk-UA" sz="1400">
                          <a:effectLst/>
                        </a:rPr>
                        <a:t>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2.07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42792319"/>
                  </a:ext>
                </a:extLst>
              </a:tr>
              <a:tr h="227965">
                <a:tc>
                  <a:txBody>
                    <a:bodyPr/>
                    <a:lstStyle/>
                    <a:p>
                      <a:pPr marL="0" marR="0" indent="0" algn="ctr">
                        <a:lnSpc>
                          <a:spcPct val="150000"/>
                        </a:lnSpc>
                        <a:spcBef>
                          <a:spcPts val="0"/>
                        </a:spcBef>
                        <a:spcAft>
                          <a:spcPts val="0"/>
                        </a:spcAft>
                      </a:pPr>
                      <a:r>
                        <a:rPr lang="uk-UA" sz="1400">
                          <a:effectLst/>
                        </a:rPr>
                        <a:t>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2.17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46178685"/>
                  </a:ext>
                </a:extLst>
              </a:tr>
              <a:tr h="240030">
                <a:tc>
                  <a:txBody>
                    <a:bodyPr/>
                    <a:lstStyle/>
                    <a:p>
                      <a:pPr marL="0" marR="0" indent="0" algn="ctr">
                        <a:lnSpc>
                          <a:spcPct val="150000"/>
                        </a:lnSpc>
                        <a:spcBef>
                          <a:spcPts val="0"/>
                        </a:spcBef>
                        <a:spcAft>
                          <a:spcPts val="0"/>
                        </a:spcAft>
                      </a:pPr>
                      <a:r>
                        <a:rPr lang="uk-UA" sz="1400">
                          <a:effectLst/>
                        </a:rPr>
                        <a:t>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dirty="0">
                          <a:effectLst/>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a:effectLst/>
                        </a:rPr>
                        <a: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50000"/>
                        </a:lnSpc>
                        <a:spcBef>
                          <a:spcPts val="0"/>
                        </a:spcBef>
                        <a:spcAft>
                          <a:spcPts val="0"/>
                        </a:spcAft>
                      </a:pPr>
                      <a:r>
                        <a:rPr lang="uk-UA" sz="1400" dirty="0">
                          <a:effectLst/>
                        </a:rPr>
                        <a:t>2.44</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91136948"/>
                  </a:ext>
                </a:extLst>
              </a:tr>
            </a:tbl>
          </a:graphicData>
        </a:graphic>
      </p:graphicFrame>
    </p:spTree>
    <p:extLst>
      <p:ext uri="{BB962C8B-B14F-4D97-AF65-F5344CB8AC3E}">
        <p14:creationId xmlns:p14="http://schemas.microsoft.com/office/powerpoint/2010/main" val="373472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BAF5C-90F5-BF4A-A3E5-55DFBA188A0E}"/>
              </a:ext>
            </a:extLst>
          </p:cNvPr>
          <p:cNvSpPr>
            <a:spLocks noGrp="1"/>
          </p:cNvSpPr>
          <p:nvPr>
            <p:ph type="title"/>
          </p:nvPr>
        </p:nvSpPr>
        <p:spPr/>
        <p:txBody>
          <a:bodyPr/>
          <a:lstStyle/>
          <a:p>
            <a:r>
              <a:rPr lang="uk-UA" dirty="0"/>
              <a:t>Результати моделювання</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FA49D19-D430-6143-8B75-EEFB16C1A04B}"/>
                  </a:ext>
                </a:extLst>
              </p:cNvPr>
              <p:cNvSpPr>
                <a:spLocks noGrp="1"/>
              </p:cNvSpPr>
              <p:nvPr>
                <p:ph idx="1"/>
              </p:nvPr>
            </p:nvSpPr>
            <p:spPr>
              <a:xfrm>
                <a:off x="838200" y="2924431"/>
                <a:ext cx="10515600" cy="3252531"/>
              </a:xfrm>
            </p:spPr>
            <p:txBody>
              <a:bodyPr>
                <a:normAutofit/>
              </a:bodyPr>
              <a:lstStyle/>
              <a:p>
                <a:pPr marL="0" indent="0" algn="ctr">
                  <a:buNone/>
                </a:pPr>
                <a14:m>
                  <m:oMathPara xmlns:m="http://schemas.openxmlformats.org/officeDocument/2006/math">
                    <m:oMathParaPr>
                      <m:jc m:val="center"/>
                    </m:oMathParaPr>
                    <m:oMath xmlns:m="http://schemas.openxmlformats.org/officeDocument/2006/math">
                      <m:r>
                        <a:rPr lang="uk-UA" sz="1800" b="1" i="1" smtClean="0">
                          <a:effectLst/>
                          <a:latin typeface="Cambria Math" panose="02040503050406030204" pitchFamily="18" charset="0"/>
                          <a:ea typeface="Calibri" panose="020F0502020204030204" pitchFamily="34" charset="0"/>
                          <a:cs typeface="Times New Roman" panose="02020603050405020304" pitchFamily="18" charset="0"/>
                        </a:rPr>
                        <m:t>𝒚</m:t>
                      </m:r>
                      <m:r>
                        <a:rPr lang="uk-UA" sz="18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uk-UA" sz="1800" b="1" i="1" smtClean="0">
                          <a:effectLst/>
                          <a:latin typeface="Cambria Math" panose="02040503050406030204" pitchFamily="18" charset="0"/>
                          <a:ea typeface="Calibri" panose="020F0502020204030204" pitchFamily="34" charset="0"/>
                          <a:cs typeface="Times New Roman" panose="02020603050405020304" pitchFamily="18" charset="0"/>
                        </a:rPr>
                        <m:t>𝟏</m:t>
                      </m:r>
                      <m:r>
                        <a:rPr lang="uk-UA" sz="18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uk-UA" sz="1800" b="1" i="1" smtClean="0">
                          <a:effectLst/>
                          <a:latin typeface="Cambria Math" panose="02040503050406030204" pitchFamily="18" charset="0"/>
                          <a:ea typeface="Calibri" panose="020F0502020204030204" pitchFamily="34" charset="0"/>
                          <a:cs typeface="Times New Roman" panose="02020603050405020304" pitchFamily="18" charset="0"/>
                        </a:rPr>
                        <m:t>𝟗𝟖</m:t>
                      </m:r>
                      <m:r>
                        <a:rPr lang="uk-UA" sz="18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uk-UA" sz="1800" b="1" i="1" smtClean="0">
                          <a:effectLst/>
                          <a:latin typeface="Cambria Math" panose="02040503050406030204" pitchFamily="18" charset="0"/>
                          <a:ea typeface="Calibri" panose="020F0502020204030204" pitchFamily="34" charset="0"/>
                          <a:cs typeface="Times New Roman" panose="02020603050405020304" pitchFamily="18" charset="0"/>
                        </a:rPr>
                        <m:t>𝟎</m:t>
                      </m:r>
                      <m:r>
                        <a:rPr lang="uk-UA" sz="18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uk-UA" sz="1800" b="1" i="1" smtClean="0">
                          <a:effectLst/>
                          <a:latin typeface="Cambria Math" panose="02040503050406030204" pitchFamily="18" charset="0"/>
                          <a:ea typeface="Calibri" panose="020F0502020204030204" pitchFamily="34" charset="0"/>
                          <a:cs typeface="Times New Roman" panose="02020603050405020304" pitchFamily="18" charset="0"/>
                        </a:rPr>
                        <m:t>𝟏𝟐</m:t>
                      </m:r>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uk-UA" sz="18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uk-UA" sz="1800" b="1" i="1">
                              <a:effectLst/>
                              <a:latin typeface="Cambria Math" panose="02040503050406030204" pitchFamily="18" charset="0"/>
                              <a:ea typeface="Calibri" panose="020F0502020204030204" pitchFamily="34" charset="0"/>
                              <a:cs typeface="Times New Roman" panose="02020603050405020304" pitchFamily="18" charset="0"/>
                            </a:rPr>
                            <m:t>𝟏</m:t>
                          </m:r>
                        </m:sub>
                      </m:sSub>
                      <m:r>
                        <a:rPr lang="uk-UA" sz="1800" b="1" i="1">
                          <a:effectLst/>
                          <a:latin typeface="Cambria Math" panose="02040503050406030204" pitchFamily="18" charset="0"/>
                          <a:ea typeface="Calibri" panose="020F0502020204030204" pitchFamily="34" charset="0"/>
                          <a:cs typeface="Times New Roman" panose="02020603050405020304" pitchFamily="18" charset="0"/>
                        </a:rPr>
                        <m:t>− </m:t>
                      </m:r>
                      <m:r>
                        <a:rPr lang="uk-UA" sz="1800" b="1" i="1">
                          <a:effectLst/>
                          <a:latin typeface="Cambria Math" panose="02040503050406030204" pitchFamily="18" charset="0"/>
                          <a:ea typeface="Calibri" panose="020F0502020204030204" pitchFamily="34" charset="0"/>
                          <a:cs typeface="Times New Roman" panose="02020603050405020304" pitchFamily="18" charset="0"/>
                        </a:rPr>
                        <m:t>𝟎</m:t>
                      </m:r>
                      <m:r>
                        <a:rPr lang="uk-UA" sz="1800" b="1" i="1">
                          <a:effectLst/>
                          <a:latin typeface="Cambria Math" panose="02040503050406030204" pitchFamily="18" charset="0"/>
                          <a:ea typeface="Calibri" panose="020F0502020204030204" pitchFamily="34" charset="0"/>
                          <a:cs typeface="Times New Roman" panose="02020603050405020304" pitchFamily="18" charset="0"/>
                        </a:rPr>
                        <m:t>.</m:t>
                      </m:r>
                      <m:r>
                        <a:rPr lang="uk-UA" sz="1800" b="1" i="1">
                          <a:effectLst/>
                          <a:latin typeface="Cambria Math" panose="02040503050406030204" pitchFamily="18" charset="0"/>
                          <a:ea typeface="Calibri" panose="020F0502020204030204" pitchFamily="34" charset="0"/>
                          <a:cs typeface="Times New Roman" panose="02020603050405020304" pitchFamily="18" charset="0"/>
                        </a:rPr>
                        <m:t>𝟏𝟒</m:t>
                      </m:r>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uk-UA" sz="18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uk-UA" sz="1800" b="1" i="1">
                              <a:effectLst/>
                              <a:latin typeface="Cambria Math" panose="02040503050406030204" pitchFamily="18" charset="0"/>
                              <a:ea typeface="Calibri" panose="020F0502020204030204" pitchFamily="34" charset="0"/>
                              <a:cs typeface="Times New Roman" panose="02020603050405020304" pitchFamily="18" charset="0"/>
                            </a:rPr>
                            <m:t>𝟐</m:t>
                          </m:r>
                        </m:sub>
                      </m:sSub>
                      <m:r>
                        <a:rPr lang="uk-UA" sz="1800" b="1" i="1">
                          <a:effectLst/>
                          <a:latin typeface="Cambria Math" panose="02040503050406030204" pitchFamily="18" charset="0"/>
                          <a:ea typeface="Calibri" panose="020F0502020204030204" pitchFamily="34" charset="0"/>
                          <a:cs typeface="Times New Roman" panose="02020603050405020304" pitchFamily="18" charset="0"/>
                        </a:rPr>
                        <m:t>−</m:t>
                      </m:r>
                      <m:r>
                        <a:rPr lang="uk-UA" sz="1800" b="1" i="1">
                          <a:effectLst/>
                          <a:latin typeface="Cambria Math" panose="02040503050406030204" pitchFamily="18" charset="0"/>
                          <a:ea typeface="Calibri" panose="020F0502020204030204" pitchFamily="34" charset="0"/>
                          <a:cs typeface="Times New Roman" panose="02020603050405020304" pitchFamily="18" charset="0"/>
                        </a:rPr>
                        <m:t>𝟎</m:t>
                      </m:r>
                      <m:r>
                        <a:rPr lang="uk-UA" sz="1800" b="1" i="1">
                          <a:effectLst/>
                          <a:latin typeface="Cambria Math" panose="02040503050406030204" pitchFamily="18" charset="0"/>
                          <a:ea typeface="Calibri" panose="020F0502020204030204" pitchFamily="34" charset="0"/>
                          <a:cs typeface="Times New Roman" panose="02020603050405020304" pitchFamily="18" charset="0"/>
                        </a:rPr>
                        <m:t>.</m:t>
                      </m:r>
                      <m:r>
                        <a:rPr lang="uk-UA" sz="1800" b="1" i="1">
                          <a:effectLst/>
                          <a:latin typeface="Cambria Math" panose="02040503050406030204" pitchFamily="18" charset="0"/>
                          <a:ea typeface="Calibri" panose="020F0502020204030204" pitchFamily="34" charset="0"/>
                          <a:cs typeface="Times New Roman" panose="02020603050405020304" pitchFamily="18" charset="0"/>
                        </a:rPr>
                        <m:t>𝟏𝟑</m:t>
                      </m:r>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uk-UA" sz="18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uk-UA" sz="1800" b="1" i="1">
                              <a:effectLst/>
                              <a:latin typeface="Cambria Math" panose="02040503050406030204" pitchFamily="18" charset="0"/>
                              <a:ea typeface="Calibri" panose="020F0502020204030204" pitchFamily="34" charset="0"/>
                              <a:cs typeface="Times New Roman" panose="02020603050405020304" pitchFamily="18" charset="0"/>
                            </a:rPr>
                            <m:t>𝟑</m:t>
                          </m:r>
                        </m:sub>
                      </m:sSub>
                      <m:r>
                        <a:rPr lang="uk-UA" sz="1800" b="1" i="1">
                          <a:effectLst/>
                          <a:latin typeface="Cambria Math" panose="02040503050406030204" pitchFamily="18" charset="0"/>
                          <a:ea typeface="Calibri" panose="020F0502020204030204" pitchFamily="34" charset="0"/>
                          <a:cs typeface="Times New Roman" panose="02020603050405020304" pitchFamily="18" charset="0"/>
                        </a:rPr>
                        <m:t>−</m:t>
                      </m:r>
                      <m:r>
                        <a:rPr lang="uk-UA" sz="1800" b="1" i="1">
                          <a:effectLst/>
                          <a:latin typeface="Cambria Math" panose="02040503050406030204" pitchFamily="18" charset="0"/>
                          <a:ea typeface="Calibri" panose="020F0502020204030204" pitchFamily="34" charset="0"/>
                          <a:cs typeface="Times New Roman" panose="02020603050405020304" pitchFamily="18" charset="0"/>
                        </a:rPr>
                        <m:t>𝟎</m:t>
                      </m:r>
                      <m:r>
                        <a:rPr lang="uk-UA" sz="1800" b="1" i="1">
                          <a:effectLst/>
                          <a:latin typeface="Cambria Math" panose="02040503050406030204" pitchFamily="18" charset="0"/>
                          <a:ea typeface="Calibri" panose="020F0502020204030204" pitchFamily="34" charset="0"/>
                          <a:cs typeface="Times New Roman" panose="02020603050405020304" pitchFamily="18" charset="0"/>
                        </a:rPr>
                        <m:t>.</m:t>
                      </m:r>
                      <m:r>
                        <a:rPr lang="uk-UA" sz="1800" b="1" i="1">
                          <a:effectLst/>
                          <a:latin typeface="Cambria Math" panose="02040503050406030204" pitchFamily="18" charset="0"/>
                          <a:ea typeface="Calibri" panose="020F0502020204030204" pitchFamily="34" charset="0"/>
                          <a:cs typeface="Times New Roman" panose="02020603050405020304" pitchFamily="18" charset="0"/>
                        </a:rPr>
                        <m:t>𝟎𝟐</m:t>
                      </m:r>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uk-UA" sz="18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uk-UA" sz="1800" b="1" i="1">
                              <a:effectLst/>
                              <a:latin typeface="Cambria Math" panose="02040503050406030204" pitchFamily="18" charset="0"/>
                              <a:ea typeface="Calibri" panose="020F0502020204030204" pitchFamily="34" charset="0"/>
                              <a:cs typeface="Times New Roman" panose="02020603050405020304" pitchFamily="18" charset="0"/>
                            </a:rPr>
                            <m:t>𝟏</m:t>
                          </m:r>
                        </m:sub>
                      </m:sSub>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uk-UA" sz="18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uk-UA" sz="1800" b="1" i="1">
                              <a:effectLst/>
                              <a:latin typeface="Cambria Math" panose="02040503050406030204" pitchFamily="18" charset="0"/>
                              <a:ea typeface="Calibri" panose="020F0502020204030204" pitchFamily="34" charset="0"/>
                              <a:cs typeface="Times New Roman" panose="02020603050405020304" pitchFamily="18" charset="0"/>
                            </a:rPr>
                            <m:t>𝟐</m:t>
                          </m:r>
                        </m:sub>
                      </m:sSub>
                      <m:r>
                        <a:rPr lang="uk-UA" sz="1800" b="1" i="1">
                          <a:effectLst/>
                          <a:latin typeface="Cambria Math" panose="02040503050406030204" pitchFamily="18" charset="0"/>
                          <a:ea typeface="Calibri" panose="020F0502020204030204" pitchFamily="34" charset="0"/>
                          <a:cs typeface="Times New Roman" panose="02020603050405020304" pitchFamily="18" charset="0"/>
                        </a:rPr>
                        <m:t>+ </m:t>
                      </m:r>
                      <m:r>
                        <a:rPr lang="uk-UA" sz="1800" b="1" i="1">
                          <a:effectLst/>
                          <a:latin typeface="Cambria Math" panose="02040503050406030204" pitchFamily="18" charset="0"/>
                          <a:ea typeface="Calibri" panose="020F0502020204030204" pitchFamily="34" charset="0"/>
                          <a:cs typeface="Times New Roman" panose="02020603050405020304" pitchFamily="18" charset="0"/>
                        </a:rPr>
                        <m:t>𝟎</m:t>
                      </m:r>
                      <m:r>
                        <a:rPr lang="uk-UA" sz="1800" b="1" i="1">
                          <a:effectLst/>
                          <a:latin typeface="Cambria Math" panose="02040503050406030204" pitchFamily="18" charset="0"/>
                          <a:ea typeface="Calibri" panose="020F0502020204030204" pitchFamily="34" charset="0"/>
                          <a:cs typeface="Times New Roman" panose="02020603050405020304" pitchFamily="18" charset="0"/>
                        </a:rPr>
                        <m:t>.</m:t>
                      </m:r>
                      <m:r>
                        <a:rPr lang="uk-UA" sz="1800" b="1" i="1">
                          <a:effectLst/>
                          <a:latin typeface="Cambria Math" panose="02040503050406030204" pitchFamily="18" charset="0"/>
                          <a:ea typeface="Calibri" panose="020F0502020204030204" pitchFamily="34" charset="0"/>
                          <a:cs typeface="Times New Roman" panose="02020603050405020304" pitchFamily="18" charset="0"/>
                        </a:rPr>
                        <m:t>𝟎𝟐</m:t>
                      </m:r>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uk-UA" sz="18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uk-UA" sz="1800" b="1" i="1">
                              <a:effectLst/>
                              <a:latin typeface="Cambria Math" panose="02040503050406030204" pitchFamily="18" charset="0"/>
                              <a:ea typeface="Calibri" panose="020F0502020204030204" pitchFamily="34" charset="0"/>
                              <a:cs typeface="Times New Roman" panose="02020603050405020304" pitchFamily="18" charset="0"/>
                            </a:rPr>
                            <m:t>𝟏</m:t>
                          </m:r>
                        </m:sub>
                      </m:sSub>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uk-UA" sz="18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uk-UA" sz="1800" b="1" i="1">
                              <a:effectLst/>
                              <a:latin typeface="Cambria Math" panose="02040503050406030204" pitchFamily="18" charset="0"/>
                              <a:ea typeface="Calibri" panose="020F0502020204030204" pitchFamily="34" charset="0"/>
                              <a:cs typeface="Times New Roman" panose="02020603050405020304" pitchFamily="18" charset="0"/>
                            </a:rPr>
                            <m:t>𝟑</m:t>
                          </m:r>
                        </m:sub>
                      </m:sSub>
                      <m:r>
                        <a:rPr lang="uk-UA" sz="1800" b="1" i="1">
                          <a:effectLst/>
                          <a:latin typeface="Cambria Math" panose="02040503050406030204" pitchFamily="18" charset="0"/>
                          <a:ea typeface="Calibri" panose="020F0502020204030204" pitchFamily="34" charset="0"/>
                          <a:cs typeface="Times New Roman" panose="02020603050405020304" pitchFamily="18" charset="0"/>
                        </a:rPr>
                        <m:t>+</m:t>
                      </m:r>
                      <m:r>
                        <a:rPr lang="uk-UA" sz="1800" b="1" i="1">
                          <a:effectLst/>
                          <a:latin typeface="Cambria Math" panose="02040503050406030204" pitchFamily="18" charset="0"/>
                          <a:ea typeface="Calibri" panose="020F0502020204030204" pitchFamily="34" charset="0"/>
                          <a:cs typeface="Times New Roman" panose="02020603050405020304" pitchFamily="18" charset="0"/>
                        </a:rPr>
                        <m:t>𝟎</m:t>
                      </m:r>
                      <m:r>
                        <a:rPr lang="uk-UA" sz="1800" b="1" i="1">
                          <a:effectLst/>
                          <a:latin typeface="Cambria Math" panose="02040503050406030204" pitchFamily="18" charset="0"/>
                          <a:ea typeface="Calibri" panose="020F0502020204030204" pitchFamily="34" charset="0"/>
                          <a:cs typeface="Times New Roman" panose="02020603050405020304" pitchFamily="18" charset="0"/>
                        </a:rPr>
                        <m:t>.</m:t>
                      </m:r>
                      <m:r>
                        <a:rPr lang="uk-UA" sz="1800" b="1" i="1">
                          <a:effectLst/>
                          <a:latin typeface="Cambria Math" panose="02040503050406030204" pitchFamily="18" charset="0"/>
                          <a:ea typeface="Calibri" panose="020F0502020204030204" pitchFamily="34" charset="0"/>
                          <a:cs typeface="Times New Roman" panose="02020603050405020304" pitchFamily="18" charset="0"/>
                        </a:rPr>
                        <m:t>𝟎𝟓</m:t>
                      </m:r>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uk-UA" sz="18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uk-UA" sz="1800" b="1" i="1">
                              <a:effectLst/>
                              <a:latin typeface="Cambria Math" panose="02040503050406030204" pitchFamily="18" charset="0"/>
                              <a:ea typeface="Calibri" panose="020F0502020204030204" pitchFamily="34" charset="0"/>
                              <a:cs typeface="Times New Roman" panose="02020603050405020304" pitchFamily="18" charset="0"/>
                            </a:rPr>
                            <m:t>𝟐</m:t>
                          </m:r>
                        </m:sub>
                      </m:sSub>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uk-UA" sz="18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uk-UA" sz="1800" b="1" i="1">
                              <a:effectLst/>
                              <a:latin typeface="Cambria Math" panose="02040503050406030204" pitchFamily="18" charset="0"/>
                              <a:ea typeface="Calibri" panose="020F0502020204030204" pitchFamily="34" charset="0"/>
                              <a:cs typeface="Times New Roman" panose="02020603050405020304" pitchFamily="18" charset="0"/>
                            </a:rPr>
                            <m:t>𝟑</m:t>
                          </m:r>
                        </m:sub>
                      </m:sSub>
                      <m:r>
                        <a:rPr lang="uk-UA" sz="1800" b="1" i="1">
                          <a:effectLst/>
                          <a:latin typeface="Cambria Math" panose="02040503050406030204" pitchFamily="18" charset="0"/>
                          <a:ea typeface="Calibri" panose="020F0502020204030204" pitchFamily="34" charset="0"/>
                          <a:cs typeface="Times New Roman" panose="02020603050405020304" pitchFamily="18" charset="0"/>
                        </a:rPr>
                        <m:t> −</m:t>
                      </m:r>
                      <m:r>
                        <a:rPr lang="uk-UA" sz="1800" b="1" i="1">
                          <a:effectLst/>
                          <a:latin typeface="Cambria Math" panose="02040503050406030204" pitchFamily="18" charset="0"/>
                          <a:ea typeface="Calibri" panose="020F0502020204030204" pitchFamily="34" charset="0"/>
                          <a:cs typeface="Times New Roman" panose="02020603050405020304" pitchFamily="18" charset="0"/>
                        </a:rPr>
                        <m:t>𝟎</m:t>
                      </m:r>
                      <m:r>
                        <a:rPr lang="uk-UA" sz="1800" b="1" i="1">
                          <a:effectLst/>
                          <a:latin typeface="Cambria Math" panose="02040503050406030204" pitchFamily="18" charset="0"/>
                          <a:ea typeface="Calibri" panose="020F0502020204030204" pitchFamily="34" charset="0"/>
                          <a:cs typeface="Times New Roman" panose="02020603050405020304" pitchFamily="18" charset="0"/>
                        </a:rPr>
                        <m:t>.</m:t>
                      </m:r>
                      <m:r>
                        <a:rPr lang="uk-UA" sz="1800" b="1" i="1">
                          <a:effectLst/>
                          <a:latin typeface="Cambria Math" panose="02040503050406030204" pitchFamily="18" charset="0"/>
                          <a:ea typeface="Calibri" panose="020F0502020204030204" pitchFamily="34" charset="0"/>
                          <a:cs typeface="Times New Roman" panose="02020603050405020304" pitchFamily="18" charset="0"/>
                        </a:rPr>
                        <m:t>𝟎𝟏</m:t>
                      </m:r>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uk-UA" sz="18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uk-UA" sz="1800" b="1" i="1">
                              <a:effectLst/>
                              <a:latin typeface="Cambria Math" panose="02040503050406030204" pitchFamily="18" charset="0"/>
                              <a:ea typeface="Calibri" panose="020F0502020204030204" pitchFamily="34" charset="0"/>
                              <a:cs typeface="Times New Roman" panose="02020603050405020304" pitchFamily="18" charset="0"/>
                            </a:rPr>
                            <m:t>𝟏</m:t>
                          </m:r>
                        </m:sub>
                      </m:sSub>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uk-UA" sz="18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uk-UA" sz="1800" b="1" i="1">
                              <a:effectLst/>
                              <a:latin typeface="Cambria Math" panose="02040503050406030204" pitchFamily="18" charset="0"/>
                              <a:ea typeface="Calibri" panose="020F0502020204030204" pitchFamily="34" charset="0"/>
                              <a:cs typeface="Times New Roman" panose="02020603050405020304" pitchFamily="18" charset="0"/>
                            </a:rPr>
                            <m:t>𝟐</m:t>
                          </m:r>
                        </m:sub>
                      </m:sSub>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uk-UA" sz="18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uk-UA" sz="1800" b="1" i="1">
                              <a:effectLst/>
                              <a:latin typeface="Cambria Math" panose="02040503050406030204" pitchFamily="18" charset="0"/>
                              <a:ea typeface="Calibri" panose="020F0502020204030204" pitchFamily="34" charset="0"/>
                              <a:cs typeface="Times New Roman" panose="02020603050405020304" pitchFamily="18" charset="0"/>
                            </a:rPr>
                            <m:t>𝟑</m:t>
                          </m:r>
                        </m:sub>
                      </m:sSub>
                      <m:r>
                        <a:rPr lang="uk-UA" sz="1800" b="1" i="0" smtClean="0">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uk-UA" sz="1800"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buNone/>
                </a:pPr>
                <a14:m>
                  <m:oMath xmlns:m="http://schemas.openxmlformats.org/officeDocument/2006/math">
                    <m:sSub>
                      <m:sSubPr>
                        <m:ctrlPr>
                          <a:rPr lang="en-US" sz="1600" i="1">
                            <a:latin typeface="Cambria Math" panose="02040503050406030204" pitchFamily="18" charset="0"/>
                          </a:rPr>
                        </m:ctrlPr>
                      </m:sSubPr>
                      <m:e>
                        <m:r>
                          <a:rPr lang="uk-UA" sz="1600" i="1">
                            <a:latin typeface="Cambria Math" panose="02040503050406030204" pitchFamily="18" charset="0"/>
                          </a:rPr>
                          <m:t>𝑥</m:t>
                        </m:r>
                      </m:e>
                      <m:sub>
                        <m:r>
                          <a:rPr lang="uk-UA" sz="1600" i="1">
                            <a:latin typeface="Cambria Math" panose="02040503050406030204" pitchFamily="18" charset="0"/>
                          </a:rPr>
                          <m:t>1</m:t>
                        </m:r>
                      </m:sub>
                    </m:sSub>
                  </m:oMath>
                </a14:m>
                <a:r>
                  <a:rPr lang="uk-UA" sz="1600" dirty="0"/>
                  <a:t> - “час переїзду  20-ти тонної вантажівки”, </a:t>
                </a:r>
                <a14:m>
                  <m:oMath xmlns:m="http://schemas.openxmlformats.org/officeDocument/2006/math">
                    <m:sSub>
                      <m:sSubPr>
                        <m:ctrlPr>
                          <a:rPr lang="en-US" sz="1600" i="1">
                            <a:latin typeface="Cambria Math" panose="02040503050406030204" pitchFamily="18" charset="0"/>
                          </a:rPr>
                        </m:ctrlPr>
                      </m:sSubPr>
                      <m:e>
                        <m:r>
                          <a:rPr lang="uk-UA" sz="1600" i="1">
                            <a:latin typeface="Cambria Math" panose="02040503050406030204" pitchFamily="18" charset="0"/>
                          </a:rPr>
                          <m:t>𝑥</m:t>
                        </m:r>
                      </m:e>
                      <m:sub>
                        <m:r>
                          <a:rPr lang="uk-UA" sz="1600" i="1">
                            <a:latin typeface="Cambria Math" panose="02040503050406030204" pitchFamily="18" charset="0"/>
                          </a:rPr>
                          <m:t>2</m:t>
                        </m:r>
                      </m:sub>
                    </m:sSub>
                  </m:oMath>
                </a14:m>
                <a:r>
                  <a:rPr lang="uk-UA" sz="1600" dirty="0"/>
                  <a:t> - “час переїзду 50-ти тонної вантажівки”, </a:t>
                </a:r>
                <a14:m>
                  <m:oMath xmlns:m="http://schemas.openxmlformats.org/officeDocument/2006/math">
                    <m:sSub>
                      <m:sSubPr>
                        <m:ctrlPr>
                          <a:rPr lang="en-US" sz="1600" i="1">
                            <a:latin typeface="Cambria Math" panose="02040503050406030204" pitchFamily="18" charset="0"/>
                          </a:rPr>
                        </m:ctrlPr>
                      </m:sSubPr>
                      <m:e>
                        <m:r>
                          <a:rPr lang="uk-UA" sz="1600" i="1">
                            <a:latin typeface="Cambria Math" panose="02040503050406030204" pitchFamily="18" charset="0"/>
                          </a:rPr>
                          <m:t>𝑥</m:t>
                        </m:r>
                      </m:e>
                      <m:sub>
                        <m:r>
                          <a:rPr lang="uk-UA" sz="1600" i="1">
                            <a:latin typeface="Cambria Math" panose="02040503050406030204" pitchFamily="18" charset="0"/>
                          </a:rPr>
                          <m:t>3</m:t>
                        </m:r>
                      </m:sub>
                    </m:sSub>
                  </m:oMath>
                </a14:m>
                <a:r>
                  <a:rPr lang="uk-UA" sz="1600" dirty="0"/>
                  <a:t> - “час повернення 50-ти тонної вантажівки, </a:t>
                </a:r>
                <a14:m>
                  <m:oMath xmlns:m="http://schemas.openxmlformats.org/officeDocument/2006/math">
                    <m:r>
                      <a:rPr lang="en-US" sz="1600" i="1" dirty="0" smtClean="0">
                        <a:latin typeface="Cambria Math" panose="02040503050406030204" pitchFamily="18" charset="0"/>
                      </a:rPr>
                      <m:t>𝑦</m:t>
                    </m:r>
                  </m:oMath>
                </a14:m>
                <a:r>
                  <a:rPr lang="en-US" sz="1600" dirty="0"/>
                  <a:t> - </a:t>
                </a:r>
                <a:r>
                  <a:rPr lang="uk-UA" sz="1600" dirty="0"/>
                  <a:t>“середня кількість вантажівок у дробівки”</a:t>
                </a:r>
              </a:p>
            </p:txBody>
          </p:sp>
        </mc:Choice>
        <mc:Fallback>
          <p:sp>
            <p:nvSpPr>
              <p:cNvPr id="3" name="Content Placeholder 2">
                <a:extLst>
                  <a:ext uri="{FF2B5EF4-FFF2-40B4-BE49-F238E27FC236}">
                    <a16:creationId xmlns:a16="http://schemas.microsoft.com/office/drawing/2014/main" id="{3FA49D19-D430-6143-8B75-EEFB16C1A04B}"/>
                  </a:ext>
                </a:extLst>
              </p:cNvPr>
              <p:cNvSpPr>
                <a:spLocks noGrp="1" noRot="1" noChangeAspect="1" noMove="1" noResize="1" noEditPoints="1" noAdjustHandles="1" noChangeArrowheads="1" noChangeShapeType="1" noTextEdit="1"/>
              </p:cNvSpPr>
              <p:nvPr>
                <p:ph idx="1"/>
              </p:nvPr>
            </p:nvSpPr>
            <p:spPr>
              <a:xfrm>
                <a:off x="838200" y="2924431"/>
                <a:ext cx="10515600" cy="3252531"/>
              </a:xfrm>
              <a:blipFill>
                <a:blip r:embed="rId2"/>
                <a:stretch>
                  <a:fillRect t="-389"/>
                </a:stretch>
              </a:blipFill>
            </p:spPr>
            <p:txBody>
              <a:bodyPr/>
              <a:lstStyle/>
              <a:p>
                <a:r>
                  <a:rPr lang="en-US">
                    <a:noFill/>
                  </a:rPr>
                  <a:t> </a:t>
                </a:r>
              </a:p>
            </p:txBody>
          </p:sp>
        </mc:Fallback>
      </mc:AlternateContent>
    </p:spTree>
    <p:extLst>
      <p:ext uri="{BB962C8B-B14F-4D97-AF65-F5344CB8AC3E}">
        <p14:creationId xmlns:p14="http://schemas.microsoft.com/office/powerpoint/2010/main" val="3806407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8599-7394-0144-BDF3-61294044E01A}"/>
              </a:ext>
            </a:extLst>
          </p:cNvPr>
          <p:cNvSpPr>
            <a:spLocks noGrp="1"/>
          </p:cNvSpPr>
          <p:nvPr>
            <p:ph type="title"/>
          </p:nvPr>
        </p:nvSpPr>
        <p:spPr/>
        <p:txBody>
          <a:bodyPr/>
          <a:lstStyle/>
          <a:p>
            <a:r>
              <a:rPr lang="uk-UA" dirty="0"/>
              <a:t>Рекомендації</a:t>
            </a:r>
            <a:endParaRPr lang="en-US" dirty="0"/>
          </a:p>
        </p:txBody>
      </p:sp>
      <p:sp>
        <p:nvSpPr>
          <p:cNvPr id="3" name="Content Placeholder 2">
            <a:extLst>
              <a:ext uri="{FF2B5EF4-FFF2-40B4-BE49-F238E27FC236}">
                <a16:creationId xmlns:a16="http://schemas.microsoft.com/office/drawing/2014/main" id="{34EEAA6B-F22B-2849-ABCC-357351561396}"/>
              </a:ext>
            </a:extLst>
          </p:cNvPr>
          <p:cNvSpPr>
            <a:spLocks noGrp="1"/>
          </p:cNvSpPr>
          <p:nvPr>
            <p:ph idx="1"/>
          </p:nvPr>
        </p:nvSpPr>
        <p:spPr/>
        <p:txBody>
          <a:bodyPr/>
          <a:lstStyle/>
          <a:p>
            <a:r>
              <a:rPr lang="uk-UA" dirty="0"/>
              <a:t>Посилення та розширення ресурсів дробівки</a:t>
            </a:r>
          </a:p>
          <a:p>
            <a:r>
              <a:rPr lang="uk-UA" dirty="0"/>
              <a:t>У випадку наявності 2 і більше дробівок рекомендується не розділяти їх за екскаваторами, аби уникнути непотрібних </a:t>
            </a:r>
            <a:r>
              <a:rPr lang="uk-UA" dirty="0" err="1"/>
              <a:t>блокувань</a:t>
            </a:r>
            <a:endParaRPr lang="uk-UA" dirty="0"/>
          </a:p>
          <a:p>
            <a:r>
              <a:rPr lang="uk-UA" dirty="0"/>
              <a:t>Екскаватори можуть навантажувати вантажівки, що належать іншому у час, коли їхні автомобілі знаходяться у дробівки</a:t>
            </a:r>
            <a:endParaRPr lang="en-US" dirty="0"/>
          </a:p>
        </p:txBody>
      </p:sp>
    </p:spTree>
    <p:extLst>
      <p:ext uri="{BB962C8B-B14F-4D97-AF65-F5344CB8AC3E}">
        <p14:creationId xmlns:p14="http://schemas.microsoft.com/office/powerpoint/2010/main" val="880423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B58DA-9052-404D-BF63-043E272A85E8}"/>
              </a:ext>
            </a:extLst>
          </p:cNvPr>
          <p:cNvSpPr>
            <a:spLocks noGrp="1"/>
          </p:cNvSpPr>
          <p:nvPr>
            <p:ph type="title"/>
          </p:nvPr>
        </p:nvSpPr>
        <p:spPr/>
        <p:txBody>
          <a:bodyPr/>
          <a:lstStyle/>
          <a:p>
            <a:r>
              <a:rPr lang="uk-UA" dirty="0"/>
              <a:t>Висновки</a:t>
            </a:r>
            <a:endParaRPr lang="en-US" dirty="0"/>
          </a:p>
        </p:txBody>
      </p:sp>
      <p:sp>
        <p:nvSpPr>
          <p:cNvPr id="3" name="Content Placeholder 2">
            <a:extLst>
              <a:ext uri="{FF2B5EF4-FFF2-40B4-BE49-F238E27FC236}">
                <a16:creationId xmlns:a16="http://schemas.microsoft.com/office/drawing/2014/main" id="{C7A97E9B-56AC-4E43-929F-059A47106403}"/>
              </a:ext>
            </a:extLst>
          </p:cNvPr>
          <p:cNvSpPr>
            <a:spLocks noGrp="1"/>
          </p:cNvSpPr>
          <p:nvPr>
            <p:ph idx="1"/>
          </p:nvPr>
        </p:nvSpPr>
        <p:spPr/>
        <p:txBody>
          <a:bodyPr>
            <a:normAutofit/>
          </a:bodyPr>
          <a:lstStyle/>
          <a:p>
            <a:r>
              <a:rPr lang="uk-UA" dirty="0"/>
              <a:t>Було вивчено структуру мережі МО</a:t>
            </a:r>
          </a:p>
          <a:p>
            <a:r>
              <a:rPr lang="uk-UA" dirty="0"/>
              <a:t>Розроблений алгоритм для моделювання такої системи</a:t>
            </a:r>
          </a:p>
          <a:p>
            <a:r>
              <a:rPr lang="uk-UA" dirty="0"/>
              <a:t>Представлена схема реалізації включала опис ключових класів та інтерфейсів</a:t>
            </a:r>
          </a:p>
          <a:p>
            <a:r>
              <a:rPr lang="uk-UA" dirty="0"/>
              <a:t>Проведено експерименти, включно з факторним аналізом</a:t>
            </a:r>
          </a:p>
          <a:p>
            <a:r>
              <a:rPr lang="uk-UA" dirty="0"/>
              <a:t>Визначили, що найбільший серед розглянутих вплив на результат чинить саме фактор переїзду до дробівки</a:t>
            </a:r>
          </a:p>
          <a:p>
            <a:r>
              <a:rPr lang="uk-UA" dirty="0"/>
              <a:t>Спираючись на результати, надали конкретні рекомендації щодо покращення продуктивності системи</a:t>
            </a:r>
            <a:endParaRPr lang="en-US" dirty="0"/>
          </a:p>
        </p:txBody>
      </p:sp>
    </p:spTree>
    <p:extLst>
      <p:ext uri="{BB962C8B-B14F-4D97-AF65-F5344CB8AC3E}">
        <p14:creationId xmlns:p14="http://schemas.microsoft.com/office/powerpoint/2010/main" val="912779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34E5B-C8AD-6843-8773-2A7421FB0B8D}"/>
              </a:ext>
            </a:extLst>
          </p:cNvPr>
          <p:cNvSpPr>
            <a:spLocks noGrp="1"/>
          </p:cNvSpPr>
          <p:nvPr>
            <p:ph type="title"/>
          </p:nvPr>
        </p:nvSpPr>
        <p:spPr/>
        <p:txBody>
          <a:bodyPr/>
          <a:lstStyle/>
          <a:p>
            <a:r>
              <a:rPr lang="uk-UA" dirty="0"/>
              <a:t>Дякую за увагу!</a:t>
            </a:r>
            <a:endParaRPr lang="en-US" dirty="0"/>
          </a:p>
        </p:txBody>
      </p:sp>
      <p:sp>
        <p:nvSpPr>
          <p:cNvPr id="3" name="Text Placeholder 2">
            <a:extLst>
              <a:ext uri="{FF2B5EF4-FFF2-40B4-BE49-F238E27FC236}">
                <a16:creationId xmlns:a16="http://schemas.microsoft.com/office/drawing/2014/main" id="{E801C66D-B814-8F42-9452-A5EC6807D7D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7108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C39B1-DC53-E742-B096-59E19E80B1FF}"/>
              </a:ext>
            </a:extLst>
          </p:cNvPr>
          <p:cNvSpPr>
            <a:spLocks noGrp="1"/>
          </p:cNvSpPr>
          <p:nvPr>
            <p:ph type="title"/>
          </p:nvPr>
        </p:nvSpPr>
        <p:spPr/>
        <p:txBody>
          <a:bodyPr/>
          <a:lstStyle/>
          <a:p>
            <a:r>
              <a:rPr lang="uk-UA" dirty="0"/>
              <a:t>Вступ</a:t>
            </a:r>
            <a:endParaRPr lang="en-US" dirty="0"/>
          </a:p>
        </p:txBody>
      </p:sp>
      <p:sp>
        <p:nvSpPr>
          <p:cNvPr id="3" name="Content Placeholder 2">
            <a:extLst>
              <a:ext uri="{FF2B5EF4-FFF2-40B4-BE49-F238E27FC236}">
                <a16:creationId xmlns:a16="http://schemas.microsoft.com/office/drawing/2014/main" id="{66183F5E-5536-374B-82CA-12C3B7E7B4F7}"/>
              </a:ext>
            </a:extLst>
          </p:cNvPr>
          <p:cNvSpPr>
            <a:spLocks noGrp="1"/>
          </p:cNvSpPr>
          <p:nvPr>
            <p:ph idx="1"/>
          </p:nvPr>
        </p:nvSpPr>
        <p:spPr/>
        <p:txBody>
          <a:bodyPr/>
          <a:lstStyle/>
          <a:p>
            <a:r>
              <a:rPr lang="uk-UA" dirty="0"/>
              <a:t>Ефективне використання ресурсів – пріоритетне завдання</a:t>
            </a:r>
          </a:p>
          <a:p>
            <a:r>
              <a:rPr lang="uk-UA" dirty="0"/>
              <a:t>Одним з ключових методів дослідження ефективності є моделювання таких систем</a:t>
            </a:r>
            <a:r>
              <a:rPr lang="en-US" dirty="0"/>
              <a:t> </a:t>
            </a:r>
            <a:endParaRPr lang="uk-UA" dirty="0"/>
          </a:p>
          <a:p>
            <a:r>
              <a:rPr lang="uk-UA" dirty="0"/>
              <a:t>Метою роботи є розробка імітаційного алгоритму для замкненої інформаційної системи, спроможної обробляти різні види задач</a:t>
            </a:r>
          </a:p>
          <a:p>
            <a:r>
              <a:rPr lang="uk-UA" dirty="0"/>
              <a:t>Дослідження передбачає аналіз роботи системи для визначення завантаженості та розміру черги її елементів</a:t>
            </a:r>
          </a:p>
          <a:p>
            <a:endParaRPr lang="en-US" dirty="0"/>
          </a:p>
        </p:txBody>
      </p:sp>
    </p:spTree>
    <p:extLst>
      <p:ext uri="{BB962C8B-B14F-4D97-AF65-F5344CB8AC3E}">
        <p14:creationId xmlns:p14="http://schemas.microsoft.com/office/powerpoint/2010/main" val="2174838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55C53-AA7C-F645-9606-C0E0C554AC48}"/>
              </a:ext>
            </a:extLst>
          </p:cNvPr>
          <p:cNvSpPr>
            <a:spLocks noGrp="1"/>
          </p:cNvSpPr>
          <p:nvPr>
            <p:ph type="title"/>
          </p:nvPr>
        </p:nvSpPr>
        <p:spPr/>
        <p:txBody>
          <a:bodyPr/>
          <a:lstStyle/>
          <a:p>
            <a:r>
              <a:rPr lang="uk-UA" dirty="0"/>
              <a:t>Задача</a:t>
            </a:r>
            <a:endParaRPr lang="en-US" dirty="0"/>
          </a:p>
        </p:txBody>
      </p:sp>
      <p:sp>
        <p:nvSpPr>
          <p:cNvPr id="3" name="Content Placeholder 2">
            <a:extLst>
              <a:ext uri="{FF2B5EF4-FFF2-40B4-BE49-F238E27FC236}">
                <a16:creationId xmlns:a16="http://schemas.microsoft.com/office/drawing/2014/main" id="{F9BAAC3F-7A99-A44B-B70F-63B74C4C4450}"/>
              </a:ext>
            </a:extLst>
          </p:cNvPr>
          <p:cNvSpPr>
            <a:spLocks noGrp="1"/>
          </p:cNvSpPr>
          <p:nvPr>
            <p:ph idx="1"/>
          </p:nvPr>
        </p:nvSpPr>
        <p:spPr/>
        <p:txBody>
          <a:bodyPr>
            <a:normAutofit fontScale="77500" lnSpcReduction="20000"/>
          </a:bodyPr>
          <a:lstStyle/>
          <a:p>
            <a:pPr marL="0" indent="0">
              <a:buNone/>
            </a:pPr>
            <a:r>
              <a:rPr lang="uk-UA" dirty="0"/>
              <a:t>У кар’єрі вантажівки доставляють руду від трьох екскаваторів до одної дробівки. Вантажівки приписані до певних екскаваторів, так що кожна вантажівка завжди повертається до свого екскаватора після того, як вивантажила руду біля дробівки. Використовуються вантажівки двох видів; вантажопідіймальністю 20 і 50 тон. Вантажопідіймальність впливає на час вантаження машин екскаватором, час переїзду до дробівки, час розвантаження та час повернення до екскаватору. Числові характеристики цих величин наведені у таблиці.</a:t>
            </a:r>
          </a:p>
          <a:p>
            <a:pPr marL="0" indent="0">
              <a:buNone/>
            </a:pPr>
            <a:r>
              <a:rPr lang="uk-UA" dirty="0"/>
              <a:t>До кожного екскаватору закріплені дві вантажівки 20-тонна та 50-тонна. Всі черги до екскаваторів мають дисципліну обслуговування FIFO. У черзі до дробівки машини стоять у порядку зменшення їх вантажопідіймальності, а при однаковій вантажопідіймальності – за правилом FIFO.</a:t>
            </a:r>
            <a:endParaRPr lang="en-US" dirty="0"/>
          </a:p>
          <a:p>
            <a:pPr marL="0" marR="0" indent="0" algn="just">
              <a:lnSpc>
                <a:spcPct val="150000"/>
              </a:lnSpc>
              <a:spcBef>
                <a:spcPts val="0"/>
              </a:spcBef>
              <a:spcAft>
                <a:spcPts val="0"/>
              </a:spcAft>
              <a:buNone/>
            </a:pPr>
            <a:r>
              <a:rPr lang="uk-UA" dirty="0"/>
              <a:t>Метою моделювання є визначення:</a:t>
            </a:r>
            <a:endParaRPr lang="en-US" dirty="0"/>
          </a:p>
          <a:p>
            <a:pPr algn="just">
              <a:lnSpc>
                <a:spcPct val="150000"/>
              </a:lnSpc>
              <a:spcBef>
                <a:spcPts val="0"/>
              </a:spcBef>
            </a:pPr>
            <a:r>
              <a:rPr lang="uk-UA" dirty="0"/>
              <a:t>середньої кількості вантажівок у кожного екскаватора та у дробівки</a:t>
            </a:r>
            <a:endParaRPr lang="en-US" dirty="0"/>
          </a:p>
          <a:p>
            <a:pPr algn="just">
              <a:lnSpc>
                <a:spcPct val="150000"/>
              </a:lnSpc>
              <a:spcBef>
                <a:spcPts val="0"/>
              </a:spcBef>
            </a:pPr>
            <a:r>
              <a:rPr lang="uk-UA" dirty="0"/>
              <a:t>коефіцієнти завантаження кожного екскаватора та дробівки</a:t>
            </a:r>
            <a:endParaRPr lang="en-US" dirty="0"/>
          </a:p>
          <a:p>
            <a:endParaRPr lang="en-US" dirty="0"/>
          </a:p>
          <a:p>
            <a:endParaRPr lang="en-US" dirty="0"/>
          </a:p>
        </p:txBody>
      </p:sp>
    </p:spTree>
    <p:extLst>
      <p:ext uri="{BB962C8B-B14F-4D97-AF65-F5344CB8AC3E}">
        <p14:creationId xmlns:p14="http://schemas.microsoft.com/office/powerpoint/2010/main" val="3154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00E75-E589-674B-89C1-8774584B5E8F}"/>
              </a:ext>
            </a:extLst>
          </p:cNvPr>
          <p:cNvSpPr>
            <a:spLocks noGrp="1"/>
          </p:cNvSpPr>
          <p:nvPr>
            <p:ph type="title"/>
          </p:nvPr>
        </p:nvSpPr>
        <p:spPr/>
        <p:txBody>
          <a:bodyPr/>
          <a:lstStyle/>
          <a:p>
            <a:r>
              <a:rPr lang="uk-UA" dirty="0"/>
              <a:t>Концептуальна модель</a:t>
            </a:r>
            <a:endParaRPr lang="en-US" dirty="0"/>
          </a:p>
        </p:txBody>
      </p:sp>
      <p:sp>
        <p:nvSpPr>
          <p:cNvPr id="3" name="Content Placeholder 2">
            <a:extLst>
              <a:ext uri="{FF2B5EF4-FFF2-40B4-BE49-F238E27FC236}">
                <a16:creationId xmlns:a16="http://schemas.microsoft.com/office/drawing/2014/main" id="{AD5C6064-BDC0-8D49-BE97-57A408714ECC}"/>
              </a:ext>
            </a:extLst>
          </p:cNvPr>
          <p:cNvSpPr>
            <a:spLocks noGrp="1"/>
          </p:cNvSpPr>
          <p:nvPr>
            <p:ph idx="1"/>
          </p:nvPr>
        </p:nvSpPr>
        <p:spPr>
          <a:xfrm>
            <a:off x="838200" y="1825625"/>
            <a:ext cx="6584092" cy="4351338"/>
          </a:xfrm>
        </p:spPr>
        <p:txBody>
          <a:bodyPr>
            <a:normAutofit fontScale="55000" lnSpcReduction="20000"/>
          </a:bodyPr>
          <a:lstStyle/>
          <a:p>
            <a:pPr marL="0" indent="0" algn="just">
              <a:lnSpc>
                <a:spcPct val="150000"/>
              </a:lnSpc>
              <a:spcBef>
                <a:spcPts val="0"/>
              </a:spcBef>
              <a:buNone/>
            </a:pPr>
            <a:r>
              <a:rPr lang="uk-UA" b="1" dirty="0"/>
              <a:t>Порядок просування вантажівки (задачі):</a:t>
            </a:r>
            <a:endParaRPr lang="en-US" b="1" dirty="0"/>
          </a:p>
          <a:p>
            <a:pPr algn="just">
              <a:lnSpc>
                <a:spcPct val="150000"/>
              </a:lnSpc>
              <a:spcBef>
                <a:spcPts val="0"/>
              </a:spcBef>
            </a:pPr>
            <a:r>
              <a:rPr lang="uk-UA" dirty="0"/>
              <a:t>приїзд до екскаватора</a:t>
            </a:r>
          </a:p>
          <a:p>
            <a:pPr algn="just">
              <a:lnSpc>
                <a:spcPct val="150000"/>
              </a:lnSpc>
              <a:spcBef>
                <a:spcPts val="0"/>
              </a:spcBef>
            </a:pPr>
            <a:r>
              <a:rPr lang="uk-UA" dirty="0"/>
              <a:t>пересування до дробівки</a:t>
            </a:r>
            <a:endParaRPr lang="en-US" dirty="0"/>
          </a:p>
          <a:p>
            <a:pPr algn="just">
              <a:lnSpc>
                <a:spcPct val="150000"/>
              </a:lnSpc>
              <a:spcBef>
                <a:spcPts val="0"/>
              </a:spcBef>
            </a:pPr>
            <a:r>
              <a:rPr lang="uk-UA" dirty="0"/>
              <a:t>переїзд назад</a:t>
            </a:r>
          </a:p>
          <a:p>
            <a:pPr algn="just">
              <a:lnSpc>
                <a:spcPct val="150000"/>
              </a:lnSpc>
              <a:spcBef>
                <a:spcPts val="0"/>
              </a:spcBef>
            </a:pPr>
            <a:endParaRPr lang="uk-UA" dirty="0"/>
          </a:p>
          <a:p>
            <a:pPr marL="0" indent="0" algn="just">
              <a:lnSpc>
                <a:spcPct val="150000"/>
              </a:lnSpc>
              <a:spcBef>
                <a:spcPts val="0"/>
              </a:spcBef>
              <a:buNone/>
            </a:pPr>
            <a:r>
              <a:rPr lang="uk-UA" b="1" dirty="0"/>
              <a:t>Обмеження:</a:t>
            </a:r>
          </a:p>
          <a:p>
            <a:pPr marR="0" lvl="0" algn="just">
              <a:lnSpc>
                <a:spcPct val="150000"/>
              </a:lnSpc>
              <a:spcBef>
                <a:spcPts val="0"/>
              </a:spcBef>
              <a:spcAft>
                <a:spcPts val="0"/>
              </a:spcAft>
            </a:pPr>
            <a:r>
              <a:rPr lang="uk-UA" dirty="0"/>
              <a:t>вантажівки можуть бути 2-ох видів, з вантажопідйомністю 20 та 50 тон;</a:t>
            </a:r>
            <a:endParaRPr lang="en-US" dirty="0"/>
          </a:p>
          <a:p>
            <a:pPr marR="0" lvl="0" algn="just">
              <a:lnSpc>
                <a:spcPct val="150000"/>
              </a:lnSpc>
              <a:spcBef>
                <a:spcPts val="0"/>
              </a:spcBef>
              <a:spcAft>
                <a:spcPts val="0"/>
              </a:spcAft>
            </a:pPr>
            <a:r>
              <a:rPr lang="uk-UA" dirty="0"/>
              <a:t>до кожного екскаватору закріплені дві вантажівки 20-тонна та 50-тонна;</a:t>
            </a:r>
            <a:endParaRPr lang="en-US" dirty="0"/>
          </a:p>
          <a:p>
            <a:pPr marR="0" lvl="0" algn="just">
              <a:lnSpc>
                <a:spcPct val="150000"/>
              </a:lnSpc>
              <a:spcBef>
                <a:spcPts val="0"/>
              </a:spcBef>
              <a:spcAft>
                <a:spcPts val="0"/>
              </a:spcAft>
            </a:pPr>
            <a:r>
              <a:rPr lang="uk-UA" dirty="0"/>
              <a:t>усі черги до екскаваторів формуються за принципом FIFO;</a:t>
            </a:r>
            <a:endParaRPr lang="en-US" dirty="0"/>
          </a:p>
          <a:p>
            <a:pPr marR="0" lvl="0" algn="just">
              <a:lnSpc>
                <a:spcPct val="150000"/>
              </a:lnSpc>
              <a:spcBef>
                <a:spcPts val="0"/>
              </a:spcBef>
              <a:spcAft>
                <a:spcPts val="0"/>
              </a:spcAft>
            </a:pPr>
            <a:r>
              <a:rPr lang="uk-UA" dirty="0"/>
              <a:t>у черзі до дробівки машини стоять у порядку зменшення їх вантажопідіймальності, а при однаковій вантажопідіймальності – за правилом FIFO.</a:t>
            </a:r>
            <a:endParaRPr lang="en-US" dirty="0"/>
          </a:p>
          <a:p>
            <a:pPr algn="just">
              <a:lnSpc>
                <a:spcPct val="150000"/>
              </a:lnSpc>
              <a:spcBef>
                <a:spcPts val="0"/>
              </a:spcBef>
            </a:pPr>
            <a:endParaRPr lang="en-US" dirty="0"/>
          </a:p>
          <a:p>
            <a:endParaRPr lang="en-US" dirty="0"/>
          </a:p>
        </p:txBody>
      </p:sp>
      <p:pic>
        <p:nvPicPr>
          <p:cNvPr id="5" name="Picture 4">
            <a:extLst>
              <a:ext uri="{FF2B5EF4-FFF2-40B4-BE49-F238E27FC236}">
                <a16:creationId xmlns:a16="http://schemas.microsoft.com/office/drawing/2014/main" id="{A5E8F404-A0E9-2D43-B85D-AC2FB3F58BC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70492" y="365125"/>
            <a:ext cx="1412460" cy="6127750"/>
          </a:xfrm>
          <a:prstGeom prst="rect">
            <a:avLst/>
          </a:prstGeom>
          <a:noFill/>
          <a:ln>
            <a:noFill/>
          </a:ln>
        </p:spPr>
      </p:pic>
    </p:spTree>
    <p:extLst>
      <p:ext uri="{BB962C8B-B14F-4D97-AF65-F5344CB8AC3E}">
        <p14:creationId xmlns:p14="http://schemas.microsoft.com/office/powerpoint/2010/main" val="276387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E9035-D75F-FA46-A674-874B8A3D97D3}"/>
              </a:ext>
            </a:extLst>
          </p:cNvPr>
          <p:cNvSpPr>
            <a:spLocks noGrp="1"/>
          </p:cNvSpPr>
          <p:nvPr>
            <p:ph type="title"/>
          </p:nvPr>
        </p:nvSpPr>
        <p:spPr/>
        <p:txBody>
          <a:bodyPr/>
          <a:lstStyle/>
          <a:p>
            <a:r>
              <a:rPr lang="uk-UA" dirty="0"/>
              <a:t>Концептуальна модель</a:t>
            </a:r>
            <a:endParaRPr lang="en-US" dirty="0"/>
          </a:p>
        </p:txBody>
      </p:sp>
      <p:sp>
        <p:nvSpPr>
          <p:cNvPr id="3" name="Text Placeholder 2">
            <a:extLst>
              <a:ext uri="{FF2B5EF4-FFF2-40B4-BE49-F238E27FC236}">
                <a16:creationId xmlns:a16="http://schemas.microsoft.com/office/drawing/2014/main" id="{EBE534A2-D44A-2F46-8439-7192A69DED5E}"/>
              </a:ext>
            </a:extLst>
          </p:cNvPr>
          <p:cNvSpPr>
            <a:spLocks noGrp="1"/>
          </p:cNvSpPr>
          <p:nvPr>
            <p:ph type="body" idx="1"/>
          </p:nvPr>
        </p:nvSpPr>
        <p:spPr/>
        <p:txBody>
          <a:bodyPr/>
          <a:lstStyle/>
          <a:p>
            <a:r>
              <a:rPr lang="uk-UA" dirty="0"/>
              <a:t>Вхідні параметри</a:t>
            </a:r>
            <a:endParaRPr lang="en-US" dirty="0"/>
          </a:p>
        </p:txBody>
      </p:sp>
      <p:sp>
        <p:nvSpPr>
          <p:cNvPr id="4" name="Content Placeholder 3">
            <a:extLst>
              <a:ext uri="{FF2B5EF4-FFF2-40B4-BE49-F238E27FC236}">
                <a16:creationId xmlns:a16="http://schemas.microsoft.com/office/drawing/2014/main" id="{44D100B6-507C-1648-AEC2-E2652A467B11}"/>
              </a:ext>
            </a:extLst>
          </p:cNvPr>
          <p:cNvSpPr>
            <a:spLocks noGrp="1"/>
          </p:cNvSpPr>
          <p:nvPr>
            <p:ph sz="half" idx="2"/>
          </p:nvPr>
        </p:nvSpPr>
        <p:spPr/>
        <p:txBody>
          <a:bodyPr>
            <a:normAutofit/>
          </a:bodyPr>
          <a:lstStyle/>
          <a:p>
            <a:r>
              <a:rPr lang="uk-UA" dirty="0"/>
              <a:t>Час навантаження різних автомобілів</a:t>
            </a:r>
          </a:p>
          <a:p>
            <a:r>
              <a:rPr lang="uk-UA" dirty="0"/>
              <a:t>Час переїзду</a:t>
            </a:r>
          </a:p>
          <a:p>
            <a:r>
              <a:rPr lang="uk-UA" dirty="0"/>
              <a:t>Час розвантаження</a:t>
            </a:r>
          </a:p>
          <a:p>
            <a:r>
              <a:rPr lang="uk-UA" dirty="0"/>
              <a:t>Час повернення</a:t>
            </a:r>
            <a:endParaRPr lang="en-US" dirty="0"/>
          </a:p>
        </p:txBody>
      </p:sp>
      <p:sp>
        <p:nvSpPr>
          <p:cNvPr id="5" name="Text Placeholder 4">
            <a:extLst>
              <a:ext uri="{FF2B5EF4-FFF2-40B4-BE49-F238E27FC236}">
                <a16:creationId xmlns:a16="http://schemas.microsoft.com/office/drawing/2014/main" id="{E2B7B3F5-EEED-1546-B4E8-A6F2C169E330}"/>
              </a:ext>
            </a:extLst>
          </p:cNvPr>
          <p:cNvSpPr>
            <a:spLocks noGrp="1"/>
          </p:cNvSpPr>
          <p:nvPr>
            <p:ph type="body" sz="quarter" idx="3"/>
          </p:nvPr>
        </p:nvSpPr>
        <p:spPr/>
        <p:txBody>
          <a:bodyPr/>
          <a:lstStyle/>
          <a:p>
            <a:r>
              <a:rPr lang="uk-UA" dirty="0"/>
              <a:t>Вихідні параметри</a:t>
            </a:r>
            <a:endParaRPr lang="en-US" dirty="0"/>
          </a:p>
        </p:txBody>
      </p:sp>
      <p:sp>
        <p:nvSpPr>
          <p:cNvPr id="6" name="Content Placeholder 5">
            <a:extLst>
              <a:ext uri="{FF2B5EF4-FFF2-40B4-BE49-F238E27FC236}">
                <a16:creationId xmlns:a16="http://schemas.microsoft.com/office/drawing/2014/main" id="{4187AD8B-D548-8044-A2CC-4A4D94EBF902}"/>
              </a:ext>
            </a:extLst>
          </p:cNvPr>
          <p:cNvSpPr>
            <a:spLocks noGrp="1"/>
          </p:cNvSpPr>
          <p:nvPr>
            <p:ph sz="quarter" idx="4"/>
          </p:nvPr>
        </p:nvSpPr>
        <p:spPr/>
        <p:txBody>
          <a:bodyPr>
            <a:normAutofit/>
          </a:bodyPr>
          <a:lstStyle/>
          <a:p>
            <a:r>
              <a:rPr lang="uk-UA" dirty="0"/>
              <a:t>Середня кількість вантажівок у екскаваторів</a:t>
            </a:r>
          </a:p>
          <a:p>
            <a:r>
              <a:rPr lang="uk-UA" dirty="0"/>
              <a:t>Середня кількість вантажівок дробівки</a:t>
            </a:r>
          </a:p>
          <a:p>
            <a:r>
              <a:rPr lang="uk-UA" dirty="0"/>
              <a:t>Коефіцієнти завантаженості</a:t>
            </a:r>
            <a:r>
              <a:rPr lang="en-US" dirty="0"/>
              <a:t> </a:t>
            </a:r>
            <a:r>
              <a:rPr lang="uk-UA" dirty="0"/>
              <a:t>екскаваторів</a:t>
            </a:r>
          </a:p>
          <a:p>
            <a:r>
              <a:rPr lang="uk-UA" dirty="0"/>
              <a:t>Коефіцієнти завантаженості</a:t>
            </a:r>
            <a:r>
              <a:rPr lang="en-US" dirty="0"/>
              <a:t> </a:t>
            </a:r>
            <a:r>
              <a:rPr lang="uk-UA" dirty="0"/>
              <a:t>дробівки</a:t>
            </a:r>
            <a:endParaRPr lang="en-US" dirty="0"/>
          </a:p>
          <a:p>
            <a:endParaRPr lang="en-US" dirty="0"/>
          </a:p>
        </p:txBody>
      </p:sp>
    </p:spTree>
    <p:extLst>
      <p:ext uri="{BB962C8B-B14F-4D97-AF65-F5344CB8AC3E}">
        <p14:creationId xmlns:p14="http://schemas.microsoft.com/office/powerpoint/2010/main" val="1777246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49212-FE60-C243-93F2-AC7168114B3F}"/>
              </a:ext>
            </a:extLst>
          </p:cNvPr>
          <p:cNvSpPr>
            <a:spLocks noGrp="1"/>
          </p:cNvSpPr>
          <p:nvPr>
            <p:ph type="title"/>
          </p:nvPr>
        </p:nvSpPr>
        <p:spPr/>
        <p:txBody>
          <a:bodyPr/>
          <a:lstStyle/>
          <a:p>
            <a:r>
              <a:rPr lang="uk-UA" dirty="0"/>
              <a:t>Формалізована модель</a:t>
            </a:r>
            <a:endParaRPr lang="en-US" dirty="0"/>
          </a:p>
        </p:txBody>
      </p:sp>
      <p:pic>
        <p:nvPicPr>
          <p:cNvPr id="5" name="Picture Placeholder 4">
            <a:extLst>
              <a:ext uri="{FF2B5EF4-FFF2-40B4-BE49-F238E27FC236}">
                <a16:creationId xmlns:a16="http://schemas.microsoft.com/office/drawing/2014/main" id="{F1701469-4BCF-8048-B169-F1E070CCB012}"/>
              </a:ext>
            </a:extLst>
          </p:cNvPr>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l="1087" r="1013"/>
          <a:stretch/>
        </p:blipFill>
        <p:spPr bwMode="auto">
          <a:xfrm>
            <a:off x="4772025" y="987425"/>
            <a:ext cx="6999845" cy="4873625"/>
          </a:xfrm>
          <a:prstGeom prst="rect">
            <a:avLst/>
          </a:prstGeom>
          <a:noFill/>
          <a:ln>
            <a:noFill/>
          </a:ln>
        </p:spPr>
      </p:pic>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C8F10CE6-46DC-4949-A604-CEA6B0EB89F8}"/>
                  </a:ext>
                </a:extLst>
              </p:cNvPr>
              <p:cNvSpPr>
                <a:spLocks noGrp="1"/>
              </p:cNvSpPr>
              <p:nvPr>
                <p:ph type="body" sz="half" idx="2"/>
              </p:nvPr>
            </p:nvSpPr>
            <p:spPr>
              <a:xfrm>
                <a:off x="839788" y="2057400"/>
                <a:ext cx="3932237" cy="4162168"/>
              </a:xfrm>
            </p:spPr>
            <p:txBody>
              <a:bodyPr>
                <a:normAutofit fontScale="92500"/>
              </a:bodyPr>
              <a:lstStyle/>
              <a:p>
                <a:pPr marR="0" algn="just">
                  <a:lnSpc>
                    <a:spcPct val="150000"/>
                  </a:lnSpc>
                  <a:spcBef>
                    <a:spcPts val="0"/>
                  </a:spcBef>
                  <a:spcAft>
                    <a:spcPts val="0"/>
                  </a:spcAft>
                </a:pPr>
                <a:r>
                  <a:rPr lang="uk-UA" sz="1000" b="1" dirty="0"/>
                  <a:t>Наведемо список вхідних параметрів моделі:</a:t>
                </a:r>
                <a:endParaRPr lang="en-US" sz="1000" b="1" dirty="0"/>
              </a:p>
              <a:p>
                <a:pPr marL="285750" marR="0" lvl="0" indent="-285750" algn="just">
                  <a:lnSpc>
                    <a:spcPct val="150000"/>
                  </a:lnSpc>
                  <a:spcBef>
                    <a:spcPts val="0"/>
                  </a:spcBef>
                  <a:spcAft>
                    <a:spcPts val="0"/>
                  </a:spcAft>
                  <a:buFont typeface="Arial" panose="020B0604020202020204" pitchFamily="34" charset="0"/>
                  <a:buChar char="•"/>
                </a:pPr>
                <a14:m>
                  <m:oMath xmlns:m="http://schemas.openxmlformats.org/officeDocument/2006/math">
                    <m:sSub>
                      <m:sSubPr>
                        <m:ctrlPr>
                          <a:rPr lang="en-US" sz="1000" i="1">
                            <a:latin typeface="Cambria Math" panose="02040503050406030204" pitchFamily="18" charset="0"/>
                          </a:rPr>
                        </m:ctrlPr>
                      </m:sSubPr>
                      <m:e>
                        <m:r>
                          <m:rPr>
                            <m:sty m:val="p"/>
                          </m:rPr>
                          <a:rPr lang="uk-UA" sz="1000">
                            <a:latin typeface="Cambria Math" panose="02040503050406030204" pitchFamily="18" charset="0"/>
                          </a:rPr>
                          <m:t>t</m:t>
                        </m:r>
                      </m:e>
                      <m:sub>
                        <m:sSub>
                          <m:sSubPr>
                            <m:ctrlPr>
                              <a:rPr lang="en-US" sz="1000" i="1">
                                <a:latin typeface="Cambria Math" panose="02040503050406030204" pitchFamily="18" charset="0"/>
                              </a:rPr>
                            </m:ctrlPr>
                          </m:sSubPr>
                          <m:e>
                            <m:r>
                              <a:rPr lang="uk-UA" sz="1000">
                                <a:latin typeface="Cambria Math" panose="02040503050406030204" pitchFamily="18" charset="0"/>
                              </a:rPr>
                              <m:t>1</m:t>
                            </m:r>
                          </m:e>
                          <m:sub>
                            <m:r>
                              <a:rPr lang="uk-UA" sz="1000">
                                <a:latin typeface="Cambria Math" panose="02040503050406030204" pitchFamily="18" charset="0"/>
                              </a:rPr>
                              <m:t>20</m:t>
                            </m:r>
                          </m:sub>
                        </m:sSub>
                      </m:sub>
                    </m:sSub>
                  </m:oMath>
                </a14:m>
                <a:r>
                  <a:rPr lang="uk-UA" sz="1000" dirty="0"/>
                  <a:t>– час вантаження вантажівки вагою 20 тон;</a:t>
                </a:r>
                <a:endParaRPr lang="en-US" sz="1000" dirty="0"/>
              </a:p>
              <a:p>
                <a:pPr marL="285750" marR="0" lvl="0" indent="-285750" algn="just">
                  <a:lnSpc>
                    <a:spcPct val="150000"/>
                  </a:lnSpc>
                  <a:spcBef>
                    <a:spcPts val="0"/>
                  </a:spcBef>
                  <a:spcAft>
                    <a:spcPts val="0"/>
                  </a:spcAft>
                  <a:buFont typeface="Arial" panose="020B0604020202020204" pitchFamily="34" charset="0"/>
                  <a:buChar char="•"/>
                </a:pPr>
                <a14:m>
                  <m:oMath xmlns:m="http://schemas.openxmlformats.org/officeDocument/2006/math">
                    <m:sSub>
                      <m:sSubPr>
                        <m:ctrlPr>
                          <a:rPr lang="en-US" sz="1000" i="1">
                            <a:latin typeface="Cambria Math" panose="02040503050406030204" pitchFamily="18" charset="0"/>
                          </a:rPr>
                        </m:ctrlPr>
                      </m:sSubPr>
                      <m:e>
                        <m:r>
                          <m:rPr>
                            <m:sty m:val="p"/>
                          </m:rPr>
                          <a:rPr lang="uk-UA" sz="1000">
                            <a:latin typeface="Cambria Math" panose="02040503050406030204" pitchFamily="18" charset="0"/>
                          </a:rPr>
                          <m:t>t</m:t>
                        </m:r>
                      </m:e>
                      <m:sub>
                        <m:sSub>
                          <m:sSubPr>
                            <m:ctrlPr>
                              <a:rPr lang="en-US" sz="1000" i="1">
                                <a:latin typeface="Cambria Math" panose="02040503050406030204" pitchFamily="18" charset="0"/>
                              </a:rPr>
                            </m:ctrlPr>
                          </m:sSubPr>
                          <m:e>
                            <m:r>
                              <a:rPr lang="uk-UA" sz="1000">
                                <a:latin typeface="Cambria Math" panose="02040503050406030204" pitchFamily="18" charset="0"/>
                              </a:rPr>
                              <m:t>1</m:t>
                            </m:r>
                          </m:e>
                          <m:sub>
                            <m:r>
                              <a:rPr lang="uk-UA" sz="1000">
                                <a:latin typeface="Cambria Math" panose="02040503050406030204" pitchFamily="18" charset="0"/>
                              </a:rPr>
                              <m:t>50</m:t>
                            </m:r>
                          </m:sub>
                        </m:sSub>
                      </m:sub>
                    </m:sSub>
                  </m:oMath>
                </a14:m>
                <a:r>
                  <a:rPr lang="uk-UA" sz="1000" dirty="0"/>
                  <a:t>– час вантаження машини вагою 50 тон;</a:t>
                </a:r>
                <a:endParaRPr lang="en-US" sz="1000" dirty="0"/>
              </a:p>
              <a:p>
                <a:pPr marL="285750" marR="0" lvl="0" indent="-285750" algn="just">
                  <a:lnSpc>
                    <a:spcPct val="150000"/>
                  </a:lnSpc>
                  <a:spcBef>
                    <a:spcPts val="0"/>
                  </a:spcBef>
                  <a:spcAft>
                    <a:spcPts val="0"/>
                  </a:spcAft>
                  <a:buFont typeface="Arial" panose="020B0604020202020204" pitchFamily="34" charset="0"/>
                  <a:buChar char="•"/>
                </a:pPr>
                <a14:m>
                  <m:oMath xmlns:m="http://schemas.openxmlformats.org/officeDocument/2006/math">
                    <m:sSub>
                      <m:sSubPr>
                        <m:ctrlPr>
                          <a:rPr lang="en-US" sz="1000" i="1">
                            <a:latin typeface="Cambria Math" panose="02040503050406030204" pitchFamily="18" charset="0"/>
                          </a:rPr>
                        </m:ctrlPr>
                      </m:sSubPr>
                      <m:e>
                        <m:r>
                          <m:rPr>
                            <m:sty m:val="p"/>
                          </m:rPr>
                          <a:rPr lang="uk-UA" sz="1000">
                            <a:latin typeface="Cambria Math" panose="02040503050406030204" pitchFamily="18" charset="0"/>
                          </a:rPr>
                          <m:t>t</m:t>
                        </m:r>
                      </m:e>
                      <m:sub>
                        <m:sSub>
                          <m:sSubPr>
                            <m:ctrlPr>
                              <a:rPr lang="en-US" sz="1000" i="1">
                                <a:latin typeface="Cambria Math" panose="02040503050406030204" pitchFamily="18" charset="0"/>
                              </a:rPr>
                            </m:ctrlPr>
                          </m:sSubPr>
                          <m:e>
                            <m:r>
                              <a:rPr lang="uk-UA" sz="1000">
                                <a:latin typeface="Cambria Math" panose="02040503050406030204" pitchFamily="18" charset="0"/>
                              </a:rPr>
                              <m:t>2</m:t>
                            </m:r>
                          </m:e>
                          <m:sub>
                            <m:r>
                              <a:rPr lang="uk-UA" sz="1000">
                                <a:latin typeface="Cambria Math" panose="02040503050406030204" pitchFamily="18" charset="0"/>
                              </a:rPr>
                              <m:t>20</m:t>
                            </m:r>
                          </m:sub>
                        </m:sSub>
                      </m:sub>
                    </m:sSub>
                  </m:oMath>
                </a14:m>
                <a:r>
                  <a:rPr lang="uk-UA" sz="1000" dirty="0"/>
                  <a:t>– час переїзду транспорту вагою 20 тон до дробівки;</a:t>
                </a:r>
                <a:endParaRPr lang="en-US" sz="1000" dirty="0"/>
              </a:p>
              <a:p>
                <a:pPr marL="285750" marR="0" lvl="0" indent="-285750" algn="just">
                  <a:lnSpc>
                    <a:spcPct val="150000"/>
                  </a:lnSpc>
                  <a:spcBef>
                    <a:spcPts val="0"/>
                  </a:spcBef>
                  <a:spcAft>
                    <a:spcPts val="0"/>
                  </a:spcAft>
                  <a:buFont typeface="Arial" panose="020B0604020202020204" pitchFamily="34" charset="0"/>
                  <a:buChar char="•"/>
                </a:pPr>
                <a14:m>
                  <m:oMath xmlns:m="http://schemas.openxmlformats.org/officeDocument/2006/math">
                    <m:sSub>
                      <m:sSubPr>
                        <m:ctrlPr>
                          <a:rPr lang="en-US" sz="1000" i="1">
                            <a:latin typeface="Cambria Math" panose="02040503050406030204" pitchFamily="18" charset="0"/>
                          </a:rPr>
                        </m:ctrlPr>
                      </m:sSubPr>
                      <m:e>
                        <m:r>
                          <m:rPr>
                            <m:sty m:val="p"/>
                          </m:rPr>
                          <a:rPr lang="uk-UA" sz="1000">
                            <a:latin typeface="Cambria Math" panose="02040503050406030204" pitchFamily="18" charset="0"/>
                          </a:rPr>
                          <m:t>t</m:t>
                        </m:r>
                      </m:e>
                      <m:sub>
                        <m:sSub>
                          <m:sSubPr>
                            <m:ctrlPr>
                              <a:rPr lang="en-US" sz="1000" i="1">
                                <a:latin typeface="Cambria Math" panose="02040503050406030204" pitchFamily="18" charset="0"/>
                              </a:rPr>
                            </m:ctrlPr>
                          </m:sSubPr>
                          <m:e>
                            <m:r>
                              <a:rPr lang="uk-UA" sz="1000">
                                <a:latin typeface="Cambria Math" panose="02040503050406030204" pitchFamily="18" charset="0"/>
                              </a:rPr>
                              <m:t>2</m:t>
                            </m:r>
                          </m:e>
                          <m:sub>
                            <m:r>
                              <a:rPr lang="uk-UA" sz="1000">
                                <a:latin typeface="Cambria Math" panose="02040503050406030204" pitchFamily="18" charset="0"/>
                              </a:rPr>
                              <m:t>50</m:t>
                            </m:r>
                          </m:sub>
                        </m:sSub>
                      </m:sub>
                    </m:sSub>
                  </m:oMath>
                </a14:m>
                <a:r>
                  <a:rPr lang="uk-UA" sz="1000" dirty="0"/>
                  <a:t>– час переїзду транспорту вагою 50 тон до дробівки;</a:t>
                </a:r>
                <a:endParaRPr lang="en-US" sz="1000" dirty="0"/>
              </a:p>
              <a:p>
                <a:pPr marL="285750" marR="0" lvl="0" indent="-285750" algn="just">
                  <a:lnSpc>
                    <a:spcPct val="150000"/>
                  </a:lnSpc>
                  <a:spcBef>
                    <a:spcPts val="0"/>
                  </a:spcBef>
                  <a:spcAft>
                    <a:spcPts val="0"/>
                  </a:spcAft>
                  <a:buFont typeface="Arial" panose="020B0604020202020204" pitchFamily="34" charset="0"/>
                  <a:buChar char="•"/>
                </a:pPr>
                <a14:m>
                  <m:oMath xmlns:m="http://schemas.openxmlformats.org/officeDocument/2006/math">
                    <m:sSub>
                      <m:sSubPr>
                        <m:ctrlPr>
                          <a:rPr lang="en-US" sz="1000" i="1">
                            <a:latin typeface="Cambria Math" panose="02040503050406030204" pitchFamily="18" charset="0"/>
                          </a:rPr>
                        </m:ctrlPr>
                      </m:sSubPr>
                      <m:e>
                        <m:r>
                          <m:rPr>
                            <m:sty m:val="p"/>
                          </m:rPr>
                          <a:rPr lang="uk-UA" sz="1000">
                            <a:latin typeface="Cambria Math" panose="02040503050406030204" pitchFamily="18" charset="0"/>
                          </a:rPr>
                          <m:t>t</m:t>
                        </m:r>
                      </m:e>
                      <m:sub>
                        <m:sSub>
                          <m:sSubPr>
                            <m:ctrlPr>
                              <a:rPr lang="en-US" sz="1000" i="1">
                                <a:latin typeface="Cambria Math" panose="02040503050406030204" pitchFamily="18" charset="0"/>
                              </a:rPr>
                            </m:ctrlPr>
                          </m:sSubPr>
                          <m:e>
                            <m:r>
                              <a:rPr lang="uk-UA" sz="1000">
                                <a:latin typeface="Cambria Math" panose="02040503050406030204" pitchFamily="18" charset="0"/>
                              </a:rPr>
                              <m:t>3</m:t>
                            </m:r>
                          </m:e>
                          <m:sub>
                            <m:r>
                              <a:rPr lang="uk-UA" sz="1000">
                                <a:latin typeface="Cambria Math" panose="02040503050406030204" pitchFamily="18" charset="0"/>
                              </a:rPr>
                              <m:t>20</m:t>
                            </m:r>
                          </m:sub>
                        </m:sSub>
                      </m:sub>
                    </m:sSub>
                  </m:oMath>
                </a14:m>
                <a:r>
                  <a:rPr lang="uk-UA" sz="1000" dirty="0"/>
                  <a:t>– час розвантаження 20-ти тонної вантажівки;</a:t>
                </a:r>
                <a:endParaRPr lang="en-US" sz="1000" dirty="0"/>
              </a:p>
              <a:p>
                <a:pPr marL="285750" marR="0" lvl="0" indent="-285750" algn="just">
                  <a:lnSpc>
                    <a:spcPct val="150000"/>
                  </a:lnSpc>
                  <a:spcBef>
                    <a:spcPts val="0"/>
                  </a:spcBef>
                  <a:spcAft>
                    <a:spcPts val="0"/>
                  </a:spcAft>
                  <a:buFont typeface="Arial" panose="020B0604020202020204" pitchFamily="34" charset="0"/>
                  <a:buChar char="•"/>
                </a:pPr>
                <a14:m>
                  <m:oMath xmlns:m="http://schemas.openxmlformats.org/officeDocument/2006/math">
                    <m:sSub>
                      <m:sSubPr>
                        <m:ctrlPr>
                          <a:rPr lang="en-US" sz="1000" i="1">
                            <a:latin typeface="Cambria Math" panose="02040503050406030204" pitchFamily="18" charset="0"/>
                          </a:rPr>
                        </m:ctrlPr>
                      </m:sSubPr>
                      <m:e>
                        <m:r>
                          <m:rPr>
                            <m:sty m:val="p"/>
                          </m:rPr>
                          <a:rPr lang="uk-UA" sz="1000">
                            <a:latin typeface="Cambria Math" panose="02040503050406030204" pitchFamily="18" charset="0"/>
                          </a:rPr>
                          <m:t>t</m:t>
                        </m:r>
                      </m:e>
                      <m:sub>
                        <m:sSub>
                          <m:sSubPr>
                            <m:ctrlPr>
                              <a:rPr lang="en-US" sz="1000" i="1">
                                <a:latin typeface="Cambria Math" panose="02040503050406030204" pitchFamily="18" charset="0"/>
                              </a:rPr>
                            </m:ctrlPr>
                          </m:sSubPr>
                          <m:e>
                            <m:r>
                              <a:rPr lang="uk-UA" sz="1000">
                                <a:latin typeface="Cambria Math" panose="02040503050406030204" pitchFamily="18" charset="0"/>
                              </a:rPr>
                              <m:t>3</m:t>
                            </m:r>
                          </m:e>
                          <m:sub>
                            <m:r>
                              <a:rPr lang="uk-UA" sz="1000">
                                <a:latin typeface="Cambria Math" panose="02040503050406030204" pitchFamily="18" charset="0"/>
                              </a:rPr>
                              <m:t>50</m:t>
                            </m:r>
                          </m:sub>
                        </m:sSub>
                      </m:sub>
                    </m:sSub>
                  </m:oMath>
                </a14:m>
                <a:r>
                  <a:rPr lang="uk-UA" sz="1000" dirty="0"/>
                  <a:t>– час розвантаження 50-ти тонної вантажівки;</a:t>
                </a:r>
                <a:endParaRPr lang="en-US" sz="1000" dirty="0"/>
              </a:p>
              <a:p>
                <a:pPr marL="285750" marR="0" lvl="0" indent="-285750" algn="just">
                  <a:lnSpc>
                    <a:spcPct val="150000"/>
                  </a:lnSpc>
                  <a:spcBef>
                    <a:spcPts val="0"/>
                  </a:spcBef>
                  <a:spcAft>
                    <a:spcPts val="0"/>
                  </a:spcAft>
                  <a:buFont typeface="Arial" panose="020B0604020202020204" pitchFamily="34" charset="0"/>
                  <a:buChar char="•"/>
                </a:pPr>
                <a14:m>
                  <m:oMath xmlns:m="http://schemas.openxmlformats.org/officeDocument/2006/math">
                    <m:sSub>
                      <m:sSubPr>
                        <m:ctrlPr>
                          <a:rPr lang="en-US" sz="1000" i="1">
                            <a:latin typeface="Cambria Math" panose="02040503050406030204" pitchFamily="18" charset="0"/>
                          </a:rPr>
                        </m:ctrlPr>
                      </m:sSubPr>
                      <m:e>
                        <m:r>
                          <m:rPr>
                            <m:sty m:val="p"/>
                          </m:rPr>
                          <a:rPr lang="uk-UA" sz="1000">
                            <a:latin typeface="Cambria Math" panose="02040503050406030204" pitchFamily="18" charset="0"/>
                          </a:rPr>
                          <m:t>t</m:t>
                        </m:r>
                      </m:e>
                      <m:sub>
                        <m:sSub>
                          <m:sSubPr>
                            <m:ctrlPr>
                              <a:rPr lang="en-US" sz="1000" i="1">
                                <a:latin typeface="Cambria Math" panose="02040503050406030204" pitchFamily="18" charset="0"/>
                              </a:rPr>
                            </m:ctrlPr>
                          </m:sSubPr>
                          <m:e>
                            <m:r>
                              <a:rPr lang="uk-UA" sz="1000">
                                <a:latin typeface="Cambria Math" panose="02040503050406030204" pitchFamily="18" charset="0"/>
                              </a:rPr>
                              <m:t>4</m:t>
                            </m:r>
                          </m:e>
                          <m:sub>
                            <m:r>
                              <a:rPr lang="uk-UA" sz="1000">
                                <a:latin typeface="Cambria Math" panose="02040503050406030204" pitchFamily="18" charset="0"/>
                              </a:rPr>
                              <m:t>20</m:t>
                            </m:r>
                          </m:sub>
                        </m:sSub>
                      </m:sub>
                    </m:sSub>
                  </m:oMath>
                </a14:m>
                <a:r>
                  <a:rPr lang="uk-UA" sz="1000" dirty="0"/>
                  <a:t>– час повернення вантажівки на 20 тон назад до екскаватора;</a:t>
                </a:r>
                <a:endParaRPr lang="en-US" sz="1000" dirty="0"/>
              </a:p>
              <a:p>
                <a:pPr marL="285750" marR="0" lvl="0" indent="-285750" algn="just">
                  <a:lnSpc>
                    <a:spcPct val="150000"/>
                  </a:lnSpc>
                  <a:spcBef>
                    <a:spcPts val="0"/>
                  </a:spcBef>
                  <a:spcAft>
                    <a:spcPts val="0"/>
                  </a:spcAft>
                  <a:buFont typeface="Arial" panose="020B0604020202020204" pitchFamily="34" charset="0"/>
                  <a:buChar char="•"/>
                </a:pPr>
                <a14:m>
                  <m:oMath xmlns:m="http://schemas.openxmlformats.org/officeDocument/2006/math">
                    <m:sSub>
                      <m:sSubPr>
                        <m:ctrlPr>
                          <a:rPr lang="en-US" sz="1000" i="1">
                            <a:latin typeface="Cambria Math" panose="02040503050406030204" pitchFamily="18" charset="0"/>
                          </a:rPr>
                        </m:ctrlPr>
                      </m:sSubPr>
                      <m:e>
                        <m:r>
                          <m:rPr>
                            <m:sty m:val="p"/>
                          </m:rPr>
                          <a:rPr lang="uk-UA" sz="1000">
                            <a:latin typeface="Cambria Math" panose="02040503050406030204" pitchFamily="18" charset="0"/>
                          </a:rPr>
                          <m:t>t</m:t>
                        </m:r>
                      </m:e>
                      <m:sub>
                        <m:sSub>
                          <m:sSubPr>
                            <m:ctrlPr>
                              <a:rPr lang="en-US" sz="1000" i="1">
                                <a:latin typeface="Cambria Math" panose="02040503050406030204" pitchFamily="18" charset="0"/>
                              </a:rPr>
                            </m:ctrlPr>
                          </m:sSubPr>
                          <m:e>
                            <m:r>
                              <a:rPr lang="uk-UA" sz="1000">
                                <a:latin typeface="Cambria Math" panose="02040503050406030204" pitchFamily="18" charset="0"/>
                              </a:rPr>
                              <m:t>4</m:t>
                            </m:r>
                          </m:e>
                          <m:sub>
                            <m:r>
                              <a:rPr lang="uk-UA" sz="1000">
                                <a:latin typeface="Cambria Math" panose="02040503050406030204" pitchFamily="18" charset="0"/>
                              </a:rPr>
                              <m:t>50</m:t>
                            </m:r>
                          </m:sub>
                        </m:sSub>
                      </m:sub>
                    </m:sSub>
                  </m:oMath>
                </a14:m>
                <a:r>
                  <a:rPr lang="uk-UA" sz="1000" dirty="0"/>
                  <a:t>– час повернення вантажівки на 50 тон назад до екскаватора.</a:t>
                </a:r>
                <a:endParaRPr lang="en-US" sz="1000" dirty="0"/>
              </a:p>
              <a:p>
                <a:pPr marR="0" algn="just">
                  <a:lnSpc>
                    <a:spcPct val="150000"/>
                  </a:lnSpc>
                  <a:spcBef>
                    <a:spcPts val="0"/>
                  </a:spcBef>
                  <a:spcAft>
                    <a:spcPts val="0"/>
                  </a:spcAft>
                </a:pPr>
                <a:endParaRPr lang="uk-UA" sz="1000" b="1" dirty="0"/>
              </a:p>
              <a:p>
                <a:pPr marR="0" algn="just">
                  <a:lnSpc>
                    <a:spcPct val="150000"/>
                  </a:lnSpc>
                  <a:spcBef>
                    <a:spcPts val="0"/>
                  </a:spcBef>
                  <a:spcAft>
                    <a:spcPts val="0"/>
                  </a:spcAft>
                </a:pPr>
                <a:r>
                  <a:rPr lang="uk-UA" sz="1000" b="1" dirty="0"/>
                  <a:t>Вихідні параметри:</a:t>
                </a:r>
                <a:endParaRPr lang="en-US" sz="1000" b="1" dirty="0"/>
              </a:p>
              <a:p>
                <a:pPr marL="285750" marR="0" lvl="0" indent="-285750" algn="just">
                  <a:lnSpc>
                    <a:spcPct val="150000"/>
                  </a:lnSpc>
                  <a:spcBef>
                    <a:spcPts val="0"/>
                  </a:spcBef>
                  <a:spcAft>
                    <a:spcPts val="0"/>
                  </a:spcAft>
                  <a:buFont typeface="Arial" panose="020B0604020202020204" pitchFamily="34" charset="0"/>
                  <a:buChar char="•"/>
                </a:pPr>
                <a14:m>
                  <m:oMath xmlns:m="http://schemas.openxmlformats.org/officeDocument/2006/math">
                    <m:sSub>
                      <m:sSubPr>
                        <m:ctrlPr>
                          <a:rPr lang="en-US" sz="1000" i="1">
                            <a:latin typeface="Cambria Math" panose="02040503050406030204" pitchFamily="18" charset="0"/>
                          </a:rPr>
                        </m:ctrlPr>
                      </m:sSubPr>
                      <m:e>
                        <m:r>
                          <a:rPr lang="uk-UA" sz="1000" i="1">
                            <a:latin typeface="Cambria Math" panose="02040503050406030204" pitchFamily="18" charset="0"/>
                          </a:rPr>
                          <m:t>𝑄</m:t>
                        </m:r>
                      </m:e>
                      <m:sub>
                        <m:r>
                          <a:rPr lang="uk-UA" sz="1000">
                            <a:latin typeface="Cambria Math" panose="02040503050406030204" pitchFamily="18" charset="0"/>
                          </a:rPr>
                          <m:t>1</m:t>
                        </m:r>
                      </m:sub>
                    </m:sSub>
                  </m:oMath>
                </a14:m>
                <a:r>
                  <a:rPr lang="uk-UA" sz="1000" dirty="0"/>
                  <a:t> – середня кількість вантажівок у 1-го екскаватора;</a:t>
                </a:r>
                <a:endParaRPr lang="en-US" sz="1000" dirty="0"/>
              </a:p>
              <a:p>
                <a:pPr marL="285750" marR="0" lvl="0" indent="-285750" algn="just">
                  <a:lnSpc>
                    <a:spcPct val="150000"/>
                  </a:lnSpc>
                  <a:spcBef>
                    <a:spcPts val="0"/>
                  </a:spcBef>
                  <a:spcAft>
                    <a:spcPts val="0"/>
                  </a:spcAft>
                  <a:buFont typeface="Arial" panose="020B0604020202020204" pitchFamily="34" charset="0"/>
                  <a:buChar char="•"/>
                </a:pPr>
                <a14:m>
                  <m:oMath xmlns:m="http://schemas.openxmlformats.org/officeDocument/2006/math">
                    <m:sSub>
                      <m:sSubPr>
                        <m:ctrlPr>
                          <a:rPr lang="en-US" sz="1000" i="1">
                            <a:latin typeface="Cambria Math" panose="02040503050406030204" pitchFamily="18" charset="0"/>
                          </a:rPr>
                        </m:ctrlPr>
                      </m:sSubPr>
                      <m:e>
                        <m:r>
                          <a:rPr lang="uk-UA" sz="1000" i="1">
                            <a:latin typeface="Cambria Math" panose="02040503050406030204" pitchFamily="18" charset="0"/>
                          </a:rPr>
                          <m:t>𝑄</m:t>
                        </m:r>
                      </m:e>
                      <m:sub>
                        <m:r>
                          <a:rPr lang="uk-UA" sz="1000">
                            <a:latin typeface="Cambria Math" panose="02040503050406030204" pitchFamily="18" charset="0"/>
                          </a:rPr>
                          <m:t>2</m:t>
                        </m:r>
                      </m:sub>
                    </m:sSub>
                  </m:oMath>
                </a14:m>
                <a:r>
                  <a:rPr lang="uk-UA" sz="1000" dirty="0"/>
                  <a:t> – середня кількість вантажівок у 2-го екскаватора;</a:t>
                </a:r>
                <a:endParaRPr lang="en-US" sz="1000" dirty="0"/>
              </a:p>
              <a:p>
                <a:pPr marL="285750" marR="0" lvl="0" indent="-285750" algn="just">
                  <a:lnSpc>
                    <a:spcPct val="150000"/>
                  </a:lnSpc>
                  <a:spcBef>
                    <a:spcPts val="0"/>
                  </a:spcBef>
                  <a:spcAft>
                    <a:spcPts val="0"/>
                  </a:spcAft>
                  <a:buFont typeface="Arial" panose="020B0604020202020204" pitchFamily="34" charset="0"/>
                  <a:buChar char="•"/>
                </a:pPr>
                <a14:m>
                  <m:oMath xmlns:m="http://schemas.openxmlformats.org/officeDocument/2006/math">
                    <m:sSub>
                      <m:sSubPr>
                        <m:ctrlPr>
                          <a:rPr lang="en-US" sz="1000" i="1">
                            <a:latin typeface="Cambria Math" panose="02040503050406030204" pitchFamily="18" charset="0"/>
                          </a:rPr>
                        </m:ctrlPr>
                      </m:sSubPr>
                      <m:e>
                        <m:r>
                          <a:rPr lang="uk-UA" sz="1000" i="1">
                            <a:latin typeface="Cambria Math" panose="02040503050406030204" pitchFamily="18" charset="0"/>
                          </a:rPr>
                          <m:t>𝑄</m:t>
                        </m:r>
                      </m:e>
                      <m:sub>
                        <m:r>
                          <a:rPr lang="uk-UA" sz="1000">
                            <a:latin typeface="Cambria Math" panose="02040503050406030204" pitchFamily="18" charset="0"/>
                          </a:rPr>
                          <m:t>3</m:t>
                        </m:r>
                      </m:sub>
                    </m:sSub>
                  </m:oMath>
                </a14:m>
                <a:r>
                  <a:rPr lang="uk-UA" sz="1000" dirty="0"/>
                  <a:t>– середня кількість вантажівок у 3-го екскаватора;</a:t>
                </a:r>
                <a:endParaRPr lang="en-US" sz="1000" dirty="0"/>
              </a:p>
              <a:p>
                <a:pPr marL="285750" marR="0" lvl="0" indent="-285750" algn="just">
                  <a:lnSpc>
                    <a:spcPct val="150000"/>
                  </a:lnSpc>
                  <a:spcBef>
                    <a:spcPts val="0"/>
                  </a:spcBef>
                  <a:spcAft>
                    <a:spcPts val="0"/>
                  </a:spcAft>
                  <a:buFont typeface="Arial" panose="020B0604020202020204" pitchFamily="34" charset="0"/>
                  <a:buChar char="•"/>
                </a:pPr>
                <a14:m>
                  <m:oMath xmlns:m="http://schemas.openxmlformats.org/officeDocument/2006/math">
                    <m:sSub>
                      <m:sSubPr>
                        <m:ctrlPr>
                          <a:rPr lang="en-US" sz="1000" i="1">
                            <a:latin typeface="Cambria Math" panose="02040503050406030204" pitchFamily="18" charset="0"/>
                          </a:rPr>
                        </m:ctrlPr>
                      </m:sSubPr>
                      <m:e>
                        <m:r>
                          <a:rPr lang="uk-UA" sz="1000" i="1">
                            <a:latin typeface="Cambria Math" panose="02040503050406030204" pitchFamily="18" charset="0"/>
                          </a:rPr>
                          <m:t>𝑄</m:t>
                        </m:r>
                      </m:e>
                      <m:sub>
                        <m:r>
                          <a:rPr lang="uk-UA" sz="1000">
                            <a:latin typeface="Cambria Math" panose="02040503050406030204" pitchFamily="18" charset="0"/>
                          </a:rPr>
                          <m:t>4</m:t>
                        </m:r>
                      </m:sub>
                    </m:sSub>
                  </m:oMath>
                </a14:m>
                <a:r>
                  <a:rPr lang="uk-UA" sz="1000" dirty="0"/>
                  <a:t> – середня кількість вантажівок у дробівки;</a:t>
                </a:r>
                <a:endParaRPr lang="en-US" sz="1000" dirty="0"/>
              </a:p>
              <a:p>
                <a:pPr marL="285750" marR="0" lvl="0" indent="-285750" algn="just">
                  <a:lnSpc>
                    <a:spcPct val="150000"/>
                  </a:lnSpc>
                  <a:spcBef>
                    <a:spcPts val="0"/>
                  </a:spcBef>
                  <a:spcAft>
                    <a:spcPts val="0"/>
                  </a:spcAft>
                  <a:buFont typeface="Arial" panose="020B0604020202020204" pitchFamily="34" charset="0"/>
                  <a:buChar char="•"/>
                </a:pPr>
                <a14:m>
                  <m:oMath xmlns:m="http://schemas.openxmlformats.org/officeDocument/2006/math">
                    <m:sSub>
                      <m:sSubPr>
                        <m:ctrlPr>
                          <a:rPr lang="en-US" sz="1000" i="1">
                            <a:latin typeface="Cambria Math" panose="02040503050406030204" pitchFamily="18" charset="0"/>
                          </a:rPr>
                        </m:ctrlPr>
                      </m:sSubPr>
                      <m:e>
                        <m:r>
                          <m:rPr>
                            <m:sty m:val="p"/>
                          </m:rPr>
                          <a:rPr lang="uk-UA" sz="1000">
                            <a:latin typeface="Cambria Math" panose="02040503050406030204" pitchFamily="18" charset="0"/>
                          </a:rPr>
                          <m:t>M</m:t>
                        </m:r>
                      </m:e>
                      <m:sub>
                        <m:r>
                          <a:rPr lang="uk-UA" sz="1000">
                            <a:latin typeface="Cambria Math" panose="02040503050406030204" pitchFamily="18" charset="0"/>
                          </a:rPr>
                          <m:t>1</m:t>
                        </m:r>
                      </m:sub>
                    </m:sSub>
                  </m:oMath>
                </a14:m>
                <a:r>
                  <a:rPr lang="uk-UA" sz="1000" dirty="0"/>
                  <a:t> – коефіцієнт завантаження 1-го екскаватора;</a:t>
                </a:r>
                <a:endParaRPr lang="en-US" sz="1000" dirty="0"/>
              </a:p>
              <a:p>
                <a:pPr marL="285750" marR="0" lvl="0" indent="-285750" algn="just">
                  <a:lnSpc>
                    <a:spcPct val="150000"/>
                  </a:lnSpc>
                  <a:spcBef>
                    <a:spcPts val="0"/>
                  </a:spcBef>
                  <a:spcAft>
                    <a:spcPts val="0"/>
                  </a:spcAft>
                  <a:buFont typeface="Arial" panose="020B0604020202020204" pitchFamily="34" charset="0"/>
                  <a:buChar char="•"/>
                </a:pPr>
                <a14:m>
                  <m:oMath xmlns:m="http://schemas.openxmlformats.org/officeDocument/2006/math">
                    <m:sSub>
                      <m:sSubPr>
                        <m:ctrlPr>
                          <a:rPr lang="en-US" sz="1000" i="1">
                            <a:latin typeface="Cambria Math" panose="02040503050406030204" pitchFamily="18" charset="0"/>
                          </a:rPr>
                        </m:ctrlPr>
                      </m:sSubPr>
                      <m:e>
                        <m:r>
                          <m:rPr>
                            <m:sty m:val="p"/>
                          </m:rPr>
                          <a:rPr lang="uk-UA" sz="1000">
                            <a:latin typeface="Cambria Math" panose="02040503050406030204" pitchFamily="18" charset="0"/>
                          </a:rPr>
                          <m:t>M</m:t>
                        </m:r>
                      </m:e>
                      <m:sub>
                        <m:r>
                          <a:rPr lang="uk-UA" sz="1000">
                            <a:latin typeface="Cambria Math" panose="02040503050406030204" pitchFamily="18" charset="0"/>
                          </a:rPr>
                          <m:t>2</m:t>
                        </m:r>
                      </m:sub>
                    </m:sSub>
                  </m:oMath>
                </a14:m>
                <a:r>
                  <a:rPr lang="uk-UA" sz="1000" dirty="0"/>
                  <a:t> – коефіцієнт завантаження 2-го екскаватора;</a:t>
                </a:r>
                <a:endParaRPr lang="en-US" sz="1000" dirty="0"/>
              </a:p>
              <a:p>
                <a:pPr marL="285750" marR="0" lvl="0" indent="-285750" algn="just">
                  <a:lnSpc>
                    <a:spcPct val="150000"/>
                  </a:lnSpc>
                  <a:spcBef>
                    <a:spcPts val="0"/>
                  </a:spcBef>
                  <a:spcAft>
                    <a:spcPts val="0"/>
                  </a:spcAft>
                  <a:buFont typeface="Arial" panose="020B0604020202020204" pitchFamily="34" charset="0"/>
                  <a:buChar char="•"/>
                </a:pPr>
                <a14:m>
                  <m:oMath xmlns:m="http://schemas.openxmlformats.org/officeDocument/2006/math">
                    <m:sSub>
                      <m:sSubPr>
                        <m:ctrlPr>
                          <a:rPr lang="en-US" sz="1000" i="1">
                            <a:latin typeface="Cambria Math" panose="02040503050406030204" pitchFamily="18" charset="0"/>
                          </a:rPr>
                        </m:ctrlPr>
                      </m:sSubPr>
                      <m:e>
                        <m:r>
                          <m:rPr>
                            <m:sty m:val="p"/>
                          </m:rPr>
                          <a:rPr lang="uk-UA" sz="1000">
                            <a:latin typeface="Cambria Math" panose="02040503050406030204" pitchFamily="18" charset="0"/>
                          </a:rPr>
                          <m:t>M</m:t>
                        </m:r>
                      </m:e>
                      <m:sub>
                        <m:r>
                          <a:rPr lang="uk-UA" sz="1000">
                            <a:latin typeface="Cambria Math" panose="02040503050406030204" pitchFamily="18" charset="0"/>
                          </a:rPr>
                          <m:t>3</m:t>
                        </m:r>
                      </m:sub>
                    </m:sSub>
                  </m:oMath>
                </a14:m>
                <a:r>
                  <a:rPr lang="uk-UA" sz="1000" dirty="0"/>
                  <a:t> – коефіцієнт завантаження 3-го екскаватора;</a:t>
                </a:r>
                <a:endParaRPr lang="en-US" sz="1000" dirty="0"/>
              </a:p>
              <a:p>
                <a:pPr marL="285750" marR="0" lvl="0" indent="-285750" algn="just">
                  <a:lnSpc>
                    <a:spcPct val="150000"/>
                  </a:lnSpc>
                  <a:spcBef>
                    <a:spcPts val="0"/>
                  </a:spcBef>
                  <a:spcAft>
                    <a:spcPts val="0"/>
                  </a:spcAft>
                  <a:buFont typeface="Arial" panose="020B0604020202020204" pitchFamily="34" charset="0"/>
                  <a:buChar char="•"/>
                </a:pPr>
                <a14:m>
                  <m:oMath xmlns:m="http://schemas.openxmlformats.org/officeDocument/2006/math">
                    <m:sSub>
                      <m:sSubPr>
                        <m:ctrlPr>
                          <a:rPr lang="en-US" sz="1000" i="1">
                            <a:latin typeface="Cambria Math" panose="02040503050406030204" pitchFamily="18" charset="0"/>
                          </a:rPr>
                        </m:ctrlPr>
                      </m:sSubPr>
                      <m:e>
                        <m:r>
                          <m:rPr>
                            <m:sty m:val="p"/>
                          </m:rPr>
                          <a:rPr lang="uk-UA" sz="1000">
                            <a:latin typeface="Cambria Math" panose="02040503050406030204" pitchFamily="18" charset="0"/>
                          </a:rPr>
                          <m:t>M</m:t>
                        </m:r>
                      </m:e>
                      <m:sub>
                        <m:r>
                          <a:rPr lang="uk-UA" sz="1000">
                            <a:latin typeface="Cambria Math" panose="02040503050406030204" pitchFamily="18" charset="0"/>
                          </a:rPr>
                          <m:t>4</m:t>
                        </m:r>
                      </m:sub>
                    </m:sSub>
                  </m:oMath>
                </a14:m>
                <a:r>
                  <a:rPr lang="uk-UA" sz="1000" dirty="0"/>
                  <a:t> – коефіцієнт завантаження дробівки.</a:t>
                </a:r>
                <a:endParaRPr lang="en-US" sz="1000" dirty="0"/>
              </a:p>
              <a:p>
                <a:endParaRPr lang="en-US" sz="1000" dirty="0"/>
              </a:p>
            </p:txBody>
          </p:sp>
        </mc:Choice>
        <mc:Fallback>
          <p:sp>
            <p:nvSpPr>
              <p:cNvPr id="4" name="Text Placeholder 3">
                <a:extLst>
                  <a:ext uri="{FF2B5EF4-FFF2-40B4-BE49-F238E27FC236}">
                    <a16:creationId xmlns:a16="http://schemas.microsoft.com/office/drawing/2014/main" id="{C8F10CE6-46DC-4949-A604-CEA6B0EB89F8}"/>
                  </a:ext>
                </a:extLst>
              </p:cNvPr>
              <p:cNvSpPr>
                <a:spLocks noGrp="1" noRot="1" noChangeAspect="1" noMove="1" noResize="1" noEditPoints="1" noAdjustHandles="1" noChangeArrowheads="1" noChangeShapeType="1" noTextEdit="1"/>
              </p:cNvSpPr>
              <p:nvPr>
                <p:ph type="body" sz="half" idx="2"/>
              </p:nvPr>
            </p:nvSpPr>
            <p:spPr>
              <a:xfrm>
                <a:off x="839788" y="2057400"/>
                <a:ext cx="3932237" cy="4162168"/>
              </a:xfr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92537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96CAF-5E4F-8643-8411-7B6DB7CD192F}"/>
              </a:ext>
            </a:extLst>
          </p:cNvPr>
          <p:cNvSpPr>
            <a:spLocks noGrp="1"/>
          </p:cNvSpPr>
          <p:nvPr>
            <p:ph type="title"/>
          </p:nvPr>
        </p:nvSpPr>
        <p:spPr/>
        <p:txBody>
          <a:bodyPr/>
          <a:lstStyle/>
          <a:p>
            <a:r>
              <a:rPr lang="uk-UA" dirty="0"/>
              <a:t>Формалізована модель</a:t>
            </a:r>
            <a:endParaRPr lang="en-US" dirty="0"/>
          </a:p>
        </p:txBody>
      </p:sp>
      <p:sp>
        <p:nvSpPr>
          <p:cNvPr id="3" name="Text Placeholder 2">
            <a:extLst>
              <a:ext uri="{FF2B5EF4-FFF2-40B4-BE49-F238E27FC236}">
                <a16:creationId xmlns:a16="http://schemas.microsoft.com/office/drawing/2014/main" id="{3533C223-E4CE-9D46-A371-617633C0DC22}"/>
              </a:ext>
            </a:extLst>
          </p:cNvPr>
          <p:cNvSpPr>
            <a:spLocks noGrp="1"/>
          </p:cNvSpPr>
          <p:nvPr>
            <p:ph type="body" idx="1"/>
          </p:nvPr>
        </p:nvSpPr>
        <p:spPr/>
        <p:txBody>
          <a:bodyPr>
            <a:normAutofit/>
          </a:bodyPr>
          <a:lstStyle/>
          <a:p>
            <a:pPr algn="ctr"/>
            <a:r>
              <a:rPr lang="uk-UA" dirty="0"/>
              <a:t>Оцінка середньої кількості вантажівок</a:t>
            </a:r>
            <a:r>
              <a:rPr lang="en-US" dirty="0"/>
              <a:t> </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B77AA37B-91FE-4C4D-B660-2C4C981B2CB3}"/>
                  </a:ext>
                </a:extLst>
              </p:cNvPr>
              <p:cNvSpPr>
                <a:spLocks noGrp="1"/>
              </p:cNvSpPr>
              <p:nvPr>
                <p:ph sz="half" idx="2"/>
              </p:nvPr>
            </p:nvSpPr>
            <p:spPr/>
            <p:txBody>
              <a:bodyPr>
                <a:normAutofit/>
              </a:bodyPr>
              <a:lstStyle/>
              <a:p>
                <a:pPr marL="0" indent="0" algn="ctr">
                  <a:buNone/>
                </a:pPr>
                <a14:m>
                  <m:oMath xmlns:m="http://schemas.openxmlformats.org/officeDocument/2006/math">
                    <m:sSub>
                      <m:sSubPr>
                        <m:ctrlPr>
                          <a:rPr lang="en-US" i="1" smtClean="0">
                            <a:effectLst/>
                            <a:latin typeface="Cambria Math" panose="02040503050406030204" pitchFamily="18" charset="0"/>
                          </a:rPr>
                        </m:ctrlPr>
                      </m:sSubPr>
                      <m:e>
                        <m:r>
                          <a:rPr lang="uk-UA" sz="1800" i="1">
                            <a:effectLst/>
                            <a:latin typeface="Cambria Math" panose="02040503050406030204" pitchFamily="18" charset="0"/>
                            <a:ea typeface="Calibri" panose="020F0502020204030204" pitchFamily="34" charset="0"/>
                            <a:cs typeface="Times New Roman" panose="02020603050405020304" pitchFamily="18" charset="0"/>
                          </a:rPr>
                          <m:t>𝑄</m:t>
                        </m:r>
                      </m:e>
                      <m:sub>
                        <m:r>
                          <m:rPr>
                            <m:sty m:val="p"/>
                          </m:rPr>
                          <a:rPr lang="uk-UA" sz="1800" i="0">
                            <a:effectLst/>
                            <a:latin typeface="Cambria Math" panose="02040503050406030204" pitchFamily="18" charset="0"/>
                            <a:ea typeface="Calibri" panose="020F0502020204030204" pitchFamily="34" charset="0"/>
                            <a:cs typeface="Times New Roman" panose="02020603050405020304" pitchFamily="18" charset="0"/>
                          </a:rPr>
                          <m:t>e</m:t>
                        </m:r>
                      </m:sub>
                    </m:sSub>
                    <m:r>
                      <a:rPr lang="uk-UA" sz="1800" i="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i="1">
                            <a:effectLst/>
                            <a:latin typeface="Cambria Math" panose="02040503050406030204" pitchFamily="18" charset="0"/>
                          </a:rPr>
                        </m:ctrlPr>
                      </m:fPr>
                      <m:num>
                        <m:sSub>
                          <m:sSubPr>
                            <m:ctrlPr>
                              <a:rPr lang="en-US" i="1">
                                <a:effectLst/>
                                <a:latin typeface="Cambria Math" panose="02040503050406030204" pitchFamily="18" charset="0"/>
                              </a:rPr>
                            </m:ctrlPr>
                          </m:sSubPr>
                          <m:e>
                            <m:nary>
                              <m:naryPr>
                                <m:chr m:val="∑"/>
                                <m:limLoc m:val="undOvr"/>
                                <m:ctrlPr>
                                  <a:rPr lang="en-US" i="1">
                                    <a:effectLst/>
                                    <a:latin typeface="Cambria Math" panose="02040503050406030204" pitchFamily="18" charset="0"/>
                                  </a:rPr>
                                </m:ctrlPr>
                              </m:naryPr>
                              <m:sub>
                                <m:r>
                                  <m:rPr>
                                    <m:sty m:val="p"/>
                                  </m:rPr>
                                  <a:rPr lang="uk-UA" sz="1800" i="0">
                                    <a:effectLst/>
                                    <a:latin typeface="Cambria Math" panose="02040503050406030204" pitchFamily="18" charset="0"/>
                                    <a:ea typeface="Calibri" panose="020F0502020204030204" pitchFamily="34" charset="0"/>
                                    <a:cs typeface="Times New Roman" panose="02020603050405020304" pitchFamily="18" charset="0"/>
                                  </a:rPr>
                                  <m:t>i</m:t>
                                </m:r>
                                <m:r>
                                  <a:rPr lang="uk-UA" sz="1800" i="0">
                                    <a:effectLst/>
                                    <a:latin typeface="Cambria Math" panose="02040503050406030204" pitchFamily="18" charset="0"/>
                                    <a:ea typeface="Calibri" panose="020F0502020204030204" pitchFamily="34" charset="0"/>
                                    <a:cs typeface="Times New Roman" panose="02020603050405020304" pitchFamily="18" charset="0"/>
                                  </a:rPr>
                                  <m:t>=1</m:t>
                                </m:r>
                              </m:sub>
                              <m:sup>
                                <m:sSub>
                                  <m:sSubPr>
                                    <m:ctrlPr>
                                      <a:rPr lang="en-US" i="1">
                                        <a:effectLst/>
                                        <a:latin typeface="Cambria Math" panose="02040503050406030204" pitchFamily="18" charset="0"/>
                                      </a:rPr>
                                    </m:ctrlPr>
                                  </m:sSubPr>
                                  <m:e>
                                    <m:r>
                                      <m:rPr>
                                        <m:sty m:val="p"/>
                                      </m:rPr>
                                      <a:rPr lang="uk-UA" sz="1800" i="0">
                                        <a:effectLst/>
                                        <a:latin typeface="Cambria Math" panose="02040503050406030204" pitchFamily="18" charset="0"/>
                                        <a:ea typeface="Calibri" panose="020F0502020204030204" pitchFamily="34" charset="0"/>
                                        <a:cs typeface="Times New Roman" panose="02020603050405020304" pitchFamily="18" charset="0"/>
                                      </a:rPr>
                                      <m:t>n</m:t>
                                    </m:r>
                                  </m:e>
                                  <m:sub>
                                    <m:r>
                                      <m:rPr>
                                        <m:sty m:val="p"/>
                                      </m:rPr>
                                      <a:rPr lang="uk-UA" sz="1800" i="0">
                                        <a:effectLst/>
                                        <a:latin typeface="Cambria Math" panose="02040503050406030204" pitchFamily="18" charset="0"/>
                                        <a:ea typeface="Calibri" panose="020F0502020204030204" pitchFamily="34" charset="0"/>
                                        <a:cs typeface="Times New Roman" panose="02020603050405020304" pitchFamily="18" charset="0"/>
                                      </a:rPr>
                                      <m:t>e</m:t>
                                    </m:r>
                                  </m:sub>
                                </m:sSub>
                              </m:sup>
                              <m:e>
                                <m:r>
                                  <m:rPr>
                                    <m:sty m:val="p"/>
                                  </m:rPr>
                                  <a:rPr lang="uk-UA" sz="1800" i="0">
                                    <a:effectLst/>
                                    <a:latin typeface="Cambria Math" panose="02040503050406030204" pitchFamily="18" charset="0"/>
                                    <a:ea typeface="Calibri" panose="020F0502020204030204" pitchFamily="34" charset="0"/>
                                    <a:cs typeface="Times New Roman" panose="02020603050405020304" pitchFamily="18" charset="0"/>
                                  </a:rPr>
                                  <m:t>q</m:t>
                                </m:r>
                              </m:e>
                            </m:nary>
                            <m:r>
                              <a:rPr lang="uk-UA" sz="1800" i="0">
                                <a:effectLst/>
                                <a:latin typeface="Cambria Math" panose="02040503050406030204" pitchFamily="18" charset="0"/>
                                <a:ea typeface="Calibri" panose="020F0502020204030204" pitchFamily="34" charset="0"/>
                                <a:cs typeface="Times New Roman" panose="02020603050405020304" pitchFamily="18" charset="0"/>
                              </a:rPr>
                              <m:t> </m:t>
                            </m:r>
                          </m:e>
                          <m:sub>
                            <m:sSub>
                              <m:sSubPr>
                                <m:ctrlPr>
                                  <a:rPr lang="en-US" i="1">
                                    <a:effectLst/>
                                    <a:latin typeface="Cambria Math" panose="02040503050406030204" pitchFamily="18" charset="0"/>
                                  </a:rPr>
                                </m:ctrlPr>
                              </m:sSubPr>
                              <m:e>
                                <m:r>
                                  <m:rPr>
                                    <m:sty m:val="p"/>
                                  </m:rPr>
                                  <a:rPr lang="uk-UA" sz="1800" i="0">
                                    <a:effectLst/>
                                    <a:latin typeface="Cambria Math" panose="02040503050406030204" pitchFamily="18" charset="0"/>
                                    <a:ea typeface="Calibri" panose="020F0502020204030204" pitchFamily="34" charset="0"/>
                                    <a:cs typeface="Times New Roman" panose="02020603050405020304" pitchFamily="18" charset="0"/>
                                  </a:rPr>
                                  <m:t>t</m:t>
                                </m:r>
                              </m:e>
                              <m:sub>
                                <m:r>
                                  <m:rPr>
                                    <m:sty m:val="p"/>
                                  </m:rPr>
                                  <a:rPr lang="uk-UA" sz="1800" i="0">
                                    <a:effectLst/>
                                    <a:latin typeface="Cambria Math" panose="02040503050406030204" pitchFamily="18" charset="0"/>
                                    <a:ea typeface="Calibri" panose="020F0502020204030204" pitchFamily="34" charset="0"/>
                                    <a:cs typeface="Times New Roman" panose="02020603050405020304" pitchFamily="18" charset="0"/>
                                  </a:rPr>
                                  <m:t>e</m:t>
                                </m:r>
                              </m:sub>
                            </m:sSub>
                          </m:sub>
                        </m:sSub>
                        <m:r>
                          <a:rPr lang="uk-UA" sz="1800" i="0">
                            <a:effectLst/>
                            <a:latin typeface="Cambria Math" panose="02040503050406030204" pitchFamily="18" charset="0"/>
                            <a:ea typeface="Calibri" panose="020F0502020204030204" pitchFamily="34" charset="0"/>
                            <a:cs typeface="Times New Roman" panose="02020603050405020304" pitchFamily="18" charset="0"/>
                          </a:rPr>
                          <m:t> ∙ </m:t>
                        </m:r>
                        <m:r>
                          <a:rPr lang="uk-UA"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effectLst/>
                                <a:latin typeface="Cambria Math" panose="02040503050406030204" pitchFamily="18" charset="0"/>
                              </a:rPr>
                            </m:ctrlPr>
                          </m:sSubPr>
                          <m:e>
                            <m:r>
                              <m:rPr>
                                <m:sty m:val="p"/>
                              </m:rPr>
                              <a:rPr lang="uk-UA" sz="1800" i="0">
                                <a:effectLst/>
                                <a:latin typeface="Cambria Math" panose="02040503050406030204" pitchFamily="18" charset="0"/>
                                <a:ea typeface="Calibri" panose="020F0502020204030204" pitchFamily="34" charset="0"/>
                                <a:cs typeface="Times New Roman" panose="02020603050405020304" pitchFamily="18" charset="0"/>
                              </a:rPr>
                              <m:t>t</m:t>
                            </m:r>
                          </m:e>
                          <m:sub>
                            <m:r>
                              <m:rPr>
                                <m:sty m:val="p"/>
                              </m:rPr>
                              <a:rPr lang="uk-UA" sz="1800" i="0">
                                <a:effectLst/>
                                <a:latin typeface="Cambria Math" panose="02040503050406030204" pitchFamily="18" charset="0"/>
                                <a:ea typeface="Calibri" panose="020F0502020204030204" pitchFamily="34" charset="0"/>
                                <a:cs typeface="Times New Roman" panose="02020603050405020304" pitchFamily="18" charset="0"/>
                              </a:rPr>
                              <m:t>e</m:t>
                            </m:r>
                          </m:sub>
                        </m:sSub>
                      </m:num>
                      <m:den>
                        <m:r>
                          <m:rPr>
                            <m:sty m:val="p"/>
                          </m:rPr>
                          <a:rPr lang="uk-UA" sz="1800" i="0">
                            <a:effectLst/>
                            <a:latin typeface="Cambria Math" panose="02040503050406030204" pitchFamily="18" charset="0"/>
                            <a:ea typeface="Calibri" panose="020F0502020204030204" pitchFamily="34" charset="0"/>
                            <a:cs typeface="Times New Roman" panose="02020603050405020304" pitchFamily="18" charset="0"/>
                          </a:rPr>
                          <m:t>t</m:t>
                        </m:r>
                      </m:den>
                    </m:f>
                    <m:r>
                      <a:rPr lang="uk-UA" sz="1800" i="0">
                        <a:effectLst/>
                        <a:latin typeface="Cambria Math" panose="02040503050406030204" pitchFamily="18" charset="0"/>
                        <a:ea typeface="Calibri" panose="020F0502020204030204" pitchFamily="34" charset="0"/>
                        <a:cs typeface="Times New Roman" panose="02020603050405020304" pitchFamily="18" charset="0"/>
                      </a:rPr>
                      <m:t> </m:t>
                    </m:r>
                  </m:oMath>
                </a14:m>
                <a:r>
                  <a:rPr lang="uk-UA" dirty="0"/>
                  <a:t>,</a:t>
                </a:r>
              </a:p>
              <a:p>
                <a:pPr marL="0" indent="0" algn="ctr">
                  <a:buNone/>
                </a:pPr>
                <a:r>
                  <a:rPr lang="uk-UA" sz="1700" dirty="0"/>
                  <a:t>де </a:t>
                </a:r>
                <a14:m>
                  <m:oMath xmlns:m="http://schemas.openxmlformats.org/officeDocument/2006/math">
                    <m:sSub>
                      <m:sSubPr>
                        <m:ctrlPr>
                          <a:rPr lang="en-US" sz="1700" i="1">
                            <a:latin typeface="Cambria Math" panose="02040503050406030204" pitchFamily="18" charset="0"/>
                          </a:rPr>
                        </m:ctrlPr>
                      </m:sSubPr>
                      <m:e>
                        <m:r>
                          <m:rPr>
                            <m:sty m:val="p"/>
                          </m:rPr>
                          <a:rPr lang="uk-UA" sz="1700">
                            <a:latin typeface="Cambria Math" panose="02040503050406030204" pitchFamily="18" charset="0"/>
                          </a:rPr>
                          <m:t>q</m:t>
                        </m:r>
                      </m:e>
                      <m:sub>
                        <m:sSub>
                          <m:sSubPr>
                            <m:ctrlPr>
                              <a:rPr lang="en-US" sz="1700" i="1">
                                <a:latin typeface="Cambria Math" panose="02040503050406030204" pitchFamily="18" charset="0"/>
                              </a:rPr>
                            </m:ctrlPr>
                          </m:sSubPr>
                          <m:e>
                            <m:r>
                              <m:rPr>
                                <m:sty m:val="p"/>
                              </m:rPr>
                              <a:rPr lang="uk-UA" sz="1700">
                                <a:latin typeface="Cambria Math" panose="02040503050406030204" pitchFamily="18" charset="0"/>
                              </a:rPr>
                              <m:t>t</m:t>
                            </m:r>
                          </m:e>
                          <m:sub>
                            <m:r>
                              <m:rPr>
                                <m:sty m:val="p"/>
                              </m:rPr>
                              <a:rPr lang="uk-UA" sz="1700">
                                <a:latin typeface="Cambria Math" panose="02040503050406030204" pitchFamily="18" charset="0"/>
                              </a:rPr>
                              <m:t>e</m:t>
                            </m:r>
                          </m:sub>
                        </m:sSub>
                      </m:sub>
                    </m:sSub>
                  </m:oMath>
                </a14:m>
                <a:r>
                  <a:rPr lang="uk-UA" sz="1700" dirty="0"/>
                  <a:t> – розмір черги в поточний момент часу елементу </a:t>
                </a:r>
                <a14:m>
                  <m:oMath xmlns:m="http://schemas.openxmlformats.org/officeDocument/2006/math">
                    <m:r>
                      <m:rPr>
                        <m:sty m:val="p"/>
                      </m:rPr>
                      <a:rPr lang="uk-UA" sz="1700">
                        <a:latin typeface="Cambria Math" panose="02040503050406030204" pitchFamily="18" charset="0"/>
                      </a:rPr>
                      <m:t>e</m:t>
                    </m:r>
                  </m:oMath>
                </a14:m>
                <a:r>
                  <a:rPr lang="uk-UA" sz="1700" dirty="0"/>
                  <a:t>, </a:t>
                </a:r>
                <a14:m>
                  <m:oMath xmlns:m="http://schemas.openxmlformats.org/officeDocument/2006/math">
                    <m:r>
                      <a:rPr lang="uk-UA" sz="1700" i="1">
                        <a:latin typeface="Cambria Math" panose="02040503050406030204" pitchFamily="18" charset="0"/>
                      </a:rPr>
                      <m:t>∆</m:t>
                    </m:r>
                    <m:sSub>
                      <m:sSubPr>
                        <m:ctrlPr>
                          <a:rPr lang="en-US" sz="1700" i="1">
                            <a:latin typeface="Cambria Math" panose="02040503050406030204" pitchFamily="18" charset="0"/>
                          </a:rPr>
                        </m:ctrlPr>
                      </m:sSubPr>
                      <m:e>
                        <m:r>
                          <m:rPr>
                            <m:sty m:val="p"/>
                          </m:rPr>
                          <a:rPr lang="uk-UA" sz="1700">
                            <a:latin typeface="Cambria Math" panose="02040503050406030204" pitchFamily="18" charset="0"/>
                          </a:rPr>
                          <m:t>t</m:t>
                        </m:r>
                      </m:e>
                      <m:sub>
                        <m:r>
                          <m:rPr>
                            <m:sty m:val="p"/>
                          </m:rPr>
                          <a:rPr lang="uk-UA" sz="1700">
                            <a:latin typeface="Cambria Math" panose="02040503050406030204" pitchFamily="18" charset="0"/>
                          </a:rPr>
                          <m:t>e</m:t>
                        </m:r>
                      </m:sub>
                    </m:sSub>
                  </m:oMath>
                </a14:m>
                <a:r>
                  <a:rPr lang="uk-UA" sz="1700" dirty="0"/>
                  <a:t> -  різниця між поточним часом елемента </a:t>
                </a:r>
                <a14:m>
                  <m:oMath xmlns:m="http://schemas.openxmlformats.org/officeDocument/2006/math">
                    <m:r>
                      <m:rPr>
                        <m:sty m:val="p"/>
                      </m:rPr>
                      <a:rPr lang="uk-UA" sz="1700">
                        <a:latin typeface="Cambria Math" panose="02040503050406030204" pitchFamily="18" charset="0"/>
                      </a:rPr>
                      <m:t>e</m:t>
                    </m:r>
                  </m:oMath>
                </a14:m>
                <a:r>
                  <a:rPr lang="uk-UA" sz="1700" dirty="0"/>
                  <a:t> та наступною точкою часу моделі, </a:t>
                </a:r>
                <a14:m>
                  <m:oMath xmlns:m="http://schemas.openxmlformats.org/officeDocument/2006/math">
                    <m:sSub>
                      <m:sSubPr>
                        <m:ctrlPr>
                          <a:rPr lang="en-US" sz="1700" i="1">
                            <a:latin typeface="Cambria Math" panose="02040503050406030204" pitchFamily="18" charset="0"/>
                          </a:rPr>
                        </m:ctrlPr>
                      </m:sSubPr>
                      <m:e>
                        <m:r>
                          <a:rPr lang="uk-UA" sz="1700" i="1">
                            <a:latin typeface="Cambria Math" panose="02040503050406030204" pitchFamily="18" charset="0"/>
                          </a:rPr>
                          <m:t>𝑛</m:t>
                        </m:r>
                      </m:e>
                      <m:sub>
                        <m:r>
                          <m:rPr>
                            <m:sty m:val="p"/>
                          </m:rPr>
                          <a:rPr lang="uk-UA" sz="1700">
                            <a:latin typeface="Cambria Math" panose="02040503050406030204" pitchFamily="18" charset="0"/>
                          </a:rPr>
                          <m:t>e</m:t>
                        </m:r>
                      </m:sub>
                    </m:sSub>
                  </m:oMath>
                </a14:m>
                <a:r>
                  <a:rPr lang="uk-UA" sz="1700" dirty="0"/>
                  <a:t> – кількість завдань, що були виконані елементом, </a:t>
                </a:r>
                <a14:m>
                  <m:oMath xmlns:m="http://schemas.openxmlformats.org/officeDocument/2006/math">
                    <m:r>
                      <a:rPr lang="uk-UA" sz="1700" i="1">
                        <a:latin typeface="Cambria Math" panose="02040503050406030204" pitchFamily="18" charset="0"/>
                      </a:rPr>
                      <m:t>𝑡</m:t>
                    </m:r>
                  </m:oMath>
                </a14:m>
                <a:r>
                  <a:rPr lang="uk-UA" sz="1700" dirty="0"/>
                  <a:t> – час моделювання</a:t>
                </a:r>
                <a:endParaRPr lang="en-US" sz="1700" dirty="0"/>
              </a:p>
              <a:p>
                <a:pPr marL="0" indent="0" algn="ctr">
                  <a:buNone/>
                </a:pPr>
                <a:endParaRPr lang="en-US" dirty="0"/>
              </a:p>
            </p:txBody>
          </p:sp>
        </mc:Choice>
        <mc:Fallback>
          <p:sp>
            <p:nvSpPr>
              <p:cNvPr id="4" name="Content Placeholder 3">
                <a:extLst>
                  <a:ext uri="{FF2B5EF4-FFF2-40B4-BE49-F238E27FC236}">
                    <a16:creationId xmlns:a16="http://schemas.microsoft.com/office/drawing/2014/main" id="{B77AA37B-91FE-4C4D-B660-2C4C981B2CB3}"/>
                  </a:ext>
                </a:extLst>
              </p:cNvPr>
              <p:cNvSpPr>
                <a:spLocks noGrp="1" noRot="1" noChangeAspect="1" noMove="1" noResize="1" noEditPoints="1" noAdjustHandles="1" noChangeArrowheads="1" noChangeShapeType="1" noTextEdit="1"/>
              </p:cNvSpPr>
              <p:nvPr>
                <p:ph sz="half" idx="2"/>
              </p:nvPr>
            </p:nvSpPr>
            <p:spPr>
              <a:blipFill>
                <a:blip r:embed="rId2"/>
                <a:stretch>
                  <a:fillRect t="-13746"/>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DB768FE2-DC6B-FC4C-94D2-C3BF49B3043E}"/>
              </a:ext>
            </a:extLst>
          </p:cNvPr>
          <p:cNvSpPr>
            <a:spLocks noGrp="1"/>
          </p:cNvSpPr>
          <p:nvPr>
            <p:ph type="body" sz="quarter" idx="3"/>
          </p:nvPr>
        </p:nvSpPr>
        <p:spPr/>
        <p:txBody>
          <a:bodyPr>
            <a:normAutofit/>
          </a:bodyPr>
          <a:lstStyle/>
          <a:p>
            <a:pPr algn="ctr"/>
            <a:r>
              <a:rPr lang="uk-UA" dirty="0"/>
              <a:t>Коефіцієнт завантаження обслуговуючих пристрої</a:t>
            </a:r>
            <a:endParaRPr lang="en-US" dirty="0"/>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6DF8FF22-801B-D649-8B83-203778386C21}"/>
                  </a:ext>
                </a:extLst>
              </p:cNvPr>
              <p:cNvSpPr>
                <a:spLocks noGrp="1"/>
              </p:cNvSpPr>
              <p:nvPr>
                <p:ph sz="quarter" idx="4"/>
              </p:nvPr>
            </p:nvSpPr>
            <p:spPr/>
            <p:txBody>
              <a:bodyPr>
                <a:normAutofit/>
              </a:bodyPr>
              <a:lstStyle/>
              <a:p>
                <a:pPr marL="0" indent="0" algn="ctr">
                  <a:buNone/>
                </a:pPr>
                <a14:m>
                  <m:oMath xmlns:m="http://schemas.openxmlformats.org/officeDocument/2006/math">
                    <m:sSub>
                      <m:sSubPr>
                        <m:ctrlPr>
                          <a:rPr lang="en-US" i="1">
                            <a:latin typeface="Cambria Math" panose="02040503050406030204" pitchFamily="18" charset="0"/>
                          </a:rPr>
                        </m:ctrlPr>
                      </m:sSubPr>
                      <m:e>
                        <m:r>
                          <a:rPr lang="uk-UA" i="1">
                            <a:latin typeface="Cambria Math" panose="02040503050406030204" pitchFamily="18" charset="0"/>
                          </a:rPr>
                          <m:t>𝑀</m:t>
                        </m:r>
                      </m:e>
                      <m:sub>
                        <m:r>
                          <m:rPr>
                            <m:sty m:val="p"/>
                          </m:rPr>
                          <a:rPr lang="uk-UA">
                            <a:latin typeface="Cambria Math" panose="02040503050406030204" pitchFamily="18" charset="0"/>
                          </a:rPr>
                          <m:t>e</m:t>
                        </m:r>
                      </m:sub>
                    </m:sSub>
                    <m:r>
                      <a:rPr lang="uk-UA">
                        <a:latin typeface="Cambria Math" panose="02040503050406030204" pitchFamily="18" charset="0"/>
                      </a:rPr>
                      <m:t> = </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nary>
                              <m:naryPr>
                                <m:chr m:val="∑"/>
                                <m:limLoc m:val="undOvr"/>
                                <m:ctrlPr>
                                  <a:rPr lang="en-US" i="1">
                                    <a:latin typeface="Cambria Math" panose="02040503050406030204" pitchFamily="18" charset="0"/>
                                  </a:rPr>
                                </m:ctrlPr>
                              </m:naryPr>
                              <m:sub>
                                <m:r>
                                  <a:rPr lang="uk-UA" i="1">
                                    <a:latin typeface="Cambria Math" panose="02040503050406030204" pitchFamily="18" charset="0"/>
                                  </a:rPr>
                                  <m:t>𝑖</m:t>
                                </m:r>
                                <m:r>
                                  <a:rPr lang="uk-UA">
                                    <a:latin typeface="Cambria Math" panose="02040503050406030204" pitchFamily="18" charset="0"/>
                                  </a:rPr>
                                  <m:t>=1</m:t>
                                </m:r>
                              </m:sub>
                              <m:sup>
                                <m:sSub>
                                  <m:sSubPr>
                                    <m:ctrlPr>
                                      <a:rPr lang="en-US" i="1">
                                        <a:latin typeface="Cambria Math" panose="02040503050406030204" pitchFamily="18" charset="0"/>
                                      </a:rPr>
                                    </m:ctrlPr>
                                  </m:sSubPr>
                                  <m:e>
                                    <m:r>
                                      <a:rPr lang="uk-UA" i="1">
                                        <a:latin typeface="Cambria Math" panose="02040503050406030204" pitchFamily="18" charset="0"/>
                                      </a:rPr>
                                      <m:t>𝑛</m:t>
                                    </m:r>
                                  </m:e>
                                  <m:sub>
                                    <m:r>
                                      <m:rPr>
                                        <m:sty m:val="p"/>
                                      </m:rPr>
                                      <a:rPr lang="uk-UA">
                                        <a:latin typeface="Cambria Math" panose="02040503050406030204" pitchFamily="18" charset="0"/>
                                      </a:rPr>
                                      <m:t>e</m:t>
                                    </m:r>
                                  </m:sub>
                                </m:sSub>
                              </m:sup>
                              <m:e>
                                <m:r>
                                  <m:rPr>
                                    <m:sty m:val="p"/>
                                  </m:rPr>
                                  <a:rPr lang="uk-UA">
                                    <a:latin typeface="Cambria Math" panose="02040503050406030204" pitchFamily="18" charset="0"/>
                                  </a:rPr>
                                  <m:t>t</m:t>
                                </m:r>
                              </m:e>
                            </m:nary>
                            <m:r>
                              <a:rPr lang="uk-UA">
                                <a:latin typeface="Cambria Math" panose="02040503050406030204" pitchFamily="18" charset="0"/>
                              </a:rPr>
                              <m:t> </m:t>
                            </m:r>
                          </m:e>
                          <m:sub>
                            <m:sSub>
                              <m:sSubPr>
                                <m:ctrlPr>
                                  <a:rPr lang="en-US" i="1">
                                    <a:latin typeface="Cambria Math" panose="02040503050406030204" pitchFamily="18" charset="0"/>
                                  </a:rPr>
                                </m:ctrlPr>
                              </m:sSubPr>
                              <m:e>
                                <m:r>
                                  <m:rPr>
                                    <m:sty m:val="p"/>
                                  </m:rPr>
                                  <a:rPr lang="uk-UA">
                                    <a:latin typeface="Cambria Math" panose="02040503050406030204" pitchFamily="18" charset="0"/>
                                  </a:rPr>
                                  <m:t>w</m:t>
                                </m:r>
                              </m:e>
                              <m:sub>
                                <m:r>
                                  <m:rPr>
                                    <m:sty m:val="p"/>
                                  </m:rPr>
                                  <a:rPr lang="uk-UA">
                                    <a:latin typeface="Cambria Math" panose="02040503050406030204" pitchFamily="18" charset="0"/>
                                  </a:rPr>
                                  <m:t>e</m:t>
                                </m:r>
                              </m:sub>
                            </m:sSub>
                          </m:sub>
                        </m:sSub>
                        <m:r>
                          <a:rPr lang="uk-UA">
                            <a:latin typeface="Cambria Math" panose="02040503050406030204" pitchFamily="18" charset="0"/>
                          </a:rPr>
                          <m:t> ∙ </m:t>
                        </m:r>
                        <m:r>
                          <a:rPr lang="uk-UA" i="1">
                            <a:latin typeface="Cambria Math" panose="02040503050406030204" pitchFamily="18" charset="0"/>
                          </a:rPr>
                          <m:t>∆</m:t>
                        </m:r>
                        <m:sSub>
                          <m:sSubPr>
                            <m:ctrlPr>
                              <a:rPr lang="en-US" i="1">
                                <a:latin typeface="Cambria Math" panose="02040503050406030204" pitchFamily="18" charset="0"/>
                              </a:rPr>
                            </m:ctrlPr>
                          </m:sSubPr>
                          <m:e>
                            <m:r>
                              <a:rPr lang="uk-UA" i="1">
                                <a:latin typeface="Cambria Math" panose="02040503050406030204" pitchFamily="18" charset="0"/>
                              </a:rPr>
                              <m:t>𝑡</m:t>
                            </m:r>
                          </m:e>
                          <m:sub>
                            <m:r>
                              <m:rPr>
                                <m:sty m:val="p"/>
                              </m:rPr>
                              <a:rPr lang="uk-UA">
                                <a:latin typeface="Cambria Math" panose="02040503050406030204" pitchFamily="18" charset="0"/>
                              </a:rPr>
                              <m:t>e</m:t>
                            </m:r>
                          </m:sub>
                        </m:sSub>
                      </m:num>
                      <m:den>
                        <m:r>
                          <m:rPr>
                            <m:sty m:val="p"/>
                          </m:rPr>
                          <a:rPr lang="uk-UA">
                            <a:latin typeface="Cambria Math" panose="02040503050406030204" pitchFamily="18" charset="0"/>
                          </a:rPr>
                          <m:t>t</m:t>
                        </m:r>
                      </m:den>
                    </m:f>
                    <m:r>
                      <a:rPr lang="uk-UA">
                        <a:latin typeface="Cambria Math" panose="02040503050406030204" pitchFamily="18" charset="0"/>
                      </a:rPr>
                      <m:t> </m:t>
                    </m:r>
                  </m:oMath>
                </a14:m>
                <a:r>
                  <a:rPr lang="uk-UA" dirty="0"/>
                  <a:t>, </a:t>
                </a:r>
                <a:endParaRPr lang="en-US" dirty="0"/>
              </a:p>
              <a:p>
                <a:pPr marL="0" indent="0" algn="ctr">
                  <a:buNone/>
                </a:pPr>
                <a:r>
                  <a:rPr lang="uk-UA" sz="1700" dirty="0"/>
                  <a:t>де </a:t>
                </a:r>
                <a14:m>
                  <m:oMath xmlns:m="http://schemas.openxmlformats.org/officeDocument/2006/math">
                    <m:sSub>
                      <m:sSubPr>
                        <m:ctrlPr>
                          <a:rPr lang="en-US" sz="1700" i="1">
                            <a:latin typeface="Cambria Math" panose="02040503050406030204" pitchFamily="18" charset="0"/>
                          </a:rPr>
                        </m:ctrlPr>
                      </m:sSubPr>
                      <m:e>
                        <m:r>
                          <a:rPr lang="uk-UA" sz="1700" i="1">
                            <a:latin typeface="Cambria Math" panose="02040503050406030204" pitchFamily="18" charset="0"/>
                          </a:rPr>
                          <m:t>𝑡</m:t>
                        </m:r>
                      </m:e>
                      <m:sub>
                        <m:sSub>
                          <m:sSubPr>
                            <m:ctrlPr>
                              <a:rPr lang="en-US" sz="1700" i="1">
                                <a:latin typeface="Cambria Math" panose="02040503050406030204" pitchFamily="18" charset="0"/>
                              </a:rPr>
                            </m:ctrlPr>
                          </m:sSubPr>
                          <m:e>
                            <m:r>
                              <m:rPr>
                                <m:sty m:val="p"/>
                              </m:rPr>
                              <a:rPr lang="uk-UA" sz="1700">
                                <a:latin typeface="Cambria Math" panose="02040503050406030204" pitchFamily="18" charset="0"/>
                              </a:rPr>
                              <m:t>w</m:t>
                            </m:r>
                          </m:e>
                          <m:sub>
                            <m:r>
                              <m:rPr>
                                <m:sty m:val="p"/>
                              </m:rPr>
                              <a:rPr lang="uk-UA" sz="1700">
                                <a:latin typeface="Cambria Math" panose="02040503050406030204" pitchFamily="18" charset="0"/>
                              </a:rPr>
                              <m:t>e</m:t>
                            </m:r>
                          </m:sub>
                        </m:sSub>
                      </m:sub>
                    </m:sSub>
                  </m:oMath>
                </a14:m>
                <a:r>
                  <a:rPr lang="uk-UA" sz="1700" dirty="0"/>
                  <a:t> – час роботи </a:t>
                </a:r>
                <a14:m>
                  <m:oMath xmlns:m="http://schemas.openxmlformats.org/officeDocument/2006/math">
                    <m:r>
                      <m:rPr>
                        <m:sty m:val="p"/>
                      </m:rPr>
                      <a:rPr lang="uk-UA" sz="1700">
                        <a:latin typeface="Cambria Math" panose="02040503050406030204" pitchFamily="18" charset="0"/>
                      </a:rPr>
                      <m:t>e</m:t>
                    </m:r>
                  </m:oMath>
                </a14:m>
                <a:r>
                  <a:rPr lang="uk-UA" sz="1700" dirty="0"/>
                  <a:t>-того елемента для виконання операцій над </a:t>
                </a:r>
                <a14:m>
                  <m:oMath xmlns:m="http://schemas.openxmlformats.org/officeDocument/2006/math">
                    <m:r>
                      <a:rPr lang="uk-UA" sz="1700" i="1">
                        <a:latin typeface="Cambria Math" panose="02040503050406030204" pitchFamily="18" charset="0"/>
                      </a:rPr>
                      <m:t>𝑖</m:t>
                    </m:r>
                  </m:oMath>
                </a14:m>
                <a:r>
                  <a:rPr lang="uk-UA" sz="1700" dirty="0"/>
                  <a:t>-тим об’єктом, </a:t>
                </a:r>
                <a14:m>
                  <m:oMath xmlns:m="http://schemas.openxmlformats.org/officeDocument/2006/math">
                    <m:r>
                      <a:rPr lang="uk-UA" sz="1700" i="1">
                        <a:latin typeface="Cambria Math" panose="02040503050406030204" pitchFamily="18" charset="0"/>
                      </a:rPr>
                      <m:t>∆</m:t>
                    </m:r>
                    <m:sSub>
                      <m:sSubPr>
                        <m:ctrlPr>
                          <a:rPr lang="en-US" sz="1700" i="1">
                            <a:latin typeface="Cambria Math" panose="02040503050406030204" pitchFamily="18" charset="0"/>
                          </a:rPr>
                        </m:ctrlPr>
                      </m:sSubPr>
                      <m:e>
                        <m:r>
                          <a:rPr lang="uk-UA" sz="1700" i="1">
                            <a:latin typeface="Cambria Math" panose="02040503050406030204" pitchFamily="18" charset="0"/>
                          </a:rPr>
                          <m:t>𝑡</m:t>
                        </m:r>
                      </m:e>
                      <m:sub>
                        <m:r>
                          <m:rPr>
                            <m:sty m:val="p"/>
                          </m:rPr>
                          <a:rPr lang="uk-UA" sz="1700">
                            <a:latin typeface="Cambria Math" panose="02040503050406030204" pitchFamily="18" charset="0"/>
                          </a:rPr>
                          <m:t>e</m:t>
                        </m:r>
                      </m:sub>
                    </m:sSub>
                  </m:oMath>
                </a14:m>
                <a:r>
                  <a:rPr lang="uk-UA" sz="1700" dirty="0"/>
                  <a:t> -  різниця між поточним часом елемента </a:t>
                </a:r>
                <a14:m>
                  <m:oMath xmlns:m="http://schemas.openxmlformats.org/officeDocument/2006/math">
                    <m:r>
                      <a:rPr lang="uk-UA" sz="1700" i="1">
                        <a:latin typeface="Cambria Math" panose="02040503050406030204" pitchFamily="18" charset="0"/>
                      </a:rPr>
                      <m:t>𝑒</m:t>
                    </m:r>
                  </m:oMath>
                </a14:m>
                <a:r>
                  <a:rPr lang="uk-UA" sz="1700" dirty="0"/>
                  <a:t> та наступною точкою часу моделі, </a:t>
                </a:r>
                <a14:m>
                  <m:oMath xmlns:m="http://schemas.openxmlformats.org/officeDocument/2006/math">
                    <m:sSub>
                      <m:sSubPr>
                        <m:ctrlPr>
                          <a:rPr lang="en-US" sz="1700" i="1">
                            <a:latin typeface="Cambria Math" panose="02040503050406030204" pitchFamily="18" charset="0"/>
                          </a:rPr>
                        </m:ctrlPr>
                      </m:sSubPr>
                      <m:e>
                        <m:r>
                          <a:rPr lang="uk-UA" sz="1700" i="1">
                            <a:latin typeface="Cambria Math" panose="02040503050406030204" pitchFamily="18" charset="0"/>
                          </a:rPr>
                          <m:t>𝑛</m:t>
                        </m:r>
                      </m:e>
                      <m:sub>
                        <m:r>
                          <a:rPr lang="uk-UA" sz="1700" i="1">
                            <a:latin typeface="Cambria Math" panose="02040503050406030204" pitchFamily="18" charset="0"/>
                          </a:rPr>
                          <m:t>𝑒</m:t>
                        </m:r>
                      </m:sub>
                    </m:sSub>
                  </m:oMath>
                </a14:m>
                <a:r>
                  <a:rPr lang="uk-UA" sz="1700" dirty="0"/>
                  <a:t> – кількість завдань, що були виконані елементом, </a:t>
                </a:r>
                <a14:m>
                  <m:oMath xmlns:m="http://schemas.openxmlformats.org/officeDocument/2006/math">
                    <m:r>
                      <a:rPr lang="uk-UA" sz="1700" i="1">
                        <a:latin typeface="Cambria Math" panose="02040503050406030204" pitchFamily="18" charset="0"/>
                      </a:rPr>
                      <m:t>𝑡</m:t>
                    </m:r>
                  </m:oMath>
                </a14:m>
                <a:r>
                  <a:rPr lang="uk-UA" sz="1700" dirty="0"/>
                  <a:t> – час моделювання</a:t>
                </a:r>
                <a:endParaRPr lang="en-US" sz="1700" dirty="0"/>
              </a:p>
              <a:p>
                <a:pPr marL="0" indent="0">
                  <a:buNone/>
                </a:pPr>
                <a:endParaRPr lang="en-US" dirty="0"/>
              </a:p>
            </p:txBody>
          </p:sp>
        </mc:Choice>
        <mc:Fallback>
          <p:sp>
            <p:nvSpPr>
              <p:cNvPr id="6" name="Content Placeholder 5">
                <a:extLst>
                  <a:ext uri="{FF2B5EF4-FFF2-40B4-BE49-F238E27FC236}">
                    <a16:creationId xmlns:a16="http://schemas.microsoft.com/office/drawing/2014/main" id="{6DF8FF22-801B-D649-8B83-203778386C21}"/>
                  </a:ext>
                </a:extLst>
              </p:cNvPr>
              <p:cNvSpPr>
                <a:spLocks noGrp="1" noRot="1" noChangeAspect="1" noMove="1" noResize="1" noEditPoints="1" noAdjustHandles="1" noChangeArrowheads="1" noChangeShapeType="1" noTextEdit="1"/>
              </p:cNvSpPr>
              <p:nvPr>
                <p:ph sz="quarter" idx="4"/>
              </p:nvPr>
            </p:nvSpPr>
            <p:spPr>
              <a:blipFill>
                <a:blip r:embed="rId3"/>
                <a:stretch>
                  <a:fillRect t="-12715" r="-733"/>
                </a:stretch>
              </a:blipFill>
            </p:spPr>
            <p:txBody>
              <a:bodyPr/>
              <a:lstStyle/>
              <a:p>
                <a:r>
                  <a:rPr lang="en-US">
                    <a:noFill/>
                  </a:rPr>
                  <a:t> </a:t>
                </a:r>
              </a:p>
            </p:txBody>
          </p:sp>
        </mc:Fallback>
      </mc:AlternateContent>
    </p:spTree>
    <p:extLst>
      <p:ext uri="{BB962C8B-B14F-4D97-AF65-F5344CB8AC3E}">
        <p14:creationId xmlns:p14="http://schemas.microsoft.com/office/powerpoint/2010/main" val="2768255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6412-8887-A041-AA33-461FA16CC6CB}"/>
              </a:ext>
            </a:extLst>
          </p:cNvPr>
          <p:cNvSpPr>
            <a:spLocks noGrp="1"/>
          </p:cNvSpPr>
          <p:nvPr>
            <p:ph type="title"/>
          </p:nvPr>
        </p:nvSpPr>
        <p:spPr/>
        <p:txBody>
          <a:bodyPr/>
          <a:lstStyle/>
          <a:p>
            <a:r>
              <a:rPr lang="uk-UA" dirty="0"/>
              <a:t>Реалізація моделі</a:t>
            </a:r>
            <a:endParaRPr lang="en-US" dirty="0"/>
          </a:p>
        </p:txBody>
      </p:sp>
      <p:graphicFrame>
        <p:nvGraphicFramePr>
          <p:cNvPr id="4" name="Content Placeholder 3">
            <a:extLst>
              <a:ext uri="{FF2B5EF4-FFF2-40B4-BE49-F238E27FC236}">
                <a16:creationId xmlns:a16="http://schemas.microsoft.com/office/drawing/2014/main" id="{294485B6-4395-9541-9931-7EBEE583B2C1}"/>
              </a:ext>
            </a:extLst>
          </p:cNvPr>
          <p:cNvGraphicFramePr>
            <a:graphicFrameLocks noGrp="1"/>
          </p:cNvGraphicFramePr>
          <p:nvPr>
            <p:ph idx="1"/>
          </p:nvPr>
        </p:nvGraphicFramePr>
        <p:xfrm>
          <a:off x="838200" y="2340419"/>
          <a:ext cx="10515600" cy="3333814"/>
        </p:xfrm>
        <a:graphic>
          <a:graphicData uri="http://schemas.openxmlformats.org/drawingml/2006/table">
            <a:tbl>
              <a:tblPr firstRow="1" firstCol="1" bandRow="1">
                <a:tableStyleId>{5C22544A-7EE6-4342-B048-85BDC9FD1C3A}</a:tableStyleId>
              </a:tblPr>
              <a:tblGrid>
                <a:gridCol w="4633173">
                  <a:extLst>
                    <a:ext uri="{9D8B030D-6E8A-4147-A177-3AD203B41FA5}">
                      <a16:colId xmlns:a16="http://schemas.microsoft.com/office/drawing/2014/main" val="4016273873"/>
                    </a:ext>
                  </a:extLst>
                </a:gridCol>
                <a:gridCol w="5882427">
                  <a:extLst>
                    <a:ext uri="{9D8B030D-6E8A-4147-A177-3AD203B41FA5}">
                      <a16:colId xmlns:a16="http://schemas.microsoft.com/office/drawing/2014/main" val="802403666"/>
                    </a:ext>
                  </a:extLst>
                </a:gridCol>
              </a:tblGrid>
              <a:tr h="123190">
                <a:tc>
                  <a:txBody>
                    <a:bodyPr/>
                    <a:lstStyle/>
                    <a:p>
                      <a:pPr marL="0" marR="0" indent="0" algn="just">
                        <a:lnSpc>
                          <a:spcPct val="150000"/>
                        </a:lnSpc>
                        <a:spcBef>
                          <a:spcPts val="0"/>
                        </a:spcBef>
                        <a:spcAft>
                          <a:spcPts val="0"/>
                        </a:spcAft>
                      </a:pPr>
                      <a:r>
                        <a:rPr lang="uk-UA" sz="1400" dirty="0">
                          <a:effectLst/>
                        </a:rPr>
                        <a:t>Клас</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uk-UA" sz="1400">
                          <a:effectLst/>
                        </a:rPr>
                        <a:t>Опис</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63916"/>
                  </a:ext>
                </a:extLst>
              </a:tr>
              <a:tr h="613410">
                <a:tc>
                  <a:txBody>
                    <a:bodyPr/>
                    <a:lstStyle/>
                    <a:p>
                      <a:pPr marL="0" marR="0" indent="0" algn="just">
                        <a:lnSpc>
                          <a:spcPct val="150000"/>
                        </a:lnSpc>
                        <a:spcBef>
                          <a:spcPts val="0"/>
                        </a:spcBef>
                        <a:spcAft>
                          <a:spcPts val="0"/>
                        </a:spcAft>
                      </a:pPr>
                      <a:r>
                        <a:rPr lang="uk-UA" sz="1400">
                          <a:effectLst/>
                        </a:rPr>
                        <a:t>Model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uk-UA" sz="1400">
                          <a:effectLst/>
                        </a:rPr>
                        <a:t>Основний клас моделі системи, що оркеструє запуск потрібних процесів і просування часу</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2666084"/>
                  </a:ext>
                </a:extLst>
              </a:tr>
              <a:tr h="490220">
                <a:tc>
                  <a:txBody>
                    <a:bodyPr/>
                    <a:lstStyle/>
                    <a:p>
                      <a:pPr marL="0" marR="0" indent="0" algn="just">
                        <a:lnSpc>
                          <a:spcPct val="150000"/>
                        </a:lnSpc>
                        <a:spcBef>
                          <a:spcPts val="0"/>
                        </a:spcBef>
                        <a:spcAft>
                          <a:spcPts val="0"/>
                        </a:spcAft>
                      </a:pPr>
                      <a:r>
                        <a:rPr lang="uk-UA" sz="1400">
                          <a:effectLst/>
                        </a:rPr>
                        <a:t>Element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uk-UA" sz="1400">
                          <a:effectLst/>
                        </a:rPr>
                        <a:t>Базовий абстрактний клас елементу, що містить основні властивості</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3314589"/>
                  </a:ext>
                </a:extLst>
              </a:tr>
              <a:tr h="490220">
                <a:tc>
                  <a:txBody>
                    <a:bodyPr/>
                    <a:lstStyle/>
                    <a:p>
                      <a:pPr marL="0" marR="0" indent="0" algn="just">
                        <a:lnSpc>
                          <a:spcPct val="150000"/>
                        </a:lnSpc>
                        <a:spcBef>
                          <a:spcPts val="0"/>
                        </a:spcBef>
                        <a:spcAft>
                          <a:spcPts val="0"/>
                        </a:spcAft>
                      </a:pPr>
                      <a:r>
                        <a:rPr lang="uk-UA" sz="1400">
                          <a:effectLst/>
                        </a:rPr>
                        <a:t>Worker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uk-UA" sz="1400">
                          <a:effectLst/>
                        </a:rPr>
                        <a:t>Об’єкт, що відповідає за виконання задач, що надійшли, в межах елементу системи</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6115413"/>
                  </a:ext>
                </a:extLst>
              </a:tr>
              <a:tr h="366395">
                <a:tc>
                  <a:txBody>
                    <a:bodyPr/>
                    <a:lstStyle/>
                    <a:p>
                      <a:pPr marL="0" marR="0" indent="0" algn="just">
                        <a:lnSpc>
                          <a:spcPct val="150000"/>
                        </a:lnSpc>
                        <a:spcBef>
                          <a:spcPts val="0"/>
                        </a:spcBef>
                        <a:spcAft>
                          <a:spcPts val="0"/>
                        </a:spcAft>
                      </a:pPr>
                      <a:r>
                        <a:rPr lang="uk-UA" sz="1400">
                          <a:effectLst/>
                        </a:rPr>
                        <a:t>ElementWithResource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uk-UA" sz="1400">
                          <a:effectLst/>
                        </a:rPr>
                        <a:t>Базовий елемент, що потребує для обробки певного ресурсу</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2997604"/>
                  </a:ext>
                </a:extLst>
              </a:tr>
              <a:tr h="490220">
                <a:tc>
                  <a:txBody>
                    <a:bodyPr/>
                    <a:lstStyle/>
                    <a:p>
                      <a:pPr marL="0" marR="0" indent="0" algn="just">
                        <a:lnSpc>
                          <a:spcPct val="150000"/>
                        </a:lnSpc>
                        <a:spcBef>
                          <a:spcPts val="0"/>
                        </a:spcBef>
                        <a:spcAft>
                          <a:spcPts val="0"/>
                        </a:spcAft>
                      </a:pPr>
                      <a:r>
                        <a:rPr lang="uk-UA" sz="1400">
                          <a:effectLst/>
                        </a:rPr>
                        <a:t>ElementWithLimitedResource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uk-UA" sz="1400">
                          <a:effectLst/>
                        </a:rPr>
                        <a:t>Елемент, що має має обмежену кількість ресурсу (каналів) для обробки задач</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376388"/>
                  </a:ext>
                </a:extLst>
              </a:tr>
              <a:tr h="366395">
                <a:tc>
                  <a:txBody>
                    <a:bodyPr/>
                    <a:lstStyle/>
                    <a:p>
                      <a:pPr marL="0" marR="0" indent="0" algn="just">
                        <a:lnSpc>
                          <a:spcPct val="150000"/>
                        </a:lnSpc>
                        <a:spcBef>
                          <a:spcPts val="0"/>
                        </a:spcBef>
                        <a:spcAft>
                          <a:spcPts val="0"/>
                        </a:spcAft>
                      </a:pPr>
                      <a:r>
                        <a:rPr lang="uk-UA" sz="1400">
                          <a:effectLst/>
                        </a:rPr>
                        <a:t>ElementWithUnlimitedResource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uk-UA" sz="1400" dirty="0">
                          <a:effectLst/>
                        </a:rPr>
                        <a:t>Елемент, що має безмежний ресурс і не потребує черги</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4207614"/>
                  </a:ext>
                </a:extLst>
              </a:tr>
            </a:tbl>
          </a:graphicData>
        </a:graphic>
      </p:graphicFrame>
    </p:spTree>
    <p:extLst>
      <p:ext uri="{BB962C8B-B14F-4D97-AF65-F5344CB8AC3E}">
        <p14:creationId xmlns:p14="http://schemas.microsoft.com/office/powerpoint/2010/main" val="131703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7187-9612-AE41-81D2-EF41AA726545}"/>
              </a:ext>
            </a:extLst>
          </p:cNvPr>
          <p:cNvSpPr>
            <a:spLocks noGrp="1"/>
          </p:cNvSpPr>
          <p:nvPr>
            <p:ph type="title"/>
          </p:nvPr>
        </p:nvSpPr>
        <p:spPr/>
        <p:txBody>
          <a:bodyPr/>
          <a:lstStyle/>
          <a:p>
            <a:r>
              <a:rPr lang="uk-UA" dirty="0"/>
              <a:t>Реалізація моделі</a:t>
            </a:r>
            <a:endParaRPr lang="en-US" dirty="0"/>
          </a:p>
        </p:txBody>
      </p:sp>
      <p:graphicFrame>
        <p:nvGraphicFramePr>
          <p:cNvPr id="4" name="Content Placeholder 3">
            <a:extLst>
              <a:ext uri="{FF2B5EF4-FFF2-40B4-BE49-F238E27FC236}">
                <a16:creationId xmlns:a16="http://schemas.microsoft.com/office/drawing/2014/main" id="{C7329A9B-EFD6-364E-BB56-35387317BA40}"/>
              </a:ext>
            </a:extLst>
          </p:cNvPr>
          <p:cNvGraphicFramePr>
            <a:graphicFrameLocks noGrp="1"/>
          </p:cNvGraphicFramePr>
          <p:nvPr>
            <p:ph idx="1"/>
          </p:nvPr>
        </p:nvGraphicFramePr>
        <p:xfrm>
          <a:off x="838200" y="2839529"/>
          <a:ext cx="10515600" cy="2335722"/>
        </p:xfrm>
        <a:graphic>
          <a:graphicData uri="http://schemas.openxmlformats.org/drawingml/2006/table">
            <a:tbl>
              <a:tblPr firstRow="1" firstCol="1" bandRow="1">
                <a:tableStyleId>{5C22544A-7EE6-4342-B048-85BDC9FD1C3A}</a:tableStyleId>
              </a:tblPr>
              <a:tblGrid>
                <a:gridCol w="2412279">
                  <a:extLst>
                    <a:ext uri="{9D8B030D-6E8A-4147-A177-3AD203B41FA5}">
                      <a16:colId xmlns:a16="http://schemas.microsoft.com/office/drawing/2014/main" val="3621508501"/>
                    </a:ext>
                  </a:extLst>
                </a:gridCol>
                <a:gridCol w="8103321">
                  <a:extLst>
                    <a:ext uri="{9D8B030D-6E8A-4147-A177-3AD203B41FA5}">
                      <a16:colId xmlns:a16="http://schemas.microsoft.com/office/drawing/2014/main" val="442551408"/>
                    </a:ext>
                  </a:extLst>
                </a:gridCol>
              </a:tblGrid>
              <a:tr h="98425">
                <a:tc>
                  <a:txBody>
                    <a:bodyPr/>
                    <a:lstStyle/>
                    <a:p>
                      <a:pPr marL="0" marR="0" indent="0" algn="just">
                        <a:lnSpc>
                          <a:spcPct val="150000"/>
                        </a:lnSpc>
                        <a:spcBef>
                          <a:spcPts val="0"/>
                        </a:spcBef>
                        <a:spcAft>
                          <a:spcPts val="0"/>
                        </a:spcAft>
                      </a:pPr>
                      <a:r>
                        <a:rPr lang="uk-UA" sz="1400">
                          <a:effectLst/>
                        </a:rPr>
                        <a:t>Клас</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uk-UA" sz="1400">
                          <a:effectLst/>
                        </a:rPr>
                        <a:t>Опис</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8110361"/>
                  </a:ext>
                </a:extLst>
              </a:tr>
              <a:tr h="194945">
                <a:tc>
                  <a:txBody>
                    <a:bodyPr/>
                    <a:lstStyle/>
                    <a:p>
                      <a:pPr marL="0" marR="0" indent="0" algn="just">
                        <a:lnSpc>
                          <a:spcPct val="150000"/>
                        </a:lnSpc>
                        <a:spcBef>
                          <a:spcPts val="0"/>
                        </a:spcBef>
                        <a:spcAft>
                          <a:spcPts val="0"/>
                        </a:spcAft>
                      </a:pPr>
                      <a:r>
                        <a:rPr lang="uk-UA" sz="1400">
                          <a:effectLst/>
                        </a:rPr>
                        <a:t>Queue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uk-UA" sz="1400">
                          <a:effectLst/>
                        </a:rPr>
                        <a:t>Реалізація стандартної черги</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7922946"/>
                  </a:ext>
                </a:extLst>
              </a:tr>
              <a:tr h="294005">
                <a:tc>
                  <a:txBody>
                    <a:bodyPr/>
                    <a:lstStyle/>
                    <a:p>
                      <a:pPr marL="0" marR="0" indent="0" algn="just">
                        <a:lnSpc>
                          <a:spcPct val="150000"/>
                        </a:lnSpc>
                        <a:spcBef>
                          <a:spcPts val="0"/>
                        </a:spcBef>
                        <a:spcAft>
                          <a:spcPts val="0"/>
                        </a:spcAft>
                      </a:pPr>
                      <a:r>
                        <a:rPr lang="uk-UA" sz="1400">
                          <a:effectLst/>
                        </a:rPr>
                        <a:t>PriorityQueue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uk-UA" sz="1400">
                          <a:effectLst/>
                        </a:rPr>
                        <a:t>Реалізація черги з пріоритетом за певним компаратором</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5691378"/>
                  </a:ext>
                </a:extLst>
              </a:tr>
              <a:tr h="396875">
                <a:tc>
                  <a:txBody>
                    <a:bodyPr/>
                    <a:lstStyle/>
                    <a:p>
                      <a:pPr marL="0" marR="0" indent="0" algn="just">
                        <a:lnSpc>
                          <a:spcPct val="150000"/>
                        </a:lnSpc>
                        <a:spcBef>
                          <a:spcPts val="0"/>
                        </a:spcBef>
                        <a:spcAft>
                          <a:spcPts val="0"/>
                        </a:spcAft>
                      </a:pPr>
                      <a:r>
                        <a:rPr lang="uk-UA" sz="1400">
                          <a:effectLst/>
                        </a:rPr>
                        <a:t>Next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uk-UA" sz="1400">
                          <a:effectLst/>
                        </a:rPr>
                        <a:t>Інтефейс, що реалізовує вибір наступного елементу для переходу. Має багато реалізацій</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7867933"/>
                  </a:ext>
                </a:extLst>
              </a:tr>
              <a:tr h="393700">
                <a:tc>
                  <a:txBody>
                    <a:bodyPr/>
                    <a:lstStyle/>
                    <a:p>
                      <a:pPr marL="0" marR="0" indent="0" algn="just">
                        <a:lnSpc>
                          <a:spcPct val="150000"/>
                        </a:lnSpc>
                        <a:spcBef>
                          <a:spcPts val="0"/>
                        </a:spcBef>
                        <a:spcAft>
                          <a:spcPts val="0"/>
                        </a:spcAft>
                      </a:pPr>
                      <a:r>
                        <a:rPr lang="uk-UA" sz="1400">
                          <a:effectLst/>
                        </a:rPr>
                        <a:t>Random</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uk-UA" sz="1400">
                          <a:effectLst/>
                        </a:rPr>
                        <a:t>Клас генерації випадкових чисел, використовуючи різні стратегії</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6072336"/>
                  </a:ext>
                </a:extLst>
              </a:tr>
              <a:tr h="393700">
                <a:tc>
                  <a:txBody>
                    <a:bodyPr/>
                    <a:lstStyle/>
                    <a:p>
                      <a:pPr marL="0" marR="0" indent="0" algn="just">
                        <a:lnSpc>
                          <a:spcPct val="150000"/>
                        </a:lnSpc>
                        <a:spcBef>
                          <a:spcPts val="0"/>
                        </a:spcBef>
                        <a:spcAft>
                          <a:spcPts val="0"/>
                        </a:spcAft>
                      </a:pPr>
                      <a:r>
                        <a:rPr lang="uk-UA" sz="1400">
                          <a:effectLst/>
                        </a:rPr>
                        <a:t>DelayGenerator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uk-UA" sz="1400">
                          <a:effectLst/>
                        </a:rPr>
                        <a:t>Генератор затримок, спираючись на різні види формування випадкових чисел</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3526744"/>
                  </a:ext>
                </a:extLst>
              </a:tr>
              <a:tr h="194945">
                <a:tc>
                  <a:txBody>
                    <a:bodyPr/>
                    <a:lstStyle/>
                    <a:p>
                      <a:pPr marL="0" marR="0" indent="0" algn="just">
                        <a:lnSpc>
                          <a:spcPct val="150000"/>
                        </a:lnSpc>
                        <a:spcBef>
                          <a:spcPts val="0"/>
                        </a:spcBef>
                        <a:spcAft>
                          <a:spcPts val="0"/>
                        </a:spcAft>
                      </a:pPr>
                      <a:r>
                        <a:rPr lang="uk-UA" sz="1400">
                          <a:effectLst/>
                        </a:rPr>
                        <a:t>Settings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just">
                        <a:lnSpc>
                          <a:spcPct val="150000"/>
                        </a:lnSpc>
                        <a:spcBef>
                          <a:spcPts val="0"/>
                        </a:spcBef>
                        <a:spcAft>
                          <a:spcPts val="0"/>
                        </a:spcAft>
                      </a:pPr>
                      <a:r>
                        <a:rPr lang="uk-UA" sz="1400" dirty="0">
                          <a:effectLst/>
                        </a:rPr>
                        <a:t>Службові налаштування </a:t>
                      </a:r>
                      <a:r>
                        <a:rPr lang="uk-UA" sz="1400" dirty="0" err="1">
                          <a:effectLst/>
                        </a:rPr>
                        <a:t>ситеми</a:t>
                      </a:r>
                      <a:r>
                        <a:rPr lang="uk-UA" sz="1400" dirty="0">
                          <a:effectLst/>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488548"/>
                  </a:ext>
                </a:extLst>
              </a:tr>
            </a:tbl>
          </a:graphicData>
        </a:graphic>
      </p:graphicFrame>
    </p:spTree>
    <p:extLst>
      <p:ext uri="{BB962C8B-B14F-4D97-AF65-F5344CB8AC3E}">
        <p14:creationId xmlns:p14="http://schemas.microsoft.com/office/powerpoint/2010/main" val="1662505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410</TotalTime>
  <Words>1245</Words>
  <Application>Microsoft Macintosh PowerPoint</Application>
  <PresentationFormat>Widescreen</PresentationFormat>
  <Paragraphs>371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Times New Roman</vt:lpstr>
      <vt:lpstr>Office Theme</vt:lpstr>
      <vt:lpstr>Алгоритм імітації для мереж масового обслуговування</vt:lpstr>
      <vt:lpstr>Вступ</vt:lpstr>
      <vt:lpstr>Задача</vt:lpstr>
      <vt:lpstr>Концептуальна модель</vt:lpstr>
      <vt:lpstr>Концептуальна модель</vt:lpstr>
      <vt:lpstr>Формалізована модель</vt:lpstr>
      <vt:lpstr>Формалізована модель</vt:lpstr>
      <vt:lpstr>Реалізація моделі</vt:lpstr>
      <vt:lpstr>Реалізація моделі</vt:lpstr>
      <vt:lpstr>Реалізація моделі</vt:lpstr>
      <vt:lpstr>Результати моделювання</vt:lpstr>
      <vt:lpstr>Результати моделювання</vt:lpstr>
      <vt:lpstr>Рекомендації</vt:lpstr>
      <vt:lpstr>Висновки</vt:lpstr>
      <vt:lpstr>Дякую за увагу!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Універсальний алгоритм імітації для мереж масового обслуговування </dc:title>
  <dc:creator>Microsoft Office User</dc:creator>
  <cp:lastModifiedBy>Microsoft Office User</cp:lastModifiedBy>
  <cp:revision>66</cp:revision>
  <dcterms:created xsi:type="dcterms:W3CDTF">2023-12-26T08:01:28Z</dcterms:created>
  <dcterms:modified xsi:type="dcterms:W3CDTF">2023-12-26T14:52:02Z</dcterms:modified>
</cp:coreProperties>
</file>