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6" r:id="rId2"/>
    <p:sldId id="267" r:id="rId3"/>
    <p:sldId id="268" r:id="rId4"/>
    <p:sldId id="257" r:id="rId5"/>
    <p:sldId id="258" r:id="rId6"/>
    <p:sldId id="260" r:id="rId7"/>
    <p:sldId id="265" r:id="rId8"/>
    <p:sldId id="259" r:id="rId9"/>
    <p:sldId id="261" r:id="rId10"/>
    <p:sldId id="262"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2/11/2023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2/11/2023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2/11/2023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2/11/2023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2/11/2023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Tanzanian Water Wells Classification</a:t>
            </a:r>
            <a:endParaRPr lang="en-US" dirty="0"/>
          </a:p>
        </p:txBody>
      </p:sp>
      <p:sp>
        <p:nvSpPr>
          <p:cNvPr id="3" name="Content Placeholder 2"/>
          <p:cNvSpPr>
            <a:spLocks noGrp="1"/>
          </p:cNvSpPr>
          <p:nvPr>
            <p:ph idx="1"/>
          </p:nvPr>
        </p:nvSpPr>
        <p:spPr/>
        <p:txBody>
          <a:bodyPr/>
          <a:lstStyle/>
          <a:p>
            <a:r>
              <a:rPr lang="en-US" dirty="0"/>
              <a:t>Tanzania, is a developing country, struggles with providing clean water to its population of over 57,000,000. There are many water points already established in the country, but some are in need of repair while others have failed altogether.</a:t>
            </a:r>
          </a:p>
          <a:p>
            <a:r>
              <a:rPr lang="en-US" dirty="0"/>
              <a:t>As a data scientist working for an NGO, </a:t>
            </a:r>
            <a:r>
              <a:rPr lang="en-US" dirty="0" err="1"/>
              <a:t>i</a:t>
            </a:r>
            <a:r>
              <a:rPr lang="en-US" dirty="0"/>
              <a:t> </a:t>
            </a:r>
            <a:r>
              <a:rPr lang="en-US" dirty="0" smtClean="0"/>
              <a:t>have build </a:t>
            </a:r>
            <a:r>
              <a:rPr lang="en-US" dirty="0"/>
              <a:t>a classifier to accurately predict the condition of water wells in Tanzania, with the aim of improving access to clean water for the country's growing population. The classifier will be used on locating wells in need of repair and finding patterns in non-functional wells to inform repair of wells and construction of new wells. </a:t>
            </a:r>
          </a:p>
        </p:txBody>
      </p:sp>
    </p:spTree>
    <p:extLst>
      <p:ext uri="{BB962C8B-B14F-4D97-AF65-F5344CB8AC3E}">
        <p14:creationId xmlns:p14="http://schemas.microsoft.com/office/powerpoint/2010/main" val="3237130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1156" y="286603"/>
            <a:ext cx="10094523" cy="1450757"/>
          </a:xfrm>
        </p:spPr>
        <p:txBody>
          <a:bodyPr/>
          <a:lstStyle/>
          <a:p>
            <a:r>
              <a:rPr lang="en-US" b="1" dirty="0"/>
              <a:t>Conclusions / Next Steps</a:t>
            </a:r>
          </a:p>
        </p:txBody>
      </p:sp>
      <p:sp>
        <p:nvSpPr>
          <p:cNvPr id="3" name="Rectangle 2"/>
          <p:cNvSpPr/>
          <p:nvPr/>
        </p:nvSpPr>
        <p:spPr>
          <a:xfrm>
            <a:off x="1185332" y="1859340"/>
            <a:ext cx="9970347" cy="2031325"/>
          </a:xfrm>
          <a:prstGeom prst="rect">
            <a:avLst/>
          </a:prstGeom>
        </p:spPr>
        <p:txBody>
          <a:bodyPr wrap="square">
            <a:spAutoFit/>
          </a:bodyPr>
          <a:lstStyle/>
          <a:p>
            <a:r>
              <a:rPr lang="en-US" dirty="0">
                <a:solidFill>
                  <a:srgbClr val="000000"/>
                </a:solidFill>
                <a:latin typeface="Helvetica Neue"/>
              </a:rPr>
              <a:t>Based on the results, the </a:t>
            </a:r>
            <a:r>
              <a:rPr lang="en-US" dirty="0" err="1">
                <a:solidFill>
                  <a:srgbClr val="000000"/>
                </a:solidFill>
                <a:latin typeface="Helvetica Neue"/>
              </a:rPr>
              <a:t>XGBoost</a:t>
            </a:r>
            <a:r>
              <a:rPr lang="en-US" dirty="0">
                <a:solidFill>
                  <a:srgbClr val="000000"/>
                </a:solidFill>
                <a:latin typeface="Helvetica Neue"/>
              </a:rPr>
              <a:t> model has shown better performance compared to other models with an accuracy of 0.79 and a balanced precision, recall, and F1 score. The confusion matrix also shows that the </a:t>
            </a:r>
            <a:r>
              <a:rPr lang="en-US" dirty="0" err="1">
                <a:solidFill>
                  <a:srgbClr val="000000"/>
                </a:solidFill>
                <a:latin typeface="Helvetica Neue"/>
              </a:rPr>
              <a:t>XGBoost</a:t>
            </a:r>
            <a:r>
              <a:rPr lang="en-US" dirty="0">
                <a:solidFill>
                  <a:srgbClr val="000000"/>
                </a:solidFill>
                <a:latin typeface="Helvetica Neue"/>
              </a:rPr>
              <a:t> model has correctly classified more observations compared to the other models</a:t>
            </a:r>
            <a:r>
              <a:rPr lang="en-US" dirty="0" smtClean="0">
                <a:solidFill>
                  <a:srgbClr val="000000"/>
                </a:solidFill>
                <a:latin typeface="Helvetica Neue"/>
              </a:rPr>
              <a:t>.</a:t>
            </a:r>
          </a:p>
          <a:p>
            <a:r>
              <a:rPr lang="en-US" dirty="0" smtClean="0">
                <a:solidFill>
                  <a:srgbClr val="000000"/>
                </a:solidFill>
                <a:latin typeface="Helvetica Neue"/>
              </a:rPr>
              <a:t>The </a:t>
            </a:r>
            <a:r>
              <a:rPr lang="en-US" dirty="0">
                <a:solidFill>
                  <a:srgbClr val="000000"/>
                </a:solidFill>
                <a:latin typeface="Helvetica Neue"/>
              </a:rPr>
              <a:t>model had the best performance at predicting functional wells, but struggled with accurately predicting those that were functional but in need of repairs. Meanwhile, its results for non-functional wells were adequate.</a:t>
            </a:r>
            <a:endParaRPr lang="en-US" b="0" i="0" dirty="0">
              <a:solidFill>
                <a:srgbClr val="000000"/>
              </a:solidFill>
              <a:effectLst/>
              <a:latin typeface="Helvetica Neue"/>
            </a:endParaRPr>
          </a:p>
        </p:txBody>
      </p:sp>
    </p:spTree>
    <p:extLst>
      <p:ext uri="{BB962C8B-B14F-4D97-AF65-F5344CB8AC3E}">
        <p14:creationId xmlns:p14="http://schemas.microsoft.com/office/powerpoint/2010/main" val="1440388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chemeClr val="tx1"/>
                </a:solidFill>
              </a:rPr>
              <a:t>To improve the model's predictions, the following steps are recommended:</a:t>
            </a:r>
            <a:endParaRPr lang="en-US" sz="2800" b="1" dirty="0">
              <a:solidFill>
                <a:schemeClr val="tx1"/>
              </a:solidFill>
            </a:endParaRPr>
          </a:p>
        </p:txBody>
      </p:sp>
      <p:sp>
        <p:nvSpPr>
          <p:cNvPr id="3" name="Rectangle 2"/>
          <p:cNvSpPr/>
          <p:nvPr/>
        </p:nvSpPr>
        <p:spPr>
          <a:xfrm>
            <a:off x="1097280" y="1720840"/>
            <a:ext cx="10058400" cy="2308324"/>
          </a:xfrm>
          <a:prstGeom prst="rect">
            <a:avLst/>
          </a:prstGeom>
        </p:spPr>
        <p:txBody>
          <a:bodyPr wrap="square">
            <a:spAutoFit/>
          </a:bodyPr>
          <a:lstStyle/>
          <a:p>
            <a:pPr marL="342900" indent="-342900">
              <a:buFont typeface="+mj-lt"/>
              <a:buAutoNum type="arabicPeriod"/>
            </a:pPr>
            <a:r>
              <a:rPr lang="en-US" dirty="0">
                <a:solidFill>
                  <a:srgbClr val="000000"/>
                </a:solidFill>
                <a:latin typeface="Helvetica Neue"/>
              </a:rPr>
              <a:t>Feature engineering by creating new features from existing ones to help the model better understand the relationship between input and output variables. This can lead to improved accuracy.</a:t>
            </a:r>
          </a:p>
          <a:p>
            <a:pPr marL="342900" indent="-342900">
              <a:buFont typeface="+mj-lt"/>
              <a:buAutoNum type="arabicPeriod"/>
            </a:pPr>
            <a:r>
              <a:rPr lang="en-US" dirty="0" err="1">
                <a:solidFill>
                  <a:srgbClr val="000000"/>
                </a:solidFill>
                <a:latin typeface="Helvetica Neue"/>
              </a:rPr>
              <a:t>Hyperparameter</a:t>
            </a:r>
            <a:r>
              <a:rPr lang="en-US" dirty="0">
                <a:solidFill>
                  <a:srgbClr val="000000"/>
                </a:solidFill>
                <a:latin typeface="Helvetica Neue"/>
              </a:rPr>
              <a:t> tuning by adjusting the parameters of the model to optimize its performance.</a:t>
            </a:r>
          </a:p>
          <a:p>
            <a:pPr marL="342900" indent="-342900">
              <a:buFont typeface="+mj-lt"/>
              <a:buAutoNum type="arabicPeriod"/>
            </a:pPr>
            <a:r>
              <a:rPr lang="en-US" dirty="0">
                <a:solidFill>
                  <a:srgbClr val="000000"/>
                </a:solidFill>
                <a:latin typeface="Helvetica Neue"/>
              </a:rPr>
              <a:t>We can also use Cross-validation to evaluate the performance of machine learning models. It helps to avoid overfitting and can lead to improved accuracy.</a:t>
            </a:r>
          </a:p>
          <a:p>
            <a:pPr marL="342900" indent="-342900">
              <a:buFont typeface="+mj-lt"/>
              <a:buAutoNum type="arabicPeriod"/>
            </a:pPr>
            <a:r>
              <a:rPr lang="en-US" dirty="0">
                <a:solidFill>
                  <a:srgbClr val="000000"/>
                </a:solidFill>
                <a:latin typeface="Helvetica Neue"/>
              </a:rPr>
              <a:t>Ensemble methods can also be used to combine the predictions of multiple models to produce a more accurate result.</a:t>
            </a:r>
            <a:endParaRPr lang="en-US" b="0" i="0" dirty="0">
              <a:solidFill>
                <a:srgbClr val="000000"/>
              </a:solidFill>
              <a:effectLst/>
              <a:latin typeface="Helvetica Neue"/>
            </a:endParaRPr>
          </a:p>
        </p:txBody>
      </p:sp>
    </p:spTree>
    <p:extLst>
      <p:ext uri="{BB962C8B-B14F-4D97-AF65-F5344CB8AC3E}">
        <p14:creationId xmlns:p14="http://schemas.microsoft.com/office/powerpoint/2010/main" val="808868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Further Analysis:</a:t>
            </a:r>
          </a:p>
        </p:txBody>
      </p:sp>
      <p:sp>
        <p:nvSpPr>
          <p:cNvPr id="3" name="Rectangle 2"/>
          <p:cNvSpPr/>
          <p:nvPr/>
        </p:nvSpPr>
        <p:spPr>
          <a:xfrm>
            <a:off x="1097280" y="1997839"/>
            <a:ext cx="10058400" cy="1477328"/>
          </a:xfrm>
          <a:prstGeom prst="rect">
            <a:avLst/>
          </a:prstGeom>
        </p:spPr>
        <p:txBody>
          <a:bodyPr wrap="square">
            <a:spAutoFit/>
          </a:bodyPr>
          <a:lstStyle/>
          <a:p>
            <a:r>
              <a:rPr lang="en-US" dirty="0">
                <a:solidFill>
                  <a:srgbClr val="000000"/>
                </a:solidFill>
                <a:latin typeface="Helvetica Neue"/>
              </a:rPr>
              <a:t>I would like to examine the following relationships in the data </a:t>
            </a:r>
            <a:r>
              <a:rPr lang="en-US" dirty="0" smtClean="0">
                <a:solidFill>
                  <a:srgbClr val="000000"/>
                </a:solidFill>
                <a:latin typeface="Helvetica Neue"/>
              </a:rPr>
              <a:t>set</a:t>
            </a:r>
            <a:endParaRPr lang="en-US" dirty="0">
              <a:solidFill>
                <a:srgbClr val="000000"/>
              </a:solidFill>
              <a:latin typeface="Helvetica Neue"/>
            </a:endParaRPr>
          </a:p>
          <a:p>
            <a:pPr>
              <a:buFont typeface="Arial" panose="020B0604020202020204" pitchFamily="34" charset="0"/>
              <a:buChar char="•"/>
            </a:pPr>
            <a:r>
              <a:rPr lang="en-US" dirty="0">
                <a:solidFill>
                  <a:srgbClr val="000000"/>
                </a:solidFill>
                <a:latin typeface="Helvetica Neue"/>
              </a:rPr>
              <a:t>Does water quality contribute to the likelihood of a well failing/needing repair?</a:t>
            </a:r>
          </a:p>
          <a:p>
            <a:pPr>
              <a:buFont typeface="Arial" panose="020B0604020202020204" pitchFamily="34" charset="0"/>
              <a:buChar char="•"/>
            </a:pPr>
            <a:r>
              <a:rPr lang="en-US" dirty="0">
                <a:solidFill>
                  <a:srgbClr val="000000"/>
                </a:solidFill>
                <a:latin typeface="Helvetica Neue"/>
              </a:rPr>
              <a:t>How is the status of a well associated with the population using the well?</a:t>
            </a:r>
          </a:p>
          <a:p>
            <a:pPr>
              <a:buFont typeface="Arial" panose="020B0604020202020204" pitchFamily="34" charset="0"/>
              <a:buChar char="•"/>
            </a:pPr>
            <a:r>
              <a:rPr lang="en-US" dirty="0">
                <a:solidFill>
                  <a:srgbClr val="000000"/>
                </a:solidFill>
                <a:latin typeface="Helvetica Neue"/>
              </a:rPr>
              <a:t>is there a relationship between failure/repair and the type of pump?</a:t>
            </a:r>
          </a:p>
          <a:p>
            <a:pPr>
              <a:buFont typeface="Arial" panose="020B0604020202020204" pitchFamily="34" charset="0"/>
              <a:buChar char="•"/>
            </a:pPr>
            <a:r>
              <a:rPr lang="en-US" dirty="0">
                <a:solidFill>
                  <a:srgbClr val="000000"/>
                </a:solidFill>
                <a:latin typeface="Helvetica Neue"/>
              </a:rPr>
              <a:t>Does the age of the well indicate </a:t>
            </a:r>
            <a:r>
              <a:rPr lang="en-US" dirty="0" err="1">
                <a:solidFill>
                  <a:srgbClr val="000000"/>
                </a:solidFill>
                <a:latin typeface="Helvetica Neue"/>
              </a:rPr>
              <a:t>liklihood</a:t>
            </a:r>
            <a:r>
              <a:rPr lang="en-US" dirty="0">
                <a:solidFill>
                  <a:srgbClr val="000000"/>
                </a:solidFill>
                <a:latin typeface="Helvetica Neue"/>
              </a:rPr>
              <a:t> of needed repair or failure?</a:t>
            </a:r>
            <a:endParaRPr lang="en-US" b="0" i="0" dirty="0">
              <a:solidFill>
                <a:srgbClr val="000000"/>
              </a:solidFill>
              <a:effectLst/>
              <a:latin typeface="Helvetica Neue"/>
            </a:endParaRPr>
          </a:p>
        </p:txBody>
      </p:sp>
    </p:spTree>
    <p:extLst>
      <p:ext uri="{BB962C8B-B14F-4D97-AF65-F5344CB8AC3E}">
        <p14:creationId xmlns:p14="http://schemas.microsoft.com/office/powerpoint/2010/main" val="3933549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Business problem</a:t>
            </a:r>
          </a:p>
        </p:txBody>
      </p:sp>
      <p:sp>
        <p:nvSpPr>
          <p:cNvPr id="3" name="Content Placeholder 2"/>
          <p:cNvSpPr>
            <a:spLocks noGrp="1"/>
          </p:cNvSpPr>
          <p:nvPr>
            <p:ph idx="1"/>
          </p:nvPr>
        </p:nvSpPr>
        <p:spPr/>
        <p:txBody>
          <a:bodyPr/>
          <a:lstStyle/>
          <a:p>
            <a:r>
              <a:rPr lang="en-US" dirty="0"/>
              <a:t>As a data scientist working for an NGO, </a:t>
            </a:r>
            <a:r>
              <a:rPr lang="en-US" dirty="0" err="1"/>
              <a:t>i</a:t>
            </a:r>
            <a:r>
              <a:rPr lang="en-US" dirty="0"/>
              <a:t> am required to build a classifier to accurately predict the condition of water wells in Tanzania, with the aim of improving access to clean water for the country's growing population. The classifier will be used on locating wells in need of repair and finding patterns in non-functional wells to inform repair of wells and construction of new wells. The information used to make these predictions includes factors such as the type of pump and the installation date. The ultimate goal is to improve the maintenance operations of water pumps and ensure the availability of clean potable water for communities by predicting the functional status of water pumps</a:t>
            </a:r>
          </a:p>
        </p:txBody>
      </p:sp>
    </p:spTree>
    <p:extLst>
      <p:ext uri="{BB962C8B-B14F-4D97-AF65-F5344CB8AC3E}">
        <p14:creationId xmlns:p14="http://schemas.microsoft.com/office/powerpoint/2010/main" val="4064401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&amp; Methodology</a:t>
            </a:r>
          </a:p>
        </p:txBody>
      </p:sp>
      <p:sp>
        <p:nvSpPr>
          <p:cNvPr id="3" name="Content Placeholder 2"/>
          <p:cNvSpPr>
            <a:spLocks noGrp="1"/>
          </p:cNvSpPr>
          <p:nvPr>
            <p:ph idx="1"/>
          </p:nvPr>
        </p:nvSpPr>
        <p:spPr/>
        <p:txBody>
          <a:bodyPr/>
          <a:lstStyle/>
          <a:p>
            <a:r>
              <a:rPr lang="en-US" dirty="0"/>
              <a:t>The data for this project was sourced from </a:t>
            </a:r>
            <a:r>
              <a:rPr lang="en-US" dirty="0" err="1"/>
              <a:t>Taarifa</a:t>
            </a:r>
            <a:r>
              <a:rPr lang="en-US" dirty="0"/>
              <a:t> and the Tanzanian Ministry of Water and includes variables such as type of pump, installation date, and management </a:t>
            </a:r>
            <a:r>
              <a:rPr lang="en-US" dirty="0" err="1"/>
              <a:t>information.Data</a:t>
            </a:r>
            <a:r>
              <a:rPr lang="en-US" dirty="0"/>
              <a:t> regarding Tanzania water wells was given in three separate files. Our primary dataset contains roughly 59,400 rows and 40 </a:t>
            </a:r>
            <a:r>
              <a:rPr lang="en-US" dirty="0" smtClean="0"/>
              <a:t>columns.</a:t>
            </a:r>
            <a:endParaRPr lang="en-US" dirty="0"/>
          </a:p>
        </p:txBody>
      </p:sp>
    </p:spTree>
    <p:extLst>
      <p:ext uri="{BB962C8B-B14F-4D97-AF65-F5344CB8AC3E}">
        <p14:creationId xmlns:p14="http://schemas.microsoft.com/office/powerpoint/2010/main" val="3318804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59"/>
            <a:ext cx="3200400" cy="703863"/>
          </a:xfrm>
          <a:noFill/>
        </p:spPr>
        <p:txBody>
          <a:bodyPr/>
          <a:lstStyle/>
          <a:p>
            <a:r>
              <a:rPr lang="en-US" b="1" dirty="0"/>
              <a:t>Water well status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6275" y="594359"/>
            <a:ext cx="7115175" cy="5092065"/>
          </a:xfrm>
        </p:spPr>
      </p:pic>
      <p:sp>
        <p:nvSpPr>
          <p:cNvPr id="4" name="Text Placeholder 3"/>
          <p:cNvSpPr>
            <a:spLocks noGrp="1"/>
          </p:cNvSpPr>
          <p:nvPr>
            <p:ph type="body" sz="half" idx="2"/>
          </p:nvPr>
        </p:nvSpPr>
        <p:spPr>
          <a:xfrm>
            <a:off x="457200" y="1591733"/>
            <a:ext cx="3200400" cy="4713471"/>
          </a:xfrm>
        </p:spPr>
        <p:txBody>
          <a:bodyPr/>
          <a:lstStyle/>
          <a:p>
            <a:r>
              <a:rPr lang="en-US" dirty="0"/>
              <a:t>Functional - supplies adequate water to the population</a:t>
            </a:r>
          </a:p>
          <a:p>
            <a:r>
              <a:rPr lang="en-US" dirty="0"/>
              <a:t>Functional needs repair - has less than 3 months of interruption in service.</a:t>
            </a:r>
          </a:p>
          <a:p>
            <a:r>
              <a:rPr lang="en-US" dirty="0"/>
              <a:t>Nonfunctional - has more than 3 months </a:t>
            </a:r>
            <a:r>
              <a:rPr lang="en-US" dirty="0" smtClean="0"/>
              <a:t>of interruption</a:t>
            </a:r>
          </a:p>
          <a:p>
            <a:r>
              <a:rPr lang="en-US" dirty="0" smtClean="0"/>
              <a:t>In </a:t>
            </a:r>
            <a:r>
              <a:rPr lang="en-US" dirty="0"/>
              <a:t>order for the classification models to correctly predict the target, </a:t>
            </a:r>
            <a:r>
              <a:rPr lang="en-US" dirty="0" err="1"/>
              <a:t>i</a:t>
            </a:r>
            <a:r>
              <a:rPr lang="en-US" dirty="0"/>
              <a:t> change the labels from strings to integers.</a:t>
            </a:r>
          </a:p>
          <a:p>
            <a:r>
              <a:rPr lang="en-US" dirty="0"/>
              <a:t>'functional' : 0,</a:t>
            </a:r>
          </a:p>
          <a:p>
            <a:r>
              <a:rPr lang="en-US" dirty="0"/>
              <a:t>'non functional' : 1,</a:t>
            </a:r>
          </a:p>
          <a:p>
            <a:r>
              <a:rPr lang="en-US" dirty="0"/>
              <a:t>'functional needs repair' : 2</a:t>
            </a:r>
          </a:p>
          <a:p>
            <a:endParaRPr lang="en-US" dirty="0"/>
          </a:p>
        </p:txBody>
      </p:sp>
    </p:spTree>
    <p:extLst>
      <p:ext uri="{BB962C8B-B14F-4D97-AF65-F5344CB8AC3E}">
        <p14:creationId xmlns:p14="http://schemas.microsoft.com/office/powerpoint/2010/main" val="1573169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8589"/>
            <a:ext cx="3200400" cy="757236"/>
          </a:xfrm>
        </p:spPr>
        <p:txBody>
          <a:bodyPr/>
          <a:lstStyle/>
          <a:p>
            <a:r>
              <a:rPr lang="en-US" b="1" dirty="0"/>
              <a:t>Modeling</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6274" y="128589"/>
            <a:ext cx="7572375" cy="4743449"/>
          </a:xfrm>
        </p:spPr>
      </p:pic>
      <p:sp>
        <p:nvSpPr>
          <p:cNvPr id="4" name="Text Placeholder 3"/>
          <p:cNvSpPr>
            <a:spLocks noGrp="1"/>
          </p:cNvSpPr>
          <p:nvPr>
            <p:ph type="body" sz="half" idx="2"/>
          </p:nvPr>
        </p:nvSpPr>
        <p:spPr>
          <a:xfrm>
            <a:off x="1" y="885825"/>
            <a:ext cx="3971924" cy="5243513"/>
          </a:xfrm>
        </p:spPr>
        <p:txBody>
          <a:bodyPr/>
          <a:lstStyle/>
          <a:p>
            <a:r>
              <a:rPr lang="en-US" dirty="0"/>
              <a:t>Some of the models that </a:t>
            </a:r>
            <a:r>
              <a:rPr lang="en-US" dirty="0" smtClean="0"/>
              <a:t>were used included: </a:t>
            </a:r>
            <a:r>
              <a:rPr lang="en-US" dirty="0"/>
              <a:t>Logistic Regression, Decision Tree, Random Forest, K-Nearest Neighbor, </a:t>
            </a:r>
            <a:r>
              <a:rPr lang="en-US" dirty="0" err="1"/>
              <a:t>XGBoost</a:t>
            </a:r>
            <a:r>
              <a:rPr lang="en-US" dirty="0"/>
              <a:t> Classifier. These are machine learning algorithms used in classification problems.</a:t>
            </a:r>
          </a:p>
          <a:p>
            <a:r>
              <a:rPr lang="en-US" dirty="0"/>
              <a:t>Metrics: Accuracy, Precision, Recall, and F1 Score. These are performance metrics used to evaluate the accuracy of the classification models. They measure different aspects of the model's performance, such as the proportion of correct predictions, the proportion of correct positive predictions, and the balance between precision and recall.</a:t>
            </a:r>
          </a:p>
        </p:txBody>
      </p:sp>
    </p:spTree>
    <p:extLst>
      <p:ext uri="{BB962C8B-B14F-4D97-AF65-F5344CB8AC3E}">
        <p14:creationId xmlns:p14="http://schemas.microsoft.com/office/powerpoint/2010/main" val="2005587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83822"/>
            <a:ext cx="10058400" cy="428978"/>
          </a:xfrm>
        </p:spPr>
        <p:txBody>
          <a:bodyPr>
            <a:noAutofit/>
          </a:bodyPr>
          <a:lstStyle/>
          <a:p>
            <a:r>
              <a:rPr lang="en-US" sz="3600" dirty="0" smtClean="0"/>
              <a:t>Summary performance of our different models</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1" y="812800"/>
            <a:ext cx="9954542" cy="5531556"/>
          </a:xfrm>
        </p:spPr>
      </p:pic>
    </p:spTree>
    <p:extLst>
      <p:ext uri="{BB962C8B-B14F-4D97-AF65-F5344CB8AC3E}">
        <p14:creationId xmlns:p14="http://schemas.microsoft.com/office/powerpoint/2010/main" val="4227605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Summary of the performance of each model:</a:t>
            </a:r>
          </a:p>
        </p:txBody>
      </p:sp>
      <p:sp>
        <p:nvSpPr>
          <p:cNvPr id="3" name="Content Placeholder 2"/>
          <p:cNvSpPr>
            <a:spLocks noGrp="1"/>
          </p:cNvSpPr>
          <p:nvPr>
            <p:ph idx="1"/>
          </p:nvPr>
        </p:nvSpPr>
        <p:spPr/>
        <p:txBody>
          <a:bodyPr/>
          <a:lstStyle/>
          <a:p>
            <a:r>
              <a:rPr lang="en-US" dirty="0"/>
              <a:t>Logistic Regression: Logistic regression achieved an accuracy of 0.719, a precision of 0.714, an F1 score of 0.689, and a recall of 0.719.</a:t>
            </a:r>
          </a:p>
          <a:p>
            <a:r>
              <a:rPr lang="en-US" dirty="0"/>
              <a:t>Decision Tree: The decision tree achieved an accuracy of 0.740, a precision of 0.739, an F1 score of 0.739, and a recall of 0.740.</a:t>
            </a:r>
          </a:p>
          <a:p>
            <a:r>
              <a:rPr lang="en-US" dirty="0"/>
              <a:t>Random Forest: The random forest model achieved an accuracy of 0.743, a precision of 0.758, an F1 score of 0.715, and a recall of 0.743.</a:t>
            </a:r>
          </a:p>
          <a:p>
            <a:r>
              <a:rPr lang="en-US" dirty="0"/>
              <a:t>K-Nearest Neighbors: K-Nearest Neighbors achieved an accuracy of 0.765, a precision of 0.756, an F1 score of 0.757, and a recall of 0.765.</a:t>
            </a:r>
          </a:p>
          <a:p>
            <a:r>
              <a:rPr lang="en-US" dirty="0" err="1"/>
              <a:t>XGBoost</a:t>
            </a:r>
            <a:r>
              <a:rPr lang="en-US" dirty="0"/>
              <a:t>: </a:t>
            </a:r>
            <a:r>
              <a:rPr lang="en-US" dirty="0" err="1"/>
              <a:t>XGBoost</a:t>
            </a:r>
            <a:r>
              <a:rPr lang="en-US" dirty="0"/>
              <a:t> achieved the best performance among all models with an accuracy of 0.799, a precision of 0.794, an F1 score of 0.786, and a recall of 0.799.</a:t>
            </a:r>
          </a:p>
          <a:p>
            <a:endParaRPr lang="en-US" dirty="0"/>
          </a:p>
        </p:txBody>
      </p:sp>
    </p:spTree>
    <p:extLst>
      <p:ext uri="{BB962C8B-B14F-4D97-AF65-F5344CB8AC3E}">
        <p14:creationId xmlns:p14="http://schemas.microsoft.com/office/powerpoint/2010/main" val="867196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311"/>
            <a:ext cx="3200400" cy="767645"/>
          </a:xfrm>
        </p:spPr>
        <p:txBody>
          <a:bodyPr/>
          <a:lstStyle/>
          <a:p>
            <a:r>
              <a:rPr lang="en-US" b="1" dirty="0"/>
              <a:t>Final Model</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31644" y="474133"/>
            <a:ext cx="6863645" cy="5407377"/>
          </a:xfrm>
        </p:spPr>
      </p:pic>
      <p:sp>
        <p:nvSpPr>
          <p:cNvPr id="4" name="Text Placeholder 3"/>
          <p:cNvSpPr>
            <a:spLocks noGrp="1"/>
          </p:cNvSpPr>
          <p:nvPr>
            <p:ph type="body" sz="half" idx="2"/>
          </p:nvPr>
        </p:nvSpPr>
        <p:spPr>
          <a:xfrm>
            <a:off x="457200" y="857957"/>
            <a:ext cx="3200400" cy="2686754"/>
          </a:xfrm>
        </p:spPr>
        <p:txBody>
          <a:bodyPr>
            <a:normAutofit/>
          </a:bodyPr>
          <a:lstStyle/>
          <a:p>
            <a:r>
              <a:rPr lang="en-US" sz="2000" dirty="0"/>
              <a:t>The best performing model is </a:t>
            </a:r>
            <a:r>
              <a:rPr lang="en-US" sz="2000" dirty="0" err="1"/>
              <a:t>XGBoost</a:t>
            </a:r>
            <a:r>
              <a:rPr lang="en-US" sz="2000" dirty="0"/>
              <a:t> with </a:t>
            </a:r>
            <a:r>
              <a:rPr lang="en-US" sz="2000" dirty="0" err="1"/>
              <a:t>waterpoint_type</a:t>
            </a:r>
            <a:r>
              <a:rPr lang="en-US" sz="2000" dirty="0"/>
              <a:t>, </a:t>
            </a:r>
            <a:r>
              <a:rPr lang="en-US" sz="2000" dirty="0" err="1"/>
              <a:t>quantity_seasonal</a:t>
            </a:r>
            <a:r>
              <a:rPr lang="en-US" sz="2000" dirty="0"/>
              <a:t> and </a:t>
            </a:r>
            <a:r>
              <a:rPr lang="en-US" sz="2000" dirty="0" err="1"/>
              <a:t>extraction_type</a:t>
            </a:r>
            <a:r>
              <a:rPr lang="en-US" sz="2000" dirty="0"/>
              <a:t> having the most importance, we are able to best predict the functionality of water wells in Tanzania to 80% accuracy</a:t>
            </a:r>
            <a:endParaRPr lang="en-US" sz="2000" dirty="0"/>
          </a:p>
        </p:txBody>
      </p:sp>
    </p:spTree>
    <p:extLst>
      <p:ext uri="{BB962C8B-B14F-4D97-AF65-F5344CB8AC3E}">
        <p14:creationId xmlns:p14="http://schemas.microsoft.com/office/powerpoint/2010/main" val="2907495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711" y="248356"/>
            <a:ext cx="11288889" cy="5637787"/>
          </a:xfrm>
          <a:prstGeom prst="rect">
            <a:avLst/>
          </a:prstGeom>
        </p:spPr>
      </p:pic>
    </p:spTree>
    <p:extLst>
      <p:ext uri="{BB962C8B-B14F-4D97-AF65-F5344CB8AC3E}">
        <p14:creationId xmlns:p14="http://schemas.microsoft.com/office/powerpoint/2010/main" val="18529074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emplate>Retrospect</Template>
  <TotalTime>60</TotalTime>
  <Words>920</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Helvetica Neue</vt:lpstr>
      <vt:lpstr>Retrospect</vt:lpstr>
      <vt:lpstr>Tanzanian Water Wells Classification</vt:lpstr>
      <vt:lpstr>Business problem</vt:lpstr>
      <vt:lpstr>Data &amp; Methodology</vt:lpstr>
      <vt:lpstr>Water well status</vt:lpstr>
      <vt:lpstr>Modeling</vt:lpstr>
      <vt:lpstr>Summary performance of our different models</vt:lpstr>
      <vt:lpstr>Summary of the performance of each model:</vt:lpstr>
      <vt:lpstr>Final Model</vt:lpstr>
      <vt:lpstr>PowerPoint Presentation</vt:lpstr>
      <vt:lpstr>Conclusions / Next Steps</vt:lpstr>
      <vt:lpstr>To improve the model's predictions, the following steps are recommended:</vt:lpstr>
      <vt:lpstr>Further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Tanzanian Water Wells Classification</dc:title>
  <dc:creator>User</dc:creator>
  <cp:lastModifiedBy>User</cp:lastModifiedBy>
  <cp:revision>10</cp:revision>
  <dcterms:created xsi:type="dcterms:W3CDTF">2023-02-10T21:17:49Z</dcterms:created>
  <dcterms:modified xsi:type="dcterms:W3CDTF">2023-02-10T22:18:37Z</dcterms:modified>
</cp:coreProperties>
</file>