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79" r:id="rId4"/>
    <p:sldId id="261" r:id="rId5"/>
    <p:sldId id="280" r:id="rId6"/>
    <p:sldId id="281" r:id="rId7"/>
    <p:sldId id="263" r:id="rId8"/>
    <p:sldId id="264" r:id="rId9"/>
    <p:sldId id="278" r:id="rId10"/>
    <p:sldId id="283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EB Garamond" panose="020B0604020202020204" charset="0"/>
      <p:regular r:id="rId21"/>
      <p:bold r:id="rId22"/>
      <p:italic r:id="rId23"/>
      <p:boldItalic r:id="rId24"/>
    </p:embeddedFont>
    <p:embeddedFont>
      <p:font typeface="Montserrat ExtraBold" panose="020B0604020202020204" charset="0"/>
      <p:bold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478CB-4F9D-44F5-A497-1718FAA31A6F}">
  <a:tblStyle styleId="{166478CB-4F9D-44F5-A497-1718FAA31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3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9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-3" y="1154146"/>
            <a:ext cx="5442527" cy="1737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Multiple Linear Regression on King County </a:t>
            </a:r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Housing d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114300" y="259773"/>
            <a:ext cx="6889975" cy="2152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In the future, the next steps would be reducing noise in the data to improve the accuracy of our model. Additionally, </a:t>
            </a:r>
            <a:r>
              <a:rPr lang="en-US" dirty="0" err="1"/>
              <a:t>i</a:t>
            </a:r>
            <a:r>
              <a:rPr lang="en-US" dirty="0"/>
              <a:t> would like to investigate certain features like proximity to good schools, other facilities like hospital, gyms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restaurants and play grounds.</a:t>
            </a:r>
            <a:endParaRPr lang="en-US" dirty="0"/>
          </a:p>
        </p:txBody>
      </p:sp>
      <p:sp>
        <p:nvSpPr>
          <p:cNvPr id="29" name="Google Shape;202;p18"/>
          <p:cNvSpPr txBox="1">
            <a:spLocks/>
          </p:cNvSpPr>
          <p:nvPr/>
        </p:nvSpPr>
        <p:spPr>
          <a:xfrm>
            <a:off x="-25859" y="-9958"/>
            <a:ext cx="1616564" cy="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lvl="0"/>
            <a:r>
              <a:rPr lang="en-US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FUTURE WORK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424055" y="1509474"/>
            <a:ext cx="685800" cy="657301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 flipH="1">
            <a:off x="5538351" y="3091841"/>
            <a:ext cx="571503" cy="626195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4791775" y="1573041"/>
            <a:ext cx="282828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5320146" y="3813770"/>
            <a:ext cx="1392382" cy="855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What do we want to achieve in future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2962154"/>
            <a:ext cx="5141418" cy="707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4054650" y="2166775"/>
            <a:ext cx="3489150" cy="264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KEY FINDINGS</a:t>
            </a:r>
            <a:endParaRPr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320145" y="2314750"/>
            <a:ext cx="1724891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Steps taken to prepare </a:t>
            </a:r>
            <a:r>
              <a:rPr lang="en-US" dirty="0" smtClean="0"/>
              <a:t>and        analyze </a:t>
            </a:r>
            <a:r>
              <a:rPr lang="en-US" dirty="0"/>
              <a:t>key features in the data</a:t>
            </a:r>
            <a:endParaRPr lang="en-US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PROBLEM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Factors to consider before building a property in King County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RECOMMENDATION</a:t>
            </a:r>
            <a:endParaRPr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Show how the key </a:t>
            </a:r>
            <a:r>
              <a:rPr lang="en-US" dirty="0" smtClean="0"/>
              <a:t>features </a:t>
            </a:r>
            <a:r>
              <a:rPr lang="en-US" dirty="0"/>
              <a:t>are correlated with the price</a:t>
            </a:r>
            <a:endParaRPr lang="en-US"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4249879" y="3616037"/>
            <a:ext cx="3148446" cy="321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FUTURE WORK</a:t>
            </a:r>
            <a:endParaRPr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301336" y="522365"/>
            <a:ext cx="6182591" cy="1018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What factors should a housing development company consider while building a </a:t>
            </a:r>
            <a:r>
              <a:rPr lang="en-US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property </a:t>
            </a: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so that it may sell for its highest price?</a:t>
            </a: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" name="Google Shape;202;p18"/>
          <p:cNvSpPr txBox="1">
            <a:spLocks/>
          </p:cNvSpPr>
          <p:nvPr/>
        </p:nvSpPr>
        <p:spPr>
          <a:xfrm>
            <a:off x="72736" y="462942"/>
            <a:ext cx="5730639" cy="2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BUSINESS PROBLEM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8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19999"/>
            <a:ext cx="5012400" cy="367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KEY FINDINGS</a:t>
            </a:r>
            <a:endParaRPr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420134" y="4386394"/>
            <a:ext cx="649580" cy="642806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7710054" y="4312227"/>
            <a:ext cx="1018309" cy="716973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20373"/>
            <a:ext cx="5361710" cy="30463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57800" y="2202418"/>
            <a:ext cx="3584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This </a:t>
            </a:r>
            <a:r>
              <a:rPr lang="en-U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visualization </a:t>
            </a:r>
            <a:r>
              <a:rPr lang="en-US" sz="1600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shows there </a:t>
            </a:r>
            <a:r>
              <a:rPr lang="en-U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seems to be a relatively strong linear relationship between square feet of living space and the price of a house.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6192" y="997528"/>
            <a:ext cx="3595254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Square-foot-living Vs Price 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KEY FINDINGS</a:t>
            </a:r>
            <a:endParaRPr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7" y="945573"/>
            <a:ext cx="8707583" cy="40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301336" y="522365"/>
            <a:ext cx="6182591" cy="1667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 visualization above shows that when the  building grade improves, the house price rise as well. We can see in the boxplot above that the mean house price for a home with a grade of 13 is far above other grades. While the building grade of 3 falls short of minimum building standards based on King County grading system.</a:t>
            </a:r>
            <a:endParaRPr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29" name="Google Shape;202;p18"/>
          <p:cNvSpPr txBox="1">
            <a:spLocks/>
          </p:cNvSpPr>
          <p:nvPr/>
        </p:nvSpPr>
        <p:spPr>
          <a:xfrm>
            <a:off x="72736" y="462942"/>
            <a:ext cx="5730639" cy="2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KEY FINDINGS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5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KEY FINDINGS</a:t>
            </a:r>
            <a:endParaRPr b="1" dirty="0">
              <a:solidFill>
                <a:srgbClr val="00000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73045"/>
              </p:ext>
            </p:extLst>
          </p:nvPr>
        </p:nvGraphicFramePr>
        <p:xfrm>
          <a:off x="311150" y="1153395"/>
          <a:ext cx="8521700" cy="3906980"/>
        </p:xfrm>
        <a:graphic>
          <a:graphicData uri="http://schemas.openxmlformats.org/drawingml/2006/table">
            <a:tbl>
              <a:tblPr/>
              <a:tblGrid>
                <a:gridCol w="2130425">
                  <a:extLst>
                    <a:ext uri="{9D8B030D-6E8A-4147-A177-3AD203B41FA5}">
                      <a16:colId xmlns:a16="http://schemas.microsoft.com/office/drawing/2014/main" val="2873718620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398602828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750183212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091237870"/>
                    </a:ext>
                  </a:extLst>
                </a:gridCol>
              </a:tblGrid>
              <a:tr h="390698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OLS Regression 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15475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0.746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9137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0.746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45657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880.1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630857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Wed, 14 Dec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25560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13:51:45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-2.9257e+05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8756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21597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5.853e+05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388300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21524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5.859e+05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01675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  <a:latin typeface="EB Garamond" panose="020B0604020202020204" charset="0"/>
                        <a:ea typeface="EB Garamond" panose="020B0604020202020204" charset="0"/>
                        <a:cs typeface="EB Garamond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>
                        <a:effectLst/>
                        <a:latin typeface="EB Garamond" panose="020B0604020202020204" charset="0"/>
                        <a:ea typeface="EB Garamond" panose="020B0604020202020204" charset="0"/>
                        <a:cs typeface="EB Garamond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9657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EB Garamond" panose="020B0604020202020204" charset="0"/>
                          <a:ea typeface="EB Garamond" panose="020B0604020202020204" charset="0"/>
                          <a:cs typeface="EB Garamond" panose="020B0604020202020204" charset="0"/>
                        </a:rPr>
                        <a:t>nonrobust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EB Garamond" panose="020B0604020202020204" charset="0"/>
                        <a:ea typeface="EB Garamond" panose="020B0604020202020204" charset="0"/>
                        <a:cs typeface="EB Garamond" panose="020B0604020202020204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EB Garamond" panose="020B0604020202020204" charset="0"/>
                        <a:ea typeface="EB Garamond" panose="020B0604020202020204" charset="0"/>
                        <a:cs typeface="EB Garamond" panose="020B060402020202020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3471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114300" y="259773"/>
            <a:ext cx="6889975" cy="2152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The results of the analysis were as follows: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 smtClean="0"/>
              <a:t>The model above </a:t>
            </a:r>
            <a:r>
              <a:rPr lang="en-US" dirty="0"/>
              <a:t>with an  R-squared value of </a:t>
            </a:r>
            <a:r>
              <a:rPr lang="en-US" dirty="0" smtClean="0"/>
              <a:t>0.746, </a:t>
            </a:r>
            <a:r>
              <a:rPr lang="en-US" dirty="0"/>
              <a:t>telling us that the model fit the data with an accuracy of </a:t>
            </a:r>
            <a:r>
              <a:rPr lang="en-US" dirty="0" smtClean="0"/>
              <a:t>74%, </a:t>
            </a:r>
            <a:r>
              <a:rPr lang="en-US" dirty="0"/>
              <a:t>We can confidently say that </a:t>
            </a:r>
            <a:r>
              <a:rPr lang="en-US" dirty="0" err="1"/>
              <a:t>zipcode</a:t>
            </a:r>
            <a:r>
              <a:rPr lang="en-US" dirty="0"/>
              <a:t> is one of the strongest influencers on the value of homes in king county.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other features that were positively correlated with price included: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Square-footage of living space, which was positively correlated with house </a:t>
            </a:r>
            <a:r>
              <a:rPr lang="en-US" dirty="0" smtClean="0"/>
              <a:t>prices.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 smtClean="0"/>
              <a:t>Building </a:t>
            </a:r>
            <a:r>
              <a:rPr lang="en-US" dirty="0"/>
              <a:t>grade, which was positively correlated with house prices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The square footage of interior housing living space for the nearest 15 neighbors which was </a:t>
            </a:r>
            <a:r>
              <a:rPr lang="en-US" dirty="0" smtClean="0"/>
              <a:t>also positively </a:t>
            </a:r>
            <a:r>
              <a:rPr lang="en-US" dirty="0"/>
              <a:t>correlated with house price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Google Shape;202;p18"/>
          <p:cNvSpPr txBox="1">
            <a:spLocks/>
          </p:cNvSpPr>
          <p:nvPr/>
        </p:nvSpPr>
        <p:spPr>
          <a:xfrm>
            <a:off x="2813" y="-9958"/>
            <a:ext cx="3079178" cy="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CONCLUSION &amp; RECOMMENDATIONS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02;p18"/>
          <p:cNvSpPr txBox="1">
            <a:spLocks/>
          </p:cNvSpPr>
          <p:nvPr/>
        </p:nvSpPr>
        <p:spPr>
          <a:xfrm>
            <a:off x="2813" y="-9958"/>
            <a:ext cx="3079178" cy="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b="1" dirty="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CONCLUSION &amp; RECOMMENDATIONS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645" y="424725"/>
            <a:ext cx="6654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 recommendations below will enable a housing development company in King County to increase their chances of selling higher-priced homes:</a:t>
            </a:r>
          </a:p>
          <a:p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1.)Make sure your home is in an upscale </a:t>
            </a:r>
            <a:r>
              <a:rPr lang="en-US" dirty="0" err="1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zipcodes</a:t>
            </a: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2.)Increase square-footage of living space</a:t>
            </a:r>
          </a:p>
          <a:p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3.)Attain highest possible building grade by using high-quality materials so that it is graded well by the King County Grading System</a:t>
            </a:r>
          </a:p>
          <a:p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4.)Choose land/lots where the nearest 15 neighbors have a large amount of interior square footage.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498</Words>
  <Application>Microsoft Office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Fira Sans Extra Condensed Medium</vt:lpstr>
      <vt:lpstr>Barlow Light</vt:lpstr>
      <vt:lpstr>EB Garamond</vt:lpstr>
      <vt:lpstr>Montserrat ExtraBold</vt:lpstr>
      <vt:lpstr>Arial</vt:lpstr>
      <vt:lpstr>Squada One</vt:lpstr>
      <vt:lpstr>Real Estate Marketing Plan </vt:lpstr>
      <vt:lpstr>Multiple Linear Regression on King County Housing d</vt:lpstr>
      <vt:lpstr>TABLE OF CONTENTS</vt:lpstr>
      <vt:lpstr>PowerPoint Presentation</vt:lpstr>
      <vt:lpstr>KEY FINDINGS</vt:lpstr>
      <vt:lpstr>KEY FINDINGS</vt:lpstr>
      <vt:lpstr>PowerPoint Presentation</vt:lpstr>
      <vt:lpstr>KEY FINDINGS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on King County Housing</dc:title>
  <dc:creator>User</dc:creator>
  <cp:lastModifiedBy>User</cp:lastModifiedBy>
  <cp:revision>21</cp:revision>
  <dcterms:modified xsi:type="dcterms:W3CDTF">2022-12-14T13:25:13Z</dcterms:modified>
</cp:coreProperties>
</file>