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07726-3E84-4408-9777-7C1E45B3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C3354-CDD7-4FF4-A7A0-AD1FC7B3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7DE59-C6CA-4B7B-87AE-443D314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ABF06-4C48-4243-BCD5-87AF5CE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CF727-4123-4707-B9DE-0645DF0C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0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F303C-9503-40D9-98F0-258E091F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B40425-F490-4D9B-B98E-69383732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99871-9DF6-4A44-857A-EC8AB5DF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1A6CE-581B-4C40-B3F4-C769DC53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3B164B-DDBF-4832-81A1-E3BAAACE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9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50968D-1337-4EEB-8CC5-EF5C9FF22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8B5AA1-4FCC-496C-BA8E-5651C4B1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E866A-3563-4589-8BB2-8227156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064F8-F96A-4E45-9F05-B1A99CFA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D5BBB-1C93-4E47-AD52-8458FED3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5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4D1D7-AF48-46D1-B95E-2243AFB9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86EFE-67ED-4BDE-A759-205885E1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AD07E-A0CB-4C53-8164-05C65B94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2B895A-9FDC-4536-9FB5-D18C71BB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C523D4-D271-4E66-BC62-6A62AC09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10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D11DD-BDEF-4BD5-9083-241F7C4A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6D1D5-5110-4F6D-A6AF-86EE8C5E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35E8A-7708-4A06-836A-91E046E1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3C19D-BCA9-490E-BF58-27556EC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8E544-72CE-480F-892F-E17F692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43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ACB96-DA09-4B23-8BEE-ACBA0BB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512BD-1541-4202-84A2-60394D01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F5C19D-E4B0-430D-84F3-3232F109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45FDC-2B39-41B7-8A61-682A2687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AC057-5C97-404B-9384-470A6BDA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1795B-B0EF-41A8-B7CD-5770394F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B9495-4192-45D7-94EC-333F9A5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2B417-8E64-4B21-8B03-9131A24C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3E7893-D56A-4FDA-AA12-002B24BD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20134F-E16F-4C4B-A548-D7783E43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39FB85-D698-45E9-8D47-9F24A948F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01397B-59A8-4F25-8238-330243BC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ABD3DE-C548-49A4-AEC9-08AF9250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A1495C-8D48-4EBB-9D1C-D69FDBFD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02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4BA21-A119-46D8-9CB8-8C57EB3B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489794-FBB8-495C-8A41-049C14D5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D70D3B-E91B-4A40-98A6-2F4E496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F16E33-FCB2-4A0B-B287-120904F2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D7A81-6C94-4CCA-9369-47D887F1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C5BBF6-917A-4B81-B7F8-E348519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56D7FB-77AF-4ED4-8F13-D17704FD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1782F-D3D1-48E8-86CD-7E72438D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7A3B9-CF22-49A8-B067-50E453D8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70D7B4-E37B-46D9-9871-F8C4761F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0C1F87-AC3F-44A3-8CE3-362C13D8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24D5C6-1399-42B1-8E27-4D078739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3322A9-5A22-4C4C-9B29-776ABDC2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0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EAB56-89BC-48A6-8012-D998B5A3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037AC8-B9E8-4E38-B9BC-951BE751E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F93FEA-FC70-4A1F-8FE3-40D2D6A28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FE469-8B4E-4172-968E-8CA2830A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0F534-4FA0-4405-B754-38DF1B2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29BDF6-9663-4801-9A05-84CC1472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7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3FBDC9-CBD5-4966-9118-42D0CCD4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58663B-9A4E-4273-BD37-7721EDB5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B2540-B040-45A3-8B1A-9993CCA4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16C9-86FE-46CD-9168-ECC3303A50A9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BDCB0-246D-4CC3-A5B9-EBADF7D78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77471-5C19-4D46-BC48-A837AD41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82E3-5E56-4030-8B0E-2619BE10E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3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5E21A-609E-8C42-9474-B5F9BC2F5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des fichiers</a:t>
            </a:r>
          </a:p>
        </p:txBody>
      </p:sp>
    </p:spTree>
    <p:extLst>
      <p:ext uri="{BB962C8B-B14F-4D97-AF65-F5344CB8AC3E}">
        <p14:creationId xmlns:p14="http://schemas.microsoft.com/office/powerpoint/2010/main" val="383255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583F-7002-415D-95DD-47A5EFE7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Pas de circuit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D97B6-E5BB-4DE9-A36B-C2C9A44C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fr-FR" sz="2000"/>
              <a:t>Basé sur la fonction de rang utilisée pour trouver les rangs</a:t>
            </a:r>
          </a:p>
          <a:p>
            <a:r>
              <a:rPr lang="fr-FR" sz="2000"/>
              <a:t>Retourne un booléen</a:t>
            </a:r>
          </a:p>
          <a:p>
            <a:r>
              <a:rPr lang="fr-FR" sz="2000"/>
              <a:t>On pourra ranger le tableau</a:t>
            </a:r>
          </a:p>
          <a:p>
            <a:r>
              <a:rPr lang="fr-FR" sz="2000"/>
              <a:t>Création d’un tableau rangé selon le rang</a:t>
            </a:r>
          </a:p>
        </p:txBody>
      </p:sp>
      <p:pic>
        <p:nvPicPr>
          <p:cNvPr id="4" name="Image 3" descr="Une image contenant portable, assis, ordinateur, table&#10;&#10;Description générée automatiquement">
            <a:extLst>
              <a:ext uri="{FF2B5EF4-FFF2-40B4-BE49-F238E27FC236}">
                <a16:creationId xmlns:a16="http://schemas.microsoft.com/office/drawing/2014/main" id="{FE8D902C-C932-46AA-A6F4-0FD069919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2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DC064-3219-4DF4-83B3-E7691540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pPr algn="ctr"/>
            <a:r>
              <a:rPr lang="fr-FR" sz="3700" dirty="0"/>
              <a:t>Valeur des poids des arcs incidents extérieurs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E7457-8836-4397-B246-E5F915CE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fr-FR" sz="1800"/>
              <a:t>Parcours du poids des arcs pour aller vers les successeurs</a:t>
            </a:r>
          </a:p>
          <a:p>
            <a:r>
              <a:rPr lang="fr-FR" sz="1800"/>
              <a:t>Stockage de la première valeur dans une variable</a:t>
            </a:r>
          </a:p>
          <a:p>
            <a:r>
              <a:rPr lang="fr-FR" sz="1800"/>
              <a:t>Comparaison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C25C1-29AE-4C05-AF1A-8A078D42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1670586"/>
            <a:ext cx="7251192" cy="35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4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D48B3-914F-49AC-8D4B-6720F81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Tous les arcs partants du sommet initial ont un poids de 0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B438460-224F-476E-818B-A3B2AD52C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229"/>
            <a:ext cx="10515600" cy="35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3EBF2-2A75-40F0-A9D1-3FD23C04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Pas d’arc négatif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816677C-BFDE-4F9C-899F-4FC6FC02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794"/>
            <a:ext cx="10515600" cy="31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8ACAE-53B1-4C44-88A6-374B4875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Ordonnancement possible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B81EDC-70EC-4CAB-B932-64A400D36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039144"/>
            <a:ext cx="8601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6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6E714-23F9-4DAB-8804-D3B663A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Dates au plus tôt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FC693-3B8A-4D96-9F3C-B0319F66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fr-FR" sz="1700"/>
              <a:t>On se base sur le tableau de sommets trié</a:t>
            </a:r>
          </a:p>
          <a:p>
            <a:r>
              <a:rPr lang="fr-FR" sz="1700"/>
              <a:t>Création d’un tableau de dimension 2D</a:t>
            </a:r>
          </a:p>
          <a:p>
            <a:r>
              <a:rPr lang="fr-FR" sz="1700"/>
              <a:t>Nombre de ligne le nombre de sommets dans le tableau</a:t>
            </a:r>
          </a:p>
          <a:p>
            <a:pPr lvl="1"/>
            <a:r>
              <a:rPr lang="fr-FR" sz="1700"/>
              <a:t>Nom des sommets</a:t>
            </a:r>
          </a:p>
          <a:p>
            <a:pPr lvl="1"/>
            <a:r>
              <a:rPr lang="fr-FR" sz="1700"/>
              <a:t>Liste des noms des prédécesseurs</a:t>
            </a:r>
          </a:p>
          <a:p>
            <a:pPr lvl="1"/>
            <a:r>
              <a:rPr lang="fr-FR" sz="1700"/>
              <a:t>Liste des poids incidents intérieurs vers le sommet dans l’ordre des prédécesseurs</a:t>
            </a:r>
          </a:p>
          <a:p>
            <a:pPr lvl="1"/>
            <a:r>
              <a:rPr lang="fr-FR" sz="1700"/>
              <a:t>Liste de leur dates au plus tôt</a:t>
            </a:r>
          </a:p>
          <a:p>
            <a:pPr lvl="1"/>
            <a:r>
              <a:rPr lang="fr-FR" sz="1700"/>
              <a:t>Date au plus tôt du sommet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21FF75-95A7-4F6E-B718-10C7CC4D1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8" r="1" b="324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D45F-03DE-428F-B5FE-38768C55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Initialisation initiale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4FA5F38-21AE-48A4-8877-49E371BDD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2041"/>
            <a:ext cx="10515600" cy="24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75B6D-DBE7-4257-A48E-32A68803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Initialisation initiale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D181FC-B598-4437-84D4-ED3324EB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43" y="1825625"/>
            <a:ext cx="9382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81F-85DA-4A1F-A92A-2AA66D03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/>
              <a:t>Définition finale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57ABC2-8196-4B55-98BC-09759D367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1" y="1825625"/>
            <a:ext cx="8999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9CA40-DD74-46C5-BBCE-09EF7920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 pas oublier d’enlever la valeur initiale rentrée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08BFA-A3D6-47C2-86A0-91DC6B46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remove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E05D5C-5494-462C-9687-609F7574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181350"/>
            <a:ext cx="53054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DF9AA-1CFF-BE4C-A471-F1C8C065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rendus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F3F6C-1596-854A-BFEB-70FD803E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A2_GrapheX : Les graphes que nous aurons à traiter mis à plat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A2_TraceX : L’output de notre programme pour chaque graphe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A2_Main.java : interface, on vous demande ce que vous souhaitez faire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39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CB13544-3BE1-48FB-9D42-439AD24C0851}"/>
              </a:ext>
            </a:extLst>
          </p:cNvPr>
          <p:cNvSpPr txBox="1"/>
          <p:nvPr/>
        </p:nvSpPr>
        <p:spPr>
          <a:xfrm>
            <a:off x="0" y="1661464"/>
            <a:ext cx="68767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Inverse (</a:t>
            </a:r>
            <a:r>
              <a:rPr lang="fr-FR" dirty="0" err="1"/>
              <a:t>sommets_tri_rang</a:t>
            </a:r>
            <a:r>
              <a:rPr lang="fr-FR" dirty="0"/>
              <a:t>)  -&gt; commence par le rang le plus haut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i = 0 ; i&lt;nb de sommet; i++)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Sommet </a:t>
            </a:r>
            <a:r>
              <a:rPr lang="fr-FR" dirty="0" err="1"/>
              <a:t>sommet_actuel</a:t>
            </a:r>
            <a:r>
              <a:rPr lang="fr-FR" dirty="0"/>
              <a:t> = </a:t>
            </a:r>
            <a:r>
              <a:rPr lang="fr-FR" dirty="0" err="1"/>
              <a:t>sommets_tri_rang</a:t>
            </a:r>
            <a:r>
              <a:rPr lang="fr-FR" dirty="0"/>
              <a:t> [i]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[i][0] = nom sommet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 [1] = </a:t>
            </a:r>
            <a:r>
              <a:rPr lang="fr-FR" dirty="0" err="1"/>
              <a:t>liste_successeur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 [2] = </a:t>
            </a:r>
            <a:r>
              <a:rPr lang="fr-FR" dirty="0" err="1"/>
              <a:t>poids_arc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 date au plus tard  = </a:t>
            </a:r>
            <a:r>
              <a:rPr lang="fr-FR" dirty="0" err="1"/>
              <a:t>DateMax</a:t>
            </a:r>
            <a:r>
              <a:rPr lang="fr-FR" dirty="0"/>
              <a:t> 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j = 0 ; j&lt; </a:t>
            </a:r>
            <a:r>
              <a:rPr lang="fr-FR" dirty="0" err="1"/>
              <a:t>nb_successeur</a:t>
            </a:r>
            <a:r>
              <a:rPr lang="fr-FR" dirty="0"/>
              <a:t>; j++):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k =0 ; k&lt; i ; k++):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Si (Table[k][0]  == </a:t>
            </a:r>
            <a:r>
              <a:rPr lang="fr-FR" dirty="0" err="1"/>
              <a:t>nom_successeur</a:t>
            </a:r>
            <a:r>
              <a:rPr lang="fr-FR" dirty="0"/>
              <a:t>(j))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fr-FR" dirty="0"/>
              <a:t>Table[i][3] = (j , Table[k][4])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Fin 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Fin pour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Fin pour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Table [i] [4] = min (Table[i][3]  - </a:t>
            </a:r>
            <a:r>
              <a:rPr lang="fr-FR" dirty="0" err="1"/>
              <a:t>poids_arc</a:t>
            </a:r>
            <a:r>
              <a:rPr lang="fr-FR" dirty="0"/>
              <a:t>) </a:t>
            </a:r>
          </a:p>
          <a:p>
            <a:pPr lvl="2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EEE5E3-3AEC-4AFF-8D58-0CCE5788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28" y="3302128"/>
            <a:ext cx="5959972" cy="16312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B69D7E-1EEB-4643-A574-76FDABF36C7E}"/>
              </a:ext>
            </a:extLst>
          </p:cNvPr>
          <p:cNvSpPr txBox="1"/>
          <p:nvPr/>
        </p:nvSpPr>
        <p:spPr>
          <a:xfrm>
            <a:off x="5618252" y="3486050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0, 2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27667D-0C10-486B-9B3B-47421E5C10F5}"/>
              </a:ext>
            </a:extLst>
          </p:cNvPr>
          <p:cNvSpPr txBox="1"/>
          <p:nvPr/>
        </p:nvSpPr>
        <p:spPr>
          <a:xfrm>
            <a:off x="5754994" y="3848933"/>
            <a:ext cx="3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C7CDA9-BF43-4E47-880E-593D51C45A43}"/>
              </a:ext>
            </a:extLst>
          </p:cNvPr>
          <p:cNvSpPr txBox="1"/>
          <p:nvPr/>
        </p:nvSpPr>
        <p:spPr>
          <a:xfrm>
            <a:off x="4308955" y="4126459"/>
            <a:ext cx="212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 (sans la longueur)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6140CC-E971-4970-AF6F-A54F15D47086}"/>
              </a:ext>
            </a:extLst>
          </p:cNvPr>
          <p:cNvSpPr txBox="1"/>
          <p:nvPr/>
        </p:nvSpPr>
        <p:spPr>
          <a:xfrm>
            <a:off x="5816584" y="4454196"/>
            <a:ext cx="41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9820A67-A4CD-4DD2-BB84-6748704FBFDA}"/>
              </a:ext>
            </a:extLst>
          </p:cNvPr>
          <p:cNvSpPr txBox="1">
            <a:spLocks/>
          </p:cNvSpPr>
          <p:nvPr/>
        </p:nvSpPr>
        <p:spPr>
          <a:xfrm>
            <a:off x="3816263" y="340648"/>
            <a:ext cx="4200395" cy="75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Date au plus tard 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F8D0E5D-735E-4AB5-A896-81D41193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025903"/>
            <a:ext cx="5248275" cy="2762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9A4671D-FBA7-4131-8EBB-89A2272DF587}"/>
              </a:ext>
            </a:extLst>
          </p:cNvPr>
          <p:cNvSpPr txBox="1"/>
          <p:nvPr/>
        </p:nvSpPr>
        <p:spPr>
          <a:xfrm>
            <a:off x="9364250" y="2656571"/>
            <a:ext cx="3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3523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99820A67-A4CD-4DD2-BB84-6748704FBFDA}"/>
              </a:ext>
            </a:extLst>
          </p:cNvPr>
          <p:cNvSpPr txBox="1">
            <a:spLocks/>
          </p:cNvSpPr>
          <p:nvPr/>
        </p:nvSpPr>
        <p:spPr>
          <a:xfrm>
            <a:off x="4956131" y="190335"/>
            <a:ext cx="2279737" cy="759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Marges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1130D08-C771-4E55-AABE-34DC927A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0" y="1265130"/>
            <a:ext cx="4999717" cy="89411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09F4BBB-E239-45E5-A032-96A51212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0" y="2027397"/>
            <a:ext cx="5043339" cy="89411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6EC3934-C35D-46EE-BACC-02C02B8A7E38}"/>
              </a:ext>
            </a:extLst>
          </p:cNvPr>
          <p:cNvSpPr txBox="1"/>
          <p:nvPr/>
        </p:nvSpPr>
        <p:spPr>
          <a:xfrm>
            <a:off x="171188" y="2921507"/>
            <a:ext cx="7945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Récupère les 2 tables (plus </a:t>
            </a:r>
            <a:r>
              <a:rPr lang="fr-FR" dirty="0" err="1"/>
              <a:t>tot</a:t>
            </a:r>
            <a:r>
              <a:rPr lang="fr-FR" dirty="0"/>
              <a:t> et plus tard)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(</a:t>
            </a:r>
            <a:r>
              <a:rPr lang="fr-FR" dirty="0" err="1"/>
              <a:t>int</a:t>
            </a:r>
            <a:r>
              <a:rPr lang="fr-FR" dirty="0"/>
              <a:t> i = 0 ; i&lt;nb de sommet; i++)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Marge total [i] = </a:t>
            </a:r>
            <a:r>
              <a:rPr lang="fr-FR" dirty="0" err="1"/>
              <a:t>plus_tot</a:t>
            </a:r>
            <a:r>
              <a:rPr lang="fr-FR" dirty="0"/>
              <a:t>[i][4] – plus tard [nb de sommet- i][4]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 Pour (</a:t>
            </a:r>
            <a:r>
              <a:rPr lang="fr-FR" dirty="0" err="1"/>
              <a:t>int</a:t>
            </a:r>
            <a:r>
              <a:rPr lang="fr-FR" dirty="0"/>
              <a:t> j = 0 ; j&lt; </a:t>
            </a:r>
            <a:r>
              <a:rPr lang="fr-FR" dirty="0" err="1"/>
              <a:t>nb_successeur</a:t>
            </a:r>
            <a:r>
              <a:rPr lang="fr-FR" dirty="0"/>
              <a:t>; j++):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Index_sommet</a:t>
            </a:r>
            <a:r>
              <a:rPr lang="fr-FR" dirty="0"/>
              <a:t>[j] = </a:t>
            </a:r>
            <a:r>
              <a:rPr lang="fr-FR" dirty="0" err="1"/>
              <a:t>recup_index</a:t>
            </a:r>
            <a:r>
              <a:rPr lang="fr-FR" dirty="0"/>
              <a:t> (nom successeur)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 fin pour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Min_successeur</a:t>
            </a:r>
            <a:r>
              <a:rPr lang="fr-FR" dirty="0"/>
              <a:t> = min (</a:t>
            </a:r>
            <a:r>
              <a:rPr lang="fr-FR" dirty="0" err="1"/>
              <a:t>plus_tot</a:t>
            </a:r>
            <a:r>
              <a:rPr lang="fr-FR" dirty="0"/>
              <a:t>[</a:t>
            </a:r>
            <a:r>
              <a:rPr lang="fr-FR" dirty="0" err="1"/>
              <a:t>Index_sommet</a:t>
            </a:r>
            <a:r>
              <a:rPr lang="fr-FR" dirty="0"/>
              <a:t>] [4])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Marge libre [i] =  </a:t>
            </a:r>
            <a:r>
              <a:rPr lang="fr-FR" dirty="0" err="1"/>
              <a:t>Min_successeur</a:t>
            </a:r>
            <a:r>
              <a:rPr lang="fr-FR" dirty="0"/>
              <a:t> – (</a:t>
            </a:r>
            <a:r>
              <a:rPr lang="fr-FR" dirty="0" err="1"/>
              <a:t>plus_tot</a:t>
            </a:r>
            <a:r>
              <a:rPr lang="fr-FR" dirty="0"/>
              <a:t>[i]  + </a:t>
            </a:r>
            <a:r>
              <a:rPr lang="fr-FR" dirty="0" err="1"/>
              <a:t>longueur_sommet</a:t>
            </a:r>
            <a:r>
              <a:rPr lang="fr-FR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Fin pour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8A4CB-290D-9843-9D3A-FF4463E0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rendus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5C653-7FAE-854C-A999-5E3CD4FE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A2_Graphe.java : continent toutes les méthodes agissant avec les graphes</a:t>
            </a:r>
          </a:p>
          <a:p>
            <a:endParaRPr lang="fr-FR" dirty="0"/>
          </a:p>
          <a:p>
            <a:r>
              <a:rPr lang="fr-FR" dirty="0"/>
              <a:t>A2_Sommet.java : Permet de parcourir les sommets au sein d’un graphe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3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821F4-79A9-4D9E-8961-76E7A51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de circuit: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87DF2-3C63-4D65-9441-73892E74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2336664"/>
            <a:ext cx="11323320" cy="2666410"/>
          </a:xfrm>
        </p:spPr>
        <p:txBody>
          <a:bodyPr>
            <a:normAutofit lnSpcReduction="10000"/>
          </a:bodyPr>
          <a:lstStyle/>
          <a:p>
            <a:r>
              <a:rPr lang="fr-FR" sz="3200" u="sng" dirty="0"/>
              <a:t>Utilisation de 4 tableaux:</a:t>
            </a:r>
          </a:p>
          <a:p>
            <a:endParaRPr lang="fr-FR" sz="3200" u="sng" dirty="0"/>
          </a:p>
          <a:p>
            <a:pPr lvl="1"/>
            <a:r>
              <a:rPr lang="fr-FR" dirty="0">
                <a:solidFill>
                  <a:srgbClr val="C00000"/>
                </a:solidFill>
              </a:rPr>
              <a:t>Transition</a:t>
            </a:r>
            <a:r>
              <a:rPr lang="fr-FR" dirty="0"/>
              <a:t>: contentant toutes les transitions du graphe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M</a:t>
            </a:r>
            <a:r>
              <a:rPr lang="fr-FR" dirty="0"/>
              <a:t>: contenant les sommets à traiter (initialisation avec tous les sommets du graphe)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CC</a:t>
            </a:r>
            <a:r>
              <a:rPr lang="fr-FR" dirty="0"/>
              <a:t> : contenant les sommets déjà traités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Source</a:t>
            </a:r>
            <a:r>
              <a:rPr lang="fr-FR" dirty="0"/>
              <a:t>: une copie de </a:t>
            </a:r>
            <a:r>
              <a:rPr lang="fr-FR" dirty="0">
                <a:solidFill>
                  <a:srgbClr val="C00000"/>
                </a:solidFill>
              </a:rPr>
              <a:t>M</a:t>
            </a:r>
            <a:r>
              <a:rPr lang="fr-FR" dirty="0"/>
              <a:t> dans laquelle on ne garde que les sommets sources</a:t>
            </a:r>
          </a:p>
        </p:txBody>
      </p:sp>
    </p:spTree>
    <p:extLst>
      <p:ext uri="{BB962C8B-B14F-4D97-AF65-F5344CB8AC3E}">
        <p14:creationId xmlns:p14="http://schemas.microsoft.com/office/powerpoint/2010/main" val="5509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D183E-7322-409F-BF54-632B712A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527457"/>
            <a:ext cx="10866120" cy="5677400"/>
          </a:xfrm>
        </p:spPr>
        <p:txBody>
          <a:bodyPr>
            <a:normAutofit fontScale="92500" lnSpcReduction="10000"/>
          </a:bodyPr>
          <a:lstStyle/>
          <a:p>
            <a:r>
              <a:rPr lang="fr-FR" sz="3200" u="sng" dirty="0"/>
              <a:t>Etapes:</a:t>
            </a:r>
          </a:p>
          <a:p>
            <a:endParaRPr lang="fr-FR" sz="3200" u="sng" dirty="0"/>
          </a:p>
          <a:p>
            <a:pPr marL="0" indent="0">
              <a:buNone/>
            </a:pPr>
            <a:r>
              <a:rPr lang="fr-FR" dirty="0"/>
              <a:t>	1) On cherche les sommets contenus dans </a:t>
            </a:r>
            <a:r>
              <a:rPr lang="fr-FR" dirty="0">
                <a:solidFill>
                  <a:srgbClr val="C00000"/>
                </a:solidFill>
              </a:rPr>
              <a:t>M</a:t>
            </a:r>
            <a:r>
              <a:rPr lang="fr-FR" dirty="0"/>
              <a:t> et ayant des prédécesseurs (Pas source donc suppression du tableau </a:t>
            </a:r>
            <a:r>
              <a:rPr lang="fr-FR" dirty="0">
                <a:solidFill>
                  <a:srgbClr val="C00000"/>
                </a:solidFill>
              </a:rPr>
              <a:t>source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2)  - Si le tableau </a:t>
            </a:r>
            <a:r>
              <a:rPr lang="fr-FR" dirty="0">
                <a:solidFill>
                  <a:srgbClr val="C00000"/>
                </a:solidFill>
              </a:rPr>
              <a:t>source</a:t>
            </a:r>
            <a:r>
              <a:rPr lang="fr-FR" dirty="0"/>
              <a:t> est vide alors que le fichier </a:t>
            </a:r>
            <a:r>
              <a:rPr lang="fr-FR" dirty="0">
                <a:solidFill>
                  <a:srgbClr val="C00000"/>
                </a:solidFill>
              </a:rPr>
              <a:t>M</a:t>
            </a:r>
            <a:r>
              <a:rPr lang="fr-FR" dirty="0"/>
              <a:t> ne l’est pas, il y a un circuit : </a:t>
            </a:r>
            <a:r>
              <a:rPr lang="fr-FR" dirty="0">
                <a:solidFill>
                  <a:srgbClr val="00B050"/>
                </a:solidFill>
              </a:rPr>
              <a:t>return false</a:t>
            </a:r>
          </a:p>
          <a:p>
            <a:pPr marL="0" indent="0">
              <a:buNone/>
            </a:pPr>
            <a:r>
              <a:rPr lang="fr-FR" dirty="0"/>
              <a:t>	     - Sinon, on enlève les sommets sources de </a:t>
            </a:r>
            <a:r>
              <a:rPr lang="fr-FR" dirty="0">
                <a:solidFill>
                  <a:srgbClr val="C00000"/>
                </a:solidFill>
              </a:rPr>
              <a:t>M</a:t>
            </a:r>
            <a:r>
              <a:rPr lang="fr-FR" dirty="0"/>
              <a:t> et on les ajoutes à </a:t>
            </a:r>
            <a:r>
              <a:rPr lang="fr-FR" dirty="0">
                <a:solidFill>
                  <a:srgbClr val="C00000"/>
                </a:solidFill>
              </a:rPr>
              <a:t>CC </a:t>
            </a:r>
            <a:r>
              <a:rPr lang="fr-FR" dirty="0"/>
              <a:t>puis on réitère les opérations jusqu’à trouver un circuit ou ne plus avoir de sommet dans </a:t>
            </a:r>
            <a:r>
              <a:rPr lang="fr-FR" dirty="0">
                <a:solidFill>
                  <a:srgbClr val="C00000"/>
                </a:solidFill>
              </a:rPr>
              <a:t>M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dirty="0"/>
              <a:t>	3) Si on n’a plus de sommet dans </a:t>
            </a:r>
            <a:r>
              <a:rPr lang="fr-FR" dirty="0">
                <a:solidFill>
                  <a:srgbClr val="C00000"/>
                </a:solidFill>
              </a:rPr>
              <a:t>M</a:t>
            </a:r>
            <a:r>
              <a:rPr lang="fr-FR" dirty="0"/>
              <a:t>, on peut affirmer qu’il n’y a pas de circuit : </a:t>
            </a:r>
            <a:r>
              <a:rPr lang="fr-FR" dirty="0">
                <a:solidFill>
                  <a:srgbClr val="00B050"/>
                </a:solidFill>
              </a:rPr>
              <a:t>return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6576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D6F19-1F16-4A95-8473-33B20DF3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Rang des sommets d’un graphe: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D53EB-964C-4614-AB06-2066FACA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385"/>
            <a:ext cx="10515600" cy="4351338"/>
          </a:xfrm>
        </p:spPr>
        <p:txBody>
          <a:bodyPr/>
          <a:lstStyle/>
          <a:p>
            <a:r>
              <a:rPr lang="fr-FR" dirty="0"/>
              <a:t>Très similaire à la détection de rang</a:t>
            </a:r>
          </a:p>
          <a:p>
            <a:r>
              <a:rPr lang="fr-FR" dirty="0"/>
              <a:t>Différences: </a:t>
            </a:r>
          </a:p>
          <a:p>
            <a:pPr lvl="1"/>
            <a:r>
              <a:rPr lang="fr-FR" dirty="0"/>
              <a:t>Utilisation d’un tableau supplémentaire nommé </a:t>
            </a:r>
            <a:r>
              <a:rPr lang="fr-FR" dirty="0">
                <a:solidFill>
                  <a:srgbClr val="C00000"/>
                </a:solidFill>
              </a:rPr>
              <a:t>rang</a:t>
            </a:r>
          </a:p>
          <a:p>
            <a:pPr lvl="1"/>
            <a:r>
              <a:rPr lang="fr-FR" dirty="0"/>
              <a:t>Si il n’y a pas de circuit, l’algorithme pour trouver les rangs fonctionnera forcement</a:t>
            </a:r>
          </a:p>
          <a:p>
            <a:pPr lvl="1"/>
            <a:r>
              <a:rPr lang="fr-FR" dirty="0"/>
              <a:t>Lorsque l’on ajoute un sommet source au tableau </a:t>
            </a:r>
            <a:r>
              <a:rPr lang="fr-FR" dirty="0">
                <a:solidFill>
                  <a:srgbClr val="C00000"/>
                </a:solidFill>
              </a:rPr>
              <a:t>CC</a:t>
            </a:r>
            <a:r>
              <a:rPr lang="fr-FR" dirty="0"/>
              <a:t>, on range la valeur du rang associé dans le tableau </a:t>
            </a:r>
            <a:r>
              <a:rPr lang="fr-FR" dirty="0">
                <a:solidFill>
                  <a:srgbClr val="C00000"/>
                </a:solidFill>
              </a:rPr>
              <a:t>rang</a:t>
            </a:r>
          </a:p>
          <a:p>
            <a:pPr lvl="1"/>
            <a:r>
              <a:rPr lang="fr-FR" dirty="0"/>
              <a:t>On incrémente de 1 la valeur du rang à chaque fois que l’on rentre dans la boucle principale</a:t>
            </a:r>
          </a:p>
        </p:txBody>
      </p:sp>
    </p:spTree>
    <p:extLst>
      <p:ext uri="{BB962C8B-B14F-4D97-AF65-F5344CB8AC3E}">
        <p14:creationId xmlns:p14="http://schemas.microsoft.com/office/powerpoint/2010/main" val="211900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B3951-D40C-48F4-A3EC-3A8F294A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fr-FR" dirty="0"/>
              <a:t>Remarques:</a:t>
            </a:r>
          </a:p>
          <a:p>
            <a:endParaRPr lang="fr-FR" dirty="0"/>
          </a:p>
          <a:p>
            <a:pPr lvl="1"/>
            <a:r>
              <a:rPr lang="fr-FR" dirty="0"/>
              <a:t>Si n sommets sources dans la même boucle, il faut rentrer n fois le rang associé dans le tableau </a:t>
            </a:r>
            <a:r>
              <a:rPr lang="fr-FR" dirty="0">
                <a:solidFill>
                  <a:srgbClr val="C00000"/>
                </a:solidFill>
              </a:rPr>
              <a:t>rang</a:t>
            </a:r>
          </a:p>
          <a:p>
            <a:pPr lvl="1"/>
            <a:endParaRPr lang="fr-FR" dirty="0">
              <a:solidFill>
                <a:srgbClr val="C00000"/>
              </a:solidFill>
            </a:endParaRPr>
          </a:p>
          <a:p>
            <a:pPr lvl="1"/>
            <a:r>
              <a:rPr lang="fr-FR" dirty="0"/>
              <a:t>On retourne un tableau d’entier à deux dimensions comportant le nom des sommets dans l’ordre du tableau </a:t>
            </a:r>
            <a:r>
              <a:rPr lang="fr-FR" dirty="0">
                <a:solidFill>
                  <a:srgbClr val="C00000"/>
                </a:solidFill>
              </a:rPr>
              <a:t>CC</a:t>
            </a:r>
            <a:r>
              <a:rPr lang="fr-FR" dirty="0"/>
              <a:t> (rangé par rang car dans l’ordre d ’élimination) et le rang associé qui sont eux aussi rangé par ordre croissant dans le tableau </a:t>
            </a:r>
            <a:r>
              <a:rPr lang="fr-FR" dirty="0">
                <a:solidFill>
                  <a:srgbClr val="C00000"/>
                </a:solidFill>
              </a:rPr>
              <a:t>rang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6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9D8CF-B8CB-4E63-A8E2-8922B348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Ordonnancement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4255F-6065-43D0-A707-A321512E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Points d’entrée et de sortie uniques</a:t>
            </a:r>
          </a:p>
          <a:p>
            <a:r>
              <a:rPr lang="fr-FR" dirty="0"/>
              <a:t>Pas de circuit dans le graphe</a:t>
            </a:r>
          </a:p>
          <a:p>
            <a:r>
              <a:rPr lang="fr-FR" dirty="0"/>
              <a:t>Tout arc incident 	extérieur à un sommet a la même valeur</a:t>
            </a:r>
          </a:p>
          <a:p>
            <a:r>
              <a:rPr lang="fr-FR" dirty="0"/>
              <a:t>Tous les arcs partant du sommet initial ont un poids de zéro</a:t>
            </a:r>
          </a:p>
          <a:p>
            <a:r>
              <a:rPr lang="fr-FR" dirty="0"/>
              <a:t>Il n’y a pas d’arc avec un poids négatif</a:t>
            </a:r>
          </a:p>
          <a:p>
            <a:endParaRPr lang="fr-FR" dirty="0"/>
          </a:p>
          <a:p>
            <a:r>
              <a:rPr lang="fr-FR" dirty="0"/>
              <a:t>Création d’un ensemble de fonctions</a:t>
            </a:r>
          </a:p>
        </p:txBody>
      </p:sp>
    </p:spTree>
    <p:extLst>
      <p:ext uri="{BB962C8B-B14F-4D97-AF65-F5344CB8AC3E}">
        <p14:creationId xmlns:p14="http://schemas.microsoft.com/office/powerpoint/2010/main" val="141101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D762B-6C67-498B-A953-F5D4D18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Sommets initiaux et finaux uniques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463B1-FFFA-44AA-9748-62DA243A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Getters qui retournent les sommets finaux et initiaux si ils sont uniques sinon </a:t>
            </a:r>
            <a:r>
              <a:rPr lang="fr-FR" dirty="0" err="1"/>
              <a:t>null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388637-B9EA-42E7-9901-BE9D62F3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959100"/>
            <a:ext cx="10696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7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921</Words>
  <Application>Microsoft Office PowerPoint</Application>
  <PresentationFormat>Grand écran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des fichiers</vt:lpstr>
      <vt:lpstr>Fichier rendus</vt:lpstr>
      <vt:lpstr>Fichier rendus</vt:lpstr>
      <vt:lpstr>Détection de circuit:</vt:lpstr>
      <vt:lpstr>Présentation PowerPoint</vt:lpstr>
      <vt:lpstr>Rang des sommets d’un graphe:</vt:lpstr>
      <vt:lpstr>Présentation PowerPoint</vt:lpstr>
      <vt:lpstr>Ordonnancement possible</vt:lpstr>
      <vt:lpstr>Sommets initiaux et finaux uniques</vt:lpstr>
      <vt:lpstr>Pas de circuit</vt:lpstr>
      <vt:lpstr>Valeur des poids des arcs incidents extérieurs</vt:lpstr>
      <vt:lpstr>Tous les arcs partants du sommet initial ont un poids de 0</vt:lpstr>
      <vt:lpstr>Pas d’arc négatif</vt:lpstr>
      <vt:lpstr>Ordonnancement possible</vt:lpstr>
      <vt:lpstr>Dates au plus tôt</vt:lpstr>
      <vt:lpstr>Initialisation initiale</vt:lpstr>
      <vt:lpstr>Initialisation initiale</vt:lpstr>
      <vt:lpstr>Définition finale</vt:lpstr>
      <vt:lpstr>Ne pas oublier d’enlever la valeur initiale rentrée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Brière</dc:creator>
  <cp:lastModifiedBy>Pascal</cp:lastModifiedBy>
  <cp:revision>10</cp:revision>
  <dcterms:created xsi:type="dcterms:W3CDTF">2020-04-27T10:18:01Z</dcterms:created>
  <dcterms:modified xsi:type="dcterms:W3CDTF">2020-04-28T08:01:52Z</dcterms:modified>
</cp:coreProperties>
</file>