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8" r:id="rId3"/>
    <p:sldId id="338" r:id="rId4"/>
    <p:sldId id="316" r:id="rId5"/>
    <p:sldId id="315" r:id="rId6"/>
    <p:sldId id="312" r:id="rId7"/>
    <p:sldId id="314" r:id="rId8"/>
    <p:sldId id="285" r:id="rId9"/>
    <p:sldId id="286" r:id="rId10"/>
    <p:sldId id="343" r:id="rId11"/>
    <p:sldId id="324" r:id="rId12"/>
    <p:sldId id="344" r:id="rId13"/>
    <p:sldId id="346" r:id="rId14"/>
    <p:sldId id="322" r:id="rId15"/>
    <p:sldId id="342" r:id="rId16"/>
    <p:sldId id="340" r:id="rId17"/>
    <p:sldId id="325" r:id="rId18"/>
    <p:sldId id="321" r:id="rId19"/>
    <p:sldId id="341" r:id="rId20"/>
    <p:sldId id="345" r:id="rId21"/>
    <p:sldId id="339" r:id="rId22"/>
    <p:sldId id="353" r:id="rId23"/>
    <p:sldId id="350" r:id="rId24"/>
    <p:sldId id="352" r:id="rId25"/>
    <p:sldId id="35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>
        <p:scale>
          <a:sx n="125" d="100"/>
          <a:sy n="125" d="100"/>
        </p:scale>
        <p:origin x="0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3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4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6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7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62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1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75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9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9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2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4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8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8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297394-4390-4D82-9D35-4E44BBC72258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69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steampowered.com/app/252490/Rust/?l=koreana" TargetMode="External"/><Relationship Id="rId2" Type="http://schemas.openxmlformats.org/officeDocument/2006/relationships/hyperlink" Target="https://www.youtube.com/watch?v=lheapd7bgLA&amp;t=522s&amp;ab_channel=Kurzgesagt%E2%80%93InaNut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necraft.net/ko-k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23137-B854-4C5D-BA89-98E935BEF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3001297"/>
            <a:ext cx="7197726" cy="855406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 fontScale="90000"/>
          </a:bodyPr>
          <a:lstStyle/>
          <a:p>
            <a:r>
              <a:rPr lang="ko-KR" altLang="en-US" sz="5200" dirty="0"/>
              <a:t>마지막 달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2D484F95-D5CD-6B80-5EE0-4351B9FD2A7F}"/>
              </a:ext>
            </a:extLst>
          </p:cNvPr>
          <p:cNvSpPr txBox="1">
            <a:spLocks/>
          </p:cNvSpPr>
          <p:nvPr/>
        </p:nvSpPr>
        <p:spPr>
          <a:xfrm>
            <a:off x="9694863" y="5416447"/>
            <a:ext cx="2138486" cy="113535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2016182041 </a:t>
            </a:r>
            <a:r>
              <a:rPr lang="ko-KR" altLang="en-US" dirty="0"/>
              <a:t>조영환</a:t>
            </a:r>
            <a:endParaRPr lang="en-US" altLang="ko-KR" dirty="0"/>
          </a:p>
          <a:p>
            <a:r>
              <a:rPr lang="en-US" altLang="ko-KR" dirty="0"/>
              <a:t>2016182009 </a:t>
            </a:r>
            <a:r>
              <a:rPr lang="ko-KR" altLang="en-US" dirty="0"/>
              <a:t>김태현</a:t>
            </a:r>
            <a:endParaRPr lang="en-US" altLang="ko-KR" dirty="0"/>
          </a:p>
          <a:p>
            <a:r>
              <a:rPr lang="en-US" altLang="ko-KR" dirty="0"/>
              <a:t>2021182021 </a:t>
            </a:r>
            <a:r>
              <a:rPr lang="ko-KR" altLang="en-US" dirty="0" err="1"/>
              <a:t>양영현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91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뗏목 탐사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5F0A99-AB26-40A8-8485-A4BB6EA51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7" r="30080"/>
          <a:stretch/>
        </p:blipFill>
        <p:spPr>
          <a:xfrm>
            <a:off x="7440880" y="2142067"/>
            <a:ext cx="3376346" cy="379816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55078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기간에 가능한 제한적인 탐사를 위한 시스템으로 뗏목 건설에 필요한 자원 때문에 초반에는 이용이 불가능하다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밀물 기간에도 잠기지 않은 고지대는 파악할 수 있기 때문에  수위 상승으로 인해 이주할 고지대를 미리 수색할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상점을 통해 해금된 신규</a:t>
            </a:r>
            <a:r>
              <a:rPr lang="en-US" altLang="ko-KR" dirty="0"/>
              <a:t>/</a:t>
            </a:r>
            <a:r>
              <a:rPr lang="ko-KR" altLang="en-US" dirty="0"/>
              <a:t>특수 자원의 위치를 미리 파악해 부표를 설치하고  썰물 기간에 탐사할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썰물 기간동안 발견한 장소에 부표를 설치해 밀물 기간동안 탐사할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13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전투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300700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en-US" altLang="ko-KR" dirty="0"/>
              <a:t>MMO </a:t>
            </a:r>
            <a:r>
              <a:rPr lang="ko-KR" altLang="en-US" dirty="0"/>
              <a:t>서바이벌 </a:t>
            </a:r>
            <a:r>
              <a:rPr lang="ko-KR" altLang="en-US" dirty="0" err="1"/>
              <a:t>샌드박스는</a:t>
            </a:r>
            <a:r>
              <a:rPr lang="ko-KR" altLang="en-US" dirty="0"/>
              <a:t> 핵으로 인해 패배하면 손실이 클 수 있으므로 원거리 공격 없이 근접 무기만을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도구가 근접 무기 역할을 동시에 수행한다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무기는 서로 다른 </a:t>
            </a:r>
            <a:r>
              <a:rPr lang="ko-KR" altLang="en-US" dirty="0" err="1"/>
              <a:t>스탯을</a:t>
            </a:r>
            <a:r>
              <a:rPr lang="ko-KR" altLang="en-US" dirty="0"/>
              <a:t> 가지고 특정 </a:t>
            </a:r>
            <a:r>
              <a:rPr lang="ko-KR" altLang="en-US" dirty="0" err="1"/>
              <a:t>스탯에</a:t>
            </a:r>
            <a:r>
              <a:rPr lang="ko-KR" altLang="en-US" dirty="0"/>
              <a:t> 특화되면 다른 </a:t>
            </a:r>
            <a:r>
              <a:rPr lang="ko-KR" altLang="en-US" dirty="0" err="1"/>
              <a:t>스탯이</a:t>
            </a:r>
            <a:r>
              <a:rPr lang="ko-KR" altLang="en-US" dirty="0"/>
              <a:t> 낮아 지는 형식을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공격력 </a:t>
            </a:r>
            <a:r>
              <a:rPr lang="en-US" altLang="ko-KR" dirty="0"/>
              <a:t>| </a:t>
            </a:r>
            <a:r>
              <a:rPr lang="ko-KR" altLang="en-US" dirty="0" err="1"/>
              <a:t>공속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사거리 </a:t>
            </a:r>
            <a:r>
              <a:rPr lang="en-US" altLang="ko-KR" dirty="0"/>
              <a:t>| </a:t>
            </a:r>
            <a:r>
              <a:rPr lang="ko-KR" altLang="en-US" dirty="0"/>
              <a:t>범위 </a:t>
            </a:r>
            <a:r>
              <a:rPr lang="en-US" altLang="ko-KR" dirty="0"/>
              <a:t>| </a:t>
            </a:r>
            <a:r>
              <a:rPr lang="ko-KR" altLang="en-US" dirty="0" err="1"/>
              <a:t>넉벡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2E4345-8879-46B3-A028-43390D7E6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02" y="2142067"/>
            <a:ext cx="3830724" cy="37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5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레이드와 방어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131424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기간이라면 뗏목을 이용해 적 기지에 접근해 레이드를 수행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썰물 기간은 기지 외부 탐사에 집중할 수 있도록 레이드가 불가능해 기지 방어를 신경 쓰지 않고 외부 탐사를 나설 수 있고</a:t>
            </a:r>
            <a:r>
              <a:rPr lang="en-US" altLang="ko-KR" dirty="0"/>
              <a:t>, </a:t>
            </a:r>
            <a:r>
              <a:rPr lang="ko-KR" altLang="en-US" dirty="0"/>
              <a:t>기지 내부 관리에 집중해야 하는 밀물 기간에만 레이드가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밀물 기간 내내 기지를 방어하는 것에 대한 피로도 문제의 가능성을 해결하기 위해 돌파 제한 시스템이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레이드 시 다음 층으로 넘어가는 것을 </a:t>
            </a:r>
            <a:r>
              <a:rPr lang="en-US" altLang="ko-KR" dirty="0"/>
              <a:t>“</a:t>
            </a:r>
            <a:r>
              <a:rPr lang="ko-KR" altLang="en-US" dirty="0"/>
              <a:t>돌파</a:t>
            </a:r>
            <a:r>
              <a:rPr lang="en-US" altLang="ko-KR" dirty="0"/>
              <a:t>”</a:t>
            </a:r>
            <a:r>
              <a:rPr lang="ko-KR" altLang="en-US" dirty="0"/>
              <a:t>라고 하고 기지의 상태에 따라 돌파에 제한이 발생한다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52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CFDEA-DCB4-5E06-12BC-655B1314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레이드와 방어 시스템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1573498-403A-36C3-1513-1CA1F6E6B6F7}"/>
              </a:ext>
            </a:extLst>
          </p:cNvPr>
          <p:cNvSpPr txBox="1">
            <a:spLocks/>
          </p:cNvSpPr>
          <p:nvPr/>
        </p:nvSpPr>
        <p:spPr>
          <a:xfrm>
            <a:off x="6867331" y="2132736"/>
            <a:ext cx="3949894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돌파 제한은 게임을 일시적으로 중단하고 쉬는 유저를 배려하는 시스템이다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밀물 기간은 내정을 위한 주기로 설정되어 외부 탐사가 적합하지 않다</a:t>
            </a:r>
            <a:r>
              <a:rPr lang="en-US" altLang="ko-KR" dirty="0"/>
              <a:t>.</a:t>
            </a:r>
            <a:r>
              <a:rPr lang="ko-KR" altLang="en-US" dirty="0"/>
              <a:t> 이를 제약하기 위한 기능으로도 돌파 제한이 작동한다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레이드는 해수면에서 시작한다</a:t>
            </a:r>
            <a:r>
              <a:rPr lang="en-US" altLang="ko-KR" dirty="0"/>
              <a:t>. </a:t>
            </a:r>
            <a:r>
              <a:rPr lang="ko-KR" altLang="en-US" dirty="0"/>
              <a:t>해수면이 낮은 지역 부터 레이드를 시작할수록 돌파 제한이 많이 생겨난다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1F7A7077-93D5-4A03-33CE-418361904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42235"/>
            <a:ext cx="6089582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7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576044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상점 </a:t>
            </a:r>
            <a:r>
              <a:rPr lang="en-US" altLang="ko-KR" dirty="0"/>
              <a:t>- </a:t>
            </a:r>
            <a:r>
              <a:rPr lang="ko-KR" altLang="en-US" dirty="0"/>
              <a:t>플레이어 기지의 효율성 증가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966925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밀물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플레이어가 포탈을 이용하여 상점을 사용 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썰물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포탈에서 바닷물이 쏟아져 나와 상점이 비활성화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상점 아이템 재충전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썰물시간에 아이템 재충전 </a:t>
            </a:r>
            <a:endParaRPr lang="en-US" altLang="ko-KR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-apple-system"/>
              </a:rPr>
              <a:t>상점 종류</a:t>
            </a:r>
            <a:endParaRPr lang="ko-KR" altLang="en-US" b="0" i="0" dirty="0"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-apple-system"/>
              </a:rPr>
              <a:t>테크트리</a:t>
            </a:r>
            <a:r>
              <a:rPr lang="ko-KR" altLang="en-US" dirty="0">
                <a:latin typeface="-apple-system"/>
              </a:rPr>
              <a:t> 상점</a:t>
            </a:r>
            <a:endParaRPr lang="en-US" altLang="ko-KR" b="0" i="0" dirty="0"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건물 도면 판매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-apple-system"/>
              </a:rPr>
              <a:t>파밍</a:t>
            </a:r>
            <a:r>
              <a:rPr lang="en-US" altLang="ko-KR" dirty="0">
                <a:latin typeface="-apple-system"/>
              </a:rPr>
              <a:t>,</a:t>
            </a:r>
            <a:r>
              <a:rPr lang="ko-KR" altLang="en-US" dirty="0">
                <a:latin typeface="-apple-system"/>
              </a:rPr>
              <a:t>제작 한 </a:t>
            </a:r>
            <a:r>
              <a:rPr lang="ko-KR" altLang="en-US" b="0" i="0" dirty="0">
                <a:effectLst/>
                <a:latin typeface="-apple-system"/>
              </a:rPr>
              <a:t>아이템만 있어도 </a:t>
            </a:r>
            <a:r>
              <a:rPr lang="ko-KR" altLang="en-US" b="0" i="0" dirty="0" err="1">
                <a:effectLst/>
                <a:latin typeface="-apple-system"/>
              </a:rPr>
              <a:t>언락</a:t>
            </a:r>
            <a:endParaRPr lang="ko-KR" altLang="en-US" b="0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65E4AE-9CC2-40BB-8263-67420FF19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26" y="2142235"/>
            <a:ext cx="3798000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3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4923-7577-4118-997F-EA0A33D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AA24-A70E-4569-A6FD-258DBE24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37634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/>
              <a:t>고생한 플레이어에게 보상을 주어주는 단계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달과 지구가 직접적으로 충돌하지 않아 생존하게 된다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달은 붕괴되어 지구의 고리가 되는 </a:t>
            </a:r>
            <a:r>
              <a:rPr lang="ko-KR" altLang="en-US" dirty="0" err="1"/>
              <a:t>시네마틱을</a:t>
            </a:r>
            <a:r>
              <a:rPr lang="ko-KR" altLang="en-US" dirty="0"/>
              <a:t> 보여 준다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엔딩 이후 서버는 초기화 되며 플레이어에게 보상이 주어진다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7261B5-05B0-45EC-AA6A-5F9A657EF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98" y="2142067"/>
            <a:ext cx="6578349" cy="3798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F24924-7188-4801-85E4-0B34085C7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528" y="609599"/>
            <a:ext cx="2588919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4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소비재</a:t>
            </a:r>
            <a:r>
              <a:rPr lang="en-US" altLang="ko-KR" dirty="0"/>
              <a:t>, </a:t>
            </a:r>
            <a:r>
              <a:rPr lang="ko-KR" altLang="en-US" dirty="0"/>
              <a:t>식재료</a:t>
            </a:r>
          </a:p>
        </p:txBody>
      </p:sp>
      <p:pic>
        <p:nvPicPr>
          <p:cNvPr id="8" name="내용 개체 틀 7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1280497-C89E-CA06-66A6-E85DA8BA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736"/>
            <a:ext cx="5839459" cy="3798168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32750F1-7F1E-E27F-F381-FE645BFF0490}"/>
              </a:ext>
            </a:extLst>
          </p:cNvPr>
          <p:cNvSpPr txBox="1">
            <a:spLocks/>
          </p:cNvSpPr>
          <p:nvPr/>
        </p:nvSpPr>
        <p:spPr>
          <a:xfrm>
            <a:off x="6652726" y="2132736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유통기한이 있어 지속적으로 생산해야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소비재</a:t>
            </a:r>
            <a:r>
              <a:rPr lang="en-US" altLang="ko-KR" dirty="0"/>
              <a:t>: </a:t>
            </a:r>
            <a:r>
              <a:rPr lang="ko-KR" altLang="en-US" dirty="0"/>
              <a:t>생존을 위해 필수적으로 필요한 자원</a:t>
            </a:r>
            <a:endParaRPr lang="en-US" altLang="ko-KR" dirty="0"/>
          </a:p>
          <a:p>
            <a:r>
              <a:rPr lang="ko-KR" altLang="en-US" dirty="0"/>
              <a:t>식재료</a:t>
            </a:r>
            <a:r>
              <a:rPr lang="en-US" altLang="ko-KR" dirty="0"/>
              <a:t>: </a:t>
            </a:r>
            <a:r>
              <a:rPr lang="ko-KR" altLang="en-US" dirty="0"/>
              <a:t>소비재의 재료로 소모되는 자원</a:t>
            </a:r>
            <a:endParaRPr lang="en-US" altLang="ko-KR" dirty="0"/>
          </a:p>
          <a:p>
            <a:r>
              <a:rPr lang="ko-KR" altLang="en-US" dirty="0"/>
              <a:t>소비재의 생산량은 농장의 크기에 비례하기 때문에 농장에 필수적으로 소모되는 흙의 수와 소비재 생산량은 직접적인 연관이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900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중간재</a:t>
            </a:r>
          </a:p>
        </p:txBody>
      </p:sp>
      <p:pic>
        <p:nvPicPr>
          <p:cNvPr id="8" name="그림 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FDFE723-F787-2CC8-78CA-A6FF832856E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432"/>
            <a:ext cx="5839200" cy="379800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85D1006-CBB3-4972-8406-CE290E9FEB48}"/>
              </a:ext>
            </a:extLst>
          </p:cNvPr>
          <p:cNvSpPr txBox="1">
            <a:spLocks/>
          </p:cNvSpPr>
          <p:nvPr/>
        </p:nvSpPr>
        <p:spPr>
          <a:xfrm>
            <a:off x="6652026" y="2132264"/>
            <a:ext cx="4165200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-apple-system"/>
              </a:rPr>
              <a:t>다른 자원을 생산하기 이전에 거쳐가는 형태의 자원</a:t>
            </a:r>
            <a:endParaRPr lang="en-US" altLang="ko-KR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-apple-system"/>
              </a:rPr>
              <a:t>마인크래프트 나뭇가지</a:t>
            </a:r>
            <a:endParaRPr lang="en-US" altLang="ko-KR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-apple-system"/>
              </a:rPr>
              <a:t>아이템을 만드는데 사용되는 재료</a:t>
            </a:r>
            <a:endParaRPr lang="en-US" altLang="ko-KR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-apple-system"/>
              </a:rPr>
              <a:t>생산 단계를 늘려 플레이어가 자동화 시설을 건설하도록 유도한다</a:t>
            </a:r>
            <a:endParaRPr lang="ko-KR" altLang="en-US" b="0" i="0" dirty="0">
              <a:effectLst/>
              <a:latin typeface="-apple-system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AEF72D0-3A2B-B82C-2658-C53A800EE3A7}"/>
              </a:ext>
            </a:extLst>
          </p:cNvPr>
          <p:cNvCxnSpPr/>
          <p:nvPr/>
        </p:nvCxnSpPr>
        <p:spPr>
          <a:xfrm>
            <a:off x="847725" y="2781300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0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원자재</a:t>
            </a:r>
            <a:r>
              <a:rPr lang="en-US" altLang="ko-KR" dirty="0"/>
              <a:t>,</a:t>
            </a:r>
            <a:r>
              <a:rPr lang="ko-KR" altLang="en-US" dirty="0"/>
              <a:t>연료</a:t>
            </a:r>
          </a:p>
        </p:txBody>
      </p:sp>
      <p:pic>
        <p:nvPicPr>
          <p:cNvPr id="8" name="내용 개체 틀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051C358-721F-9311-1165-49D9DA907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204"/>
            <a:ext cx="5839459" cy="3798167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C4536D-CAB4-D253-DE2A-1F6F6DC94DAA}"/>
              </a:ext>
            </a:extLst>
          </p:cNvPr>
          <p:cNvSpPr txBox="1">
            <a:spLocks/>
          </p:cNvSpPr>
          <p:nvPr/>
        </p:nvSpPr>
        <p:spPr>
          <a:xfrm>
            <a:off x="6652727" y="2132204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원자재</a:t>
            </a:r>
            <a:r>
              <a:rPr lang="en-US" altLang="ko-KR" dirty="0"/>
              <a:t>: </a:t>
            </a:r>
            <a:r>
              <a:rPr lang="ko-KR" altLang="en-US" dirty="0"/>
              <a:t>식재료</a:t>
            </a:r>
            <a:r>
              <a:rPr lang="en-US" altLang="ko-KR" dirty="0"/>
              <a:t>,</a:t>
            </a:r>
            <a:r>
              <a:rPr lang="ko-KR" altLang="en-US" dirty="0"/>
              <a:t>건축재를 만들기 위한 아이템</a:t>
            </a:r>
            <a:endParaRPr lang="en-US" altLang="ko-KR" dirty="0"/>
          </a:p>
          <a:p>
            <a:r>
              <a:rPr lang="ko-KR" altLang="en-US" dirty="0"/>
              <a:t>연료</a:t>
            </a:r>
            <a:r>
              <a:rPr lang="en-US" altLang="ko-KR" dirty="0"/>
              <a:t>: </a:t>
            </a:r>
            <a:r>
              <a:rPr lang="ko-KR" altLang="en-US" dirty="0"/>
              <a:t>건물을 가동시키는 동력원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440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건축재</a:t>
            </a:r>
            <a:r>
              <a:rPr lang="en-US" altLang="ko-KR" dirty="0"/>
              <a:t>,</a:t>
            </a:r>
            <a:r>
              <a:rPr lang="ko-KR" altLang="en-US" dirty="0"/>
              <a:t>토양</a:t>
            </a:r>
            <a:r>
              <a:rPr lang="en-US" altLang="ko-KR" dirty="0"/>
              <a:t>,</a:t>
            </a:r>
            <a:r>
              <a:rPr lang="ko-KR" altLang="en-US" dirty="0"/>
              <a:t>건물</a:t>
            </a:r>
            <a:r>
              <a:rPr lang="en-US" altLang="ko-KR" dirty="0"/>
              <a:t>,</a:t>
            </a:r>
            <a:r>
              <a:rPr lang="ko-KR" altLang="en-US" dirty="0"/>
              <a:t>파이프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C4536D-CAB4-D253-DE2A-1F6F6DC94DAA}"/>
              </a:ext>
            </a:extLst>
          </p:cNvPr>
          <p:cNvSpPr txBox="1">
            <a:spLocks/>
          </p:cNvSpPr>
          <p:nvPr/>
        </p:nvSpPr>
        <p:spPr>
          <a:xfrm>
            <a:off x="6652727" y="2132204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건축재</a:t>
            </a:r>
            <a:r>
              <a:rPr lang="en-US" altLang="ko-KR" dirty="0"/>
              <a:t>: </a:t>
            </a:r>
            <a:r>
              <a:rPr lang="ko-KR" altLang="en-US" dirty="0"/>
              <a:t>건물</a:t>
            </a:r>
            <a:r>
              <a:rPr lang="en-US" altLang="ko-KR" dirty="0"/>
              <a:t> </a:t>
            </a:r>
            <a:r>
              <a:rPr lang="ko-KR" altLang="en-US" dirty="0"/>
              <a:t>제작에 필수적으로 소모되는 자원 건물 수에 비례한다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토양</a:t>
            </a:r>
            <a:r>
              <a:rPr lang="en-US" altLang="ko-KR" dirty="0"/>
              <a:t>:  </a:t>
            </a:r>
            <a:r>
              <a:rPr lang="ko-KR" altLang="en-US" dirty="0"/>
              <a:t>농토 생산과 관련된 중간재이다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농토는 농장 건설에 사용되어 소비재 생산량과 직접적인 연관을 가진다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다른 토양 자원을 생산하면 그 만큼 소비재 생산력을 포기하는 구조가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건물</a:t>
            </a:r>
            <a:r>
              <a:rPr lang="en-US" altLang="ko-KR" dirty="0"/>
              <a:t>: </a:t>
            </a:r>
            <a:r>
              <a:rPr lang="ko-KR" altLang="en-US" dirty="0"/>
              <a:t>아이템을 가공</a:t>
            </a:r>
            <a:r>
              <a:rPr lang="en-US" altLang="ko-KR" dirty="0"/>
              <a:t>,</a:t>
            </a:r>
            <a:r>
              <a:rPr lang="ko-KR" altLang="en-US" dirty="0"/>
              <a:t>제작 할 수 있는 건축물</a:t>
            </a:r>
            <a:endParaRPr lang="en-US" altLang="ko-KR" dirty="0"/>
          </a:p>
          <a:p>
            <a:r>
              <a:rPr lang="ko-KR" altLang="en-US" dirty="0"/>
              <a:t>파이프</a:t>
            </a:r>
            <a:r>
              <a:rPr lang="en-US" altLang="ko-KR" dirty="0"/>
              <a:t>: </a:t>
            </a:r>
            <a:r>
              <a:rPr lang="ko-KR" altLang="en-US" dirty="0"/>
              <a:t>아이템을 건물과 건물 사이로 이동 시킬 수 있는 건물</a:t>
            </a:r>
            <a:endParaRPr lang="en-US" altLang="ko-KR" dirty="0"/>
          </a:p>
        </p:txBody>
      </p:sp>
      <p:pic>
        <p:nvPicPr>
          <p:cNvPr id="6" name="내용 개체 틀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2C270918-0EE5-B9CA-2EEE-AFBD975AB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205"/>
            <a:ext cx="5839459" cy="3798167"/>
          </a:xfr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6B9B199-29B9-E329-3B38-1D81260F1C20}"/>
              </a:ext>
            </a:extLst>
          </p:cNvPr>
          <p:cNvCxnSpPr/>
          <p:nvPr/>
        </p:nvCxnSpPr>
        <p:spPr>
          <a:xfrm flipV="1">
            <a:off x="869950" y="4229100"/>
            <a:ext cx="0" cy="56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868B983-43AB-4377-490D-D812EE885B78}"/>
              </a:ext>
            </a:extLst>
          </p:cNvPr>
          <p:cNvCxnSpPr/>
          <p:nvPr/>
        </p:nvCxnSpPr>
        <p:spPr>
          <a:xfrm>
            <a:off x="3314700" y="2765425"/>
            <a:ext cx="0" cy="6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93F8E4D-F962-0FE7-15AE-AC9A10EDCE82}"/>
              </a:ext>
            </a:extLst>
          </p:cNvPr>
          <p:cNvCxnSpPr/>
          <p:nvPr/>
        </p:nvCxnSpPr>
        <p:spPr>
          <a:xfrm>
            <a:off x="869950" y="2724150"/>
            <a:ext cx="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8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7691F16-A8CB-399D-E87E-4DBFC329FA96}"/>
              </a:ext>
            </a:extLst>
          </p:cNvPr>
          <p:cNvSpPr txBox="1">
            <a:spLocks/>
          </p:cNvSpPr>
          <p:nvPr/>
        </p:nvSpPr>
        <p:spPr>
          <a:xfrm>
            <a:off x="685801" y="2168339"/>
            <a:ext cx="10131425" cy="372409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835A3-4AF7-BC30-B532-DAAD53C97D2F}"/>
              </a:ext>
            </a:extLst>
          </p:cNvPr>
          <p:cNvSpPr txBox="1"/>
          <p:nvPr/>
        </p:nvSpPr>
        <p:spPr>
          <a:xfrm>
            <a:off x="685801" y="2168339"/>
            <a:ext cx="452559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3000" dirty="0"/>
              <a:t>게임 소개</a:t>
            </a:r>
            <a:endParaRPr lang="en-US" altLang="ko-KR" sz="30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3000" dirty="0"/>
              <a:t>게임 컨셉</a:t>
            </a:r>
            <a:endParaRPr lang="en-US" altLang="ko-KR" sz="3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사이클 전환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밀물</a:t>
            </a:r>
            <a:r>
              <a:rPr lang="en-US" altLang="ko-KR" sz="2200" dirty="0"/>
              <a:t>,</a:t>
            </a:r>
            <a:r>
              <a:rPr lang="ko-KR" altLang="en-US" sz="2200" dirty="0"/>
              <a:t>썰물</a:t>
            </a:r>
            <a:r>
              <a:rPr lang="en-US" altLang="ko-KR" sz="2200" dirty="0"/>
              <a:t>,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폭풍전야</a:t>
            </a:r>
            <a:r>
              <a:rPr lang="en-US" altLang="ko-KR" sz="2200" dirty="0"/>
              <a:t>,</a:t>
            </a:r>
            <a:r>
              <a:rPr lang="ko-KR" altLang="en-US" sz="2200" dirty="0"/>
              <a:t>최후의 시련 시기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탐사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전투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레이드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상점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엔딩</a:t>
            </a:r>
            <a:endParaRPr lang="en-US" altLang="ko-KR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1D891-07F8-B950-1D99-1F8988B3481D}"/>
              </a:ext>
            </a:extLst>
          </p:cNvPr>
          <p:cNvSpPr txBox="1"/>
          <p:nvPr/>
        </p:nvSpPr>
        <p:spPr>
          <a:xfrm>
            <a:off x="6096000" y="2168339"/>
            <a:ext cx="423705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3.</a:t>
            </a:r>
            <a:r>
              <a:rPr lang="ko-KR" altLang="en-US" sz="3000" dirty="0"/>
              <a:t>아이템</a:t>
            </a:r>
            <a:endParaRPr lang="en-US" altLang="ko-KR" sz="3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소비재</a:t>
            </a:r>
            <a:r>
              <a:rPr lang="en-US" altLang="ko-KR" sz="2200" dirty="0"/>
              <a:t>,</a:t>
            </a:r>
            <a:r>
              <a:rPr lang="ko-KR" altLang="en-US" sz="2200" dirty="0"/>
              <a:t>식재료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중간재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원자재</a:t>
            </a:r>
            <a:r>
              <a:rPr lang="en-US" altLang="ko-KR" sz="2200" dirty="0"/>
              <a:t>,</a:t>
            </a:r>
            <a:r>
              <a:rPr lang="ko-KR" altLang="en-US" sz="2200" dirty="0"/>
              <a:t>연료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건축재 토양 건물 파이프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건물의 종류</a:t>
            </a:r>
            <a:endParaRPr lang="en-US" altLang="ko-KR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ko-KR" altLang="en-US" sz="2200" dirty="0"/>
              <a:t>건물의 디자인</a:t>
            </a:r>
            <a:endParaRPr lang="en-US" altLang="ko-KR" sz="2200" dirty="0"/>
          </a:p>
          <a:p>
            <a:r>
              <a:rPr lang="en-US" altLang="ko-KR" sz="3000" dirty="0"/>
              <a:t>4.</a:t>
            </a:r>
            <a:r>
              <a:rPr lang="ko-KR" altLang="en-US" sz="3000" dirty="0"/>
              <a:t>수강 과목</a:t>
            </a:r>
            <a:endParaRPr lang="en-US" altLang="ko-KR" sz="3000" dirty="0"/>
          </a:p>
          <a:p>
            <a:r>
              <a:rPr lang="en-US" altLang="ko-KR" sz="3000" dirty="0"/>
              <a:t>5.</a:t>
            </a:r>
            <a:r>
              <a:rPr lang="ko-KR" altLang="en-US" sz="3000" dirty="0"/>
              <a:t>참고 문헌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6214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건물의 종류</a:t>
            </a: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FCB0753-56AA-79A5-86DD-95654E9C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32429"/>
            <a:ext cx="6076800" cy="37980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D63F34C-D108-B4CD-12A1-77154C966FFA}"/>
              </a:ext>
            </a:extLst>
          </p:cNvPr>
          <p:cNvSpPr txBox="1">
            <a:spLocks/>
          </p:cNvSpPr>
          <p:nvPr/>
        </p:nvSpPr>
        <p:spPr>
          <a:xfrm>
            <a:off x="6876661" y="2132429"/>
            <a:ext cx="3940565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농장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식재료를 생산</a:t>
            </a:r>
            <a:r>
              <a:rPr lang="en-US" altLang="ko-KR" b="0" i="0" dirty="0">
                <a:effectLst/>
                <a:latin typeface="-apple-system"/>
              </a:rPr>
              <a:t>,</a:t>
            </a:r>
            <a:r>
              <a:rPr lang="ko-KR" altLang="en-US" b="0" i="0" dirty="0">
                <a:effectLst/>
                <a:latin typeface="-apple-system"/>
              </a:rPr>
              <a:t>제작 할 수 있는 건물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맷돌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고체를 분쇄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건조대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액체를 제거하고 고체를 남기는 건물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필터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수용성</a:t>
            </a:r>
            <a:r>
              <a:rPr lang="en-US" altLang="ko-KR" b="0" i="0" dirty="0">
                <a:effectLst/>
                <a:latin typeface="-apple-system"/>
              </a:rPr>
              <a:t>&amp; </a:t>
            </a:r>
            <a:r>
              <a:rPr lang="ko-KR" altLang="en-US" b="0" i="0" dirty="0">
                <a:effectLst/>
                <a:latin typeface="-apple-system"/>
              </a:rPr>
              <a:t>지용성 자원을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-apple-system"/>
              </a:rPr>
              <a:t>혼합기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여러 자원을 하나로 혼합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분리기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한 자원을 여럿으로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증류기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액체와 고체를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-apple-system"/>
              </a:rPr>
              <a:t>증류탑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액체를 다양한 종류로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방직기 천 종류 제작용 임시 시설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절단기로 기능 합체 가능성 있음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절단기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같은 재료로 다양한 레시피를 생산 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화로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같은 재료로 다양한 레시피를 생산 가능 </a:t>
            </a:r>
            <a:r>
              <a:rPr lang="en-US" altLang="ko-KR" b="0" i="0" dirty="0">
                <a:effectLst/>
                <a:latin typeface="-apple-system"/>
              </a:rPr>
              <a:t>&amp; </a:t>
            </a:r>
            <a:r>
              <a:rPr lang="ko-KR" altLang="en-US" b="0" i="0" dirty="0">
                <a:effectLst/>
                <a:latin typeface="-apple-system"/>
              </a:rPr>
              <a:t>가열</a:t>
            </a:r>
          </a:p>
        </p:txBody>
      </p:sp>
    </p:spTree>
    <p:extLst>
      <p:ext uri="{BB962C8B-B14F-4D97-AF65-F5344CB8AC3E}">
        <p14:creationId xmlns:p14="http://schemas.microsoft.com/office/powerpoint/2010/main" val="343928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건물의 디자인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D63F34C-D108-B4CD-12A1-77154C966FFA}"/>
              </a:ext>
            </a:extLst>
          </p:cNvPr>
          <p:cNvSpPr txBox="1">
            <a:spLocks/>
          </p:cNvSpPr>
          <p:nvPr/>
        </p:nvSpPr>
        <p:spPr>
          <a:xfrm>
            <a:off x="6876661" y="2132261"/>
            <a:ext cx="3940565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건물은 사람만한 실험용 기구로 되어 </a:t>
            </a:r>
            <a:r>
              <a:rPr lang="ko-KR" altLang="en-US" dirty="0">
                <a:latin typeface="-apple-system"/>
              </a:rPr>
              <a:t>있는</a:t>
            </a:r>
            <a:r>
              <a:rPr lang="ko-KR" altLang="en-US" b="0" i="0" dirty="0">
                <a:effectLst/>
                <a:latin typeface="-apple-system"/>
              </a:rPr>
              <a:t> 디자인을 사용한다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기지를 하늘에서 바라본다면 실험실 테이블과 같은 형태를 띄게 될 것으로 기대한다</a:t>
            </a:r>
            <a:r>
              <a:rPr lang="en-US" altLang="ko-KR" b="0" i="0" dirty="0">
                <a:effectLst/>
                <a:latin typeface="-apple-system"/>
              </a:rPr>
              <a:t>.</a:t>
            </a:r>
            <a:endParaRPr lang="ko-KR" altLang="en-US" b="0" i="0" dirty="0">
              <a:effectLst/>
              <a:latin typeface="-apple-system"/>
            </a:endParaRPr>
          </a:p>
        </p:txBody>
      </p:sp>
      <p:pic>
        <p:nvPicPr>
          <p:cNvPr id="6" name="그림 5" descr="만화 영화, 장난감, 축적 모형이(가) 표시된 사진&#10;&#10;자동 생성된 설명">
            <a:extLst>
              <a:ext uri="{FF2B5EF4-FFF2-40B4-BE49-F238E27FC236}">
                <a16:creationId xmlns:a16="http://schemas.microsoft.com/office/drawing/2014/main" id="{1A9CC81C-FFB2-F803-6921-A2AF781C5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2132261"/>
            <a:ext cx="5391633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6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ADAC4F1-0A7E-1513-5CEE-05194359B1FA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B1DA833-78C9-1074-2F78-C0CA5C20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타 게임과 차별성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4074F-F3C9-CF47-F321-C7F952C7FF24}"/>
              </a:ext>
            </a:extLst>
          </p:cNvPr>
          <p:cNvSpPr txBox="1">
            <a:spLocks/>
          </p:cNvSpPr>
          <p:nvPr/>
        </p:nvSpPr>
        <p:spPr>
          <a:xfrm>
            <a:off x="4109357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7FD412-3F29-3D2D-A354-190865129920}"/>
              </a:ext>
            </a:extLst>
          </p:cNvPr>
          <p:cNvSpPr txBox="1">
            <a:spLocks/>
          </p:cNvSpPr>
          <p:nvPr/>
        </p:nvSpPr>
        <p:spPr>
          <a:xfrm>
            <a:off x="7532914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7BAD4C4-DA6A-6F88-C31D-2931ED988096}"/>
              </a:ext>
            </a:extLst>
          </p:cNvPr>
          <p:cNvSpPr/>
          <p:nvPr/>
        </p:nvSpPr>
        <p:spPr>
          <a:xfrm>
            <a:off x="1595505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조영환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5881B3F-A016-D754-2935-A537F471331A}"/>
              </a:ext>
            </a:extLst>
          </p:cNvPr>
          <p:cNvSpPr/>
          <p:nvPr/>
        </p:nvSpPr>
        <p:spPr>
          <a:xfrm>
            <a:off x="5019060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김태현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5FEB54-84B4-5CC8-8EC1-5A9CF60E1913}"/>
              </a:ext>
            </a:extLst>
          </p:cNvPr>
          <p:cNvSpPr/>
          <p:nvPr/>
        </p:nvSpPr>
        <p:spPr>
          <a:xfrm>
            <a:off x="8442617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양연현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AA664-C0CD-9663-2828-21CC8A45D2B8}"/>
              </a:ext>
            </a:extLst>
          </p:cNvPr>
          <p:cNvSpPr txBox="1"/>
          <p:nvPr/>
        </p:nvSpPr>
        <p:spPr>
          <a:xfrm>
            <a:off x="863083" y="2980439"/>
            <a:ext cx="2603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 인터페이스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게임엔진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네트워크 프로그래밍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63AD7-697B-E38E-B1E5-7DA57A4951DD}"/>
              </a:ext>
            </a:extLst>
          </p:cNvPr>
          <p:cNvSpPr txBox="1"/>
          <p:nvPr/>
        </p:nvSpPr>
        <p:spPr>
          <a:xfrm>
            <a:off x="4250392" y="2980439"/>
            <a:ext cx="21419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 인터페이스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게임엔진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7018-E783-CF90-3017-6A4AD86FF2F1}"/>
              </a:ext>
            </a:extLst>
          </p:cNvPr>
          <p:cNvSpPr txBox="1"/>
          <p:nvPr/>
        </p:nvSpPr>
        <p:spPr>
          <a:xfrm>
            <a:off x="7680682" y="2980439"/>
            <a:ext cx="1887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애니메이션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게임기획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446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ADAC4F1-0A7E-1513-5CEE-05194359B1FA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B1DA833-78C9-1074-2F78-C0CA5C20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수강 과목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4074F-F3C9-CF47-F321-C7F952C7FF24}"/>
              </a:ext>
            </a:extLst>
          </p:cNvPr>
          <p:cNvSpPr txBox="1">
            <a:spLocks/>
          </p:cNvSpPr>
          <p:nvPr/>
        </p:nvSpPr>
        <p:spPr>
          <a:xfrm>
            <a:off x="4109357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97FD412-3F29-3D2D-A354-190865129920}"/>
              </a:ext>
            </a:extLst>
          </p:cNvPr>
          <p:cNvSpPr txBox="1">
            <a:spLocks/>
          </p:cNvSpPr>
          <p:nvPr/>
        </p:nvSpPr>
        <p:spPr>
          <a:xfrm>
            <a:off x="7532914" y="2142067"/>
            <a:ext cx="3284312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7BAD4C4-DA6A-6F88-C31D-2931ED988096}"/>
              </a:ext>
            </a:extLst>
          </p:cNvPr>
          <p:cNvSpPr/>
          <p:nvPr/>
        </p:nvSpPr>
        <p:spPr>
          <a:xfrm>
            <a:off x="1595505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조영환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5881B3F-A016-D754-2935-A537F471331A}"/>
              </a:ext>
            </a:extLst>
          </p:cNvPr>
          <p:cNvSpPr/>
          <p:nvPr/>
        </p:nvSpPr>
        <p:spPr>
          <a:xfrm>
            <a:off x="5019060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김태현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5FEB54-84B4-5CC8-8EC1-5A9CF60E1913}"/>
              </a:ext>
            </a:extLst>
          </p:cNvPr>
          <p:cNvSpPr/>
          <p:nvPr/>
        </p:nvSpPr>
        <p:spPr>
          <a:xfrm>
            <a:off x="8442617" y="2267339"/>
            <a:ext cx="1464906" cy="587828"/>
          </a:xfrm>
          <a:prstGeom prst="roundRect">
            <a:avLst/>
          </a:prstGeom>
          <a:solidFill>
            <a:srgbClr val="0D0A3A"/>
          </a:solidFill>
          <a:ln>
            <a:solidFill>
              <a:srgbClr val="0D0A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양연현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AA664-C0CD-9663-2828-21CC8A45D2B8}"/>
              </a:ext>
            </a:extLst>
          </p:cNvPr>
          <p:cNvSpPr txBox="1"/>
          <p:nvPr/>
        </p:nvSpPr>
        <p:spPr>
          <a:xfrm>
            <a:off x="863083" y="2980439"/>
            <a:ext cx="2603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 인터페이스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게임엔진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네트워크 프로그래밍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63AD7-697B-E38E-B1E5-7DA57A4951DD}"/>
              </a:ext>
            </a:extLst>
          </p:cNvPr>
          <p:cNvSpPr txBox="1"/>
          <p:nvPr/>
        </p:nvSpPr>
        <p:spPr>
          <a:xfrm>
            <a:off x="4250392" y="2980439"/>
            <a:ext cx="21419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 인터페이스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데이터베이스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게임엔진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37018-E783-CF90-3017-6A4AD86FF2F1}"/>
              </a:ext>
            </a:extLst>
          </p:cNvPr>
          <p:cNvSpPr txBox="1"/>
          <p:nvPr/>
        </p:nvSpPr>
        <p:spPr>
          <a:xfrm>
            <a:off x="7680682" y="2980439"/>
            <a:ext cx="1887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모델링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altLang="ko-KR" dirty="0"/>
              <a:t>3D</a:t>
            </a:r>
            <a:r>
              <a:rPr lang="ko-KR" altLang="en-US" dirty="0"/>
              <a:t>애니메이션</a:t>
            </a:r>
            <a:endParaRPr lang="en-US" altLang="ko-KR" dirty="0"/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ko-KR" altLang="en-US" dirty="0"/>
              <a:t>게임기획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80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ADAC4F1-0A7E-1513-5CEE-05194359B1FA}"/>
              </a:ext>
            </a:extLst>
          </p:cNvPr>
          <p:cNvSpPr txBox="1">
            <a:spLocks/>
          </p:cNvSpPr>
          <p:nvPr/>
        </p:nvSpPr>
        <p:spPr>
          <a:xfrm>
            <a:off x="685802" y="2142067"/>
            <a:ext cx="10131424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B1DA833-78C9-1074-2F78-C0CA5C20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역할 분담 및 일정</a:t>
            </a:r>
          </a:p>
        </p:txBody>
      </p:sp>
    </p:spTree>
    <p:extLst>
      <p:ext uri="{BB962C8B-B14F-4D97-AF65-F5344CB8AC3E}">
        <p14:creationId xmlns:p14="http://schemas.microsoft.com/office/powerpoint/2010/main" val="398051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5D546F-002E-3241-1E53-2DEFDCBAC893}"/>
              </a:ext>
            </a:extLst>
          </p:cNvPr>
          <p:cNvSpPr txBox="1">
            <a:spLocks/>
          </p:cNvSpPr>
          <p:nvPr/>
        </p:nvSpPr>
        <p:spPr>
          <a:xfrm>
            <a:off x="685801" y="2142927"/>
            <a:ext cx="10131425" cy="379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Happens if the Moon Crashes into Earth?: (https://www.youtube.com/watch?v=lheapd7bgLA&amp;t=522s&amp;ab_channel=Kurzgesagt%E2%80%93InaNutshell</a:t>
            </a:r>
            <a:r>
              <a:rPr lang="en-US" altLang="ko-KR" sz="1700" dirty="0">
                <a:latin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+mj-ea"/>
              </a:rPr>
              <a:t>Rust: (</a:t>
            </a:r>
            <a:r>
              <a:rPr lang="en-US" altLang="ko-KR" sz="1700" dirty="0">
                <a:latin typeface="+mj-ea"/>
                <a:hlinkClick r:id="rId3"/>
              </a:rPr>
              <a:t>https://store.steampowered.com/app/252490/Rust/?l=koreana</a:t>
            </a:r>
            <a:r>
              <a:rPr lang="en-US" altLang="ko-KR" sz="1700" dirty="0">
                <a:latin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+mj-ea"/>
              </a:rPr>
              <a:t>MINECRAFT: (</a:t>
            </a:r>
            <a:r>
              <a:rPr lang="en-US" altLang="ko-KR" sz="1700" dirty="0">
                <a:latin typeface="+mj-ea"/>
                <a:hlinkClick r:id="rId4"/>
              </a:rPr>
              <a:t>https://www.minecraft.net/ko-kr</a:t>
            </a:r>
            <a:r>
              <a:rPr lang="en-US" altLang="ko-KR" sz="1700" dirty="0">
                <a:latin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 err="1">
                <a:latin typeface="+mj-ea"/>
              </a:rPr>
              <a:t>Frostpunk</a:t>
            </a:r>
            <a:r>
              <a:rPr lang="en-US" altLang="ko-KR" sz="1700" dirty="0">
                <a:latin typeface="+mj-ea"/>
                <a:sym typeface="Wingdings" panose="05000000000000000000" pitchFamily="2" charset="2"/>
              </a:rPr>
              <a:t>: (https://store.steampowered.com/app/323190/Frostpunk/?l=koreana)</a:t>
            </a:r>
            <a:endParaRPr lang="en-US" altLang="ko-KR" sz="1700" dirty="0">
              <a:latin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+mj-ea"/>
              </a:rPr>
              <a:t>Garry’s mod: (https://store.steampowered.com/app/4000/Garrys_Mod/?l=koreana)</a:t>
            </a:r>
            <a:endParaRPr lang="ko-KR" altLang="en-US" sz="17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474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50715A0-124F-3157-5ED9-E3252CBFB30A}"/>
              </a:ext>
            </a:extLst>
          </p:cNvPr>
          <p:cNvSpPr txBox="1">
            <a:spLocks/>
          </p:cNvSpPr>
          <p:nvPr/>
        </p:nvSpPr>
        <p:spPr>
          <a:xfrm>
            <a:off x="4310844" y="2124231"/>
            <a:ext cx="6506382" cy="3798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dirty="0">
                <a:latin typeface="+mj-ea"/>
                <a:ea typeface="+mj-ea"/>
              </a:rPr>
              <a:t>지구에 가까워지는 달</a:t>
            </a:r>
            <a:r>
              <a:rPr lang="en-US" altLang="ko-KR" sz="3200" dirty="0">
                <a:latin typeface="+mj-ea"/>
                <a:ea typeface="+mj-ea"/>
              </a:rPr>
              <a:t>!</a:t>
            </a:r>
          </a:p>
          <a:p>
            <a:pPr marL="0" indent="0" algn="ctr">
              <a:buNone/>
            </a:pPr>
            <a:r>
              <a:rPr lang="ko-KR" altLang="en-US" sz="2800" dirty="0">
                <a:solidFill>
                  <a:schemeClr val="tx2">
                    <a:lumMod val="25000"/>
                  </a:schemeClr>
                </a:solidFill>
              </a:rPr>
              <a:t>지구로 다가오는 달에 의해 점차 강해지는 밀물과 썰물에서 살아남아라</a:t>
            </a:r>
            <a:endParaRPr lang="en-US" altLang="ko-KR" sz="28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ctr">
              <a:buNone/>
            </a:pPr>
            <a:endParaRPr lang="en-US" altLang="ko-KR" sz="15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</a:rPr>
              <a:t>장르</a:t>
            </a: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: MMO</a:t>
            </a: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</a:rPr>
              <a:t> 서바이벌 </a:t>
            </a:r>
            <a:r>
              <a:rPr lang="ko-KR" altLang="en-US" sz="1500" dirty="0" err="1">
                <a:solidFill>
                  <a:schemeClr val="bg2">
                    <a:lumMod val="75000"/>
                  </a:schemeClr>
                </a:solidFill>
              </a:rPr>
              <a:t>샌드박스</a:t>
            </a:r>
            <a:endParaRPr lang="en-US" altLang="ko-KR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C63816-30DE-B23F-A624-4EF32BBFCE5E}"/>
              </a:ext>
            </a:extLst>
          </p:cNvPr>
          <p:cNvPicPr preferRelativeResize="0"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24231"/>
            <a:ext cx="3625043" cy="37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7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게임의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3798000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년이라는 기간 동안 </a:t>
            </a:r>
            <a:r>
              <a:rPr lang="ko-KR" altLang="en-US" dirty="0">
                <a:solidFill>
                  <a:schemeClr val="bg2"/>
                </a:solidFill>
              </a:rPr>
              <a:t>달이 지구로 천천히 추락</a:t>
            </a:r>
            <a:r>
              <a:rPr lang="ko-KR" altLang="en-US" dirty="0"/>
              <a:t>하는 게임</a:t>
            </a:r>
            <a:endParaRPr lang="en-US" altLang="ko-KR" dirty="0"/>
          </a:p>
          <a:p>
            <a:r>
              <a:rPr lang="ko-KR" altLang="en-US" dirty="0"/>
              <a:t>달의 충돌로 발생하는 피해보다 달이 가까워 지면서 발생하는 </a:t>
            </a:r>
            <a:r>
              <a:rPr lang="ko-KR" altLang="en-US" dirty="0">
                <a:solidFill>
                  <a:schemeClr val="bg2"/>
                </a:solidFill>
              </a:rPr>
              <a:t>해수면의 변화</a:t>
            </a:r>
            <a:r>
              <a:rPr lang="ko-KR" altLang="en-US" dirty="0"/>
              <a:t>와 생존자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r>
              <a:rPr lang="ko-KR" altLang="en-US" dirty="0"/>
              <a:t>들이 자기생존을 하기 위한 </a:t>
            </a:r>
            <a:r>
              <a:rPr lang="ko-KR" altLang="en-US" dirty="0">
                <a:solidFill>
                  <a:schemeClr val="bg2"/>
                </a:solidFill>
              </a:rPr>
              <a:t>탐험</a:t>
            </a:r>
            <a:r>
              <a:rPr lang="en-US" altLang="ko-KR" dirty="0">
                <a:solidFill>
                  <a:schemeClr val="bg2"/>
                </a:solidFill>
              </a:rPr>
              <a:t>,</a:t>
            </a:r>
            <a:r>
              <a:rPr lang="ko-KR" altLang="en-US" dirty="0">
                <a:solidFill>
                  <a:schemeClr val="bg2"/>
                </a:solidFill>
              </a:rPr>
              <a:t>수집</a:t>
            </a:r>
            <a:r>
              <a:rPr lang="en-US" altLang="ko-KR" dirty="0">
                <a:solidFill>
                  <a:schemeClr val="bg2"/>
                </a:solidFill>
              </a:rPr>
              <a:t>,</a:t>
            </a:r>
            <a:r>
              <a:rPr lang="ko-KR" altLang="en-US" dirty="0">
                <a:solidFill>
                  <a:schemeClr val="bg2"/>
                </a:solidFill>
              </a:rPr>
              <a:t>약탈</a:t>
            </a:r>
            <a:r>
              <a:rPr lang="en-US" altLang="ko-KR" dirty="0">
                <a:solidFill>
                  <a:schemeClr val="bg2"/>
                </a:solidFill>
              </a:rPr>
              <a:t>,</a:t>
            </a:r>
            <a:r>
              <a:rPr lang="ko-KR" altLang="en-US" dirty="0">
                <a:solidFill>
                  <a:schemeClr val="bg2"/>
                </a:solidFill>
              </a:rPr>
              <a:t>방어</a:t>
            </a:r>
            <a:r>
              <a:rPr lang="ko-KR" altLang="en-US" dirty="0"/>
              <a:t>가 게임의 핵심 요소</a:t>
            </a:r>
            <a:endParaRPr lang="en-US" altLang="ko-KR" dirty="0"/>
          </a:p>
          <a:p>
            <a:r>
              <a:rPr lang="ko-KR" altLang="en-US" dirty="0"/>
              <a:t>생존자가 탐험을 하며 생존하기 탐험을 하고 수집하며 다른 생존자에게 약탈을 당하지 않도록 방어 해야함</a:t>
            </a:r>
            <a:endParaRPr lang="en-US" altLang="ko-KR" dirty="0"/>
          </a:p>
          <a:p>
            <a:r>
              <a:rPr lang="ko-KR" altLang="en-US" dirty="0"/>
              <a:t>최대 </a:t>
            </a:r>
            <a:r>
              <a:rPr lang="en-US" altLang="ko-KR" dirty="0"/>
              <a:t>100</a:t>
            </a:r>
            <a:r>
              <a:rPr lang="ko-KR" altLang="en-US" dirty="0"/>
              <a:t>인이 한 서버에서 플레이하며 </a:t>
            </a:r>
            <a:r>
              <a:rPr lang="ko-KR" altLang="en-US" dirty="0">
                <a:solidFill>
                  <a:schemeClr val="bg2"/>
                </a:solidFill>
              </a:rPr>
              <a:t>일정 기간마다 서버가 초기화 </a:t>
            </a:r>
            <a:r>
              <a:rPr lang="ko-KR" altLang="en-US" dirty="0"/>
              <a:t>되고</a:t>
            </a:r>
            <a:r>
              <a:rPr lang="en-US" altLang="ko-KR" dirty="0"/>
              <a:t>(</a:t>
            </a:r>
            <a:r>
              <a:rPr lang="ko-KR" altLang="en-US" dirty="0" err="1"/>
              <a:t>시즌제</a:t>
            </a:r>
            <a:r>
              <a:rPr lang="en-US" altLang="ko-KR" dirty="0"/>
              <a:t>)</a:t>
            </a:r>
            <a:r>
              <a:rPr lang="ko-KR" altLang="en-US" dirty="0"/>
              <a:t> 초기화가 다가올수록 </a:t>
            </a:r>
            <a:r>
              <a:rPr lang="ko-KR" altLang="en-US" dirty="0">
                <a:solidFill>
                  <a:schemeClr val="bg2"/>
                </a:solidFill>
              </a:rPr>
              <a:t>게임플레이가 빨라진다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52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9CF-7EEF-4B39-86EA-70904B34D08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사이클의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66486-DA8B-4AD3-8E79-395DDC74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5229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dirty="0"/>
              <a:t>시간이 지나면서 밀물</a:t>
            </a:r>
            <a:r>
              <a:rPr lang="en-US" altLang="ko-KR" dirty="0"/>
              <a:t>/</a:t>
            </a:r>
            <a:r>
              <a:rPr lang="ko-KR" altLang="en-US" dirty="0"/>
              <a:t>썰물의 </a:t>
            </a:r>
            <a:r>
              <a:rPr lang="ko-KR" altLang="en-US" dirty="0">
                <a:solidFill>
                  <a:schemeClr val="bg2"/>
                </a:solidFill>
              </a:rPr>
              <a:t>주기가 빠르고 높아 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밀물 기간의 수위가 높아져서 </a:t>
            </a:r>
            <a:r>
              <a:rPr lang="ko-KR" altLang="en-US" dirty="0">
                <a:solidFill>
                  <a:schemeClr val="bg2"/>
                </a:solidFill>
              </a:rPr>
              <a:t>더 높은 건물을 점령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썰물 기간에 </a:t>
            </a:r>
            <a:r>
              <a:rPr lang="ko-KR" altLang="en-US" dirty="0">
                <a:solidFill>
                  <a:schemeClr val="bg2"/>
                </a:solidFill>
              </a:rPr>
              <a:t>지역 탐사</a:t>
            </a:r>
            <a:r>
              <a:rPr lang="en-US" altLang="ko-KR" dirty="0">
                <a:solidFill>
                  <a:schemeClr val="bg2"/>
                </a:solidFill>
              </a:rPr>
              <a:t>, </a:t>
            </a:r>
            <a:r>
              <a:rPr lang="ko-KR" altLang="en-US" dirty="0">
                <a:solidFill>
                  <a:schemeClr val="bg2"/>
                </a:solidFill>
              </a:rPr>
              <a:t>고층 건물의 탐험</a:t>
            </a:r>
            <a:r>
              <a:rPr lang="ko-KR" altLang="en-US" dirty="0"/>
              <a:t>을 해야 한다 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시간이 지나면서 </a:t>
            </a:r>
            <a:r>
              <a:rPr lang="ko-KR" altLang="en-US" dirty="0">
                <a:solidFill>
                  <a:schemeClr val="bg2"/>
                </a:solidFill>
              </a:rPr>
              <a:t>주기의 지속 시간이 길어진다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밀물 기간이 길어지면 자원이 가공되지 않아 자원 결핍이 발생할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썰물 기간이 길어지면 기지를 개선하지 못해 비효율적인 설계로 인한 손해가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BE16CE-A55F-4B37-8FEC-0587F14A7005}"/>
              </a:ext>
            </a:extLst>
          </p:cNvPr>
          <p:cNvSpPr/>
          <p:nvPr/>
        </p:nvSpPr>
        <p:spPr>
          <a:xfrm>
            <a:off x="7438098" y="2142067"/>
            <a:ext cx="3379128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627EE7-E3B0-44E3-97BB-7AE37FEB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96" y="2142067"/>
            <a:ext cx="3379129" cy="21568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D2CD99-9015-4C10-A1D0-6129125F6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5488147"/>
            <a:ext cx="2000102" cy="269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345B1E-62AB-40E2-9B52-82F8F2A09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5122473"/>
            <a:ext cx="2000102" cy="2714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55C616-6517-4472-BDB3-75058EFE46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4756799"/>
            <a:ext cx="2000102" cy="2714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F2B4F5-9269-45C9-B4ED-5EF65E111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4393078"/>
            <a:ext cx="2000102" cy="2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7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FFA56-E2BD-4098-869C-C5E9EDC2D3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시기</a:t>
            </a:r>
            <a:r>
              <a:rPr lang="en-US" altLang="ko-KR" dirty="0"/>
              <a:t>,</a:t>
            </a:r>
            <a:r>
              <a:rPr lang="ko-KR" altLang="en-US" dirty="0"/>
              <a:t> 썰물 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A83D5-A633-4F23-9905-59BE9950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379127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밀물 시기</a:t>
            </a:r>
            <a:endParaRPr lang="en-US" altLang="ko-KR" sz="2500" dirty="0"/>
          </a:p>
          <a:p>
            <a:r>
              <a:rPr lang="ko-KR" altLang="en-US" dirty="0"/>
              <a:t>고지대로 대피해서 기지를 건설</a:t>
            </a:r>
            <a:r>
              <a:rPr lang="en-US" altLang="ko-KR" dirty="0"/>
              <a:t>,</a:t>
            </a:r>
            <a:r>
              <a:rPr lang="ko-KR" altLang="en-US" dirty="0"/>
              <a:t>정비</a:t>
            </a:r>
            <a:r>
              <a:rPr lang="en-US" altLang="ko-KR" dirty="0"/>
              <a:t>,</a:t>
            </a:r>
            <a:r>
              <a:rPr lang="ko-KR" altLang="en-US" dirty="0"/>
              <a:t>방어 하는 단계</a:t>
            </a:r>
            <a:endParaRPr lang="en-US" altLang="ko-KR" dirty="0"/>
          </a:p>
          <a:p>
            <a:r>
              <a:rPr lang="ko-KR" altLang="en-US" dirty="0"/>
              <a:t>자동화 시설이 정지한다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500" dirty="0"/>
              <a:t>썰물 시기</a:t>
            </a:r>
            <a:endParaRPr lang="en-US" altLang="ko-KR" sz="2500" dirty="0"/>
          </a:p>
          <a:p>
            <a:r>
              <a:rPr lang="ko-KR" altLang="en-US" dirty="0"/>
              <a:t>저지대로 내려가 자원을 획득하는 단계</a:t>
            </a:r>
            <a:endParaRPr lang="en-US" altLang="ko-KR" dirty="0"/>
          </a:p>
          <a:p>
            <a:r>
              <a:rPr lang="ko-KR" altLang="en-US" dirty="0"/>
              <a:t>자동화 시설이 가동된다 </a:t>
            </a:r>
          </a:p>
          <a:p>
            <a:pPr marL="0" indent="0">
              <a:buNone/>
            </a:pPr>
            <a:endParaRPr lang="ko-KR" altLang="en-US" sz="2500" dirty="0"/>
          </a:p>
        </p:txBody>
      </p:sp>
      <p:pic>
        <p:nvPicPr>
          <p:cNvPr id="4" name="그림 3" descr="스크린샷, 만화 영화, 픽셀이(가) 표시된 사진&#10;&#10;자동 생성된 설명">
            <a:extLst>
              <a:ext uri="{FF2B5EF4-FFF2-40B4-BE49-F238E27FC236}">
                <a16:creationId xmlns:a16="http://schemas.microsoft.com/office/drawing/2014/main" id="{DFEFAC90-17B4-E923-947E-C34B770C1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56" y="2154246"/>
            <a:ext cx="3107842" cy="3773809"/>
          </a:xfrm>
          <a:prstGeom prst="rect">
            <a:avLst/>
          </a:prstGeom>
        </p:spPr>
      </p:pic>
      <p:pic>
        <p:nvPicPr>
          <p:cNvPr id="6" name="그림 5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03353FC2-6A49-9721-5022-78BC0E6CB4F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26" y="2142067"/>
            <a:ext cx="3106800" cy="3772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AF8DFD-35CF-58B0-2BCF-EF319B35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61" y="2323268"/>
            <a:ext cx="2794832" cy="376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1A4EFB-3040-4FD6-86FE-781B0FB2B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261" y="2323268"/>
            <a:ext cx="2811130" cy="3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8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8B5E2-890E-4064-9C08-CDDB8105080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 재충전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8FC5-9A9A-488F-90F3-3C369D75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376347" cy="3799732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자원은 밀물이 한 번 지나가면 재충전된다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자원에 따라 다른 재충전 속도를 가진다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흙은 밀물마다 재충전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고철은 재충전이 느려 새로운 지역의 탐사가 장려된다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41A01-69EB-4001-9B1D-E5D612C07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8" y="2142067"/>
            <a:ext cx="6755078" cy="379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4923-7577-4118-997F-EA0A33D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폭풍전야 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AA24-A70E-4569-A6FD-258DBE24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5"/>
            <a:ext cx="3376347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/>
              <a:t>최후의 시련을 대비하여 자원을 대량으로 축적하는 지속적인 썰물 시기</a:t>
            </a:r>
            <a:endParaRPr lang="en-US" altLang="ko-KR" dirty="0"/>
          </a:p>
          <a:p>
            <a:pPr>
              <a:buClrTx/>
            </a:pPr>
            <a:r>
              <a:rPr lang="ko-KR" altLang="en-US" dirty="0"/>
              <a:t>기지 건설이 해금되고 상점이 비활성화 된다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가능한 모든 자원을 동원해 생산력을 강화 시켜 자원을 비축해야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E5EC19-78DE-4A0D-BA6E-F626162F6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8" y="2142064"/>
            <a:ext cx="6755078" cy="379973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FD7B004-19AF-37D8-DA6A-135C3706A12E}"/>
              </a:ext>
            </a:extLst>
          </p:cNvPr>
          <p:cNvGrpSpPr/>
          <p:nvPr/>
        </p:nvGrpSpPr>
        <p:grpSpPr>
          <a:xfrm>
            <a:off x="6329605" y="893432"/>
            <a:ext cx="4160939" cy="888601"/>
            <a:chOff x="6012769" y="731539"/>
            <a:chExt cx="4160939" cy="8886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6E2BE47-BEB0-44E3-8EA6-471D342AC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769" y="1055325"/>
              <a:ext cx="4160939" cy="56481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3C5B20-75DC-E083-4984-675F31BD606F}"/>
                </a:ext>
              </a:extLst>
            </p:cNvPr>
            <p:cNvSpPr txBox="1"/>
            <p:nvPr/>
          </p:nvSpPr>
          <p:spPr>
            <a:xfrm>
              <a:off x="7113642" y="731539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썰물 사이클 주기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17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4923-7577-4118-997F-EA0A33D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최후의 시련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AA24-A70E-4569-A6FD-258DBE24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37634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/>
              <a:t>자원을 더 이상 생산 할 수 없고 소비만 하면서 버텨야 하는 단계</a:t>
            </a:r>
            <a:endParaRPr lang="en-US" altLang="ko-KR" dirty="0"/>
          </a:p>
          <a:p>
            <a:pPr>
              <a:buClrTx/>
            </a:pPr>
            <a:r>
              <a:rPr lang="ko-KR" altLang="en-US" dirty="0"/>
              <a:t>엔딩 직전에</a:t>
            </a:r>
            <a:r>
              <a:rPr lang="en-US" altLang="ko-KR" dirty="0"/>
              <a:t>, </a:t>
            </a:r>
            <a:r>
              <a:rPr lang="ko-KR" altLang="en-US" dirty="0"/>
              <a:t>플레이어에게 마지막 도전을 주는 단계</a:t>
            </a:r>
            <a:endParaRPr lang="en-US" altLang="ko-KR" dirty="0"/>
          </a:p>
          <a:p>
            <a:pPr>
              <a:buClrTx/>
            </a:pPr>
            <a:r>
              <a:rPr lang="ko-KR" altLang="en-US" dirty="0"/>
              <a:t>밀물과 썰물의 교체 시기가 오히려 점점 빨라지고 기온이 하강한다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45F591-8EE1-487B-8913-AF742B66A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27" y="2142067"/>
            <a:ext cx="6752299" cy="379816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F2CBEA7-185B-494A-8972-F77AA5F1B60A}"/>
              </a:ext>
            </a:extLst>
          </p:cNvPr>
          <p:cNvGrpSpPr/>
          <p:nvPr/>
        </p:nvGrpSpPr>
        <p:grpSpPr>
          <a:xfrm>
            <a:off x="6329274" y="903582"/>
            <a:ext cx="4160939" cy="868301"/>
            <a:chOff x="6012021" y="917765"/>
            <a:chExt cx="4160939" cy="86830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D675B0A-4BC6-4652-AC52-DC1EEB75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021" y="1225315"/>
              <a:ext cx="4160939" cy="56075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496390-E9B4-7D3B-0DA6-0486BCD96162}"/>
                </a:ext>
              </a:extLst>
            </p:cNvPr>
            <p:cNvSpPr txBox="1"/>
            <p:nvPr/>
          </p:nvSpPr>
          <p:spPr>
            <a:xfrm>
              <a:off x="7112894" y="917765"/>
              <a:ext cx="1959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밀물 사이클 주기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79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1257</TotalTime>
  <Words>1076</Words>
  <Application>Microsoft Office PowerPoint</Application>
  <PresentationFormat>와이드스크린</PresentationFormat>
  <Paragraphs>167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-apple-system</vt:lpstr>
      <vt:lpstr>맑은 고딕</vt:lpstr>
      <vt:lpstr>Arial</vt:lpstr>
      <vt:lpstr>Calibri</vt:lpstr>
      <vt:lpstr>Calibri Light</vt:lpstr>
      <vt:lpstr>천체</vt:lpstr>
      <vt:lpstr>마지막 달</vt:lpstr>
      <vt:lpstr>목차</vt:lpstr>
      <vt:lpstr>게임 소개</vt:lpstr>
      <vt:lpstr>게임의 컨셉</vt:lpstr>
      <vt:lpstr>사이클의 전환</vt:lpstr>
      <vt:lpstr>밀물 시기, 썰물 시기</vt:lpstr>
      <vt:lpstr>자원 재충전</vt:lpstr>
      <vt:lpstr>폭풍전야 시기</vt:lpstr>
      <vt:lpstr>최후의 시련</vt:lpstr>
      <vt:lpstr>뗏목 탐사</vt:lpstr>
      <vt:lpstr>전투</vt:lpstr>
      <vt:lpstr>레이드와 방어 시스템</vt:lpstr>
      <vt:lpstr>레이드와 방어 시스템</vt:lpstr>
      <vt:lpstr>상점 - 플레이어 기지의 효율성 증가</vt:lpstr>
      <vt:lpstr>엔딩</vt:lpstr>
      <vt:lpstr>소비재, 식재료</vt:lpstr>
      <vt:lpstr>중간재</vt:lpstr>
      <vt:lpstr>원자재,연료</vt:lpstr>
      <vt:lpstr>건축재,토양,건물,파이프</vt:lpstr>
      <vt:lpstr>건물의 종류</vt:lpstr>
      <vt:lpstr>건물의 디자인</vt:lpstr>
      <vt:lpstr>타 게임과 차별성</vt:lpstr>
      <vt:lpstr>수강 과목</vt:lpstr>
      <vt:lpstr>역할 분담 및 일정</vt:lpstr>
      <vt:lpstr>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6th Month</dc:title>
  <dc:creator>양소현</dc:creator>
  <cp:lastModifiedBy>조영환(2016182041)</cp:lastModifiedBy>
  <cp:revision>99</cp:revision>
  <dcterms:created xsi:type="dcterms:W3CDTF">2023-03-20T04:08:17Z</dcterms:created>
  <dcterms:modified xsi:type="dcterms:W3CDTF">2023-11-14T13:14:03Z</dcterms:modified>
</cp:coreProperties>
</file>