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16" r:id="rId4"/>
    <p:sldId id="315" r:id="rId5"/>
    <p:sldId id="312" r:id="rId6"/>
    <p:sldId id="313" r:id="rId7"/>
    <p:sldId id="314" r:id="rId8"/>
    <p:sldId id="322" r:id="rId9"/>
    <p:sldId id="285" r:id="rId10"/>
    <p:sldId id="286" r:id="rId11"/>
    <p:sldId id="319" r:id="rId12"/>
    <p:sldId id="323" r:id="rId13"/>
    <p:sldId id="324" r:id="rId14"/>
    <p:sldId id="337" r:id="rId15"/>
    <p:sldId id="321" r:id="rId16"/>
    <p:sldId id="325" r:id="rId17"/>
    <p:sldId id="326" r:id="rId18"/>
    <p:sldId id="327" r:id="rId19"/>
    <p:sldId id="328" r:id="rId20"/>
    <p:sldId id="336" r:id="rId21"/>
    <p:sldId id="334" r:id="rId22"/>
    <p:sldId id="335" r:id="rId23"/>
    <p:sldId id="320" r:id="rId24"/>
    <p:sldId id="329" r:id="rId25"/>
    <p:sldId id="330" r:id="rId26"/>
    <p:sldId id="331" r:id="rId27"/>
    <p:sldId id="332" r:id="rId28"/>
    <p:sldId id="33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32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68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6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1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07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9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2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4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8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98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297394-4390-4D82-9D35-4E44BBC7225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D4243C-7836-45B6-9948-B9B0D21BC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69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heapd7bgLA?start=522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768367"/>
            <a:ext cx="7197726" cy="16173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열두</a:t>
            </a:r>
            <a:r>
              <a:rPr lang="ko-KR" altLang="en-US" dirty="0"/>
              <a:t> 달</a:t>
            </a:r>
            <a:br>
              <a:rPr lang="en-US" altLang="ko-KR" dirty="0"/>
            </a:br>
            <a:r>
              <a:rPr lang="en-US" altLang="ko-KR" dirty="0"/>
              <a:t>Twelve Months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14FF8-93F5-4CAB-B6B3-8520CD92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12771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년에 걸쳐 떨어지는 달로 인해 강해지는 밀물을 버텨내는 생존 게임</a:t>
            </a:r>
          </a:p>
        </p:txBody>
      </p:sp>
    </p:spTree>
    <p:extLst>
      <p:ext uri="{BB962C8B-B14F-4D97-AF65-F5344CB8AC3E}">
        <p14:creationId xmlns:p14="http://schemas.microsoft.com/office/powerpoint/2010/main" val="1011912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최후의 시련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37634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자원을 더 이상 생산 할 수 없고 소비만 하면서 버텨야 하는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엔딩 직전에</a:t>
            </a:r>
            <a:r>
              <a:rPr lang="en-US" altLang="ko-KR" dirty="0"/>
              <a:t>, </a:t>
            </a:r>
            <a:r>
              <a:rPr lang="ko-KR" altLang="en-US" dirty="0"/>
              <a:t>플레이어에게 마지막 도전을 주는 단계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밀물과 썰물의 교체 시기가 오히려 점점 빨라지고 기온이 하강한다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75B0A-4BC6-4652-AC52-DC1EEB752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2" y="1055325"/>
            <a:ext cx="4160939" cy="5607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6359B5-0BE0-483C-8982-CA1B8CE5D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23" y="2142067"/>
            <a:ext cx="6272111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정해진 기간을 버텨내면 애니메이션으로 된 엔딩 </a:t>
            </a:r>
            <a:r>
              <a:rPr lang="ko-KR" altLang="en-US" dirty="0" err="1"/>
              <a:t>시퀸스가</a:t>
            </a:r>
            <a:r>
              <a:rPr lang="ko-KR" altLang="en-US" dirty="0"/>
              <a:t> 나오며 달이 붕괴된다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직전까지 플레이어를 최대로 고생 시켜 놓은 뒤</a:t>
            </a:r>
            <a:r>
              <a:rPr lang="en-US" altLang="ko-KR" dirty="0"/>
              <a:t>, </a:t>
            </a:r>
            <a:r>
              <a:rPr lang="ko-KR" altLang="en-US" dirty="0"/>
              <a:t>아름다운 장면과 고리를 보여주는 것의 대비를 통해 플레이어의 몰입감을 높인다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온라인 미디어 4">
            <a:hlinkClick r:id="" action="ppaction://media"/>
            <a:extLst>
              <a:ext uri="{FF2B5EF4-FFF2-40B4-BE49-F238E27FC236}">
                <a16:creationId xmlns:a16="http://schemas.microsoft.com/office/drawing/2014/main" id="{6DD13AB7-BC5F-4ECD-9B46-DC8DFE6450E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62148" y="2140504"/>
            <a:ext cx="6752297" cy="37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3137-B854-4C5D-BA89-98E935BE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768367"/>
            <a:ext cx="7197726" cy="1617364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비핵심</a:t>
            </a:r>
            <a:r>
              <a:rPr lang="ko-KR" altLang="en-US" dirty="0"/>
              <a:t> 게임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214FF8-93F5-4CAB-B6B3-8520CD924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412771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게임에 필수로 들어갈 필요는 없는 그냥 시스템 아이디어 뭉치</a:t>
            </a:r>
          </a:p>
        </p:txBody>
      </p:sp>
    </p:spTree>
    <p:extLst>
      <p:ext uri="{BB962C8B-B14F-4D97-AF65-F5344CB8AC3E}">
        <p14:creationId xmlns:p14="http://schemas.microsoft.com/office/powerpoint/2010/main" val="2003022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뗏목 탐사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기간에 가능한 제한적인 탐사를 위한 시스템으로 뗏목 건설에 필요한 자원 때문에 초반에는 이용이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기간에도 잠기지 않은 고지대는 파악할 수 있기 때문에  수위 상승으로 인해 이주할 고지대를 미리 수색할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상점을 통해 해금된 신규</a:t>
            </a:r>
            <a:r>
              <a:rPr lang="en-US" altLang="ko-KR" dirty="0"/>
              <a:t>/</a:t>
            </a:r>
            <a:r>
              <a:rPr lang="ko-KR" altLang="en-US" dirty="0"/>
              <a:t>특수 자원의 위치를 미리 파악해 부표를 설치하고  썰물 기간에 탐사할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</a:t>
            </a:r>
            <a:r>
              <a:rPr lang="en-US" altLang="ko-KR" dirty="0"/>
              <a:t>, </a:t>
            </a:r>
            <a:r>
              <a:rPr lang="ko-KR" altLang="en-US" dirty="0"/>
              <a:t>썰물 기간동안 발견한 장소에 부표를 설치해 밀물 기간동안 탐사할 수도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625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인벤토리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인벤토리의 크기는 무한하지만 한 개의 아이템을 보관하려면 반드시 한 개의 병이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실질적으로는 무한히 확장 가능한</a:t>
            </a:r>
            <a:r>
              <a:rPr lang="en-US" altLang="ko-KR" dirty="0"/>
              <a:t>, </a:t>
            </a:r>
            <a:r>
              <a:rPr lang="ko-KR" altLang="en-US" dirty="0"/>
              <a:t>한번에 한 개만 보관 가능한 인벤토리를 가지는 것과 동일하다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유리병과 도자기 병이 있고 도자기 병은 내용물을 알 수 없으나 비용이 싸다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B6E7F1-9C90-468C-8EF5-C95EEC1EF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142067"/>
            <a:ext cx="3251365" cy="3251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8CDB9B-C3BC-432D-99BD-3DF2040E3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61" y="2688870"/>
            <a:ext cx="3251365" cy="3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4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월석 </a:t>
            </a:r>
            <a:r>
              <a:rPr lang="en-US" altLang="ko-KR" dirty="0"/>
              <a:t>| </a:t>
            </a:r>
            <a:r>
              <a:rPr lang="ko-KR" altLang="en-US" dirty="0"/>
              <a:t>특수 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재생 불가능 </a:t>
            </a:r>
            <a:r>
              <a:rPr lang="en-US" altLang="ko-KR" dirty="0"/>
              <a:t>| </a:t>
            </a:r>
            <a:r>
              <a:rPr lang="ko-KR" altLang="en-US" dirty="0"/>
              <a:t>자원 싱크 없음</a:t>
            </a:r>
            <a:endParaRPr lang="en-US" altLang="ko-KR" dirty="0"/>
          </a:p>
          <a:p>
            <a:r>
              <a:rPr lang="ko-KR" altLang="en-US" dirty="0"/>
              <a:t>게임에서 물리적 한계를 뛰어넘는 수준의 장비에는 항상 월석을 필요로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최소한 한 개의 월석 전구가 있어야만 작물들이 빠른 속도로 자라난다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월석은 제한된 수의 자원만이 존재하는 재생 불가능한 자원이면서 상점에서 획득도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부분에 월석을 사용하려면 반드시 다른 부분에서 월석을 가져와야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918DC-3E73-4D9F-8688-082C2212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351587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0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황금</a:t>
            </a:r>
            <a:r>
              <a:rPr lang="en-US" altLang="ko-KR" dirty="0"/>
              <a:t>| </a:t>
            </a:r>
            <a:r>
              <a:rPr lang="ko-KR" altLang="en-US" dirty="0"/>
              <a:t>상점 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재생 불가능 </a:t>
            </a:r>
            <a:r>
              <a:rPr lang="en-US" altLang="ko-KR" dirty="0"/>
              <a:t>| </a:t>
            </a:r>
            <a:r>
              <a:rPr lang="ko-KR" altLang="en-US" dirty="0"/>
              <a:t>자원 싱크 없음</a:t>
            </a:r>
            <a:endParaRPr lang="en-US" altLang="ko-KR" dirty="0"/>
          </a:p>
          <a:p>
            <a:r>
              <a:rPr lang="ko-KR" altLang="en-US" dirty="0"/>
              <a:t>재생 불가능 한 자원이지만 상점과의 거래를 통해 전 세계의 황금 시장에 접근 가능하기 때문에 황금 품귀는 일어나기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자체로는 쓸모가 없고 거래용으로만 사용되므로 모아둘 필요는 적다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황금의 총량은 정해져 있기 때문에 플레이어가 황금을 모아두면 아이템 하나의 가격이 상승하는 효과가 발생한다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E8515D-5BE2-4907-BA1C-4D7F0FB5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351587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08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건축재 </a:t>
            </a:r>
            <a:r>
              <a:rPr lang="en-US" altLang="ko-KR" dirty="0"/>
              <a:t>| </a:t>
            </a:r>
            <a:r>
              <a:rPr lang="ko-KR" altLang="en-US" dirty="0"/>
              <a:t>기지의 확장과 최적화용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재생 가능 </a:t>
            </a:r>
            <a:r>
              <a:rPr lang="en-US" altLang="ko-KR" dirty="0"/>
              <a:t>| </a:t>
            </a:r>
            <a:r>
              <a:rPr lang="ko-KR" altLang="en-US" dirty="0"/>
              <a:t>자원 싱크 없음</a:t>
            </a:r>
            <a:endParaRPr lang="en-US" altLang="ko-KR" dirty="0"/>
          </a:p>
          <a:p>
            <a:r>
              <a:rPr lang="ko-KR" altLang="en-US" dirty="0"/>
              <a:t>낮은 우선순위를 가지며</a:t>
            </a:r>
            <a:r>
              <a:rPr lang="en-US" altLang="ko-KR" dirty="0"/>
              <a:t>, </a:t>
            </a:r>
            <a:r>
              <a:rPr lang="ko-KR" altLang="en-US" dirty="0"/>
              <a:t>양이 늘어나면 연료로 소모되지 않는 한 유지된다</a:t>
            </a:r>
            <a:r>
              <a:rPr lang="en-US" altLang="ko-KR" dirty="0"/>
              <a:t>. </a:t>
            </a:r>
            <a:r>
              <a:rPr lang="ko-KR" altLang="en-US" dirty="0"/>
              <a:t>밀물 기간에만 소모된다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최후의 시련 기간에는 기지 개선을 위한 일정량 이상은 필요하지 않으며 건설되어 있던 기지를 해체하면 많은 양이 발생될 수 밖에 없다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924DC-123F-4CF6-9255-A0BEDBD9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860" y="2688869"/>
            <a:ext cx="3251366" cy="3251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45FB8B-4B58-479C-BDD9-B5279D494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142067"/>
            <a:ext cx="3104878" cy="253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1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연료 </a:t>
            </a:r>
            <a:r>
              <a:rPr lang="en-US" altLang="ko-KR" dirty="0"/>
              <a:t>| </a:t>
            </a:r>
            <a:r>
              <a:rPr lang="ko-KR" altLang="en-US" dirty="0"/>
              <a:t>기지의 안정적 가동을 위한 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재생 가능 </a:t>
            </a:r>
            <a:r>
              <a:rPr lang="en-US" altLang="ko-KR" dirty="0"/>
              <a:t>| </a:t>
            </a:r>
            <a:r>
              <a:rPr lang="ko-KR" altLang="en-US" dirty="0"/>
              <a:t>자원 싱크 있음</a:t>
            </a:r>
            <a:endParaRPr lang="en-US" altLang="ko-KR" dirty="0"/>
          </a:p>
          <a:p>
            <a:r>
              <a:rPr lang="ko-KR" altLang="en-US" dirty="0"/>
              <a:t>중간재의 역할로서 소모된다</a:t>
            </a:r>
            <a:r>
              <a:rPr lang="en-US" altLang="ko-KR" dirty="0"/>
              <a:t>. </a:t>
            </a:r>
            <a:r>
              <a:rPr lang="ko-KR" altLang="en-US" dirty="0"/>
              <a:t>밀물 기간에는 소모되지 않는 자원이므로 생산 라인에서 바로바로 소모되도록 하여도 상관 없다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최후의 시련 기간에는 소모되지만 생존자의 증감에 영향을 받지 않기 때문에 일정량만 비축하면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68B779-1C9E-4640-8460-1C968E8A6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351587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1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소비재 </a:t>
            </a:r>
            <a:r>
              <a:rPr lang="en-US" altLang="ko-KR" dirty="0"/>
              <a:t>| </a:t>
            </a:r>
            <a:r>
              <a:rPr lang="ko-KR" altLang="en-US" dirty="0"/>
              <a:t>생존에 필수적인 식량</a:t>
            </a:r>
            <a:r>
              <a:rPr lang="en-US" altLang="ko-KR" dirty="0"/>
              <a:t>, </a:t>
            </a:r>
            <a:r>
              <a:rPr lang="ko-KR" altLang="en-US" dirty="0"/>
              <a:t>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재생 가능 </a:t>
            </a:r>
            <a:r>
              <a:rPr lang="en-US" altLang="ko-KR" dirty="0"/>
              <a:t>| </a:t>
            </a:r>
            <a:r>
              <a:rPr lang="ko-KR" altLang="en-US" dirty="0"/>
              <a:t>자원 싱크 있음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순위로 </a:t>
            </a:r>
            <a:r>
              <a:rPr lang="ko-KR" altLang="en-US" dirty="0" err="1"/>
              <a:t>비축해야할</a:t>
            </a:r>
            <a:r>
              <a:rPr lang="ko-KR" altLang="en-US" dirty="0"/>
              <a:t> 우선순위를 가지나 유통기한이 존재해 높은 단계로 가공되어야 한다</a:t>
            </a:r>
            <a:r>
              <a:rPr lang="en-US" altLang="ko-KR" dirty="0"/>
              <a:t>. </a:t>
            </a:r>
            <a:r>
              <a:rPr lang="ko-KR" altLang="en-US" dirty="0"/>
              <a:t>밀물 기간에도</a:t>
            </a:r>
            <a:r>
              <a:rPr lang="en-US" altLang="ko-KR" dirty="0"/>
              <a:t>, </a:t>
            </a:r>
            <a:r>
              <a:rPr lang="ko-KR" altLang="en-US" dirty="0"/>
              <a:t>썰물 기간에도 소모되는 자원이다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 농장에서 생산되는 원재료와 식료품으로 가공된 형태가 있으며 썰물 기간에는 원재료를 소모하고 밀물 기간에는 가공품을 소모하는 것이 장려된다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최후의 시련 기간 동안 생존자의 수에 따라 소모량이 급격하게 늘어나는 자원으로 시련 기간 동안 발생하는 갈등을 관리할 필요가 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892B76-8CE7-463D-86EF-55A73637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351587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0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 플레이 </a:t>
            </a:r>
            <a:r>
              <a:rPr lang="en-US" altLang="ko-KR" dirty="0"/>
              <a:t>+ </a:t>
            </a:r>
            <a:r>
              <a:rPr lang="ko-KR" altLang="en-US" dirty="0"/>
              <a:t>유사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 err="1"/>
              <a:t>아포칼립스</a:t>
            </a:r>
            <a:r>
              <a:rPr lang="ko-KR" altLang="en-US" dirty="0"/>
              <a:t> 생존 게임 </a:t>
            </a:r>
            <a:r>
              <a:rPr lang="en-US" altLang="ko-KR" dirty="0"/>
              <a:t>+ </a:t>
            </a:r>
            <a:r>
              <a:rPr lang="ko-KR" altLang="en-US" dirty="0"/>
              <a:t>생산 자동화 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프로스트펑크</a:t>
            </a:r>
            <a:r>
              <a:rPr lang="en-US" altLang="ko-KR" dirty="0"/>
              <a:t>”</a:t>
            </a:r>
            <a:r>
              <a:rPr lang="ko-KR" altLang="en-US" dirty="0"/>
              <a:t>와 유사한 게임 페이스</a:t>
            </a:r>
            <a:endParaRPr lang="en-US" altLang="ko-KR" dirty="0"/>
          </a:p>
          <a:p>
            <a:pPr lvl="1"/>
            <a:r>
              <a:rPr lang="ko-KR" altLang="en-US" dirty="0"/>
              <a:t>밀물</a:t>
            </a:r>
            <a:r>
              <a:rPr lang="en-US" altLang="ko-KR" dirty="0"/>
              <a:t>/</a:t>
            </a:r>
            <a:r>
              <a:rPr lang="ko-KR" altLang="en-US" dirty="0"/>
              <a:t>썰물 주기의 작동 방식과 최후의 시련 시스템 등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래프트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새티스팩토리</a:t>
            </a:r>
            <a:r>
              <a:rPr lang="en-US" altLang="ko-KR" dirty="0"/>
              <a:t>”</a:t>
            </a:r>
            <a:r>
              <a:rPr lang="ko-KR" altLang="en-US" dirty="0"/>
              <a:t>와 유사한 기지 건설</a:t>
            </a:r>
            <a:endParaRPr lang="en-US" altLang="ko-KR" dirty="0"/>
          </a:p>
          <a:p>
            <a:pPr lvl="1"/>
            <a:r>
              <a:rPr lang="ko-KR" altLang="en-US" dirty="0" err="1"/>
              <a:t>새티스팩토리의</a:t>
            </a:r>
            <a:r>
              <a:rPr lang="ko-KR" altLang="en-US" dirty="0"/>
              <a:t> 자동화와 </a:t>
            </a:r>
            <a:r>
              <a:rPr lang="ko-KR" altLang="en-US" dirty="0" err="1"/>
              <a:t>래프트의</a:t>
            </a:r>
            <a:r>
              <a:rPr lang="ko-KR" altLang="en-US" dirty="0"/>
              <a:t> 기지 건설 방식과 스크랩 형태의 기지 디자인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스트랜디드</a:t>
            </a:r>
            <a:r>
              <a:rPr lang="ko-KR" altLang="en-US" dirty="0"/>
              <a:t> 딥</a:t>
            </a:r>
            <a:r>
              <a:rPr lang="en-US" altLang="ko-KR" dirty="0"/>
              <a:t>”</a:t>
            </a:r>
            <a:r>
              <a:rPr lang="ko-KR" altLang="en-US" dirty="0"/>
              <a:t>과 유사한 </a:t>
            </a:r>
            <a:r>
              <a:rPr lang="ko-KR" altLang="en-US" dirty="0" err="1"/>
              <a:t>파밍</a:t>
            </a:r>
            <a:r>
              <a:rPr lang="ko-KR" altLang="en-US" dirty="0"/>
              <a:t> 시스템</a:t>
            </a:r>
            <a:endParaRPr lang="en-US" altLang="ko-KR" dirty="0"/>
          </a:p>
          <a:p>
            <a:pPr lvl="1"/>
            <a:r>
              <a:rPr lang="ko-KR" altLang="en-US" dirty="0"/>
              <a:t>농사와 무인도 탐사로 기본적인 자원을 획득하고 잔해 탐사로 특수 아이템을 획득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250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소비재 </a:t>
            </a:r>
            <a:r>
              <a:rPr lang="en-US" altLang="ko-KR" dirty="0"/>
              <a:t>| </a:t>
            </a:r>
            <a:r>
              <a:rPr lang="ko-KR" altLang="en-US" dirty="0"/>
              <a:t>유통기한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10131424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소비재는 유통기한이 존재하여 비축할 수 있는 양에는 한계가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유통기한은 자원의 비축을 제한해서 사용 가능한 자원의 양이 생산되는 자원의 양에 비례하도록 하는 역할을 수행한다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소비재의 생산량 </a:t>
            </a:r>
            <a:r>
              <a:rPr lang="en-US" altLang="ko-KR" dirty="0"/>
              <a:t>= </a:t>
            </a:r>
            <a:r>
              <a:rPr lang="ko-KR" altLang="en-US" dirty="0"/>
              <a:t>사용 가능한 소비재의 양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16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흙 </a:t>
            </a:r>
            <a:r>
              <a:rPr lang="en-US" altLang="ko-KR" dirty="0"/>
              <a:t>| </a:t>
            </a:r>
            <a:r>
              <a:rPr lang="ko-KR" altLang="en-US" dirty="0"/>
              <a:t>소비재 생산용 자원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흙은 소비재를 생산하는 것에 직접적으로 연결되어 있는 자원으로 흙 없이 소비재를 생산하는 것은 불가능하다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흙의 양 </a:t>
            </a:r>
            <a:r>
              <a:rPr lang="en-US" altLang="ko-KR" dirty="0"/>
              <a:t>= </a:t>
            </a:r>
            <a:r>
              <a:rPr lang="ko-KR" altLang="en-US" dirty="0"/>
              <a:t>소비재의 생산량</a:t>
            </a:r>
            <a:endParaRPr lang="en-US" altLang="ko-KR" dirty="0"/>
          </a:p>
          <a:p>
            <a:r>
              <a:rPr lang="ko-KR" altLang="en-US" dirty="0"/>
              <a:t>소비재는 유통기한이 존재하기 때문에 사용 가능한 소비재의 양은 흙에 양에 직접적으로 영향을 받게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흙의 양 </a:t>
            </a:r>
            <a:r>
              <a:rPr lang="en-US" altLang="ko-KR" dirty="0"/>
              <a:t>= </a:t>
            </a:r>
            <a:r>
              <a:rPr lang="ko-KR" altLang="en-US" dirty="0"/>
              <a:t>소비재의 생산량 </a:t>
            </a:r>
            <a:r>
              <a:rPr lang="en-US" altLang="ko-KR" dirty="0"/>
              <a:t>= </a:t>
            </a:r>
            <a:r>
              <a:rPr lang="ko-KR" altLang="en-US" dirty="0"/>
              <a:t>사용 가능한 소비재의 양</a:t>
            </a:r>
            <a:endParaRPr lang="en-US" altLang="ko-KR" dirty="0"/>
          </a:p>
          <a:p>
            <a:pPr lvl="1"/>
            <a:r>
              <a:rPr lang="ko-KR" altLang="en-US" dirty="0"/>
              <a:t>흙의 양 </a:t>
            </a:r>
            <a:r>
              <a:rPr lang="en-US" altLang="ko-KR" dirty="0"/>
              <a:t>= </a:t>
            </a:r>
            <a:r>
              <a:rPr lang="ko-KR" altLang="en-US" dirty="0"/>
              <a:t>사용 가능한 소비재의 양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BF1597-D4A8-4417-9787-CAD9F1131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351587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</a:t>
            </a:r>
            <a:r>
              <a:rPr lang="en-US" altLang="ko-KR" dirty="0"/>
              <a:t>– </a:t>
            </a:r>
            <a:r>
              <a:rPr lang="ko-KR" altLang="en-US" dirty="0"/>
              <a:t>흙 </a:t>
            </a:r>
            <a:r>
              <a:rPr lang="en-US" altLang="ko-KR" dirty="0"/>
              <a:t>| </a:t>
            </a:r>
            <a:r>
              <a:rPr lang="ko-KR" altLang="en-US" dirty="0"/>
              <a:t>흙의 생산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흙은 염분이 있는 채로 획득되고 이를 가공해야만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플레이어는 염분이 있는 흙을 가공할 때는 크게 두 가지 방법을 선택하게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흙을 점토로 만들어서 전체 생산 시설의 규모를 증가시키거나</a:t>
            </a:r>
            <a:endParaRPr lang="en-US" altLang="ko-KR" dirty="0"/>
          </a:p>
          <a:p>
            <a:r>
              <a:rPr lang="ko-KR" altLang="en-US" dirty="0"/>
              <a:t>흙의 원래 목표인 농사용으로 사용하기 위해 정제할 수 있다</a:t>
            </a:r>
            <a:r>
              <a:rPr lang="en-US" altLang="ko-KR" dirty="0"/>
              <a:t>.</a:t>
            </a:r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5F6E35E7-D21F-4389-B42F-2943B5719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3" r="160"/>
          <a:stretch/>
        </p:blipFill>
        <p:spPr>
          <a:xfrm>
            <a:off x="7438098" y="2567305"/>
            <a:ext cx="3379128" cy="294769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7405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게임 플레이 </a:t>
            </a:r>
            <a:r>
              <a:rPr lang="en-US" altLang="ko-KR" dirty="0"/>
              <a:t>+ </a:t>
            </a:r>
            <a:r>
              <a:rPr lang="ko-KR" altLang="en-US" dirty="0"/>
              <a:t>유사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생존자 관리형 플레이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프로스트펑크</a:t>
            </a:r>
            <a:r>
              <a:rPr lang="en-US" altLang="ko-KR" dirty="0"/>
              <a:t>”, “60</a:t>
            </a:r>
            <a:r>
              <a:rPr lang="ko-KR" altLang="en-US" dirty="0"/>
              <a:t>초</a:t>
            </a:r>
            <a:r>
              <a:rPr lang="en-US" altLang="ko-KR" dirty="0"/>
              <a:t>!”</a:t>
            </a:r>
            <a:r>
              <a:rPr lang="ko-KR" altLang="en-US" dirty="0"/>
              <a:t>와 유사한 게임플레이</a:t>
            </a:r>
            <a:endParaRPr lang="en-US" altLang="ko-KR" dirty="0"/>
          </a:p>
          <a:p>
            <a:pPr lvl="1"/>
            <a:r>
              <a:rPr lang="ko-KR" altLang="en-US" dirty="0" err="1"/>
              <a:t>프로스트펑크의</a:t>
            </a:r>
            <a:r>
              <a:rPr lang="ko-KR" altLang="en-US" dirty="0"/>
              <a:t> 도덕적 딜레마 및 분기형 엔딩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초의 자원 분배</a:t>
            </a:r>
            <a:r>
              <a:rPr lang="en-US" altLang="ko-KR" dirty="0"/>
              <a:t>, </a:t>
            </a:r>
            <a:r>
              <a:rPr lang="ko-KR" altLang="en-US" dirty="0"/>
              <a:t>관리 시스템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654AC-EB6F-4B93-AB4A-580A95E0B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생존자 수용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엔딩 직전에는 방호소로 이동하며</a:t>
            </a:r>
            <a:r>
              <a:rPr lang="en-US" altLang="ko-KR" dirty="0"/>
              <a:t>, </a:t>
            </a:r>
            <a:r>
              <a:rPr lang="ko-KR" altLang="en-US" dirty="0"/>
              <a:t>플레이어의 선택에 따라 플레이어 본인만 수용할 자원을 보관할 수도</a:t>
            </a:r>
            <a:r>
              <a:rPr lang="en-US" altLang="ko-KR" dirty="0"/>
              <a:t>, </a:t>
            </a:r>
            <a:r>
              <a:rPr lang="ko-KR" altLang="en-US" dirty="0"/>
              <a:t>많은 생존자를 수용하기 위한 자원을 보관할 수도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추가적인 생존자를 수용할지 여부를 판단해야만 하고 이 과정에서 플레이어에게 윤리적 딜레마를 제시한다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기간동안 플레이어는 건축가 생존자에게 소비재를 대가로 다량의 건축재를 판매 할 수 있는데</a:t>
            </a:r>
            <a:r>
              <a:rPr lang="en-US" altLang="ko-KR" dirty="0"/>
              <a:t>, </a:t>
            </a:r>
            <a:r>
              <a:rPr lang="ko-KR" altLang="en-US" dirty="0"/>
              <a:t>최후의 시련을 대비하기 위한 기지를 건설하기 위함이다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그러나 직접 지은 방호소로는 최후의 시련을 버틸 수 없으며</a:t>
            </a:r>
            <a:r>
              <a:rPr lang="en-US" altLang="ko-KR" dirty="0"/>
              <a:t>, </a:t>
            </a:r>
            <a:r>
              <a:rPr lang="ko-KR" altLang="en-US" dirty="0"/>
              <a:t>플레이어가 건축가 생존자를 방호소로 초대하지 않는다면 그 생존자는 생존하지 못한다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하지만 건축가 생존자를 방호소로 초대 하면 건축재가 사실상 필요 없는 잉여 자원이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많은 생존자를 수용하기 위해서는 소비재가 많이 필요한데</a:t>
            </a:r>
            <a:r>
              <a:rPr lang="en-US" altLang="ko-KR" dirty="0"/>
              <a:t>, </a:t>
            </a:r>
            <a:r>
              <a:rPr lang="ko-KR" altLang="en-US" dirty="0"/>
              <a:t>건축가 생존자를 방호소로 초대하면 많은 생존자를 수용하기 위한 소비재를 감당하는 것에 어려움을 겪는다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플레이어는 이러한 딜레마에서 많은 생존자를 수용하기 위해 건축가 생존자를 이용할지</a:t>
            </a:r>
            <a:r>
              <a:rPr lang="en-US" altLang="ko-KR" dirty="0"/>
              <a:t>, </a:t>
            </a:r>
            <a:r>
              <a:rPr lang="ko-KR" altLang="en-US" dirty="0"/>
              <a:t>아니면 생존자 사이의 갈등을 감수하고 건축가 </a:t>
            </a:r>
            <a:r>
              <a:rPr lang="ko-KR" altLang="en-US" dirty="0" err="1"/>
              <a:t>생존가를</a:t>
            </a:r>
            <a:r>
              <a:rPr lang="ko-KR" altLang="en-US" dirty="0"/>
              <a:t> 초대할지의 선택을 하게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5CAAC6-D461-4BA3-8171-B9B641BB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2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생존자 수용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플레이어가 생존자와 함께 방호소로 들어갔다면 생존자 사이의 갈등을 중재해야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자원 부족과 그로 인한 갈등 중재에 실패한다면 다른 생존자들에 의해 살해될 수 있으며 이는 게임 오버로 이어진다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생존자 집단의 갈등 중재와 그로 인한 엔딩의 분화는 게임 </a:t>
            </a:r>
            <a:r>
              <a:rPr lang="ko-KR" altLang="en-US" dirty="0" err="1"/>
              <a:t>프로스트펑크의</a:t>
            </a:r>
            <a:r>
              <a:rPr lang="ko-KR" altLang="en-US" dirty="0"/>
              <a:t> 특유의 스토리텔링에서 모티브를 얻었다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갈등을 중재하는 과정에서 극단적인 수를 사용할 수도 있고 생존자를 감금할 수도</a:t>
            </a:r>
            <a:r>
              <a:rPr lang="en-US" altLang="ko-KR" dirty="0"/>
              <a:t>, </a:t>
            </a:r>
            <a:r>
              <a:rPr lang="ko-KR" altLang="en-US" dirty="0"/>
              <a:t>갈등이 심해진다면 플레이어가 감금될 수도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감금은 게임 오버로 이어지지 않고 다른 생존자들과 제한적인 접촉이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플레이어를 포함</a:t>
            </a:r>
            <a:r>
              <a:rPr lang="en-US" altLang="ko-KR" dirty="0"/>
              <a:t>, </a:t>
            </a:r>
            <a:r>
              <a:rPr lang="ko-KR" altLang="en-US" dirty="0"/>
              <a:t>어떤 생존자가 감금된 상태는 갈등 상태로 간주되어 반드시 해소 되어야 만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4B6A8E-B269-4E83-92A3-1D00582E3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5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엔딩 </a:t>
            </a:r>
            <a:r>
              <a:rPr lang="en-US" altLang="ko-KR" dirty="0"/>
              <a:t>: </a:t>
            </a:r>
            <a:r>
              <a:rPr lang="ko-KR" altLang="en-US" dirty="0"/>
              <a:t>이기적 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플레이어가 단 한 명의 생존자 없이 이기적으로 방호소로 들어간다면</a:t>
            </a:r>
            <a:r>
              <a:rPr lang="en-US" altLang="ko-KR" dirty="0"/>
              <a:t>, </a:t>
            </a:r>
            <a:r>
              <a:rPr lang="ko-KR" altLang="en-US" dirty="0"/>
              <a:t>최후의 시련과 관련된 플레이 요소를 </a:t>
            </a:r>
            <a:r>
              <a:rPr lang="ko-KR" altLang="en-US" dirty="0" err="1"/>
              <a:t>스킵</a:t>
            </a:r>
            <a:r>
              <a:rPr lang="ko-KR" altLang="en-US" dirty="0"/>
              <a:t> 하고 비축 자원에 따라 엔딩으로 즉시 직행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비축물이 충분하다면 쓸쓸하게 혼자서 방호소에서 외롭게 있다가 달이 부서지고 밖으로 홀로 나오며 달의 파편이 지구를 둘러싸는 것을 바라보며 끝이 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비축물이 부족하다면 혼자서 방호소에서 부족한 비축물로 인해 쓰러져 버리고 문이 닫힌 텅 빈 방호소를 비추면서 줌 아웃</a:t>
            </a:r>
            <a:r>
              <a:rPr lang="en-US" altLang="ko-KR" dirty="0"/>
              <a:t>, </a:t>
            </a:r>
            <a:r>
              <a:rPr lang="ko-KR" altLang="en-US" dirty="0"/>
              <a:t>고리로 둘러싸인 지구를 비춘다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0DC63-9345-4966-88B3-BA7D99B6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36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엔딩 </a:t>
            </a:r>
            <a:r>
              <a:rPr lang="en-US" altLang="ko-KR" dirty="0"/>
              <a:t>: </a:t>
            </a:r>
            <a:r>
              <a:rPr lang="ko-KR" altLang="en-US" dirty="0"/>
              <a:t>생존자 그룹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플레이어가 다른 생존자와 방호소에 들어갔다면 생존자 사이의 갈등의 중재와 자원 관리를 수행해야 하고 이에 따라 엔딩이 이루어진다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최후의 시련까지 플레이어가 사망하지 않는다면 플레이어는 </a:t>
            </a:r>
            <a:r>
              <a:rPr lang="ko-KR" altLang="en-US" dirty="0" err="1"/>
              <a:t>방호소</a:t>
            </a:r>
            <a:r>
              <a:rPr lang="ko-KR" altLang="en-US" dirty="0"/>
              <a:t> 밖으로 나와 달이었던 것의 고리를 지켜보면서 끝이 나게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수 이상의 생존자와 방호소에 들어가 갈등을 발생시키지 않거나 해소하는 것에 성공했다면 엔딩 </a:t>
            </a:r>
            <a:r>
              <a:rPr lang="ko-KR" altLang="en-US" dirty="0" err="1"/>
              <a:t>크레딧</a:t>
            </a:r>
            <a:r>
              <a:rPr lang="ko-KR" altLang="en-US" dirty="0"/>
              <a:t> 이후에는 문명을 재건하는 모습이 비추어 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일정 수 이상의 생존자와 함께 최후의 시련 도중 플레이어가 다른 생존자를 위해 희생한다면 게임 오버되지 않고 플레이어 없는 생존자들 끼리 방호소에서 나와 문명을 재건하는 것으로 엔딩이 이루어 지게 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플레이어가 희생한다면 파멸적이지 않은 수준의 갈등은 해소되게 된다</a:t>
            </a:r>
            <a:r>
              <a:rPr lang="en-US" altLang="ko-KR" dirty="0"/>
              <a:t>. </a:t>
            </a:r>
            <a:r>
              <a:rPr lang="ko-KR" altLang="en-US" dirty="0"/>
              <a:t>그러나 파멸적인 수준의 갈등 상황에서는 플레이어가 희생해도 생존자들끼리 방호소에서 나오기만 하고 문명 재건은 보여지지 않는다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0DC63-9345-4966-88B3-BA7D99B6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7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 err="1"/>
              <a:t>방호소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엔딩 </a:t>
            </a:r>
            <a:r>
              <a:rPr lang="en-US" altLang="ko-KR" dirty="0"/>
              <a:t>: </a:t>
            </a:r>
            <a:r>
              <a:rPr lang="ko-KR" altLang="en-US" dirty="0"/>
              <a:t>추가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문명을 재건하는 장면은 생존자 그룹이 종말 이후에도 생존하여 협력하는 것에 성공하였다는 것을 암시한다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문명을 재건하는 모습이 보이지 않는 엔딩의 경우 종말 이후에는 갈등으로 인해 서로 협력하지 못하고 결국 실패한다는 것을 암시한다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극단적인 수를 사용하면 문명을 재건하는 모습을 볼 수 없는데</a:t>
            </a:r>
            <a:r>
              <a:rPr lang="en-US" altLang="ko-KR" dirty="0"/>
              <a:t>, </a:t>
            </a:r>
            <a:r>
              <a:rPr lang="ko-KR" altLang="en-US" dirty="0"/>
              <a:t>이는 시련을 견뎌낼 때에는 극단적인 수가 유용하였지만 그 이후를 버텨 내기에는 역부족이었다는 것을 암시하게 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0DC63-9345-4966-88B3-BA7D99B6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92" y="609600"/>
            <a:ext cx="3115734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9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년이라는 기간 동안 달이 지구로 천천히 추락하는 게임</a:t>
            </a:r>
            <a:endParaRPr lang="en-US" altLang="ko-KR" dirty="0"/>
          </a:p>
          <a:p>
            <a:r>
              <a:rPr lang="ko-KR" altLang="en-US" dirty="0"/>
              <a:t>달의 충돌로 발생하는 피해보다 달이 가까워 지면서 발생하는 피해가 게임의 핵심 요소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년이 지나면 달이 지구와 실제로 충돌하지는 않고 파괴되어 고리로 변화됨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년의 기간을 생존하면 생존이 확정되어 있기 때문에 플레이어의 목표는 이 기간을 버텨내는 것</a:t>
            </a:r>
          </a:p>
        </p:txBody>
      </p:sp>
    </p:spTree>
    <p:extLst>
      <p:ext uri="{BB962C8B-B14F-4D97-AF65-F5344CB8AC3E}">
        <p14:creationId xmlns:p14="http://schemas.microsoft.com/office/powerpoint/2010/main" val="9852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A9CF-7EEF-4B39-86EA-70904B34D08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사이클의 전환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66486-DA8B-4AD3-8E79-395DDC74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r>
              <a:rPr lang="ko-KR" altLang="en-US" dirty="0"/>
              <a:t>시간이 지나면서 밀물</a:t>
            </a:r>
            <a:r>
              <a:rPr lang="en-US" altLang="ko-KR" dirty="0"/>
              <a:t>/</a:t>
            </a:r>
            <a:r>
              <a:rPr lang="ko-KR" altLang="en-US" dirty="0"/>
              <a:t>썰물의 강도가 강해진다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기간의 수위가 높아져서 더 높은 건물을 점령해야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기간에 탐사 가능한 저지대가 추가로 해금된다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시간이 지나면서 주기의 지속 시간이 길어진다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밀물 기간이 길어지면 자원이 가공되지 않아 결핍이 발생할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썰물 기간이 길어지면 기지를 개선하지 못해 비효율적인 설계로 인한 손해가 증가한다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E16CE-A55F-4B37-8FEC-0587F14A7005}"/>
              </a:ext>
            </a:extLst>
          </p:cNvPr>
          <p:cNvSpPr/>
          <p:nvPr/>
        </p:nvSpPr>
        <p:spPr>
          <a:xfrm>
            <a:off x="7438098" y="2142067"/>
            <a:ext cx="3379128" cy="379816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627EE7-E3B0-44E3-97BB-7AE37FEB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6" y="2142067"/>
            <a:ext cx="3379129" cy="21568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D2CD99-9015-4C10-A1D0-6129125F6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488147"/>
            <a:ext cx="2000102" cy="2695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345B1E-62AB-40E2-9B52-82F8F2A09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5122473"/>
            <a:ext cx="2000102" cy="2714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C616-6517-4472-BDB3-75058EFE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756799"/>
            <a:ext cx="2000102" cy="271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F2B4F5-9269-45C9-B4ED-5EF65E111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09" y="4393078"/>
            <a:ext cx="2000102" cy="2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7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FFA56-E2BD-4098-869C-C5E9EDC2D3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A83D5-A633-4F23-9905-59BE9950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912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고지대로 대피해서 기지를 건설하는 단계</a:t>
            </a:r>
            <a:endParaRPr lang="en-US" altLang="ko-KR" dirty="0"/>
          </a:p>
          <a:p>
            <a:r>
              <a:rPr lang="ko-KR" altLang="en-US" dirty="0"/>
              <a:t>자동화 시설이 정지한다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74798-90D7-4E5A-9B39-78506392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28" y="2142067"/>
            <a:ext cx="6752298" cy="3798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1A4EFB-3040-4FD6-86FE-781B0FB2B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055325"/>
            <a:ext cx="4160939" cy="5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98E1-197C-4A93-A5C0-01BB301E8C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/>
              <a:t>썰물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93B4E7-6417-4120-95C6-7F10368FC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ko-KR" altLang="en-US" dirty="0"/>
              <a:t>저지대로 내려가 자원을 획득하는 단계</a:t>
            </a:r>
            <a:endParaRPr lang="en-US" altLang="ko-KR" dirty="0"/>
          </a:p>
          <a:p>
            <a:r>
              <a:rPr lang="ko-KR" altLang="en-US" dirty="0"/>
              <a:t>자동화 시설이 가동된다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3E3F1F-A9C6-4CD5-AACE-89679B4D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792AD7-6941-4F2B-8069-017D712B6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1" y="1057357"/>
            <a:ext cx="4160939" cy="5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6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B5E2-890E-4064-9C08-CDDB810508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자원 재충전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98FC5-9A9A-488F-90F3-3C369D75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3376347" cy="3799732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흙은 매 밀물마다 완전히 재충전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고철 등 기타 자원은 재충전 이 느리거나 되지 않아 새로운 지역 탐사가 장려된다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41A01-69EB-4001-9B1D-E5D612C07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7"/>
            <a:ext cx="6755078" cy="379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7412-7A37-454A-BD81-F7FCA47656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상점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CE7D-45CA-4AA1-AE0F-7D9B60E33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752296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밀물 기간 동안 가동된다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황금 아이템을 화폐로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밀물 기간 동안 획득 불가능한 아이템을 공급하고 </a:t>
            </a:r>
            <a:r>
              <a:rPr lang="ko-KR" altLang="en-US" dirty="0" err="1"/>
              <a:t>테크</a:t>
            </a:r>
            <a:r>
              <a:rPr lang="ko-KR" altLang="en-US" dirty="0"/>
              <a:t> 발전을 도와주는 시스템</a:t>
            </a:r>
            <a:endParaRPr lang="en-US" altLang="ko-KR" dirty="0"/>
          </a:p>
          <a:p>
            <a:r>
              <a:rPr lang="ko-KR" altLang="en-US" dirty="0"/>
              <a:t>플레이어 기지의 효율성을 계산해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65E4AE-9CC2-40BB-8263-67420FF19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098" y="2290041"/>
            <a:ext cx="3379128" cy="3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3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94923-7577-4118-997F-EA0A33D52C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r>
              <a:rPr lang="ko-KR" altLang="en-US" dirty="0"/>
              <a:t>폭풍전야 시기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FAA24-A70E-4569-A6FD-258DBE24A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5"/>
            <a:ext cx="3376347" cy="3798168"/>
          </a:xfr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ko-KR" altLang="en-US" dirty="0"/>
              <a:t>최후의 시련을 대비하여 자원을 대량으로 축적하는 지속적인 썰물 시기</a:t>
            </a:r>
            <a:endParaRPr lang="en-US" altLang="ko-KR" dirty="0"/>
          </a:p>
          <a:p>
            <a:pPr>
              <a:buClrTx/>
            </a:pPr>
            <a:r>
              <a:rPr lang="ko-KR" altLang="en-US" dirty="0"/>
              <a:t>기지 건설이 해금되고 상점이 비활성화 된다</a:t>
            </a:r>
            <a:r>
              <a:rPr lang="en-US" altLang="ko-KR" dirty="0"/>
              <a:t>.</a:t>
            </a:r>
          </a:p>
          <a:p>
            <a:pPr>
              <a:buClrTx/>
            </a:pPr>
            <a:r>
              <a:rPr lang="ko-KR" altLang="en-US" dirty="0"/>
              <a:t>가능한 모든 자원을 동원해 생산력을 강화 시켜 자원을 비축해야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E2BE47-BEB0-44E3-8EA6-471D342A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055325"/>
            <a:ext cx="4160939" cy="5648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52346-3787-47EA-833D-4C2B9982C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8" y="2142065"/>
            <a:ext cx="6755078" cy="37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7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천체</Template>
  <TotalTime>611</TotalTime>
  <Words>1431</Words>
  <Application>Microsoft Office PowerPoint</Application>
  <PresentationFormat>와이드스크린</PresentationFormat>
  <Paragraphs>135</Paragraphs>
  <Slides>28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천체</vt:lpstr>
      <vt:lpstr>열두 달 Twelve Months</vt:lpstr>
      <vt:lpstr>게임 플레이 + 유사 게임</vt:lpstr>
      <vt:lpstr>게임의 컨셉</vt:lpstr>
      <vt:lpstr>사이클의 전환</vt:lpstr>
      <vt:lpstr>밀물 시기</vt:lpstr>
      <vt:lpstr>썰물 시기</vt:lpstr>
      <vt:lpstr>자원 재충전</vt:lpstr>
      <vt:lpstr>상점</vt:lpstr>
      <vt:lpstr>폭풍전야 시기</vt:lpstr>
      <vt:lpstr>최후의 시련</vt:lpstr>
      <vt:lpstr>엔딩</vt:lpstr>
      <vt:lpstr>비핵심 게임 시스템</vt:lpstr>
      <vt:lpstr>뗏목 탐사</vt:lpstr>
      <vt:lpstr>인벤토리 시스템</vt:lpstr>
      <vt:lpstr>자원 – 월석 | 특수 자원</vt:lpstr>
      <vt:lpstr>자원 – 황금| 상점 재화</vt:lpstr>
      <vt:lpstr>자원 – 건축재 | 기지의 확장과 최적화용</vt:lpstr>
      <vt:lpstr>자원 – 연료 | 기지의 안정적 가동을 위한 자원</vt:lpstr>
      <vt:lpstr>자원 – 소비재 | 생존에 필수적인 식량, 물</vt:lpstr>
      <vt:lpstr>자원 – 소비재 | 유통기한</vt:lpstr>
      <vt:lpstr>자원 – 흙 | 소비재 생산용 자원</vt:lpstr>
      <vt:lpstr>자원 – 흙 | 흙의 생산</vt:lpstr>
      <vt:lpstr>방호소 - 게임 플레이 + 유사 게임</vt:lpstr>
      <vt:lpstr>방호소 - 생존자 수용</vt:lpstr>
      <vt:lpstr>방호소 - 생존자 수용</vt:lpstr>
      <vt:lpstr>방호소 – 엔딩 : 이기적 엔딩</vt:lpstr>
      <vt:lpstr>방호소 – 엔딩 : 생존자 그룹</vt:lpstr>
      <vt:lpstr>방호소 – 엔딩 : 추가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6th Month</dc:title>
  <dc:creator>양소현</dc:creator>
  <cp:lastModifiedBy>ADMIN</cp:lastModifiedBy>
  <cp:revision>85</cp:revision>
  <dcterms:created xsi:type="dcterms:W3CDTF">2023-03-20T04:08:17Z</dcterms:created>
  <dcterms:modified xsi:type="dcterms:W3CDTF">2023-07-13T05:13:15Z</dcterms:modified>
</cp:coreProperties>
</file>