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48" r:id="rId3"/>
    <p:sldId id="338" r:id="rId4"/>
    <p:sldId id="316" r:id="rId5"/>
    <p:sldId id="358" r:id="rId6"/>
    <p:sldId id="359" r:id="rId7"/>
    <p:sldId id="315" r:id="rId8"/>
    <p:sldId id="312" r:id="rId9"/>
    <p:sldId id="285" r:id="rId10"/>
    <p:sldId id="286" r:id="rId11"/>
    <p:sldId id="314" r:id="rId12"/>
    <p:sldId id="360" r:id="rId13"/>
    <p:sldId id="361" r:id="rId14"/>
    <p:sldId id="340" r:id="rId15"/>
    <p:sldId id="325" r:id="rId16"/>
    <p:sldId id="321" r:id="rId17"/>
    <p:sldId id="341" r:id="rId18"/>
    <p:sldId id="345" r:id="rId19"/>
    <p:sldId id="324" r:id="rId20"/>
    <p:sldId id="343" r:id="rId21"/>
    <p:sldId id="344" r:id="rId22"/>
    <p:sldId id="346" r:id="rId23"/>
    <p:sldId id="342" r:id="rId24"/>
    <p:sldId id="339" r:id="rId25"/>
    <p:sldId id="357" r:id="rId26"/>
    <p:sldId id="353" r:id="rId27"/>
    <p:sldId id="350" r:id="rId28"/>
    <p:sldId id="352" r:id="rId29"/>
    <p:sldId id="35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BF9-3D2B-46A5-9769-CEBB8AF81CC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1F50-6AA8-48F9-B423-66167A13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목표 </a:t>
            </a:r>
            <a:r>
              <a:rPr lang="en-US" altLang="ko-KR" dirty="0"/>
              <a:t>1,2</a:t>
            </a:r>
            <a:r>
              <a:rPr lang="ko-KR" altLang="en-US" dirty="0"/>
              <a:t>가 </a:t>
            </a:r>
            <a:r>
              <a:rPr lang="ko-KR" altLang="en-US" dirty="0" err="1"/>
              <a:t>같은말</a:t>
            </a:r>
            <a:r>
              <a:rPr lang="en-US" altLang="ko-KR" dirty="0"/>
              <a:t>/ 3</a:t>
            </a:r>
            <a:r>
              <a:rPr lang="ko-KR" altLang="en-US" dirty="0"/>
              <a:t>의 지형변화는 없지만 지형 제약이 있다고 </a:t>
            </a:r>
            <a:r>
              <a:rPr lang="ko-KR" altLang="en-US" dirty="0" err="1"/>
              <a:t>설명해야할듯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A1F50-6AA8-48F9-B423-66167A13D1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시작시</a:t>
            </a:r>
            <a:r>
              <a:rPr lang="ko-KR" altLang="en-US" dirty="0"/>
              <a:t> 도끼 만 지급 및 </a:t>
            </a:r>
            <a:r>
              <a:rPr lang="ko-KR" altLang="en-US" dirty="0" err="1"/>
              <a:t>테크트리로</a:t>
            </a:r>
            <a:r>
              <a:rPr lang="ko-KR" altLang="en-US" dirty="0"/>
              <a:t> 제작 및 업그레이드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A1F50-6AA8-48F9-B423-66167A13D1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0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A1F50-6AA8-48F9-B423-66167A13D1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2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7394-4390-4D82-9D35-4E44BBC7225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ecraft.net/ko-kr" TargetMode="External"/><Relationship Id="rId2" Type="http://schemas.openxmlformats.org/officeDocument/2006/relationships/hyperlink" Target="https://www.youtube.com/watch?v=lheapd7bgLA&amp;t=522s&amp;ab_channel=Kurzgesagt%E2%80%93InaNut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steampowered.com/app/252490/Rust/?l=korean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01297"/>
            <a:ext cx="7197726" cy="855406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5200" dirty="0"/>
              <a:t>마지막 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D484F95-D5CD-6B80-5EE0-4351B9FD2A7F}"/>
              </a:ext>
            </a:extLst>
          </p:cNvPr>
          <p:cNvSpPr txBox="1">
            <a:spLocks/>
          </p:cNvSpPr>
          <p:nvPr/>
        </p:nvSpPr>
        <p:spPr>
          <a:xfrm>
            <a:off x="9694863" y="5416447"/>
            <a:ext cx="2138486" cy="113535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2016182041 </a:t>
            </a:r>
            <a:r>
              <a:rPr lang="ko-KR" altLang="en-US" dirty="0"/>
              <a:t>조영환</a:t>
            </a:r>
            <a:endParaRPr lang="en-US" altLang="ko-KR" dirty="0"/>
          </a:p>
          <a:p>
            <a:r>
              <a:rPr lang="en-US" altLang="ko-KR" dirty="0"/>
              <a:t>2016182009 </a:t>
            </a:r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2021182021 </a:t>
            </a:r>
            <a:r>
              <a:rPr lang="ko-KR" altLang="en-US" dirty="0" err="1"/>
              <a:t>양영현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최후의 시련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자원을 더 이상 생산 할 수 없고 </a:t>
            </a:r>
            <a:r>
              <a:rPr lang="ko-KR" altLang="en-US" dirty="0">
                <a:solidFill>
                  <a:schemeClr val="accent5"/>
                </a:solidFill>
              </a:rPr>
              <a:t>소비만 하면서 버텨야 하는 단계</a:t>
            </a:r>
            <a:endParaRPr lang="en-US" altLang="ko-KR" dirty="0">
              <a:solidFill>
                <a:schemeClr val="accent5"/>
              </a:solidFill>
            </a:endParaRPr>
          </a:p>
          <a:p>
            <a:pPr>
              <a:buClrTx/>
            </a:pPr>
            <a:r>
              <a:rPr lang="ko-KR" altLang="en-US" dirty="0"/>
              <a:t>엔딩 직전에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플레이어에게 마지막 도전을 주는 단계</a:t>
            </a:r>
            <a:endParaRPr lang="en-US" altLang="ko-KR" dirty="0">
              <a:solidFill>
                <a:schemeClr val="accent5"/>
              </a:solidFill>
            </a:endParaRPr>
          </a:p>
          <a:p>
            <a:pPr>
              <a:buClrTx/>
            </a:pPr>
            <a:r>
              <a:rPr lang="ko-KR" altLang="en-US" dirty="0"/>
              <a:t>밀물과 썰물의 주기가 점점 빨라지고 기온이 하강한다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5F591-8EE1-487B-8913-AF742B66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27" y="2142067"/>
            <a:ext cx="6752299" cy="379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96390-E9B4-7D3B-0DA6-0486BCD96162}"/>
              </a:ext>
            </a:extLst>
          </p:cNvPr>
          <p:cNvSpPr txBox="1"/>
          <p:nvPr/>
        </p:nvSpPr>
        <p:spPr>
          <a:xfrm>
            <a:off x="7430147" y="90358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최후의 시련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FE3E74-EE72-7884-3796-F53E04ABC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42" y="1337733"/>
            <a:ext cx="3798000" cy="3165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37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재충전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자원은 밀물이 한 번 지나가면 재충전된다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자원에 따라 다른 재충전 속도를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자원은 </a:t>
            </a:r>
            <a:r>
              <a:rPr lang="ko-KR" altLang="en-US" dirty="0" err="1"/>
              <a:t>바이옴</a:t>
            </a:r>
            <a:r>
              <a:rPr lang="ko-KR" altLang="en-US" dirty="0"/>
              <a:t> 시스템에 따라 자원 분포도가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41A01-69EB-4001-9B1D-E5D612C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바이옴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67424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지형을 지리적</a:t>
            </a:r>
            <a:r>
              <a:rPr lang="en-US" altLang="ko-KR" dirty="0"/>
              <a:t>,</a:t>
            </a:r>
            <a:r>
              <a:rPr lang="ko-KR" altLang="en-US" dirty="0"/>
              <a:t>위치에 따라 구분</a:t>
            </a:r>
            <a:endParaRPr lang="en-US" altLang="ko-KR" dirty="0"/>
          </a:p>
          <a:p>
            <a:r>
              <a:rPr lang="ko-KR" altLang="en-US" dirty="0"/>
              <a:t>구분된 지형에 따라 자원을 분포 </a:t>
            </a:r>
            <a:r>
              <a:rPr lang="en-US" altLang="ko-KR" dirty="0"/>
              <a:t>(</a:t>
            </a:r>
            <a:r>
              <a:rPr lang="ko-KR" altLang="en-US" dirty="0"/>
              <a:t>초록</a:t>
            </a:r>
            <a:r>
              <a:rPr lang="en-US" altLang="ko-KR" dirty="0"/>
              <a:t>:</a:t>
            </a:r>
            <a:r>
              <a:rPr lang="ko-KR" altLang="en-US" dirty="0"/>
              <a:t>목재</a:t>
            </a:r>
            <a:r>
              <a:rPr lang="en-US" altLang="ko-KR" dirty="0"/>
              <a:t>,</a:t>
            </a:r>
            <a:r>
              <a:rPr lang="ko-KR" altLang="en-US" dirty="0"/>
              <a:t>주황</a:t>
            </a:r>
            <a:r>
              <a:rPr lang="en-US" altLang="ko-KR" dirty="0"/>
              <a:t>:</a:t>
            </a:r>
            <a:r>
              <a:rPr lang="ko-KR" altLang="en-US" dirty="0"/>
              <a:t>흑</a:t>
            </a:r>
            <a:r>
              <a:rPr lang="en-US" altLang="ko-KR" dirty="0"/>
              <a:t>,</a:t>
            </a:r>
            <a:r>
              <a:rPr lang="ko-KR" altLang="en-US" dirty="0"/>
              <a:t>회색</a:t>
            </a:r>
            <a:r>
              <a:rPr lang="en-US" altLang="ko-KR" dirty="0"/>
              <a:t>:</a:t>
            </a:r>
            <a:r>
              <a:rPr lang="ko-KR" altLang="en-US" dirty="0"/>
              <a:t>연료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원하는 아이템을 얻기 위해 다양 지형을 갈 수 있도록 함</a:t>
            </a:r>
          </a:p>
        </p:txBody>
      </p:sp>
      <p:pic>
        <p:nvPicPr>
          <p:cNvPr id="8" name="그림 7" descr="패턴, 다채로움, 대칭, 스크린샷이(가) 표시된 사진&#10;&#10;자동 생성된 설명">
            <a:extLst>
              <a:ext uri="{FF2B5EF4-FFF2-40B4-BE49-F238E27FC236}">
                <a16:creationId xmlns:a16="http://schemas.microsoft.com/office/drawing/2014/main" id="{C07A31CD-44A5-F90D-A718-F46DE671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60" y="2143799"/>
            <a:ext cx="3882166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소비재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652726" y="2132736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dirty="0"/>
              <a:t>소비재는 파도의 사이클에 따라 생존 할 수 있는 식량의 수 이다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각 </a:t>
            </a:r>
            <a:r>
              <a:rPr lang="en-US" altLang="ko-KR" sz="1700" dirty="0"/>
              <a:t>3</a:t>
            </a:r>
            <a:r>
              <a:rPr lang="ko-KR" altLang="en-US" sz="1700" dirty="0"/>
              <a:t>단계로 나뉘어져 있으며 부족</a:t>
            </a:r>
            <a:r>
              <a:rPr lang="en-US" altLang="ko-KR" sz="1700" dirty="0"/>
              <a:t>,</a:t>
            </a:r>
            <a:r>
              <a:rPr lang="ko-KR" altLang="en-US" sz="1700" dirty="0"/>
              <a:t>양호</a:t>
            </a:r>
            <a:r>
              <a:rPr lang="en-US" altLang="ko-KR" sz="1700" dirty="0"/>
              <a:t>,</a:t>
            </a:r>
            <a:r>
              <a:rPr lang="ko-KR" altLang="en-US" sz="1700" dirty="0"/>
              <a:t>과잉 으로 나눌 수 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부족 </a:t>
            </a:r>
            <a:r>
              <a:rPr lang="en-US" altLang="ko-KR" sz="1700" dirty="0"/>
              <a:t>: </a:t>
            </a:r>
            <a:r>
              <a:rPr lang="ko-KR" altLang="en-US" sz="1700" dirty="0"/>
              <a:t>이번 사이클이 지나면 생존 불가능한 상태</a:t>
            </a:r>
            <a:endParaRPr lang="en-US" altLang="ko-KR" sz="1700" dirty="0"/>
          </a:p>
          <a:p>
            <a:r>
              <a:rPr lang="ko-KR" altLang="en-US" sz="1700" dirty="0"/>
              <a:t>양호 </a:t>
            </a:r>
            <a:r>
              <a:rPr lang="en-US" altLang="ko-KR" sz="1700" dirty="0"/>
              <a:t>: </a:t>
            </a:r>
            <a:r>
              <a:rPr lang="ko-KR" altLang="en-US" sz="1700" dirty="0"/>
              <a:t>이번 사이클이 지나도 생존 가능한 상태</a:t>
            </a:r>
            <a:endParaRPr lang="en-US" altLang="ko-KR" sz="1700" dirty="0"/>
          </a:p>
          <a:p>
            <a:r>
              <a:rPr lang="ko-KR" altLang="en-US" sz="1700" dirty="0"/>
              <a:t>과잉 </a:t>
            </a:r>
            <a:r>
              <a:rPr lang="en-US" altLang="ko-KR" sz="1700" dirty="0"/>
              <a:t>: </a:t>
            </a:r>
            <a:r>
              <a:rPr lang="ko-KR" altLang="en-US" sz="1700" dirty="0"/>
              <a:t>이번 사이클이 지나도 생존 가능하지만 소비재를 사용하고 남은 수량은 삭제된다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</p:txBody>
      </p:sp>
      <p:pic>
        <p:nvPicPr>
          <p:cNvPr id="5" name="내용 개체 틀 4" descr="그래픽, 스크린샷, 원, 디자인이(가) 표시된 사진&#10;&#10;자동 생성된 설명">
            <a:extLst>
              <a:ext uri="{FF2B5EF4-FFF2-40B4-BE49-F238E27FC236}">
                <a16:creationId xmlns:a16="http://schemas.microsoft.com/office/drawing/2014/main" id="{F16146A5-1180-58AD-8431-25A5F070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14" y="4792134"/>
            <a:ext cx="2668236" cy="1080000"/>
          </a:xfrm>
        </p:spPr>
      </p:pic>
      <p:pic>
        <p:nvPicPr>
          <p:cNvPr id="7" name="그림 6" descr="텍스트, 스크린샷, 그래픽, 반창고이(가) 표시된 사진&#10;&#10;자동 생성된 설명">
            <a:extLst>
              <a:ext uri="{FF2B5EF4-FFF2-40B4-BE49-F238E27FC236}">
                <a16:creationId xmlns:a16="http://schemas.microsoft.com/office/drawing/2014/main" id="{08F3B27C-9AA8-9ED8-4A2C-81D1E005D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35847"/>
            <a:ext cx="2668236" cy="1080000"/>
          </a:xfrm>
          <a:prstGeom prst="rect">
            <a:avLst/>
          </a:prstGeom>
        </p:spPr>
      </p:pic>
      <p:pic>
        <p:nvPicPr>
          <p:cNvPr id="10" name="그림 9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CA722B40-A9E4-6139-A928-AD748845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70" y="3561489"/>
            <a:ext cx="2668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식재료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652726" y="2132736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유통기한이 있어 지속적으로 생산해야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식재료</a:t>
            </a:r>
            <a:r>
              <a:rPr lang="en-US" altLang="ko-KR" dirty="0"/>
              <a:t>: </a:t>
            </a:r>
            <a:r>
              <a:rPr lang="ko-KR" altLang="en-US" dirty="0"/>
              <a:t>생존을 위해 필수적으로 필요한 자원</a:t>
            </a:r>
            <a:endParaRPr lang="en-US" altLang="ko-KR" dirty="0"/>
          </a:p>
          <a:p>
            <a:r>
              <a:rPr lang="ko-KR" altLang="en-US" dirty="0"/>
              <a:t>소비재</a:t>
            </a:r>
            <a:r>
              <a:rPr lang="en-US" altLang="ko-KR" dirty="0"/>
              <a:t>: </a:t>
            </a:r>
            <a:r>
              <a:rPr lang="ko-KR" altLang="en-US" dirty="0"/>
              <a:t>식재료의 재료로 소모되는 자원</a:t>
            </a:r>
          </a:p>
        </p:txBody>
      </p:sp>
      <p:pic>
        <p:nvPicPr>
          <p:cNvPr id="18" name="내용 개체 틀 17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CF10CB0A-8FBE-A171-4C09-EFAC5F1F13C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736"/>
            <a:ext cx="5839200" cy="3798000"/>
          </a:xfrm>
        </p:spPr>
      </p:pic>
    </p:spTree>
    <p:extLst>
      <p:ext uri="{BB962C8B-B14F-4D97-AF65-F5344CB8AC3E}">
        <p14:creationId xmlns:p14="http://schemas.microsoft.com/office/powerpoint/2010/main" val="264634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중간재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5D1006-CBB3-4972-8406-CE290E9FEB48}"/>
              </a:ext>
            </a:extLst>
          </p:cNvPr>
          <p:cNvSpPr txBox="1">
            <a:spLocks/>
          </p:cNvSpPr>
          <p:nvPr/>
        </p:nvSpPr>
        <p:spPr>
          <a:xfrm>
            <a:off x="6652026" y="2132264"/>
            <a:ext cx="4165200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중간재 </a:t>
            </a:r>
            <a:r>
              <a:rPr lang="en-US" altLang="ko-KR" dirty="0">
                <a:latin typeface="-apple-system"/>
              </a:rPr>
              <a:t>: </a:t>
            </a:r>
            <a:r>
              <a:rPr lang="ko-KR" altLang="en-US" dirty="0"/>
              <a:t>건물 업그레이드를 위한 아이템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다른 자원을 생산하기 이전에 거쳐가는 형태의 자원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생산 단계를 늘려 플레이어가 자동화 시설을 건설하도록 유도한다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7" name="그림 6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16ACF1CF-8029-CBB3-9D5B-6E94B13A357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32"/>
            <a:ext cx="58392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원자재</a:t>
            </a:r>
            <a:r>
              <a:rPr lang="en-US" altLang="ko-KR" dirty="0"/>
              <a:t>,</a:t>
            </a:r>
            <a:r>
              <a:rPr lang="ko-KR" altLang="en-US" dirty="0"/>
              <a:t>연료</a:t>
            </a:r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051C358-721F-9311-1165-49D9DA907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4"/>
            <a:ext cx="5839459" cy="3798167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원자재</a:t>
            </a:r>
            <a:r>
              <a:rPr lang="en-US" altLang="ko-KR" dirty="0"/>
              <a:t>: </a:t>
            </a:r>
            <a:r>
              <a:rPr lang="ko-KR" altLang="en-US" dirty="0"/>
              <a:t>식재료</a:t>
            </a:r>
            <a:r>
              <a:rPr lang="en-US" altLang="ko-KR" dirty="0"/>
              <a:t>,</a:t>
            </a:r>
            <a:r>
              <a:rPr lang="ko-KR" altLang="en-US" dirty="0"/>
              <a:t>건축재를 만들기 위한 아이템</a:t>
            </a:r>
            <a:endParaRPr lang="en-US" altLang="ko-KR" dirty="0"/>
          </a:p>
          <a:p>
            <a:r>
              <a:rPr lang="ko-KR" altLang="en-US" dirty="0"/>
              <a:t>연료</a:t>
            </a:r>
            <a:r>
              <a:rPr lang="en-US" altLang="ko-KR" dirty="0"/>
              <a:t>: </a:t>
            </a:r>
            <a:r>
              <a:rPr lang="ko-KR" altLang="en-US" dirty="0"/>
              <a:t>건물을 가동시키는 동력원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2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건축재</a:t>
            </a:r>
            <a:r>
              <a:rPr lang="en-US" altLang="ko-KR" dirty="0"/>
              <a:t>,</a:t>
            </a:r>
            <a:r>
              <a:rPr lang="ko-KR" altLang="en-US" dirty="0"/>
              <a:t>토양</a:t>
            </a:r>
            <a:r>
              <a:rPr lang="en-US" altLang="ko-KR" dirty="0"/>
              <a:t>,</a:t>
            </a:r>
            <a:r>
              <a:rPr lang="ko-KR" altLang="en-US" dirty="0"/>
              <a:t>건물</a:t>
            </a:r>
            <a:r>
              <a:rPr lang="en-US" altLang="ko-KR" dirty="0"/>
              <a:t>,</a:t>
            </a:r>
            <a:r>
              <a:rPr lang="ko-KR" altLang="en-US" dirty="0"/>
              <a:t>파이프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건축재</a:t>
            </a:r>
            <a:r>
              <a:rPr lang="en-US" altLang="ko-KR" dirty="0"/>
              <a:t>: </a:t>
            </a:r>
            <a:r>
              <a:rPr lang="ko-KR" altLang="en-US" dirty="0"/>
              <a:t>건물</a:t>
            </a:r>
            <a:r>
              <a:rPr lang="en-US" altLang="ko-KR" dirty="0"/>
              <a:t> </a:t>
            </a:r>
            <a:r>
              <a:rPr lang="ko-KR" altLang="en-US" dirty="0"/>
              <a:t>제작에 필수적으로 소모되는 자원 건물 수에 비례한다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토양</a:t>
            </a:r>
            <a:r>
              <a:rPr lang="en-US" altLang="ko-KR" dirty="0"/>
              <a:t>:  </a:t>
            </a:r>
            <a:r>
              <a:rPr lang="ko-KR" altLang="en-US" dirty="0"/>
              <a:t>농토 생산과 관련된 중간재이다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농토는 농장 건설에 사용되어 소비재 생산량과 직접적인 연관을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다른 토양 자원을 생산하면 그 만큼 소비재 생산력을 포기하는 구조가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건물</a:t>
            </a:r>
            <a:r>
              <a:rPr lang="en-US" altLang="ko-KR" dirty="0"/>
              <a:t>: </a:t>
            </a:r>
            <a:r>
              <a:rPr lang="ko-KR" altLang="en-US" dirty="0"/>
              <a:t>아이템을 가공</a:t>
            </a:r>
            <a:r>
              <a:rPr lang="en-US" altLang="ko-KR" dirty="0"/>
              <a:t>,</a:t>
            </a:r>
            <a:r>
              <a:rPr lang="ko-KR" altLang="en-US" dirty="0"/>
              <a:t>제작 할 수 있는 건축물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: </a:t>
            </a:r>
            <a:r>
              <a:rPr lang="ko-KR" altLang="en-US" dirty="0"/>
              <a:t>아이템을 건물과 건물 사이로 이동 시킬 수 있는 건물</a:t>
            </a:r>
            <a:endParaRPr lang="en-US" altLang="ko-KR" dirty="0"/>
          </a:p>
        </p:txBody>
      </p:sp>
      <p:pic>
        <p:nvPicPr>
          <p:cNvPr id="7" name="내용 개체 틀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73D749E-34E8-5F62-FD17-5C74CC8653E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372"/>
            <a:ext cx="5839200" cy="3798000"/>
          </a:xfrm>
        </p:spPr>
      </p:pic>
    </p:spTree>
    <p:extLst>
      <p:ext uri="{BB962C8B-B14F-4D97-AF65-F5344CB8AC3E}">
        <p14:creationId xmlns:p14="http://schemas.microsoft.com/office/powerpoint/2010/main" val="251870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종류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CB0753-56AA-79A5-86DD-95654E9C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29"/>
            <a:ext cx="6076800" cy="3798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429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농장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식재료를 생산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제작 할 수 있는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맷돌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고체를 분쇄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건조대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제거하고 고체를 남기는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필터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수용성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지용성 자원을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혼합기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여러 자원을 하나로 혼합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분리기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한 자원을 여럿으로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증류기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액체와 고체를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증류탑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다양한 종류로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방직기 천 종류 제작용 임시 시설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절단기로 기능 합체 가능성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절단기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화로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 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가열</a:t>
            </a:r>
          </a:p>
        </p:txBody>
      </p:sp>
    </p:spTree>
    <p:extLst>
      <p:ext uri="{BB962C8B-B14F-4D97-AF65-F5344CB8AC3E}">
        <p14:creationId xmlns:p14="http://schemas.microsoft.com/office/powerpoint/2010/main" val="161566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00700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도구가 근접 무기 역할을 동시에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무기는 서로 다른 </a:t>
            </a:r>
            <a:r>
              <a:rPr lang="ko-KR" altLang="en-US" dirty="0" err="1"/>
              <a:t>스탯을</a:t>
            </a:r>
            <a:r>
              <a:rPr lang="ko-KR" altLang="en-US" dirty="0"/>
              <a:t> 가지고 특정 </a:t>
            </a:r>
            <a:r>
              <a:rPr lang="ko-KR" altLang="en-US" dirty="0" err="1"/>
              <a:t>스탯에</a:t>
            </a:r>
            <a:r>
              <a:rPr lang="ko-KR" altLang="en-US" dirty="0"/>
              <a:t> 특화되면 다른 </a:t>
            </a:r>
            <a:r>
              <a:rPr lang="ko-KR" altLang="en-US" dirty="0" err="1"/>
              <a:t>스탯이</a:t>
            </a:r>
            <a:r>
              <a:rPr lang="ko-KR" altLang="en-US" dirty="0"/>
              <a:t> 낮아 지는 형식을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| </a:t>
            </a:r>
            <a:r>
              <a:rPr lang="ko-KR" altLang="en-US" dirty="0"/>
              <a:t>공격속도 </a:t>
            </a:r>
            <a:r>
              <a:rPr lang="en-US" altLang="ko-KR" dirty="0"/>
              <a:t>| </a:t>
            </a:r>
            <a:r>
              <a:rPr lang="ko-KR" altLang="en-US" dirty="0"/>
              <a:t>사거리 </a:t>
            </a:r>
            <a:r>
              <a:rPr lang="en-US" altLang="ko-KR" dirty="0"/>
              <a:t>| </a:t>
            </a:r>
            <a:r>
              <a:rPr lang="ko-KR" altLang="en-US" dirty="0"/>
              <a:t>범위 </a:t>
            </a:r>
            <a:r>
              <a:rPr lang="en-US" altLang="ko-KR" dirty="0"/>
              <a:t>| </a:t>
            </a:r>
            <a:r>
              <a:rPr lang="ko-KR" altLang="en-US" dirty="0"/>
              <a:t>밀치기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E4345-8879-46B3-A028-43390D7E6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02" y="2142067"/>
            <a:ext cx="3830724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7691F16-A8CB-399D-E87E-4DBFC329FA96}"/>
              </a:ext>
            </a:extLst>
          </p:cNvPr>
          <p:cNvSpPr txBox="1">
            <a:spLocks/>
          </p:cNvSpPr>
          <p:nvPr/>
        </p:nvSpPr>
        <p:spPr>
          <a:xfrm>
            <a:off x="685801" y="2168339"/>
            <a:ext cx="10131425" cy="372409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835A3-4AF7-BC30-B532-DAAD53C97D2F}"/>
              </a:ext>
            </a:extLst>
          </p:cNvPr>
          <p:cNvSpPr txBox="1"/>
          <p:nvPr/>
        </p:nvSpPr>
        <p:spPr>
          <a:xfrm>
            <a:off x="685801" y="2168339"/>
            <a:ext cx="452559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소개</a:t>
            </a:r>
            <a:endParaRPr lang="en-US" altLang="ko-KR" sz="3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컨셉</a:t>
            </a:r>
            <a:endParaRPr lang="en-US" altLang="ko-KR" sz="3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연구 목표</a:t>
            </a:r>
            <a:endParaRPr lang="en-US" altLang="ko-KR" sz="3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게임플레이 특징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사이클 전환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밀물</a:t>
            </a:r>
            <a:r>
              <a:rPr lang="en-US" altLang="ko-KR" sz="2200" dirty="0"/>
              <a:t>,</a:t>
            </a:r>
            <a:r>
              <a:rPr lang="ko-KR" altLang="en-US" sz="2200" dirty="0"/>
              <a:t>썰물</a:t>
            </a:r>
            <a:r>
              <a:rPr lang="en-US" altLang="ko-KR" sz="2200" dirty="0"/>
              <a:t>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폭풍전야</a:t>
            </a:r>
            <a:r>
              <a:rPr lang="en-US" altLang="ko-KR" sz="2200" dirty="0"/>
              <a:t>,</a:t>
            </a:r>
            <a:r>
              <a:rPr lang="ko-KR" altLang="en-US" sz="2200" dirty="0"/>
              <a:t>최후의 시련 시기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탐사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1D891-07F8-B950-1D99-1F8988B3481D}"/>
              </a:ext>
            </a:extLst>
          </p:cNvPr>
          <p:cNvSpPr txBox="1"/>
          <p:nvPr/>
        </p:nvSpPr>
        <p:spPr>
          <a:xfrm>
            <a:off x="6096000" y="2168339"/>
            <a:ext cx="423705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</a:t>
            </a:r>
            <a:r>
              <a:rPr lang="ko-KR" altLang="en-US" sz="3000" dirty="0"/>
              <a:t>아이템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소비재</a:t>
            </a:r>
            <a:r>
              <a:rPr lang="en-US" altLang="ko-KR" sz="2200" dirty="0"/>
              <a:t>,</a:t>
            </a:r>
            <a:r>
              <a:rPr lang="ko-KR" altLang="en-US" sz="2200" dirty="0"/>
              <a:t>식재료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중간재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원자재</a:t>
            </a:r>
            <a:r>
              <a:rPr lang="en-US" altLang="ko-KR" sz="2200" dirty="0"/>
              <a:t>,</a:t>
            </a:r>
            <a:r>
              <a:rPr lang="ko-KR" altLang="en-US" sz="2200" dirty="0"/>
              <a:t>연료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건축재 토양 건물 파이프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종류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디자인</a:t>
            </a:r>
            <a:endParaRPr lang="en-US" altLang="ko-KR" sz="2200" dirty="0"/>
          </a:p>
          <a:p>
            <a:r>
              <a:rPr lang="en-US" altLang="ko-KR" sz="3000" dirty="0"/>
              <a:t>4.</a:t>
            </a:r>
            <a:r>
              <a:rPr lang="ko-KR" altLang="en-US" sz="3000" dirty="0"/>
              <a:t>수강 과목</a:t>
            </a:r>
            <a:endParaRPr lang="en-US" altLang="ko-KR" sz="3000" dirty="0"/>
          </a:p>
          <a:p>
            <a:r>
              <a:rPr lang="en-US" altLang="ko-KR" sz="3000" dirty="0"/>
              <a:t>5.</a:t>
            </a:r>
            <a:r>
              <a:rPr lang="ko-KR" altLang="en-US" sz="3000" dirty="0"/>
              <a:t>참고 문헌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21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뗏목 탐사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F0A99-AB26-40A8-8485-A4BB6EA51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7" r="30080"/>
          <a:stretch/>
        </p:blipFill>
        <p:spPr>
          <a:xfrm>
            <a:off x="7440880" y="2142067"/>
            <a:ext cx="3376346" cy="379816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5078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기간에 가능한 </a:t>
            </a:r>
            <a:r>
              <a:rPr lang="ko-KR" altLang="en-US" dirty="0">
                <a:solidFill>
                  <a:schemeClr val="accent5"/>
                </a:solidFill>
              </a:rPr>
              <a:t>제한적인 탐사</a:t>
            </a:r>
            <a:r>
              <a:rPr lang="ko-KR" altLang="en-US" dirty="0"/>
              <a:t>를 위한 시스템으로 뗏목 건설에 필요한 자원 때문에 초반에는 이용이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기간에도 잠기지 않은 고지대는 파악할 수 있기 때문에  </a:t>
            </a:r>
            <a:r>
              <a:rPr lang="ko-KR" altLang="en-US" dirty="0">
                <a:solidFill>
                  <a:schemeClr val="accent5"/>
                </a:solidFill>
              </a:rPr>
              <a:t>수위 상승으로 인해 이주할 고지대를 미리 수색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특수 자원의 위치를 미리 파악해 부표를 설치하고  썰물 기간에 탐사할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썰물 기간동안 발견한 장소에 부표를 설치해 밀물 기간동안 탐사할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13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기간이라면 </a:t>
            </a:r>
            <a:r>
              <a:rPr lang="ko-KR" altLang="en-US" dirty="0">
                <a:solidFill>
                  <a:schemeClr val="accent5"/>
                </a:solidFill>
              </a:rPr>
              <a:t>뗏목을 이용해 적 기지에 접근해 레이드를 수행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5"/>
                </a:solidFill>
              </a:rPr>
              <a:t>썰물 기간</a:t>
            </a:r>
            <a:r>
              <a:rPr lang="ko-KR" altLang="en-US" dirty="0"/>
              <a:t>은 기지 외부 탐사에 집중할 수 있도록 </a:t>
            </a:r>
            <a:r>
              <a:rPr lang="ko-KR" altLang="en-US" dirty="0">
                <a:solidFill>
                  <a:schemeClr val="accent5"/>
                </a:solidFill>
              </a:rPr>
              <a:t>레이드가 불가능</a:t>
            </a:r>
            <a:r>
              <a:rPr lang="ko-KR" altLang="en-US" dirty="0"/>
              <a:t>해 기지 방어를 신경 쓰지 않고 외부 탐사를 나설 수 있고</a:t>
            </a:r>
            <a:r>
              <a:rPr lang="en-US" altLang="ko-KR" dirty="0"/>
              <a:t>, </a:t>
            </a:r>
            <a:r>
              <a:rPr lang="ko-KR" altLang="en-US" dirty="0"/>
              <a:t>기지 내부 관리에 집중해야 하는 </a:t>
            </a:r>
            <a:r>
              <a:rPr lang="ko-KR" altLang="en-US" dirty="0">
                <a:solidFill>
                  <a:schemeClr val="accent5"/>
                </a:solidFill>
              </a:rPr>
              <a:t>밀물 기간</a:t>
            </a:r>
            <a:r>
              <a:rPr lang="ko-KR" altLang="en-US" dirty="0"/>
              <a:t>에만 </a:t>
            </a:r>
            <a:r>
              <a:rPr lang="ko-KR" altLang="en-US" dirty="0">
                <a:solidFill>
                  <a:schemeClr val="accent5"/>
                </a:solidFill>
              </a:rPr>
              <a:t>레이드가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 내내 기지를 방어하는 것에 대한 피로도 문제의 가능성을 해결하기 위해 돌파 제한 시스템이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 시 다음 층으로 넘어가는 것을 </a:t>
            </a:r>
            <a:r>
              <a:rPr lang="en-US" altLang="ko-KR" dirty="0"/>
              <a:t>“</a:t>
            </a:r>
            <a:r>
              <a:rPr lang="ko-KR" altLang="en-US" dirty="0"/>
              <a:t>돌파</a:t>
            </a:r>
            <a:r>
              <a:rPr lang="en-US" altLang="ko-KR" dirty="0"/>
              <a:t>”</a:t>
            </a:r>
            <a:r>
              <a:rPr lang="ko-KR" altLang="en-US" dirty="0"/>
              <a:t>라고 하고 </a:t>
            </a:r>
            <a:r>
              <a:rPr lang="ko-KR" altLang="en-US" dirty="0">
                <a:solidFill>
                  <a:schemeClr val="accent5"/>
                </a:solidFill>
              </a:rPr>
              <a:t>기지의 상태에 따라 돌파에 제한</a:t>
            </a:r>
            <a:r>
              <a:rPr lang="ko-KR" altLang="en-US" dirty="0"/>
              <a:t>이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52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FDEA-DCB4-5E06-12BC-655B1314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 방어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573498-403A-36C3-1513-1CA1F6E6B6F7}"/>
              </a:ext>
            </a:extLst>
          </p:cNvPr>
          <p:cNvSpPr txBox="1">
            <a:spLocks/>
          </p:cNvSpPr>
          <p:nvPr/>
        </p:nvSpPr>
        <p:spPr>
          <a:xfrm>
            <a:off x="6867331" y="2132736"/>
            <a:ext cx="394989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돌파 제한은 게임을 일시적으로 중단하고 </a:t>
            </a:r>
            <a:r>
              <a:rPr lang="ko-KR" altLang="en-US" dirty="0">
                <a:solidFill>
                  <a:schemeClr val="accent5"/>
                </a:solidFill>
              </a:rPr>
              <a:t>쉬는 유저를 배려</a:t>
            </a:r>
            <a:r>
              <a:rPr lang="ko-KR" altLang="en-US" dirty="0"/>
              <a:t>하는 시스템이다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기간은 내정을 위한 주기로 설정되어 외부 탐사가 적합하지 않다</a:t>
            </a:r>
            <a:r>
              <a:rPr lang="en-US" altLang="ko-KR" dirty="0"/>
              <a:t>.</a:t>
            </a:r>
            <a:r>
              <a:rPr lang="ko-KR" altLang="en-US" dirty="0"/>
              <a:t> 이를 제약하기 위한 기능으로도 돌파 제한이 작동한다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5"/>
                </a:solidFill>
              </a:rPr>
              <a:t>레이드는 해수면에서 시작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해수면이 낮은 지역 부터 레이드를 시작할수록 돌파 제한이 많이 생겨난다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F7A7077-93D5-4A03-33CE-41836190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2235"/>
            <a:ext cx="6089582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고생한 플레이어에게 보상을 주어주는 단계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달과 지구가 직접적으로 충돌하지 않아 생존하게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달은 붕괴되어 지구의 고리가 되는 </a:t>
            </a:r>
            <a:r>
              <a:rPr lang="ko-KR" altLang="en-US" dirty="0" err="1"/>
              <a:t>시네마틱을</a:t>
            </a:r>
            <a:r>
              <a:rPr lang="ko-KR" altLang="en-US" dirty="0"/>
              <a:t> 보여 준다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엔딩 이후 서버는 초기화 되며 플레이어에게 보상이 주어진다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261B5-05B0-45EC-AA6A-5F9A657E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8" y="2142067"/>
            <a:ext cx="6578349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디자인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261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건물은 사람만한 실험용 기구로 되어 </a:t>
            </a:r>
            <a:r>
              <a:rPr lang="ko-KR" altLang="en-US" dirty="0">
                <a:latin typeface="-apple-system"/>
              </a:rPr>
              <a:t>있는</a:t>
            </a:r>
            <a:r>
              <a:rPr lang="ko-KR" altLang="en-US" b="0" i="0" dirty="0">
                <a:effectLst/>
                <a:latin typeface="-apple-system"/>
              </a:rPr>
              <a:t> 디자인을 사용한다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기지를 하늘에서 바라본다면 실험실 테이블과 같은 형태를 띄게 될 것으로 기대한다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6" name="그림 5" descr="만화 영화, 장난감, 축적 모형이(가) 표시된 사진&#10;&#10;자동 생성된 설명">
            <a:extLst>
              <a:ext uri="{FF2B5EF4-FFF2-40B4-BE49-F238E27FC236}">
                <a16:creationId xmlns:a16="http://schemas.microsoft.com/office/drawing/2014/main" id="{1A9CC81C-FFB2-F803-6921-A2AF781C5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132261"/>
            <a:ext cx="5391633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5801" y="2132261"/>
            <a:ext cx="10131426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effectLst/>
                <a:latin typeface="-apple-system"/>
              </a:rPr>
              <a:t>밀물</a:t>
            </a:r>
            <a:r>
              <a:rPr lang="en-US" altLang="ko-KR" sz="2300" b="0" i="0" dirty="0">
                <a:effectLst/>
                <a:latin typeface="-apple-system"/>
              </a:rPr>
              <a:t>,</a:t>
            </a:r>
            <a:r>
              <a:rPr lang="ko-KR" altLang="en-US" sz="2300" b="0" i="0" dirty="0">
                <a:effectLst/>
                <a:latin typeface="-apple-system"/>
              </a:rPr>
              <a:t>썰물 구현 </a:t>
            </a:r>
            <a:r>
              <a:rPr lang="en-US" altLang="ko-KR" sz="2300" b="0" i="0" dirty="0">
                <a:effectLst/>
                <a:latin typeface="-apple-system"/>
              </a:rPr>
              <a:t>: </a:t>
            </a:r>
            <a:r>
              <a:rPr lang="ko-KR" altLang="en-US" sz="2300" b="0" i="0" dirty="0">
                <a:effectLst/>
                <a:latin typeface="-apple-system"/>
              </a:rPr>
              <a:t>파도의 밀물 썰물 구현 및 시간에 따라 파도의 크기가 변화를 구현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effectLst/>
                <a:latin typeface="-apple-system"/>
              </a:rPr>
              <a:t> </a:t>
            </a:r>
            <a:r>
              <a:rPr lang="ko-KR" altLang="en-US" sz="2300" b="0" i="0" dirty="0" err="1">
                <a:effectLst/>
                <a:latin typeface="-apple-system"/>
              </a:rPr>
              <a:t>바이옴</a:t>
            </a:r>
            <a:r>
              <a:rPr lang="ko-KR" altLang="en-US" sz="2300" b="0" i="0" dirty="0">
                <a:effectLst/>
                <a:latin typeface="-apple-system"/>
              </a:rPr>
              <a:t> 시스템 </a:t>
            </a:r>
            <a:r>
              <a:rPr lang="en-US" altLang="ko-KR" sz="2300" b="0" i="0" dirty="0">
                <a:effectLst/>
                <a:latin typeface="-apple-system"/>
              </a:rPr>
              <a:t>: </a:t>
            </a:r>
            <a:r>
              <a:rPr lang="ko-KR" altLang="en-US" sz="2300" b="0" i="0" dirty="0">
                <a:effectLst/>
                <a:latin typeface="-apple-system"/>
              </a:rPr>
              <a:t>지형을 지리적</a:t>
            </a:r>
            <a:r>
              <a:rPr lang="en-US" altLang="ko-KR" sz="2300" b="0" i="0" dirty="0">
                <a:effectLst/>
                <a:latin typeface="-apple-system"/>
              </a:rPr>
              <a:t>,</a:t>
            </a:r>
            <a:r>
              <a:rPr lang="ko-KR" altLang="en-US" sz="2300" b="0" i="0" dirty="0">
                <a:effectLst/>
                <a:latin typeface="-apple-system"/>
              </a:rPr>
              <a:t>위치에 맞는 특징 구현 및 썰물기간에 지리적 특징에 따른 자원 분포 구현</a:t>
            </a:r>
            <a:endParaRPr lang="en-US" altLang="ko-KR" sz="23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effectLst/>
                <a:latin typeface="-apple-system"/>
              </a:rPr>
              <a:t>자원 관리 시스템 </a:t>
            </a:r>
            <a:r>
              <a:rPr lang="en-US" altLang="ko-KR" sz="2300" b="0" i="0" dirty="0">
                <a:effectLst/>
                <a:latin typeface="-apple-system"/>
              </a:rPr>
              <a:t>: </a:t>
            </a:r>
            <a:r>
              <a:rPr lang="ko-KR" altLang="en-US" sz="2300" b="0" i="0" dirty="0">
                <a:effectLst/>
                <a:latin typeface="-apple-system"/>
              </a:rPr>
              <a:t>자동으로 아이템 수집</a:t>
            </a:r>
            <a:r>
              <a:rPr lang="en-US" altLang="ko-KR" sz="2300" b="0" i="0" dirty="0">
                <a:effectLst/>
                <a:latin typeface="-apple-system"/>
              </a:rPr>
              <a:t>, </a:t>
            </a:r>
            <a:r>
              <a:rPr lang="ko-KR" altLang="en-US" sz="2300" b="0" i="0" dirty="0">
                <a:effectLst/>
                <a:latin typeface="-apple-system"/>
              </a:rPr>
              <a:t>생성 및 제작을 해주는 시스템 구현</a:t>
            </a:r>
          </a:p>
        </p:txBody>
      </p:sp>
    </p:spTree>
    <p:extLst>
      <p:ext uri="{BB962C8B-B14F-4D97-AF65-F5344CB8AC3E}">
        <p14:creationId xmlns:p14="http://schemas.microsoft.com/office/powerpoint/2010/main" val="164040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1013142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sz="2200" dirty="0"/>
              <a:t>소비재 목표량 </a:t>
            </a:r>
            <a:r>
              <a:rPr lang="en-US" altLang="ko-KR" sz="2200" dirty="0"/>
              <a:t>: </a:t>
            </a:r>
            <a:r>
              <a:rPr lang="ko-KR" altLang="en-US" sz="2200" dirty="0"/>
              <a:t>식량을 비축하여 부족</a:t>
            </a:r>
            <a:r>
              <a:rPr lang="en-US" altLang="ko-KR" sz="2200" dirty="0"/>
              <a:t>,</a:t>
            </a:r>
            <a:r>
              <a:rPr lang="ko-KR" altLang="en-US" sz="2200" dirty="0"/>
              <a:t>양호</a:t>
            </a:r>
            <a:r>
              <a:rPr lang="en-US" altLang="ko-KR" sz="2200" dirty="0"/>
              <a:t>, </a:t>
            </a:r>
            <a:r>
              <a:rPr lang="ko-KR" altLang="en-US" sz="2200" dirty="0"/>
              <a:t>과잉공급 에 따라 생존 기간이 달라진다</a:t>
            </a:r>
            <a:r>
              <a:rPr lang="en-US" altLang="ko-KR" sz="2200" dirty="0"/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sz="2200" dirty="0"/>
              <a:t>PVP </a:t>
            </a:r>
            <a:r>
              <a:rPr lang="ko-KR" altLang="en-US" sz="2200" dirty="0"/>
              <a:t>레이드 시스템 </a:t>
            </a:r>
            <a:r>
              <a:rPr lang="en-US" altLang="ko-KR" sz="2200" dirty="0"/>
              <a:t>:</a:t>
            </a:r>
            <a:r>
              <a:rPr lang="ko-KR" altLang="en-US" sz="2200" dirty="0"/>
              <a:t>건물을 점령을 하기 위해 공격</a:t>
            </a:r>
            <a:r>
              <a:rPr lang="en-US" altLang="ko-KR" sz="2200" dirty="0"/>
              <a:t>,</a:t>
            </a:r>
            <a:r>
              <a:rPr lang="ko-KR" altLang="en-US" sz="2200" dirty="0"/>
              <a:t>방어 및 돌파 제한 시스템 구현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타 게임과 차별성</a:t>
            </a:r>
          </a:p>
        </p:txBody>
      </p:sp>
    </p:spTree>
    <p:extLst>
      <p:ext uri="{BB962C8B-B14F-4D97-AF65-F5344CB8AC3E}">
        <p14:creationId xmlns:p14="http://schemas.microsoft.com/office/powerpoint/2010/main" val="88644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수강 과목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074F-F3C9-CF47-F321-C7F952C7FF24}"/>
              </a:ext>
            </a:extLst>
          </p:cNvPr>
          <p:cNvSpPr txBox="1">
            <a:spLocks/>
          </p:cNvSpPr>
          <p:nvPr/>
        </p:nvSpPr>
        <p:spPr>
          <a:xfrm>
            <a:off x="4109357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7FD412-3F29-3D2D-A354-190865129920}"/>
              </a:ext>
            </a:extLst>
          </p:cNvPr>
          <p:cNvSpPr txBox="1">
            <a:spLocks/>
          </p:cNvSpPr>
          <p:nvPr/>
        </p:nvSpPr>
        <p:spPr>
          <a:xfrm>
            <a:off x="7532914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BAD4C4-DA6A-6F88-C31D-2931ED988096}"/>
              </a:ext>
            </a:extLst>
          </p:cNvPr>
          <p:cNvSpPr/>
          <p:nvPr/>
        </p:nvSpPr>
        <p:spPr>
          <a:xfrm>
            <a:off x="1595505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조영환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881B3F-A016-D754-2935-A537F471331A}"/>
              </a:ext>
            </a:extLst>
          </p:cNvPr>
          <p:cNvSpPr/>
          <p:nvPr/>
        </p:nvSpPr>
        <p:spPr>
          <a:xfrm>
            <a:off x="5019060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5FEB54-84B4-5CC8-8EC1-5A9CF60E1913}"/>
              </a:ext>
            </a:extLst>
          </p:cNvPr>
          <p:cNvSpPr/>
          <p:nvPr/>
        </p:nvSpPr>
        <p:spPr>
          <a:xfrm>
            <a:off x="8442617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양영현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AA664-C0CD-9663-2828-21CC8A45D2B8}"/>
              </a:ext>
            </a:extLst>
          </p:cNvPr>
          <p:cNvSpPr txBox="1"/>
          <p:nvPr/>
        </p:nvSpPr>
        <p:spPr>
          <a:xfrm>
            <a:off x="863083" y="2980439"/>
            <a:ext cx="260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네트워크 프로그래밍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3AD7-697B-E38E-B1E5-7DA57A4951DD}"/>
              </a:ext>
            </a:extLst>
          </p:cNvPr>
          <p:cNvSpPr txBox="1"/>
          <p:nvPr/>
        </p:nvSpPr>
        <p:spPr>
          <a:xfrm>
            <a:off x="4250392" y="2980439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7018-E783-CF90-3017-6A4AD86FF2F1}"/>
              </a:ext>
            </a:extLst>
          </p:cNvPr>
          <p:cNvSpPr txBox="1"/>
          <p:nvPr/>
        </p:nvSpPr>
        <p:spPr>
          <a:xfrm>
            <a:off x="7680682" y="2980439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 </a:t>
            </a:r>
          </a:p>
        </p:txBody>
      </p:sp>
    </p:spTree>
    <p:extLst>
      <p:ext uri="{BB962C8B-B14F-4D97-AF65-F5344CB8AC3E}">
        <p14:creationId xmlns:p14="http://schemas.microsoft.com/office/powerpoint/2010/main" val="424780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1013142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207ECC-A6FA-89AE-9048-9094C3EE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69" y="2241151"/>
            <a:ext cx="70379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1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5D546F-002E-3241-1E53-2DEFDCBAC893}"/>
              </a:ext>
            </a:extLst>
          </p:cNvPr>
          <p:cNvSpPr txBox="1">
            <a:spLocks/>
          </p:cNvSpPr>
          <p:nvPr/>
        </p:nvSpPr>
        <p:spPr>
          <a:xfrm>
            <a:off x="685801" y="2142927"/>
            <a:ext cx="10131425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참고자료</a:t>
            </a:r>
            <a:endParaRPr lang="en-US" altLang="ko-KR" sz="2500" dirty="0">
              <a:latin typeface="+mj-e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kurzgesagt</a:t>
            </a:r>
            <a:r>
              <a:rPr lang="en-US" altLang="ko-KR" sz="20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(https://www.youtube.com/watch?v=lheapd7bgLA&amp;t=522s&amp;ab_channel=Kurzgesagt%E2%80%93InaNutshell</a:t>
            </a:r>
            <a:r>
              <a:rPr lang="en-US" altLang="ko-KR" sz="2000" dirty="0">
                <a:latin typeface="+mj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</a:rPr>
              <a:t>Minecraft</a:t>
            </a:r>
            <a:br>
              <a:rPr lang="en-US" altLang="ko-KR" sz="2000" dirty="0">
                <a:latin typeface="+mj-ea"/>
              </a:rPr>
            </a:br>
            <a:r>
              <a:rPr lang="en-US" altLang="ko-KR" sz="2000" dirty="0">
                <a:latin typeface="+mj-ea"/>
                <a:hlinkClick r:id="rId3"/>
              </a:rPr>
              <a:t>https://www.minecraft.net/ko-kr</a:t>
            </a:r>
            <a:endParaRPr lang="en-US" altLang="ko-KR" sz="2000" dirty="0">
              <a:latin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700" dirty="0">
              <a:latin typeface="+mj-e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 게임</a:t>
            </a:r>
            <a:endParaRPr lang="en-US" altLang="ko-KR" sz="2500" dirty="0">
              <a:latin typeface="+mj-e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Rust: (</a:t>
            </a:r>
            <a:r>
              <a:rPr lang="en-US" altLang="ko-KR" sz="2000" dirty="0">
                <a:latin typeface="+mj-ea"/>
                <a:ea typeface="+mj-ea"/>
                <a:hlinkClick r:id="rId4"/>
              </a:rPr>
              <a:t>https://store.steampowered.com/app/252490/Rust/?l=koreana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MINECRAFT: (</a:t>
            </a:r>
            <a:r>
              <a:rPr lang="en-US" altLang="ko-KR" sz="2000" dirty="0">
                <a:latin typeface="+mj-ea"/>
                <a:ea typeface="+mj-ea"/>
                <a:hlinkClick r:id="rId3"/>
              </a:rPr>
              <a:t>https://www.minecraft.net/ko-kr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Frostpunk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: (https://store.steampowered.com/app/323190/Frostpunk/?l=koreana)</a:t>
            </a:r>
            <a:endParaRPr lang="en-US" altLang="ko-KR" sz="2000" dirty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Garry’s mod: (https://store.steampowered.com/app/4000/Garrys_Mod/?l=koreana)</a:t>
            </a:r>
            <a:endParaRPr lang="ko-KR" altLang="en-US" sz="2000" dirty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700" dirty="0">
              <a:latin typeface="+mj-e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447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50715A0-124F-3157-5ED9-E3252CBFB30A}"/>
              </a:ext>
            </a:extLst>
          </p:cNvPr>
          <p:cNvSpPr txBox="1">
            <a:spLocks/>
          </p:cNvSpPr>
          <p:nvPr/>
        </p:nvSpPr>
        <p:spPr>
          <a:xfrm>
            <a:off x="685801" y="2124231"/>
            <a:ext cx="10131425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+mj-ea"/>
                <a:ea typeface="+mj-ea"/>
              </a:rPr>
              <a:t>지구에 가까워지는 달</a:t>
            </a:r>
            <a:r>
              <a:rPr lang="en-US" altLang="ko-KR" sz="3200" dirty="0"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지구로 다가오는 달에 의해 점차 강해지는 밀물과 썰물에서 살아남아라</a:t>
            </a:r>
            <a:endParaRPr lang="en-US" altLang="ko-KR" sz="28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1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장르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: MMO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 서바이벌 </a:t>
            </a:r>
            <a:r>
              <a:rPr lang="ko-KR" altLang="en-US" sz="1500" dirty="0" err="1">
                <a:solidFill>
                  <a:schemeClr val="bg2">
                    <a:lumMod val="75000"/>
                  </a:schemeClr>
                </a:solidFill>
              </a:rPr>
              <a:t>샌드박스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4980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년이라는 기간 동안 </a:t>
            </a:r>
            <a:r>
              <a:rPr lang="ko-KR" altLang="en-US" dirty="0">
                <a:solidFill>
                  <a:schemeClr val="accent5"/>
                </a:solidFill>
              </a:rPr>
              <a:t>달이 지구로 천천히 추락</a:t>
            </a:r>
            <a:r>
              <a:rPr lang="ko-KR" altLang="en-US" dirty="0"/>
              <a:t>하는 게임</a:t>
            </a:r>
            <a:endParaRPr lang="en-US" altLang="ko-KR" dirty="0"/>
          </a:p>
          <a:p>
            <a:r>
              <a:rPr lang="ko-KR" altLang="en-US" dirty="0"/>
              <a:t>달의 충돌로 발생하는 피해보다 달이 가까워 지면서 발생하는 </a:t>
            </a:r>
            <a:r>
              <a:rPr lang="ko-KR" altLang="en-US" dirty="0">
                <a:solidFill>
                  <a:schemeClr val="accent5"/>
                </a:solidFill>
              </a:rPr>
              <a:t>해수면의 변화</a:t>
            </a:r>
            <a:r>
              <a:rPr lang="ko-KR" altLang="en-US" dirty="0"/>
              <a:t>와 생존자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들이 자기생존을 하기 위한 </a:t>
            </a:r>
            <a:r>
              <a:rPr lang="ko-KR" altLang="en-US" dirty="0">
                <a:solidFill>
                  <a:schemeClr val="accent5"/>
                </a:solidFill>
              </a:rPr>
              <a:t>탐험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수집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약탈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방어</a:t>
            </a:r>
            <a:r>
              <a:rPr lang="ko-KR" altLang="en-US" dirty="0"/>
              <a:t>가 게임의 핵심 요소</a:t>
            </a:r>
            <a:endParaRPr lang="en-US" altLang="ko-KR" dirty="0"/>
          </a:p>
          <a:p>
            <a:r>
              <a:rPr lang="ko-KR" altLang="en-US" dirty="0"/>
              <a:t>생존자가 탐험을 하며 생존하기 위하여 탐험을 하고 수집하며 다른 생존자에게 약탈을 당하지 않도록 방어 해야함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100</a:t>
            </a:r>
            <a:r>
              <a:rPr lang="ko-KR" altLang="en-US" dirty="0"/>
              <a:t>인이 한 서버에서 플레이하며 </a:t>
            </a:r>
            <a:r>
              <a:rPr lang="ko-KR" altLang="en-US" dirty="0">
                <a:solidFill>
                  <a:schemeClr val="accent5"/>
                </a:solidFill>
              </a:rPr>
              <a:t>일정 기간마다 서버가 초기화 </a:t>
            </a:r>
            <a:r>
              <a:rPr lang="ko-KR" altLang="en-US" dirty="0"/>
              <a:t>되고</a:t>
            </a:r>
            <a:r>
              <a:rPr lang="en-US" altLang="ko-KR" dirty="0"/>
              <a:t>(</a:t>
            </a:r>
            <a:r>
              <a:rPr lang="ko-KR" altLang="en-US" dirty="0" err="1"/>
              <a:t>시즌제</a:t>
            </a:r>
            <a:r>
              <a:rPr lang="en-US" altLang="ko-KR" dirty="0"/>
              <a:t>)</a:t>
            </a:r>
            <a:r>
              <a:rPr lang="ko-KR" altLang="en-US" dirty="0"/>
              <a:t> 초기화가 다가올수록 </a:t>
            </a:r>
            <a:r>
              <a:rPr lang="ko-KR" altLang="en-US" dirty="0">
                <a:solidFill>
                  <a:schemeClr val="accent5"/>
                </a:solidFill>
              </a:rPr>
              <a:t>게임플레이가 빨라진다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500" dirty="0"/>
              <a:t>사이클 에 따라 플레이어가 특정 플레이 방식을 선택하도록 하는 게임의 개발</a:t>
            </a:r>
            <a:endParaRPr lang="en-US" altLang="ko-KR" sz="2500" dirty="0"/>
          </a:p>
          <a:p>
            <a:r>
              <a:rPr lang="ko-KR" altLang="en-US" sz="2500" dirty="0"/>
              <a:t>사이클 에 따라 플레이 방식이 크게 변화하는 게임의 개발</a:t>
            </a:r>
            <a:endParaRPr lang="en-US" altLang="ko-KR" sz="2500" dirty="0"/>
          </a:p>
          <a:p>
            <a:r>
              <a:rPr lang="ko-KR" altLang="en-US" sz="2500" dirty="0"/>
              <a:t>지형의 변화에 따라 플레이어가 플레이 방식을 변화하도록 유도하는 게임의 개발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9821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플레이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5410199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200" dirty="0"/>
              <a:t> 사이클의 전환</a:t>
            </a:r>
            <a:endParaRPr lang="en-US" altLang="ko-KR" sz="2200" dirty="0"/>
          </a:p>
          <a:p>
            <a:pPr lvl="1"/>
            <a:r>
              <a:rPr lang="ko-KR" altLang="en-US" sz="2000" dirty="0"/>
              <a:t>밀물 게임플레이</a:t>
            </a:r>
            <a:endParaRPr lang="en-US" altLang="ko-KR" sz="2000" dirty="0"/>
          </a:p>
          <a:p>
            <a:pPr lvl="1"/>
            <a:r>
              <a:rPr lang="ko-KR" altLang="en-US" sz="2000" dirty="0"/>
              <a:t>썰물 게임플레이</a:t>
            </a:r>
            <a:endParaRPr lang="en-US" altLang="ko-KR" sz="2000" dirty="0"/>
          </a:p>
          <a:p>
            <a:pPr lvl="1"/>
            <a:r>
              <a:rPr lang="ko-KR" altLang="en-US" sz="2200" dirty="0"/>
              <a:t>폭풍전야 시기</a:t>
            </a:r>
            <a:endParaRPr lang="en-US" altLang="ko-KR" sz="2200" dirty="0"/>
          </a:p>
          <a:p>
            <a:pPr lvl="1"/>
            <a:r>
              <a:rPr lang="ko-KR" altLang="en-US" sz="2200" dirty="0"/>
              <a:t>최후의 시련</a:t>
            </a:r>
            <a:endParaRPr lang="en-US" altLang="ko-KR" sz="2200" dirty="0"/>
          </a:p>
          <a:p>
            <a:pPr lvl="1"/>
            <a:endParaRPr lang="ko-KR" altLang="en-US" sz="2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E64064-228B-849E-7029-14823EA303EB}"/>
              </a:ext>
            </a:extLst>
          </p:cNvPr>
          <p:cNvSpPr txBox="1">
            <a:spLocks/>
          </p:cNvSpPr>
          <p:nvPr/>
        </p:nvSpPr>
        <p:spPr>
          <a:xfrm>
            <a:off x="6096000" y="2142066"/>
            <a:ext cx="4721226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자원의 재충전</a:t>
            </a:r>
            <a:endParaRPr lang="en-US" altLang="ko-KR" sz="2200" dirty="0"/>
          </a:p>
          <a:p>
            <a:pPr lvl="1"/>
            <a:r>
              <a:rPr lang="ko-KR" altLang="en-US" sz="2000" dirty="0" err="1"/>
              <a:t>바이옴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ko-KR" altLang="en-US" sz="2000" dirty="0"/>
              <a:t>아이템</a:t>
            </a:r>
            <a:endParaRPr lang="en-US" altLang="ko-KR" sz="2000" dirty="0"/>
          </a:p>
          <a:p>
            <a:r>
              <a:rPr lang="ko-KR" altLang="en-US" sz="2200" dirty="0"/>
              <a:t>전투</a:t>
            </a:r>
            <a:endParaRPr lang="en-US" altLang="ko-KR" sz="2200" dirty="0"/>
          </a:p>
          <a:p>
            <a:pPr lvl="1"/>
            <a:r>
              <a:rPr lang="ko-KR" altLang="en-US" sz="2000" dirty="0"/>
              <a:t>뗏목 탐사</a:t>
            </a:r>
            <a:endParaRPr lang="en-US" altLang="ko-KR" sz="2000" dirty="0"/>
          </a:p>
          <a:p>
            <a:pPr lvl="1"/>
            <a:r>
              <a:rPr lang="ko-KR" altLang="en-US" sz="2000" dirty="0"/>
              <a:t>레이드 시스템</a:t>
            </a:r>
            <a:endParaRPr lang="en-US" altLang="ko-KR" sz="2000" dirty="0"/>
          </a:p>
          <a:p>
            <a:pPr lvl="1"/>
            <a:r>
              <a:rPr lang="ko-KR" altLang="en-US" sz="2000" dirty="0"/>
              <a:t>레이드 방어 시스템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471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9CF-7EEF-4B39-86EA-70904B34D0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사이클의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6486-DA8B-4AD3-8E79-395DDC7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시간이 지나면서 밀물</a:t>
            </a:r>
            <a:r>
              <a:rPr lang="en-US" altLang="ko-KR" dirty="0"/>
              <a:t>/</a:t>
            </a:r>
            <a:r>
              <a:rPr lang="ko-KR" altLang="en-US" dirty="0"/>
              <a:t>썰물의 </a:t>
            </a:r>
            <a:r>
              <a:rPr lang="ko-KR" altLang="en-US" dirty="0">
                <a:solidFill>
                  <a:schemeClr val="accent5"/>
                </a:solidFill>
              </a:rPr>
              <a:t>주기가 빠르고 높아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기간의 수위가 높아져서 </a:t>
            </a:r>
            <a:r>
              <a:rPr lang="ko-KR" altLang="en-US" dirty="0">
                <a:solidFill>
                  <a:schemeClr val="accent5"/>
                </a:solidFill>
              </a:rPr>
              <a:t>더 높은 건물을 점령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기간에 </a:t>
            </a:r>
            <a:r>
              <a:rPr lang="ko-KR" altLang="en-US" dirty="0">
                <a:solidFill>
                  <a:schemeClr val="accent5"/>
                </a:solidFill>
              </a:rPr>
              <a:t>지역 탐사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고층 건물의 탐험</a:t>
            </a:r>
            <a:r>
              <a:rPr lang="ko-KR" altLang="en-US" dirty="0"/>
              <a:t>을 해야 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지나면서 </a:t>
            </a:r>
            <a:r>
              <a:rPr lang="ko-KR" altLang="en-US" dirty="0">
                <a:solidFill>
                  <a:schemeClr val="accent5"/>
                </a:solidFill>
              </a:rPr>
              <a:t>주기의 지속 시간이 길어진다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기간이 길어지면 자원이 가공되지 않아 자원 결핍이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기간이 길어지면 기지를 개선하지 못해 비효율적인 설계로 인한 손해가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E16CE-A55F-4B37-8FEC-0587F14A7005}"/>
              </a:ext>
            </a:extLst>
          </p:cNvPr>
          <p:cNvSpPr/>
          <p:nvPr/>
        </p:nvSpPr>
        <p:spPr>
          <a:xfrm>
            <a:off x="7438098" y="2142067"/>
            <a:ext cx="3379128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27EE7-E3B0-44E3-97BB-7AE37FEB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6" y="2142067"/>
            <a:ext cx="3379129" cy="2156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2CD99-9015-4C10-A1D0-6129125F6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488147"/>
            <a:ext cx="2000102" cy="269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5B1E-62AB-40E2-9B52-82F8F2A0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122473"/>
            <a:ext cx="2000102" cy="27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C616-6517-4472-BDB3-75058EFE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756799"/>
            <a:ext cx="2000102" cy="271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2B4F5-9269-45C9-B4ED-5EF65E11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393078"/>
            <a:ext cx="2000102" cy="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시기</a:t>
            </a:r>
            <a:r>
              <a:rPr lang="en-US" altLang="ko-KR" dirty="0"/>
              <a:t>,</a:t>
            </a:r>
            <a:r>
              <a:rPr lang="ko-KR" altLang="en-US" dirty="0"/>
              <a:t> 썰물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밀물 시기</a:t>
            </a:r>
            <a:endParaRPr lang="en-US" altLang="ko-KR" sz="2500" dirty="0"/>
          </a:p>
          <a:p>
            <a:r>
              <a:rPr lang="ko-KR" altLang="en-US" dirty="0"/>
              <a:t>고지대로 대피해서 </a:t>
            </a:r>
            <a:r>
              <a:rPr lang="ko-KR" altLang="en-US" dirty="0">
                <a:solidFill>
                  <a:schemeClr val="accent5"/>
                </a:solidFill>
              </a:rPr>
              <a:t>기지를 건설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정비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방어</a:t>
            </a:r>
            <a:r>
              <a:rPr lang="ko-KR" altLang="en-US" dirty="0"/>
              <a:t> 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썰물 시기</a:t>
            </a:r>
            <a:endParaRPr lang="en-US" altLang="ko-KR" sz="2500" dirty="0"/>
          </a:p>
          <a:p>
            <a:r>
              <a:rPr lang="ko-KR" altLang="en-US" dirty="0"/>
              <a:t>저지대로 내려가 </a:t>
            </a:r>
            <a:r>
              <a:rPr lang="ko-KR" altLang="en-US" dirty="0">
                <a:solidFill>
                  <a:schemeClr val="accent5"/>
                </a:solidFill>
              </a:rPr>
              <a:t>자원을 획득</a:t>
            </a:r>
            <a:r>
              <a:rPr lang="ko-KR" altLang="en-US" dirty="0"/>
              <a:t>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 descr="스크린샷, 만화 영화, 픽셀이(가) 표시된 사진&#10;&#10;자동 생성된 설명">
            <a:extLst>
              <a:ext uri="{FF2B5EF4-FFF2-40B4-BE49-F238E27FC236}">
                <a16:creationId xmlns:a16="http://schemas.microsoft.com/office/drawing/2014/main" id="{DFEFAC90-17B4-E923-947E-C34B770C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26" y="2166426"/>
            <a:ext cx="3107842" cy="3773809"/>
          </a:xfrm>
          <a:prstGeom prst="rect">
            <a:avLst/>
          </a:prstGeom>
        </p:spPr>
      </p:pic>
      <p:pic>
        <p:nvPicPr>
          <p:cNvPr id="6" name="그림 5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03353FC2-6A49-9721-5022-78BC0E6CB4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77" y="2167435"/>
            <a:ext cx="3106800" cy="3772800"/>
          </a:xfrm>
          <a:prstGeom prst="rect">
            <a:avLst/>
          </a:prstGeom>
        </p:spPr>
      </p:pic>
      <p:pic>
        <p:nvPicPr>
          <p:cNvPr id="11" name="그림 10" descr="노랑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F8ACC670-6197-4DA7-0C46-08752F9E5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77" y="2341790"/>
            <a:ext cx="2793600" cy="232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그림 12" descr="노랑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85BDE225-27E7-7608-4406-1D56EE6BD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47" y="2341790"/>
            <a:ext cx="2793600" cy="232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07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폭풍전야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5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최후의 시련을 대비하여 자원을 대량으로 축적하는 </a:t>
            </a:r>
            <a:r>
              <a:rPr lang="ko-KR" altLang="en-US" dirty="0">
                <a:solidFill>
                  <a:schemeClr val="accent5"/>
                </a:solidFill>
              </a:rPr>
              <a:t>지속적인 썰물 시기</a:t>
            </a:r>
            <a:endParaRPr lang="en-US" altLang="ko-KR" dirty="0">
              <a:solidFill>
                <a:schemeClr val="accent5"/>
              </a:solidFill>
            </a:endParaRPr>
          </a:p>
          <a:p>
            <a:pPr>
              <a:buClrTx/>
            </a:pPr>
            <a:r>
              <a:rPr lang="ko-KR" altLang="en-US" dirty="0"/>
              <a:t>기지 건설이 해금된다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가능한 모든 자원을 동원해 생산력을 강화 시켜 </a:t>
            </a:r>
            <a:r>
              <a:rPr lang="ko-KR" altLang="en-US" dirty="0">
                <a:solidFill>
                  <a:schemeClr val="accent5"/>
                </a:solidFill>
              </a:rPr>
              <a:t>자원을 비축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E5EC19-78DE-4A0D-BA6E-F626162F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4"/>
            <a:ext cx="6755078" cy="3799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C5B20-75DC-E083-4984-675F31BD606F}"/>
              </a:ext>
            </a:extLst>
          </p:cNvPr>
          <p:cNvSpPr txBox="1"/>
          <p:nvPr/>
        </p:nvSpPr>
        <p:spPr>
          <a:xfrm>
            <a:off x="7430478" y="89343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폭풍 전야 시기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3F456-8146-3EFA-7F32-256FD5E050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07" y="1337733"/>
            <a:ext cx="3798000" cy="28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5317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1633</TotalTime>
  <Words>1233</Words>
  <Application>Microsoft Office PowerPoint</Application>
  <PresentationFormat>와이드스크린</PresentationFormat>
  <Paragraphs>182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-apple-system</vt:lpstr>
      <vt:lpstr>맑은 고딕</vt:lpstr>
      <vt:lpstr>Arial</vt:lpstr>
      <vt:lpstr>Calibri</vt:lpstr>
      <vt:lpstr>Calibri Light</vt:lpstr>
      <vt:lpstr>천체</vt:lpstr>
      <vt:lpstr>마지막 달</vt:lpstr>
      <vt:lpstr>목차</vt:lpstr>
      <vt:lpstr>게임 소개</vt:lpstr>
      <vt:lpstr>게임의 컨셉</vt:lpstr>
      <vt:lpstr>연구 목표</vt:lpstr>
      <vt:lpstr>게임 플레이 특징</vt:lpstr>
      <vt:lpstr>사이클의 전환</vt:lpstr>
      <vt:lpstr>밀물 시기, 썰물 시기</vt:lpstr>
      <vt:lpstr>폭풍전야 시기</vt:lpstr>
      <vt:lpstr>최후의 시련</vt:lpstr>
      <vt:lpstr>자원 재충전</vt:lpstr>
      <vt:lpstr>바이옴 시스템</vt:lpstr>
      <vt:lpstr>소비재</vt:lpstr>
      <vt:lpstr>식재료</vt:lpstr>
      <vt:lpstr>중간재 </vt:lpstr>
      <vt:lpstr>원자재,연료</vt:lpstr>
      <vt:lpstr>건축재,토양,건물,파이프</vt:lpstr>
      <vt:lpstr>건물의 종류</vt:lpstr>
      <vt:lpstr>전투</vt:lpstr>
      <vt:lpstr>뗏목 탐사</vt:lpstr>
      <vt:lpstr>레이드 시스템</vt:lpstr>
      <vt:lpstr>레이드 방어 시스템</vt:lpstr>
      <vt:lpstr>엔딩</vt:lpstr>
      <vt:lpstr>건물의 디자인</vt:lpstr>
      <vt:lpstr>기술적요소</vt:lpstr>
      <vt:lpstr>타 게임과 차별성</vt:lpstr>
      <vt:lpstr>수강 과목</vt:lpstr>
      <vt:lpstr>역할 분담 및 일정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Month</dc:title>
  <dc:creator>양소현</dc:creator>
  <cp:lastModifiedBy>조영환(2016182041)</cp:lastModifiedBy>
  <cp:revision>106</cp:revision>
  <dcterms:created xsi:type="dcterms:W3CDTF">2023-03-20T04:08:17Z</dcterms:created>
  <dcterms:modified xsi:type="dcterms:W3CDTF">2023-11-29T11:46:34Z</dcterms:modified>
</cp:coreProperties>
</file>