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8" r:id="rId3"/>
    <p:sldId id="316" r:id="rId4"/>
    <p:sldId id="315" r:id="rId5"/>
    <p:sldId id="312" r:id="rId6"/>
    <p:sldId id="314" r:id="rId7"/>
    <p:sldId id="285" r:id="rId8"/>
    <p:sldId id="286" r:id="rId9"/>
    <p:sldId id="324" r:id="rId10"/>
    <p:sldId id="340" r:id="rId11"/>
    <p:sldId id="341" r:id="rId12"/>
    <p:sldId id="321" r:id="rId13"/>
    <p:sldId id="339" r:id="rId14"/>
    <p:sldId id="325" r:id="rId15"/>
    <p:sldId id="32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2297394-4390-4D82-9D35-4E44BBC7225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32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6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4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168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7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62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1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75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9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9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6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2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4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8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98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297394-4390-4D82-9D35-4E44BBC72258}" type="datetimeFigureOut">
              <a:rPr lang="ko-KR" altLang="en-US" smtClean="0"/>
              <a:t>2023-10-14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69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23137-B854-4C5D-BA89-98E935BEF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3001297"/>
            <a:ext cx="7197726" cy="855406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 fontScale="90000"/>
          </a:bodyPr>
          <a:lstStyle/>
          <a:p>
            <a:r>
              <a:rPr lang="ko-KR" altLang="en-US" sz="5200" dirty="0"/>
              <a:t>마지막 달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2D484F95-D5CD-6B80-5EE0-4351B9FD2A7F}"/>
              </a:ext>
            </a:extLst>
          </p:cNvPr>
          <p:cNvSpPr txBox="1">
            <a:spLocks/>
          </p:cNvSpPr>
          <p:nvPr/>
        </p:nvSpPr>
        <p:spPr>
          <a:xfrm>
            <a:off x="9694863" y="5416447"/>
            <a:ext cx="2138486" cy="113535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2016182041 </a:t>
            </a:r>
            <a:r>
              <a:rPr lang="ko-KR" altLang="en-US" dirty="0"/>
              <a:t>조영환</a:t>
            </a:r>
            <a:endParaRPr lang="en-US" altLang="ko-KR" dirty="0"/>
          </a:p>
          <a:p>
            <a:r>
              <a:rPr lang="en-US" altLang="ko-KR" dirty="0"/>
              <a:t>2016182009 </a:t>
            </a:r>
            <a:r>
              <a:rPr lang="ko-KR" altLang="en-US" dirty="0"/>
              <a:t>김태현</a:t>
            </a:r>
            <a:endParaRPr lang="en-US" altLang="ko-KR" dirty="0"/>
          </a:p>
          <a:p>
            <a:r>
              <a:rPr lang="en-US" altLang="ko-KR" dirty="0"/>
              <a:t>2021182021 </a:t>
            </a:r>
            <a:r>
              <a:rPr lang="ko-KR" altLang="en-US" dirty="0" err="1"/>
              <a:t>양영현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91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식재료</a:t>
            </a:r>
          </a:p>
        </p:txBody>
      </p:sp>
      <p:pic>
        <p:nvPicPr>
          <p:cNvPr id="8" name="내용 개체 틀 7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A1280497-C89E-CA06-66A6-E85DA8BA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140512"/>
            <a:ext cx="5839459" cy="3798168"/>
          </a:xfr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32750F1-7F1E-E27F-F381-FE645BFF0490}"/>
              </a:ext>
            </a:extLst>
          </p:cNvPr>
          <p:cNvSpPr txBox="1">
            <a:spLocks/>
          </p:cNvSpPr>
          <p:nvPr/>
        </p:nvSpPr>
        <p:spPr>
          <a:xfrm>
            <a:off x="6652726" y="2142067"/>
            <a:ext cx="4164499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생존을 위한 회복 아이템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900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건축재</a:t>
            </a:r>
            <a:r>
              <a:rPr lang="en-US" altLang="ko-KR" dirty="0"/>
              <a:t>,</a:t>
            </a:r>
            <a:r>
              <a:rPr lang="ko-KR" altLang="en-US" dirty="0"/>
              <a:t>토양</a:t>
            </a:r>
            <a:r>
              <a:rPr lang="en-US" altLang="ko-KR" dirty="0"/>
              <a:t>,</a:t>
            </a:r>
            <a:r>
              <a:rPr lang="ko-KR" altLang="en-US" dirty="0"/>
              <a:t>건물</a:t>
            </a:r>
            <a:r>
              <a:rPr lang="en-US" altLang="ko-KR" dirty="0"/>
              <a:t>,</a:t>
            </a:r>
            <a:r>
              <a:rPr lang="ko-KR" altLang="en-US" dirty="0"/>
              <a:t>파이프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C4536D-CAB4-D253-DE2A-1F6F6DC94DAA}"/>
              </a:ext>
            </a:extLst>
          </p:cNvPr>
          <p:cNvSpPr txBox="1">
            <a:spLocks/>
          </p:cNvSpPr>
          <p:nvPr/>
        </p:nvSpPr>
        <p:spPr>
          <a:xfrm>
            <a:off x="6652727" y="2206852"/>
            <a:ext cx="4164499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건축재</a:t>
            </a:r>
            <a:r>
              <a:rPr lang="en-US" altLang="ko-KR" dirty="0"/>
              <a:t>: </a:t>
            </a:r>
            <a:r>
              <a:rPr lang="ko-KR" altLang="en-US" dirty="0"/>
              <a:t>건물을 제작하기 위한 아이템</a:t>
            </a:r>
            <a:r>
              <a:rPr lang="en-US" altLang="ko-KR" dirty="0"/>
              <a:t>,</a:t>
            </a:r>
            <a:r>
              <a:rPr lang="ko-KR" altLang="en-US" dirty="0"/>
              <a:t>원하는 아이템을 얻기 위해 커스터마이징을 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토양</a:t>
            </a:r>
            <a:r>
              <a:rPr lang="en-US" altLang="ko-KR" dirty="0"/>
              <a:t>: </a:t>
            </a:r>
            <a:r>
              <a:rPr lang="ko-KR" altLang="en-US" dirty="0"/>
              <a:t>건축재를 업그레이드 시킬 수 있는 아이템</a:t>
            </a:r>
            <a:endParaRPr lang="en-US" altLang="ko-KR" dirty="0"/>
          </a:p>
          <a:p>
            <a:r>
              <a:rPr lang="ko-KR" altLang="en-US" dirty="0"/>
              <a:t>건물</a:t>
            </a:r>
            <a:r>
              <a:rPr lang="en-US" altLang="ko-KR" dirty="0"/>
              <a:t>: </a:t>
            </a:r>
            <a:r>
              <a:rPr lang="ko-KR" altLang="en-US" dirty="0"/>
              <a:t>아이템을 가공</a:t>
            </a:r>
            <a:r>
              <a:rPr lang="en-US" altLang="ko-KR" dirty="0"/>
              <a:t>,</a:t>
            </a:r>
            <a:r>
              <a:rPr lang="ko-KR" altLang="en-US" dirty="0"/>
              <a:t>제작 할 수 있는 건축물</a:t>
            </a:r>
            <a:endParaRPr lang="en-US" altLang="ko-KR" dirty="0"/>
          </a:p>
          <a:p>
            <a:r>
              <a:rPr lang="ko-KR" altLang="en-US" dirty="0"/>
              <a:t>파이프</a:t>
            </a:r>
            <a:r>
              <a:rPr lang="en-US" altLang="ko-KR" dirty="0"/>
              <a:t>: </a:t>
            </a:r>
            <a:r>
              <a:rPr lang="ko-KR" altLang="en-US" dirty="0"/>
              <a:t>아이템을 건물과 건물 사이로 이동 시킬 수 있는 건물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내용 개체 틀 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2C270918-0EE5-B9CA-2EEE-AFBD975AB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206853"/>
            <a:ext cx="5839459" cy="3798167"/>
          </a:xfrm>
        </p:spPr>
      </p:pic>
    </p:spTree>
    <p:extLst>
      <p:ext uri="{BB962C8B-B14F-4D97-AF65-F5344CB8AC3E}">
        <p14:creationId xmlns:p14="http://schemas.microsoft.com/office/powerpoint/2010/main" val="79908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원자재</a:t>
            </a:r>
            <a:r>
              <a:rPr lang="en-US" altLang="ko-KR" dirty="0"/>
              <a:t>,</a:t>
            </a:r>
            <a:r>
              <a:rPr lang="ko-KR" altLang="en-US" dirty="0"/>
              <a:t>연료</a:t>
            </a:r>
          </a:p>
        </p:txBody>
      </p:sp>
      <p:pic>
        <p:nvPicPr>
          <p:cNvPr id="8" name="내용 개체 틀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051C358-721F-9311-1165-49D9DA907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206853"/>
            <a:ext cx="5839459" cy="3798167"/>
          </a:xfr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AC4536D-CAB4-D253-DE2A-1F6F6DC94DAA}"/>
              </a:ext>
            </a:extLst>
          </p:cNvPr>
          <p:cNvSpPr txBox="1">
            <a:spLocks/>
          </p:cNvSpPr>
          <p:nvPr/>
        </p:nvSpPr>
        <p:spPr>
          <a:xfrm>
            <a:off x="6652727" y="2206852"/>
            <a:ext cx="4164499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원자재</a:t>
            </a:r>
            <a:r>
              <a:rPr lang="en-US" altLang="ko-KR" dirty="0"/>
              <a:t>: </a:t>
            </a:r>
            <a:r>
              <a:rPr lang="ko-KR" altLang="en-US" dirty="0"/>
              <a:t>식재료</a:t>
            </a:r>
            <a:r>
              <a:rPr lang="en-US" altLang="ko-KR" dirty="0"/>
              <a:t>,</a:t>
            </a:r>
            <a:r>
              <a:rPr lang="ko-KR" altLang="en-US" dirty="0"/>
              <a:t>건축재를 만들기 위한 아이템</a:t>
            </a:r>
            <a:endParaRPr lang="en-US" altLang="ko-KR" dirty="0"/>
          </a:p>
          <a:p>
            <a:r>
              <a:rPr lang="ko-KR" altLang="en-US" dirty="0"/>
              <a:t>연료</a:t>
            </a:r>
            <a:r>
              <a:rPr lang="en-US" altLang="ko-KR" dirty="0"/>
              <a:t>: </a:t>
            </a:r>
            <a:r>
              <a:rPr lang="ko-KR" altLang="en-US" dirty="0"/>
              <a:t>건물을 가동시키는 동력원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44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건물의 종류</a:t>
            </a: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FCB0753-56AA-79A5-86DD-95654E9C2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207077"/>
            <a:ext cx="6076800" cy="379800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D63F34C-D108-B4CD-12A1-77154C966FFA}"/>
              </a:ext>
            </a:extLst>
          </p:cNvPr>
          <p:cNvSpPr txBox="1">
            <a:spLocks/>
          </p:cNvSpPr>
          <p:nvPr/>
        </p:nvSpPr>
        <p:spPr>
          <a:xfrm>
            <a:off x="6876661" y="2206909"/>
            <a:ext cx="3940565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농장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식재료를 생산</a:t>
            </a:r>
            <a:r>
              <a:rPr lang="en-US" altLang="ko-KR" b="0" i="0" dirty="0">
                <a:effectLst/>
                <a:latin typeface="-apple-system"/>
              </a:rPr>
              <a:t>,</a:t>
            </a:r>
            <a:r>
              <a:rPr lang="ko-KR" altLang="en-US" b="0" i="0" dirty="0">
                <a:effectLst/>
                <a:latin typeface="-apple-system"/>
              </a:rPr>
              <a:t>제작 할 수 있는 건물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맷돌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고체를 분쇄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건조대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액체를 제거하고 고체를 남기는 건물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필터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수용성</a:t>
            </a:r>
            <a:r>
              <a:rPr lang="en-US" altLang="ko-KR" b="0" i="0" dirty="0">
                <a:effectLst/>
                <a:latin typeface="-apple-system"/>
              </a:rPr>
              <a:t>&amp; </a:t>
            </a:r>
            <a:r>
              <a:rPr lang="ko-KR" altLang="en-US" b="0" i="0" dirty="0">
                <a:effectLst/>
                <a:latin typeface="-apple-system"/>
              </a:rPr>
              <a:t>지용성 자원을 분리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-apple-system"/>
              </a:rPr>
              <a:t>혼합기</a:t>
            </a:r>
            <a:r>
              <a:rPr lang="ko-KR" altLang="en-US" b="0" i="0" dirty="0">
                <a:effectLst/>
                <a:latin typeface="-apple-system"/>
              </a:rPr>
              <a:t>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여러 자원을 하나로 혼합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분리기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한 자원을 여럿으로 분리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증류기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액체와 고체를 분리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-apple-system"/>
              </a:rPr>
              <a:t>증류탑</a:t>
            </a:r>
            <a:r>
              <a:rPr lang="ko-KR" altLang="en-US" b="0" i="0" dirty="0">
                <a:effectLst/>
                <a:latin typeface="-apple-system"/>
              </a:rPr>
              <a:t>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액체를 다양한 종류로 분리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방직기 천 종류 제작용 임시 시설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절단기로 기능 합체 가능성 있음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절단기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같은 재료로 다양한 레시피를 생산 가능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화로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같은 재료로 다양한 레시피를 생산 가능 </a:t>
            </a:r>
            <a:r>
              <a:rPr lang="en-US" altLang="ko-KR" b="0" i="0" dirty="0">
                <a:effectLst/>
                <a:latin typeface="-apple-system"/>
              </a:rPr>
              <a:t>&amp; </a:t>
            </a:r>
            <a:r>
              <a:rPr lang="ko-KR" altLang="en-US" b="0" i="0" dirty="0">
                <a:effectLst/>
                <a:latin typeface="-apple-system"/>
              </a:rPr>
              <a:t>가열</a:t>
            </a:r>
          </a:p>
        </p:txBody>
      </p:sp>
    </p:spTree>
    <p:extLst>
      <p:ext uri="{BB962C8B-B14F-4D97-AF65-F5344CB8AC3E}">
        <p14:creationId xmlns:p14="http://schemas.microsoft.com/office/powerpoint/2010/main" val="419389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중간재 </a:t>
            </a:r>
          </a:p>
        </p:txBody>
      </p:sp>
      <p:pic>
        <p:nvPicPr>
          <p:cNvPr id="8" name="그림 7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FDFE723-F787-2CC8-78CA-A6FF83285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217134"/>
            <a:ext cx="6076800" cy="37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0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상점 </a:t>
            </a:r>
            <a:r>
              <a:rPr lang="en-US" altLang="ko-KR" dirty="0"/>
              <a:t>- </a:t>
            </a:r>
            <a:r>
              <a:rPr lang="ko-KR" altLang="en-US" dirty="0"/>
              <a:t>플레이어 기지의 효율성 증가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75229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밀물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플레이어가 포탈을 이용하여 사용가능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썰물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플레이어가 포탈자체를 사용 불가능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상점 아이템 재충전 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썰물시간에 아이템 재충전 </a:t>
            </a:r>
            <a:r>
              <a:rPr lang="ko-KR" altLang="en-US" b="1" i="0" dirty="0">
                <a:effectLst/>
                <a:latin typeface="-apple-system"/>
              </a:rPr>
              <a:t>상점 종류</a:t>
            </a:r>
            <a:endParaRPr lang="ko-KR" alt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아이템 상점 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 err="1">
                <a:effectLst/>
                <a:latin typeface="-apple-system"/>
              </a:rPr>
              <a:t>테크트리</a:t>
            </a:r>
            <a:r>
              <a:rPr lang="ko-KR" altLang="en-US" b="0" i="0" dirty="0">
                <a:effectLst/>
                <a:latin typeface="-apple-system"/>
              </a:rPr>
              <a:t> 상점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-apple-system"/>
              </a:rPr>
              <a:t>테크트리</a:t>
            </a:r>
            <a:r>
              <a:rPr lang="ko-KR" altLang="en-US" b="0" i="0" dirty="0">
                <a:effectLst/>
                <a:latin typeface="-apple-system"/>
              </a:rPr>
              <a:t> 상점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-apple-system"/>
              </a:rPr>
              <a:t>건물 도면 판매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-apple-system"/>
              </a:rPr>
              <a:t>파밍</a:t>
            </a:r>
            <a:r>
              <a:rPr lang="en-US" altLang="ko-KR" dirty="0">
                <a:latin typeface="-apple-system"/>
              </a:rPr>
              <a:t>,</a:t>
            </a:r>
            <a:r>
              <a:rPr lang="ko-KR" altLang="en-US" dirty="0">
                <a:latin typeface="-apple-system"/>
              </a:rPr>
              <a:t>제작 한 </a:t>
            </a:r>
            <a:r>
              <a:rPr lang="ko-KR" altLang="en-US" b="0" i="0" dirty="0">
                <a:effectLst/>
                <a:latin typeface="-apple-system"/>
              </a:rPr>
              <a:t>아이템만 있어도 </a:t>
            </a:r>
            <a:r>
              <a:rPr lang="ko-KR" altLang="en-US" b="0" i="0" dirty="0" err="1">
                <a:effectLst/>
                <a:latin typeface="-apple-system"/>
              </a:rPr>
              <a:t>언락</a:t>
            </a:r>
            <a:endParaRPr lang="ko-KR" altLang="en-US" b="0" i="0" dirty="0">
              <a:effectLst/>
              <a:latin typeface="-apple-system"/>
            </a:endParaRPr>
          </a:p>
          <a:p>
            <a:pPr marL="457200" lvl="1" indent="0" algn="l">
              <a:buNone/>
            </a:pPr>
            <a:endParaRPr lang="ko-KR" altLang="en-US" b="0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65E4AE-9CC2-40BB-8263-67420FF19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98" y="2290041"/>
            <a:ext cx="3379128" cy="33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3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50715A0-124F-3157-5ED9-E3252CBFB30A}"/>
              </a:ext>
            </a:extLst>
          </p:cNvPr>
          <p:cNvSpPr txBox="1">
            <a:spLocks/>
          </p:cNvSpPr>
          <p:nvPr/>
        </p:nvSpPr>
        <p:spPr>
          <a:xfrm>
            <a:off x="4310844" y="2124231"/>
            <a:ext cx="6506382" cy="364966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500" dirty="0"/>
              <a:t>만약 지구에 달이 떨어진다면</a:t>
            </a:r>
            <a:r>
              <a:rPr lang="en-US" altLang="ko-KR" sz="3500" dirty="0"/>
              <a:t>?</a:t>
            </a:r>
          </a:p>
          <a:p>
            <a:pPr marL="0" indent="0" algn="ctr">
              <a:buNone/>
            </a:pPr>
            <a:r>
              <a:rPr lang="ko-KR" altLang="en-US" sz="2800" dirty="0">
                <a:solidFill>
                  <a:schemeClr val="tx2">
                    <a:lumMod val="25000"/>
                  </a:schemeClr>
                </a:solidFill>
              </a:rPr>
              <a:t>떨어지는 달에 의한 지구환경에서 적응하고 살아남아라</a:t>
            </a:r>
            <a:r>
              <a:rPr lang="en-US" altLang="ko-KR" sz="2800" dirty="0">
                <a:solidFill>
                  <a:schemeClr val="tx2">
                    <a:lumMod val="25000"/>
                  </a:schemeClr>
                </a:solidFill>
              </a:rPr>
              <a:t>!</a:t>
            </a:r>
          </a:p>
          <a:p>
            <a:pPr marL="0" indent="0" algn="ctr">
              <a:buNone/>
            </a:pPr>
            <a:endParaRPr lang="en-US" altLang="ko-KR" sz="15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sz="1500" dirty="0">
                <a:solidFill>
                  <a:schemeClr val="bg2">
                    <a:lumMod val="75000"/>
                  </a:schemeClr>
                </a:solidFill>
              </a:rPr>
              <a:t>장르</a:t>
            </a:r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ko-KR" altLang="en-US" sz="1500" dirty="0">
                <a:solidFill>
                  <a:schemeClr val="bg2">
                    <a:lumMod val="75000"/>
                  </a:schemeClr>
                </a:solidFill>
              </a:rPr>
              <a:t>서바이벌 </a:t>
            </a:r>
            <a:r>
              <a:rPr lang="ko-KR" altLang="en-US" sz="1500" dirty="0" err="1">
                <a:solidFill>
                  <a:schemeClr val="bg2">
                    <a:lumMod val="75000"/>
                  </a:schemeClr>
                </a:solidFill>
              </a:rPr>
              <a:t>샌드박스</a:t>
            </a:r>
            <a:endParaRPr lang="en-US" altLang="ko-KR" sz="1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게임 소개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C63816-30DE-B23F-A624-4EF32BBFCE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124231"/>
            <a:ext cx="3625043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07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게임의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년이라는 기간 동안 달이 지구로 천천히 추락하는 게임</a:t>
            </a:r>
            <a:endParaRPr lang="en-US" altLang="ko-KR" dirty="0"/>
          </a:p>
          <a:p>
            <a:r>
              <a:rPr lang="ko-KR" altLang="en-US" dirty="0"/>
              <a:t>달의 충돌로 발생하는 피해보다 달이 가까워 지면서 발생하는 해수면의 변화와 생존자</a:t>
            </a:r>
            <a:r>
              <a:rPr lang="en-US" altLang="ko-KR" dirty="0"/>
              <a:t>(</a:t>
            </a:r>
            <a:r>
              <a:rPr lang="ko-KR" altLang="en-US" dirty="0"/>
              <a:t>플레이어</a:t>
            </a:r>
            <a:r>
              <a:rPr lang="en-US" altLang="ko-KR" dirty="0"/>
              <a:t>)</a:t>
            </a:r>
            <a:r>
              <a:rPr lang="ko-KR" altLang="en-US" dirty="0"/>
              <a:t>들이 자기생존을 하기 위한 탐험</a:t>
            </a:r>
            <a:r>
              <a:rPr lang="en-US" altLang="ko-KR" dirty="0"/>
              <a:t>,</a:t>
            </a:r>
            <a:r>
              <a:rPr lang="ko-KR" altLang="en-US" dirty="0"/>
              <a:t>수집</a:t>
            </a:r>
            <a:r>
              <a:rPr lang="en-US" altLang="ko-KR" dirty="0"/>
              <a:t>,</a:t>
            </a:r>
            <a:r>
              <a:rPr lang="ko-KR" altLang="en-US" dirty="0"/>
              <a:t>약탈</a:t>
            </a:r>
            <a:r>
              <a:rPr lang="en-US" altLang="ko-KR" dirty="0"/>
              <a:t>,</a:t>
            </a:r>
            <a:r>
              <a:rPr lang="ko-KR" altLang="en-US" dirty="0"/>
              <a:t>방어가 게임의 핵심 요소</a:t>
            </a:r>
            <a:endParaRPr lang="en-US" altLang="ko-KR" dirty="0"/>
          </a:p>
          <a:p>
            <a:r>
              <a:rPr lang="ko-KR" altLang="en-US" dirty="0"/>
              <a:t>생존자가 탐험을 하며 생존하기 탐험을 하고 수집하며 다른 생존자에게 약탈을 당하지 않도록 방어 해야함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52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A9CF-7EEF-4B39-86EA-70904B34D08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사이클의 전환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66486-DA8B-4AD3-8E79-395DDC74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75229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dirty="0"/>
              <a:t>시간이 지나면서 밀물</a:t>
            </a:r>
            <a:r>
              <a:rPr lang="en-US" altLang="ko-KR" dirty="0"/>
              <a:t>/</a:t>
            </a:r>
            <a:r>
              <a:rPr lang="ko-KR" altLang="en-US" dirty="0"/>
              <a:t>썰물의 강도가 강해진다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밀물 기간의 수위가 높아져서 더 높은 건물을 점령해야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썰물 기간에 탐사 가능한 저지대가 추가로 해금된다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시간이 지나면서 주기의 지속 시간이 길어진다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밀물 기간이 길어지면 자원이 가공되지 않아 결핍이 발생할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썰물 기간이 길어지면 기지를 개선하지 못해 비효율적인 설계로 인한 손해가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BE16CE-A55F-4B37-8FEC-0587F14A7005}"/>
              </a:ext>
            </a:extLst>
          </p:cNvPr>
          <p:cNvSpPr/>
          <p:nvPr/>
        </p:nvSpPr>
        <p:spPr>
          <a:xfrm>
            <a:off x="7438098" y="2142067"/>
            <a:ext cx="3379128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627EE7-E3B0-44E3-97BB-7AE37FEB3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96" y="2142067"/>
            <a:ext cx="3379129" cy="21568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D2CD99-9015-4C10-A1D0-6129125F6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5488147"/>
            <a:ext cx="2000102" cy="2695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345B1E-62AB-40E2-9B52-82F8F2A09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5122473"/>
            <a:ext cx="2000102" cy="2714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55C616-6517-4472-BDB3-75058EFE46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4756799"/>
            <a:ext cx="2000102" cy="2714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F2B4F5-9269-45C9-B4ED-5EF65E111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4393078"/>
            <a:ext cx="2000102" cy="26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7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FFA56-E2BD-4098-869C-C5E9EDC2D3F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밀물 시기</a:t>
            </a:r>
            <a:r>
              <a:rPr lang="en-US" altLang="ko-KR" dirty="0"/>
              <a:t>,</a:t>
            </a:r>
            <a:r>
              <a:rPr lang="ko-KR" altLang="en-US" dirty="0"/>
              <a:t> 썰물 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A83D5-A633-4F23-9905-59BE9950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379127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밀물 시기</a:t>
            </a:r>
            <a:endParaRPr lang="en-US" altLang="ko-KR" sz="2500" dirty="0"/>
          </a:p>
          <a:p>
            <a:r>
              <a:rPr lang="ko-KR" altLang="en-US" dirty="0"/>
              <a:t>고지대로 대피해서 기지를 건설하는 단계</a:t>
            </a:r>
            <a:endParaRPr lang="en-US" altLang="ko-KR" dirty="0"/>
          </a:p>
          <a:p>
            <a:r>
              <a:rPr lang="ko-KR" altLang="en-US" dirty="0"/>
              <a:t>자동화 시설이 정지한다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500" dirty="0"/>
              <a:t>썰물 시기</a:t>
            </a:r>
            <a:endParaRPr lang="en-US" altLang="ko-KR" sz="2500" dirty="0"/>
          </a:p>
          <a:p>
            <a:r>
              <a:rPr lang="ko-KR" altLang="en-US" dirty="0"/>
              <a:t>저지대로 내려가 자원을 획득하는 단계</a:t>
            </a:r>
            <a:endParaRPr lang="en-US" altLang="ko-KR" dirty="0"/>
          </a:p>
          <a:p>
            <a:r>
              <a:rPr lang="ko-KR" altLang="en-US" dirty="0"/>
              <a:t>자동화 시설이 가동된다 </a:t>
            </a:r>
          </a:p>
          <a:p>
            <a:pPr marL="0" indent="0">
              <a:buNone/>
            </a:pPr>
            <a:endParaRPr lang="ko-KR" altLang="en-US" sz="2500" dirty="0"/>
          </a:p>
        </p:txBody>
      </p:sp>
      <p:pic>
        <p:nvPicPr>
          <p:cNvPr id="4" name="그림 3" descr="스크린샷, 만화 영화, 픽셀이(가) 표시된 사진&#10;&#10;자동 생성된 설명">
            <a:extLst>
              <a:ext uri="{FF2B5EF4-FFF2-40B4-BE49-F238E27FC236}">
                <a16:creationId xmlns:a16="http://schemas.microsoft.com/office/drawing/2014/main" id="{DFEFAC90-17B4-E923-947E-C34B770C1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756" y="2154246"/>
            <a:ext cx="3107842" cy="3773809"/>
          </a:xfrm>
          <a:prstGeom prst="rect">
            <a:avLst/>
          </a:prstGeom>
        </p:spPr>
      </p:pic>
      <p:pic>
        <p:nvPicPr>
          <p:cNvPr id="6" name="그림 5" descr="스크린샷, 픽셀이(가) 표시된 사진&#10;&#10;자동 생성된 설명">
            <a:extLst>
              <a:ext uri="{FF2B5EF4-FFF2-40B4-BE49-F238E27FC236}">
                <a16:creationId xmlns:a16="http://schemas.microsoft.com/office/drawing/2014/main" id="{03353FC2-6A49-9721-5022-78BC0E6CB4F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426" y="2142067"/>
            <a:ext cx="3106800" cy="3772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AF8DFD-35CF-58B0-2BCF-EF319B35B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61" y="2323268"/>
            <a:ext cx="2794832" cy="3766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1A4EFB-3040-4FD6-86FE-781B0FB2B3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261" y="2323268"/>
            <a:ext cx="2811130" cy="3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8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8B5E2-890E-4064-9C08-CDDB8105080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자원 재충전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98FC5-9A9A-488F-90F3-3C369D75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376347" cy="3799732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흙은 매 밀물마다 완전히 재충전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고철 등 기타 자원은 재충전 이 느리거나 되지 않아 새로운 지역 탐사가 장려된다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41A01-69EB-4001-9B1D-E5D612C07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48" y="2142067"/>
            <a:ext cx="6755078" cy="379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5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94923-7577-4118-997F-EA0A33D52C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폭풍전야 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FAA24-A70E-4569-A6FD-258DBE24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5"/>
            <a:ext cx="3376347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/>
              <a:t>최후의 시련을 대비하여 자원을 대량으로 축적하는 지속적인 썰물 시기</a:t>
            </a:r>
            <a:endParaRPr lang="en-US" altLang="ko-KR" dirty="0"/>
          </a:p>
          <a:p>
            <a:pPr>
              <a:buClrTx/>
            </a:pPr>
            <a:r>
              <a:rPr lang="ko-KR" altLang="en-US" dirty="0"/>
              <a:t>기지 건설이 해금되고 상점이 비활성화 된다</a:t>
            </a:r>
            <a:r>
              <a:rPr lang="en-US" altLang="ko-KR" dirty="0"/>
              <a:t>.</a:t>
            </a:r>
          </a:p>
          <a:p>
            <a:pPr>
              <a:buClrTx/>
            </a:pPr>
            <a:r>
              <a:rPr lang="ko-KR" altLang="en-US" dirty="0"/>
              <a:t>가능한 모든 자원을 동원해 생산력을 강화 시켜 자원을 비축해야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E2BE47-BEB0-44E3-8EA6-471D342AC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3" y="1055325"/>
            <a:ext cx="4160939" cy="5648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A52346-3787-47EA-833D-4C2B9982C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48" y="2142065"/>
            <a:ext cx="6755078" cy="379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7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94923-7577-4118-997F-EA0A33D52C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최후의 시련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FAA24-A70E-4569-A6FD-258DBE24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37634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/>
              <a:t>자원을 더 이상 생산 할 수 없고 소비만 하면서 버텨야 하는 단계</a:t>
            </a:r>
            <a:endParaRPr lang="en-US" altLang="ko-KR" dirty="0"/>
          </a:p>
          <a:p>
            <a:pPr>
              <a:buClrTx/>
            </a:pPr>
            <a:r>
              <a:rPr lang="ko-KR" altLang="en-US" dirty="0"/>
              <a:t>엔딩 직전에</a:t>
            </a:r>
            <a:r>
              <a:rPr lang="en-US" altLang="ko-KR" dirty="0"/>
              <a:t>, </a:t>
            </a:r>
            <a:r>
              <a:rPr lang="ko-KR" altLang="en-US" dirty="0"/>
              <a:t>플레이어에게 마지막 도전을 주는 단계</a:t>
            </a:r>
            <a:endParaRPr lang="en-US" altLang="ko-KR" dirty="0"/>
          </a:p>
          <a:p>
            <a:pPr>
              <a:buClrTx/>
            </a:pPr>
            <a:r>
              <a:rPr lang="ko-KR" altLang="en-US" dirty="0"/>
              <a:t>밀물과 썰물의 교체 시기가 오히려 점점 빨라지고 기온이 하강한다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675B0A-4BC6-4652-AC52-DC1EEB752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2" y="1055325"/>
            <a:ext cx="4160939" cy="5607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6359B5-0BE0-483C-8982-CA1B8CE5D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23" y="2142067"/>
            <a:ext cx="6272111" cy="37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뗏목 탐사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131424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밀물 기간에 가능한 제한적인 탐사를 위한 시스템으로 뗏목 건설에 필요한 자원 때문에 초반에는 이용이 불가능하다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밀물 기간에도 잠기지 않은 고지대는 파악할 수 있기 때문에  수위 상승으로 인해 이주할 고지대를 미리 수색할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상점을 통해 해금된 신규</a:t>
            </a:r>
            <a:r>
              <a:rPr lang="en-US" altLang="ko-KR" dirty="0"/>
              <a:t>/</a:t>
            </a:r>
            <a:r>
              <a:rPr lang="ko-KR" altLang="en-US" dirty="0"/>
              <a:t>특수 자원의 위치를 미리 파악해 부표를 설치하고  썰물 기간에 탐사할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썰물 기간동안 발견한 장소에 부표를 설치해 밀물 기간동안 탐사할 수도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6254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928</TotalTime>
  <Words>515</Words>
  <Application>Microsoft Office PowerPoint</Application>
  <PresentationFormat>와이드스크린</PresentationFormat>
  <Paragraphs>73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천체</vt:lpstr>
      <vt:lpstr>마지막 달</vt:lpstr>
      <vt:lpstr>게임 소개</vt:lpstr>
      <vt:lpstr>게임의 컨셉</vt:lpstr>
      <vt:lpstr>사이클의 전환</vt:lpstr>
      <vt:lpstr>밀물 시기, 썰물 시기</vt:lpstr>
      <vt:lpstr>자원 재충전</vt:lpstr>
      <vt:lpstr>폭풍전야 시기</vt:lpstr>
      <vt:lpstr>최후의 시련</vt:lpstr>
      <vt:lpstr>뗏목 탐사</vt:lpstr>
      <vt:lpstr>식재료</vt:lpstr>
      <vt:lpstr>건축재,토양,건물,파이프</vt:lpstr>
      <vt:lpstr>원자재,연료</vt:lpstr>
      <vt:lpstr>건물의 종류</vt:lpstr>
      <vt:lpstr>중간재 </vt:lpstr>
      <vt:lpstr>상점 - 플레이어 기지의 효율성 증가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6th Month</dc:title>
  <dc:creator>양소현</dc:creator>
  <cp:lastModifiedBy>영환 조</cp:lastModifiedBy>
  <cp:revision>86</cp:revision>
  <dcterms:created xsi:type="dcterms:W3CDTF">2023-03-20T04:08:17Z</dcterms:created>
  <dcterms:modified xsi:type="dcterms:W3CDTF">2023-10-14T10:55:11Z</dcterms:modified>
</cp:coreProperties>
</file>