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486" r:id="rId3"/>
    <p:sldId id="490" r:id="rId4"/>
    <p:sldId id="491" r:id="rId5"/>
    <p:sldId id="492" r:id="rId6"/>
    <p:sldId id="487" r:id="rId7"/>
    <p:sldId id="493" r:id="rId8"/>
    <p:sldId id="494" r:id="rId9"/>
    <p:sldId id="495" r:id="rId10"/>
    <p:sldId id="496" r:id="rId11"/>
    <p:sldId id="497" r:id="rId12"/>
    <p:sldId id="498" r:id="rId13"/>
    <p:sldId id="507" r:id="rId14"/>
    <p:sldId id="508" r:id="rId15"/>
    <p:sldId id="509" r:id="rId16"/>
    <p:sldId id="510" r:id="rId17"/>
    <p:sldId id="511" r:id="rId18"/>
    <p:sldId id="488" r:id="rId19"/>
    <p:sldId id="499" r:id="rId20"/>
    <p:sldId id="500" r:id="rId21"/>
    <p:sldId id="501" r:id="rId22"/>
    <p:sldId id="502" r:id="rId23"/>
    <p:sldId id="503" r:id="rId24"/>
    <p:sldId id="504" r:id="rId25"/>
    <p:sldId id="505" r:id="rId26"/>
    <p:sldId id="50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3333CC"/>
    <a:srgbClr val="0066FF"/>
    <a:srgbClr val="CC0099"/>
    <a:srgbClr val="66FFFF"/>
    <a:srgbClr val="CCECFF"/>
    <a:srgbClr val="FF66CC"/>
    <a:srgbClr val="FFFF66"/>
    <a:srgbClr val="FFCC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63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10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직교 투영 매트릭스 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495600" y="2996952"/>
            <a:ext cx="6823202" cy="1584176"/>
            <a:chOff x="701126" y="2636912"/>
            <a:chExt cx="6823202" cy="1584176"/>
          </a:xfrm>
        </p:grpSpPr>
        <p:grpSp>
          <p:nvGrpSpPr>
            <p:cNvPr id="4" name="그룹 3"/>
            <p:cNvGrpSpPr/>
            <p:nvPr/>
          </p:nvGrpSpPr>
          <p:grpSpPr>
            <a:xfrm>
              <a:off x="701126" y="3717032"/>
              <a:ext cx="841954" cy="504056"/>
              <a:chOff x="2915816" y="2205960"/>
              <a:chExt cx="841954" cy="504056"/>
            </a:xfrm>
          </p:grpSpPr>
          <p:sp>
            <p:nvSpPr>
              <p:cNvPr id="9" name="이등변 삼각형 8"/>
              <p:cNvSpPr/>
              <p:nvPr/>
            </p:nvSpPr>
            <p:spPr>
              <a:xfrm rot="16200000">
                <a:off x="3361726" y="2313972"/>
                <a:ext cx="504056" cy="288032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915816" y="2276872"/>
                <a:ext cx="576064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/>
            <p:cNvSpPr/>
            <p:nvPr/>
          </p:nvSpPr>
          <p:spPr>
            <a:xfrm>
              <a:off x="899592" y="3859952"/>
              <a:ext cx="216024" cy="2171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7308304" y="3859404"/>
              <a:ext cx="216024" cy="2171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2501326" y="3967964"/>
              <a:ext cx="417285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10" idx="0"/>
            </p:cNvCxnSpPr>
            <p:nvPr/>
          </p:nvCxnSpPr>
          <p:spPr>
            <a:xfrm flipV="1">
              <a:off x="989158" y="2636912"/>
              <a:ext cx="0" cy="115103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3719736" y="2590556"/>
            <a:ext cx="4752529" cy="3692016"/>
            <a:chOff x="2339751" y="3068959"/>
            <a:chExt cx="4752529" cy="3692016"/>
          </a:xfrm>
        </p:grpSpPr>
        <p:cxnSp>
          <p:nvCxnSpPr>
            <p:cNvPr id="12" name="직선 연결선 11"/>
            <p:cNvCxnSpPr/>
            <p:nvPr/>
          </p:nvCxnSpPr>
          <p:spPr>
            <a:xfrm flipH="1" flipV="1">
              <a:off x="2339752" y="3068960"/>
              <a:ext cx="1152128" cy="1027719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 flipV="1">
              <a:off x="2339752" y="5748001"/>
              <a:ext cx="1152128" cy="1012974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 flipV="1">
              <a:off x="5940152" y="3068960"/>
              <a:ext cx="1152128" cy="1027719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 flipV="1">
              <a:off x="5940152" y="5730200"/>
              <a:ext cx="1152128" cy="1027719"/>
            </a:xfrm>
            <a:prstGeom prst="line">
              <a:avLst/>
            </a:prstGeom>
            <a:ln w="19050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39752" y="3068960"/>
              <a:ext cx="0" cy="267904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5948184" y="3068959"/>
              <a:ext cx="0" cy="267904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 flipV="1">
              <a:off x="2339751" y="3073524"/>
              <a:ext cx="3608434" cy="305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 flipV="1">
              <a:off x="2339751" y="5734764"/>
              <a:ext cx="3608434" cy="305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 flipV="1">
              <a:off x="3480243" y="4095284"/>
              <a:ext cx="3608434" cy="305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3480243" y="6756524"/>
              <a:ext cx="3608434" cy="305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3480243" y="4077483"/>
              <a:ext cx="0" cy="267904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088675" y="4077482"/>
              <a:ext cx="0" cy="267904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화살표 연결선 23"/>
          <p:cNvCxnSpPr/>
          <p:nvPr/>
        </p:nvCxnSpPr>
        <p:spPr>
          <a:xfrm>
            <a:off x="3351085" y="4333703"/>
            <a:ext cx="993270" cy="4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8468660" y="4328004"/>
            <a:ext cx="63411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4269630" y="4258473"/>
            <a:ext cx="72008" cy="151167"/>
          </a:xfrm>
          <a:prstGeom prst="ellipse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7821676" y="4263077"/>
            <a:ext cx="72008" cy="151167"/>
          </a:xfrm>
          <a:prstGeom prst="ellipse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3846194" y="2772393"/>
            <a:ext cx="3617959" cy="2469627"/>
            <a:chOff x="2322193" y="2772392"/>
            <a:chExt cx="3617959" cy="2469627"/>
          </a:xfrm>
        </p:grpSpPr>
        <p:cxnSp>
          <p:nvCxnSpPr>
            <p:cNvPr id="28" name="직선 화살표 연결선 27"/>
            <p:cNvCxnSpPr/>
            <p:nvPr/>
          </p:nvCxnSpPr>
          <p:spPr>
            <a:xfrm>
              <a:off x="2322193" y="277239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2322193" y="291640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2322193" y="306042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2322193" y="320444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>
              <a:off x="2322193" y="334845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>
              <a:off x="2322193" y="349247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>
              <a:off x="2322193" y="363648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>
              <a:off x="2322193" y="378050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>
              <a:off x="2322193" y="392452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>
              <a:off x="2322193" y="406853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>
              <a:off x="2322193" y="421255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>
              <a:off x="2322193" y="435656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2322193" y="450058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>
              <a:off x="2322193" y="464460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>
              <a:off x="2322193" y="4809971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>
              <a:off x="2322193" y="4953987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>
              <a:off x="2322193" y="5098003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>
              <a:off x="2322193" y="5242019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4024956" y="2955119"/>
            <a:ext cx="3617959" cy="2469627"/>
            <a:chOff x="2322193" y="2772392"/>
            <a:chExt cx="3617959" cy="2469627"/>
          </a:xfrm>
        </p:grpSpPr>
        <p:cxnSp>
          <p:nvCxnSpPr>
            <p:cNvPr id="49" name="직선 화살표 연결선 48"/>
            <p:cNvCxnSpPr/>
            <p:nvPr/>
          </p:nvCxnSpPr>
          <p:spPr>
            <a:xfrm>
              <a:off x="2322193" y="277239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>
              <a:off x="2322193" y="291640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>
              <a:off x="2322193" y="306042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>
              <a:off x="2322193" y="320444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>
              <a:off x="2322193" y="334845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>
              <a:off x="2322193" y="349247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>
              <a:off x="2322193" y="363648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>
              <a:off x="2322193" y="378050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>
              <a:off x="2322193" y="392452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>
              <a:off x="2322193" y="406853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>
              <a:off x="2322193" y="421255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>
              <a:off x="2322193" y="435656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>
              <a:off x="2322193" y="450058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/>
            <p:nvPr/>
          </p:nvCxnSpPr>
          <p:spPr>
            <a:xfrm>
              <a:off x="2322193" y="464460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>
              <a:off x="2322193" y="4809971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/>
            <p:nvPr/>
          </p:nvCxnSpPr>
          <p:spPr>
            <a:xfrm>
              <a:off x="2322193" y="4953987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/>
            <p:nvPr/>
          </p:nvCxnSpPr>
          <p:spPr>
            <a:xfrm>
              <a:off x="2322193" y="5098003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2322193" y="5242019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4296666" y="3196864"/>
            <a:ext cx="3617959" cy="2469627"/>
            <a:chOff x="2322193" y="2772392"/>
            <a:chExt cx="3617959" cy="2469627"/>
          </a:xfrm>
        </p:grpSpPr>
        <p:cxnSp>
          <p:nvCxnSpPr>
            <p:cNvPr id="68" name="직선 화살표 연결선 67"/>
            <p:cNvCxnSpPr/>
            <p:nvPr/>
          </p:nvCxnSpPr>
          <p:spPr>
            <a:xfrm>
              <a:off x="2322193" y="277239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>
              <a:off x="2322193" y="291640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>
              <a:off x="2322193" y="306042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/>
            <p:nvPr/>
          </p:nvCxnSpPr>
          <p:spPr>
            <a:xfrm>
              <a:off x="2322193" y="320444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/>
            <p:nvPr/>
          </p:nvCxnSpPr>
          <p:spPr>
            <a:xfrm>
              <a:off x="2322193" y="334845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/>
            <p:nvPr/>
          </p:nvCxnSpPr>
          <p:spPr>
            <a:xfrm>
              <a:off x="2322193" y="349247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>
              <a:off x="2322193" y="363648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>
              <a:off x="2322193" y="378050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>
              <a:off x="2322193" y="392452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>
              <a:off x="2322193" y="406853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>
              <a:off x="2322193" y="421255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2322193" y="435656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2322193" y="450058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>
              <a:off x="2322193" y="464460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>
              <a:off x="2322193" y="4809971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2322193" y="4953987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/>
            <p:nvPr/>
          </p:nvCxnSpPr>
          <p:spPr>
            <a:xfrm>
              <a:off x="2322193" y="5098003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>
              <a:off x="2322193" y="5242019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/>
          <p:cNvGrpSpPr/>
          <p:nvPr/>
        </p:nvGrpSpPr>
        <p:grpSpPr>
          <a:xfrm>
            <a:off x="4547507" y="3457546"/>
            <a:ext cx="3617959" cy="2469627"/>
            <a:chOff x="2322193" y="2772392"/>
            <a:chExt cx="3617959" cy="2469627"/>
          </a:xfrm>
        </p:grpSpPr>
        <p:cxnSp>
          <p:nvCxnSpPr>
            <p:cNvPr id="87" name="직선 화살표 연결선 86"/>
            <p:cNvCxnSpPr/>
            <p:nvPr/>
          </p:nvCxnSpPr>
          <p:spPr>
            <a:xfrm>
              <a:off x="2322193" y="277239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/>
            <p:nvPr/>
          </p:nvCxnSpPr>
          <p:spPr>
            <a:xfrm>
              <a:off x="2322193" y="291640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/>
            <p:nvPr/>
          </p:nvCxnSpPr>
          <p:spPr>
            <a:xfrm>
              <a:off x="2322193" y="306042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/>
            <p:nvPr/>
          </p:nvCxnSpPr>
          <p:spPr>
            <a:xfrm>
              <a:off x="2322193" y="320444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/>
            <p:nvPr/>
          </p:nvCxnSpPr>
          <p:spPr>
            <a:xfrm>
              <a:off x="2322193" y="334845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/>
            <p:nvPr/>
          </p:nvCxnSpPr>
          <p:spPr>
            <a:xfrm>
              <a:off x="2322193" y="349247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/>
            <p:nvPr/>
          </p:nvCxnSpPr>
          <p:spPr>
            <a:xfrm>
              <a:off x="2322193" y="363648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/>
            <p:nvPr/>
          </p:nvCxnSpPr>
          <p:spPr>
            <a:xfrm>
              <a:off x="2322193" y="378050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/>
            <p:nvPr/>
          </p:nvCxnSpPr>
          <p:spPr>
            <a:xfrm>
              <a:off x="2322193" y="392452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/>
            <p:nvPr/>
          </p:nvCxnSpPr>
          <p:spPr>
            <a:xfrm>
              <a:off x="2322193" y="406853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>
              <a:off x="2322193" y="421255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/>
            <p:nvPr/>
          </p:nvCxnSpPr>
          <p:spPr>
            <a:xfrm>
              <a:off x="2322193" y="435656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/>
            <p:nvPr/>
          </p:nvCxnSpPr>
          <p:spPr>
            <a:xfrm>
              <a:off x="2322193" y="450058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/>
            <p:nvPr/>
          </p:nvCxnSpPr>
          <p:spPr>
            <a:xfrm>
              <a:off x="2322193" y="464460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/>
            <p:nvPr/>
          </p:nvCxnSpPr>
          <p:spPr>
            <a:xfrm>
              <a:off x="2322193" y="4809971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/>
            <p:nvPr/>
          </p:nvCxnSpPr>
          <p:spPr>
            <a:xfrm>
              <a:off x="2322193" y="4953987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>
              <a:off x="2322193" y="5098003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/>
            <p:nvPr/>
          </p:nvCxnSpPr>
          <p:spPr>
            <a:xfrm>
              <a:off x="2322193" y="5242019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/>
          <p:cNvGrpSpPr/>
          <p:nvPr/>
        </p:nvGrpSpPr>
        <p:grpSpPr>
          <a:xfrm>
            <a:off x="4798386" y="3641075"/>
            <a:ext cx="3617959" cy="2469627"/>
            <a:chOff x="2322193" y="2772392"/>
            <a:chExt cx="3617959" cy="2469627"/>
          </a:xfrm>
        </p:grpSpPr>
        <p:cxnSp>
          <p:nvCxnSpPr>
            <p:cNvPr id="106" name="직선 화살표 연결선 105"/>
            <p:cNvCxnSpPr/>
            <p:nvPr/>
          </p:nvCxnSpPr>
          <p:spPr>
            <a:xfrm>
              <a:off x="2322193" y="277239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/>
            <p:cNvCxnSpPr/>
            <p:nvPr/>
          </p:nvCxnSpPr>
          <p:spPr>
            <a:xfrm>
              <a:off x="2322193" y="291640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/>
            <p:nvPr/>
          </p:nvCxnSpPr>
          <p:spPr>
            <a:xfrm>
              <a:off x="2322193" y="306042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/>
            <p:cNvCxnSpPr/>
            <p:nvPr/>
          </p:nvCxnSpPr>
          <p:spPr>
            <a:xfrm>
              <a:off x="2322193" y="320444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>
              <a:off x="2322193" y="334845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/>
            <p:cNvCxnSpPr/>
            <p:nvPr/>
          </p:nvCxnSpPr>
          <p:spPr>
            <a:xfrm>
              <a:off x="2322193" y="349247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/>
            <p:cNvCxnSpPr/>
            <p:nvPr/>
          </p:nvCxnSpPr>
          <p:spPr>
            <a:xfrm>
              <a:off x="2322193" y="363648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/>
            <p:nvPr/>
          </p:nvCxnSpPr>
          <p:spPr>
            <a:xfrm>
              <a:off x="2322193" y="378050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/>
            <p:cNvCxnSpPr/>
            <p:nvPr/>
          </p:nvCxnSpPr>
          <p:spPr>
            <a:xfrm>
              <a:off x="2322193" y="392452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/>
            <p:cNvCxnSpPr/>
            <p:nvPr/>
          </p:nvCxnSpPr>
          <p:spPr>
            <a:xfrm>
              <a:off x="2322193" y="406853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/>
            <p:cNvCxnSpPr/>
            <p:nvPr/>
          </p:nvCxnSpPr>
          <p:spPr>
            <a:xfrm>
              <a:off x="2322193" y="421255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/>
            <p:nvPr/>
          </p:nvCxnSpPr>
          <p:spPr>
            <a:xfrm>
              <a:off x="2322193" y="435656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/>
            <p:cNvCxnSpPr/>
            <p:nvPr/>
          </p:nvCxnSpPr>
          <p:spPr>
            <a:xfrm>
              <a:off x="2322193" y="450058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/>
            <p:cNvCxnSpPr/>
            <p:nvPr/>
          </p:nvCxnSpPr>
          <p:spPr>
            <a:xfrm>
              <a:off x="2322193" y="464460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/>
            <p:cNvCxnSpPr/>
            <p:nvPr/>
          </p:nvCxnSpPr>
          <p:spPr>
            <a:xfrm>
              <a:off x="2322193" y="4809971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/>
            <p:cNvCxnSpPr/>
            <p:nvPr/>
          </p:nvCxnSpPr>
          <p:spPr>
            <a:xfrm>
              <a:off x="2322193" y="4953987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/>
            <p:nvPr/>
          </p:nvCxnSpPr>
          <p:spPr>
            <a:xfrm>
              <a:off x="2322193" y="5098003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/>
            <p:nvPr/>
          </p:nvCxnSpPr>
          <p:spPr>
            <a:xfrm>
              <a:off x="2322193" y="5242019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472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타원 123"/>
          <p:cNvSpPr/>
          <p:nvPr/>
        </p:nvSpPr>
        <p:spPr>
          <a:xfrm>
            <a:off x="3324801" y="3217583"/>
            <a:ext cx="1368152" cy="130070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직교 투영 매트릭스 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1971892" y="2242628"/>
            <a:ext cx="3617959" cy="2469627"/>
            <a:chOff x="2322193" y="2772392"/>
            <a:chExt cx="3617959" cy="2469627"/>
          </a:xfrm>
        </p:grpSpPr>
        <p:cxnSp>
          <p:nvCxnSpPr>
            <p:cNvPr id="17" name="직선 화살표 연결선 16"/>
            <p:cNvCxnSpPr/>
            <p:nvPr/>
          </p:nvCxnSpPr>
          <p:spPr>
            <a:xfrm>
              <a:off x="2322193" y="277239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2322193" y="291640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2322193" y="306042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2322193" y="320444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2322193" y="334845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2322193" y="349247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2322193" y="363648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2322193" y="378050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2322193" y="392452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2322193" y="406853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2322193" y="421255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2322193" y="435656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2322193" y="450058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2322193" y="464460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2322193" y="4809971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2322193" y="4953987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2322193" y="5098003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>
              <a:off x="2322193" y="5242019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2150654" y="2425354"/>
            <a:ext cx="3617959" cy="2469627"/>
            <a:chOff x="2322193" y="2772392"/>
            <a:chExt cx="3617959" cy="2469627"/>
          </a:xfrm>
        </p:grpSpPr>
        <p:cxnSp>
          <p:nvCxnSpPr>
            <p:cNvPr id="36" name="직선 화살표 연결선 35"/>
            <p:cNvCxnSpPr/>
            <p:nvPr/>
          </p:nvCxnSpPr>
          <p:spPr>
            <a:xfrm>
              <a:off x="2322193" y="277239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>
              <a:off x="2322193" y="291640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>
              <a:off x="2322193" y="306042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>
              <a:off x="2322193" y="320444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>
              <a:off x="2322193" y="334845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>
              <a:off x="2322193" y="349247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2322193" y="363648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>
              <a:off x="2322193" y="378050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>
              <a:off x="2322193" y="392452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>
              <a:off x="2322193" y="406853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>
              <a:off x="2322193" y="421255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>
              <a:off x="2322193" y="435656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>
              <a:off x="2322193" y="450058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>
              <a:off x="2322193" y="464460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>
              <a:off x="2322193" y="4809971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>
              <a:off x="2322193" y="4953987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>
              <a:off x="2322193" y="5098003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>
              <a:off x="2322193" y="5242019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2422364" y="2667099"/>
            <a:ext cx="3617959" cy="2469627"/>
            <a:chOff x="2322193" y="2772392"/>
            <a:chExt cx="3617959" cy="2469627"/>
          </a:xfrm>
        </p:grpSpPr>
        <p:cxnSp>
          <p:nvCxnSpPr>
            <p:cNvPr id="55" name="직선 화살표 연결선 54"/>
            <p:cNvCxnSpPr/>
            <p:nvPr/>
          </p:nvCxnSpPr>
          <p:spPr>
            <a:xfrm>
              <a:off x="2322193" y="277239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>
              <a:off x="2322193" y="291640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>
              <a:off x="2322193" y="306042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>
              <a:off x="2322193" y="320444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>
              <a:off x="2322193" y="334845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>
              <a:off x="2322193" y="349247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>
              <a:off x="2322193" y="363648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/>
            <p:nvPr/>
          </p:nvCxnSpPr>
          <p:spPr>
            <a:xfrm>
              <a:off x="2322193" y="378050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>
              <a:off x="2322193" y="392452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/>
            <p:nvPr/>
          </p:nvCxnSpPr>
          <p:spPr>
            <a:xfrm>
              <a:off x="2322193" y="406853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/>
            <p:nvPr/>
          </p:nvCxnSpPr>
          <p:spPr>
            <a:xfrm>
              <a:off x="2322193" y="421255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2322193" y="435656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>
              <a:off x="2322193" y="450058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>
              <a:off x="2322193" y="464460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>
              <a:off x="2322193" y="4809971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>
              <a:off x="2322193" y="4953987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/>
            <p:nvPr/>
          </p:nvCxnSpPr>
          <p:spPr>
            <a:xfrm>
              <a:off x="2322193" y="5098003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/>
            <p:nvPr/>
          </p:nvCxnSpPr>
          <p:spPr>
            <a:xfrm>
              <a:off x="2322193" y="5242019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/>
          <p:cNvGrpSpPr/>
          <p:nvPr/>
        </p:nvGrpSpPr>
        <p:grpSpPr>
          <a:xfrm>
            <a:off x="2673205" y="2927781"/>
            <a:ext cx="3617959" cy="2469627"/>
            <a:chOff x="2322193" y="2772392"/>
            <a:chExt cx="3617959" cy="2469627"/>
          </a:xfrm>
        </p:grpSpPr>
        <p:cxnSp>
          <p:nvCxnSpPr>
            <p:cNvPr id="74" name="직선 화살표 연결선 73"/>
            <p:cNvCxnSpPr/>
            <p:nvPr/>
          </p:nvCxnSpPr>
          <p:spPr>
            <a:xfrm>
              <a:off x="2322193" y="277239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>
              <a:off x="2322193" y="291640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>
              <a:off x="2322193" y="306042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>
              <a:off x="2322193" y="320444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>
              <a:off x="2322193" y="334845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2322193" y="349247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2322193" y="363648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>
              <a:off x="2322193" y="378050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>
              <a:off x="2322193" y="392452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2322193" y="406853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/>
            <p:nvPr/>
          </p:nvCxnSpPr>
          <p:spPr>
            <a:xfrm>
              <a:off x="2322193" y="421255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>
              <a:off x="2322193" y="435656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/>
            <p:nvPr/>
          </p:nvCxnSpPr>
          <p:spPr>
            <a:xfrm>
              <a:off x="2322193" y="450058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/>
            <p:nvPr/>
          </p:nvCxnSpPr>
          <p:spPr>
            <a:xfrm>
              <a:off x="2322193" y="464460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/>
            <p:nvPr/>
          </p:nvCxnSpPr>
          <p:spPr>
            <a:xfrm>
              <a:off x="2322193" y="4809971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/>
            <p:nvPr/>
          </p:nvCxnSpPr>
          <p:spPr>
            <a:xfrm>
              <a:off x="2322193" y="4953987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/>
            <p:nvPr/>
          </p:nvCxnSpPr>
          <p:spPr>
            <a:xfrm>
              <a:off x="2322193" y="5098003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/>
            <p:nvPr/>
          </p:nvCxnSpPr>
          <p:spPr>
            <a:xfrm>
              <a:off x="2322193" y="5242019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/>
          <p:nvPr/>
        </p:nvGrpSpPr>
        <p:grpSpPr>
          <a:xfrm>
            <a:off x="2924084" y="3111310"/>
            <a:ext cx="3617959" cy="2469627"/>
            <a:chOff x="2322193" y="2772392"/>
            <a:chExt cx="3617959" cy="2469627"/>
          </a:xfrm>
        </p:grpSpPr>
        <p:cxnSp>
          <p:nvCxnSpPr>
            <p:cNvPr id="93" name="직선 화살표 연결선 92"/>
            <p:cNvCxnSpPr/>
            <p:nvPr/>
          </p:nvCxnSpPr>
          <p:spPr>
            <a:xfrm>
              <a:off x="2322193" y="277239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/>
            <p:nvPr/>
          </p:nvCxnSpPr>
          <p:spPr>
            <a:xfrm>
              <a:off x="2322193" y="291640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/>
            <p:nvPr/>
          </p:nvCxnSpPr>
          <p:spPr>
            <a:xfrm>
              <a:off x="2322193" y="306042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/>
            <p:nvPr/>
          </p:nvCxnSpPr>
          <p:spPr>
            <a:xfrm>
              <a:off x="2322193" y="320444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>
              <a:off x="2322193" y="334845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/>
            <p:nvPr/>
          </p:nvCxnSpPr>
          <p:spPr>
            <a:xfrm>
              <a:off x="2322193" y="349247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/>
            <p:nvPr/>
          </p:nvCxnSpPr>
          <p:spPr>
            <a:xfrm>
              <a:off x="2322193" y="363648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/>
            <p:nvPr/>
          </p:nvCxnSpPr>
          <p:spPr>
            <a:xfrm>
              <a:off x="2322193" y="378050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/>
            <p:nvPr/>
          </p:nvCxnSpPr>
          <p:spPr>
            <a:xfrm>
              <a:off x="2322193" y="392452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/>
            <p:nvPr/>
          </p:nvCxnSpPr>
          <p:spPr>
            <a:xfrm>
              <a:off x="2322193" y="406853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>
              <a:off x="2322193" y="421255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/>
            <p:nvPr/>
          </p:nvCxnSpPr>
          <p:spPr>
            <a:xfrm>
              <a:off x="2322193" y="435656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/>
            <p:nvPr/>
          </p:nvCxnSpPr>
          <p:spPr>
            <a:xfrm>
              <a:off x="2322193" y="450058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/>
            <p:cNvCxnSpPr/>
            <p:nvPr/>
          </p:nvCxnSpPr>
          <p:spPr>
            <a:xfrm>
              <a:off x="2322193" y="464460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/>
            <p:cNvCxnSpPr/>
            <p:nvPr/>
          </p:nvCxnSpPr>
          <p:spPr>
            <a:xfrm>
              <a:off x="2322193" y="4809971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/>
            <p:nvPr/>
          </p:nvCxnSpPr>
          <p:spPr>
            <a:xfrm>
              <a:off x="2322193" y="4953987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/>
            <p:cNvCxnSpPr/>
            <p:nvPr/>
          </p:nvCxnSpPr>
          <p:spPr>
            <a:xfrm>
              <a:off x="2322193" y="5098003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>
              <a:off x="2322193" y="5242019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직선 연결선 113"/>
          <p:cNvCxnSpPr/>
          <p:nvPr/>
        </p:nvCxnSpPr>
        <p:spPr>
          <a:xfrm flipH="1" flipV="1">
            <a:off x="5454329" y="2019507"/>
            <a:ext cx="1152128" cy="1027719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H="1" flipV="1">
            <a:off x="5454329" y="4680747"/>
            <a:ext cx="1152128" cy="1027719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5462361" y="2019506"/>
            <a:ext cx="0" cy="267904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6602852" y="3028029"/>
            <a:ext cx="0" cy="267904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458462" y="2585919"/>
            <a:ext cx="2736304" cy="2606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8154608" y="3238598"/>
            <a:ext cx="1368152" cy="130070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2472267" y="1366827"/>
            <a:ext cx="7572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4000" dirty="0"/>
              <a:t>Result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66759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직교 투영 매트릭스 </a:t>
            </a:r>
          </a:p>
        </p:txBody>
      </p:sp>
      <p:pic>
        <p:nvPicPr>
          <p:cNvPr id="1026" name="Picture 2" descr="opengl coordinate system 3d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19"/>
          <a:stretch/>
        </p:blipFill>
        <p:spPr bwMode="auto">
          <a:xfrm>
            <a:off x="1415480" y="2619277"/>
            <a:ext cx="3744416" cy="399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506562" y="2756828"/>
            <a:ext cx="5698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m_v3CameraPos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(0.f, 0. f, 1.f);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m_v3CameraLookat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(0.f, 0.f, 0.f);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m_v3CameraUp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(0.f, 1.f, 0.f);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43792" y="3933056"/>
            <a:ext cx="6732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m_m4Proj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ortho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(-1.f, 1.f, -1.f, 1.f, 0.f, 2.f);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47528" y="5373216"/>
            <a:ext cx="216024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82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원근 투영 매트릭스 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904312" y="1988840"/>
            <a:ext cx="72008" cy="4032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591944" y="3320988"/>
            <a:ext cx="1440160" cy="13681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cxnSpLocks/>
            <a:stCxn id="33" idx="3"/>
          </p:cNvCxnSpPr>
          <p:nvPr/>
        </p:nvCxnSpPr>
        <p:spPr>
          <a:xfrm flipV="1">
            <a:off x="3067080" y="2204864"/>
            <a:ext cx="5837232" cy="17641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cxnSpLocks/>
            <a:stCxn id="33" idx="3"/>
          </p:cNvCxnSpPr>
          <p:nvPr/>
        </p:nvCxnSpPr>
        <p:spPr>
          <a:xfrm flipV="1">
            <a:off x="3067080" y="2348880"/>
            <a:ext cx="5837232" cy="16201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cxnSpLocks/>
            <a:stCxn id="33" idx="3"/>
          </p:cNvCxnSpPr>
          <p:nvPr/>
        </p:nvCxnSpPr>
        <p:spPr>
          <a:xfrm flipV="1">
            <a:off x="3067080" y="2492896"/>
            <a:ext cx="5837232" cy="14761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cxnSpLocks/>
            <a:stCxn id="33" idx="3"/>
          </p:cNvCxnSpPr>
          <p:nvPr/>
        </p:nvCxnSpPr>
        <p:spPr>
          <a:xfrm flipV="1">
            <a:off x="3067080" y="2636912"/>
            <a:ext cx="5837232" cy="13321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cxnSpLocks/>
            <a:stCxn id="33" idx="3"/>
          </p:cNvCxnSpPr>
          <p:nvPr/>
        </p:nvCxnSpPr>
        <p:spPr>
          <a:xfrm flipV="1">
            <a:off x="3067080" y="2780928"/>
            <a:ext cx="5837232" cy="11881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  <a:stCxn id="33" idx="3"/>
          </p:cNvCxnSpPr>
          <p:nvPr/>
        </p:nvCxnSpPr>
        <p:spPr>
          <a:xfrm flipV="1">
            <a:off x="3067080" y="2924944"/>
            <a:ext cx="5837232" cy="1044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  <a:stCxn id="33" idx="3"/>
          </p:cNvCxnSpPr>
          <p:nvPr/>
        </p:nvCxnSpPr>
        <p:spPr>
          <a:xfrm flipV="1">
            <a:off x="3067080" y="3068960"/>
            <a:ext cx="5837232" cy="9001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33" idx="3"/>
          </p:cNvCxnSpPr>
          <p:nvPr/>
        </p:nvCxnSpPr>
        <p:spPr>
          <a:xfrm flipV="1">
            <a:off x="3067080" y="3212976"/>
            <a:ext cx="5837232" cy="7560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  <a:stCxn id="33" idx="3"/>
          </p:cNvCxnSpPr>
          <p:nvPr/>
        </p:nvCxnSpPr>
        <p:spPr>
          <a:xfrm flipV="1">
            <a:off x="3067080" y="3356992"/>
            <a:ext cx="5837232" cy="6120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  <a:stCxn id="33" idx="3"/>
          </p:cNvCxnSpPr>
          <p:nvPr/>
        </p:nvCxnSpPr>
        <p:spPr>
          <a:xfrm flipV="1">
            <a:off x="3067080" y="3501008"/>
            <a:ext cx="5837232" cy="4680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  <a:stCxn id="33" idx="3"/>
          </p:cNvCxnSpPr>
          <p:nvPr/>
        </p:nvCxnSpPr>
        <p:spPr>
          <a:xfrm flipV="1">
            <a:off x="3067080" y="3645024"/>
            <a:ext cx="5837232" cy="3240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  <a:stCxn id="33" idx="3"/>
          </p:cNvCxnSpPr>
          <p:nvPr/>
        </p:nvCxnSpPr>
        <p:spPr>
          <a:xfrm flipV="1">
            <a:off x="3067080" y="3789040"/>
            <a:ext cx="5837232" cy="1800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  <a:stCxn id="33" idx="3"/>
          </p:cNvCxnSpPr>
          <p:nvPr/>
        </p:nvCxnSpPr>
        <p:spPr>
          <a:xfrm flipV="1">
            <a:off x="3067080" y="3933056"/>
            <a:ext cx="5837232" cy="360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  <a:stCxn id="33" idx="3"/>
          </p:cNvCxnSpPr>
          <p:nvPr/>
        </p:nvCxnSpPr>
        <p:spPr>
          <a:xfrm>
            <a:off x="3067080" y="3969060"/>
            <a:ext cx="5837232" cy="1080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  <a:stCxn id="33" idx="3"/>
          </p:cNvCxnSpPr>
          <p:nvPr/>
        </p:nvCxnSpPr>
        <p:spPr>
          <a:xfrm>
            <a:off x="3067080" y="3969060"/>
            <a:ext cx="5837232" cy="2520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  <a:stCxn id="33" idx="3"/>
          </p:cNvCxnSpPr>
          <p:nvPr/>
        </p:nvCxnSpPr>
        <p:spPr>
          <a:xfrm>
            <a:off x="3067080" y="3969060"/>
            <a:ext cx="5837232" cy="3960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cxnSpLocks/>
            <a:stCxn id="33" idx="3"/>
          </p:cNvCxnSpPr>
          <p:nvPr/>
        </p:nvCxnSpPr>
        <p:spPr>
          <a:xfrm>
            <a:off x="3067080" y="3969060"/>
            <a:ext cx="5837232" cy="5400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cxnSpLocks/>
            <a:stCxn id="33" idx="3"/>
          </p:cNvCxnSpPr>
          <p:nvPr/>
        </p:nvCxnSpPr>
        <p:spPr>
          <a:xfrm>
            <a:off x="3067080" y="3969060"/>
            <a:ext cx="5837232" cy="6840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cxnSpLocks/>
            <a:stCxn id="33" idx="3"/>
          </p:cNvCxnSpPr>
          <p:nvPr/>
        </p:nvCxnSpPr>
        <p:spPr>
          <a:xfrm>
            <a:off x="3067080" y="3969060"/>
            <a:ext cx="5837232" cy="8280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cxnSpLocks/>
            <a:stCxn id="33" idx="3"/>
          </p:cNvCxnSpPr>
          <p:nvPr/>
        </p:nvCxnSpPr>
        <p:spPr>
          <a:xfrm>
            <a:off x="3067080" y="3969060"/>
            <a:ext cx="5837232" cy="97210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33" idx="3"/>
          </p:cNvCxnSpPr>
          <p:nvPr/>
        </p:nvCxnSpPr>
        <p:spPr>
          <a:xfrm>
            <a:off x="3067080" y="3969060"/>
            <a:ext cx="5837232" cy="1116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33" idx="3"/>
          </p:cNvCxnSpPr>
          <p:nvPr/>
        </p:nvCxnSpPr>
        <p:spPr>
          <a:xfrm>
            <a:off x="3067080" y="3969060"/>
            <a:ext cx="5837232" cy="12601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cxnSpLocks/>
            <a:stCxn id="33" idx="3"/>
          </p:cNvCxnSpPr>
          <p:nvPr/>
        </p:nvCxnSpPr>
        <p:spPr>
          <a:xfrm>
            <a:off x="3067080" y="3969060"/>
            <a:ext cx="5837232" cy="14041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cxnSpLocks/>
            <a:stCxn id="33" idx="3"/>
          </p:cNvCxnSpPr>
          <p:nvPr/>
        </p:nvCxnSpPr>
        <p:spPr>
          <a:xfrm>
            <a:off x="3067080" y="3969060"/>
            <a:ext cx="5837232" cy="1548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cxnSpLocks/>
            <a:stCxn id="33" idx="3"/>
          </p:cNvCxnSpPr>
          <p:nvPr/>
        </p:nvCxnSpPr>
        <p:spPr>
          <a:xfrm>
            <a:off x="3067080" y="3969060"/>
            <a:ext cx="5837232" cy="16921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cxnSpLocks/>
            <a:stCxn id="33" idx="3"/>
          </p:cNvCxnSpPr>
          <p:nvPr/>
        </p:nvCxnSpPr>
        <p:spPr>
          <a:xfrm>
            <a:off x="3067080" y="3969060"/>
            <a:ext cx="5837232" cy="18362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0CEFAD0F-CDB4-4821-9D06-CC6A87275B01}"/>
              </a:ext>
            </a:extLst>
          </p:cNvPr>
          <p:cNvSpPr/>
          <p:nvPr/>
        </p:nvSpPr>
        <p:spPr>
          <a:xfrm rot="16200000">
            <a:off x="2671036" y="3825044"/>
            <a:ext cx="504056" cy="28803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A566A6-1797-4376-B2CF-49B713B16458}"/>
              </a:ext>
            </a:extLst>
          </p:cNvPr>
          <p:cNvSpPr/>
          <p:nvPr/>
        </p:nvSpPr>
        <p:spPr>
          <a:xfrm>
            <a:off x="2225126" y="3787944"/>
            <a:ext cx="57606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868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원근 투영 매트릭스 </a:t>
            </a:r>
            <a:endParaRPr lang="en-US" altLang="ko-KR" dirty="0"/>
          </a:p>
        </p:txBody>
      </p:sp>
      <p:sp>
        <p:nvSpPr>
          <p:cNvPr id="34" name="TextBox 33"/>
          <p:cNvSpPr txBox="1"/>
          <p:nvPr/>
        </p:nvSpPr>
        <p:spPr>
          <a:xfrm>
            <a:off x="1703512" y="4398917"/>
            <a:ext cx="375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400" dirty="0">
                <a:solidFill>
                  <a:srgbClr val="FF0000"/>
                </a:solidFill>
              </a:rPr>
              <a:t>Camera Position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54924" y="4398917"/>
            <a:ext cx="375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400" dirty="0">
                <a:solidFill>
                  <a:srgbClr val="FF0000"/>
                </a:solidFill>
              </a:rPr>
              <a:t>Camera Look-at Position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2225126" y="2636912"/>
            <a:ext cx="6823202" cy="1584176"/>
            <a:chOff x="701126" y="2636912"/>
            <a:chExt cx="6823202" cy="1584176"/>
          </a:xfrm>
        </p:grpSpPr>
        <p:grpSp>
          <p:nvGrpSpPr>
            <p:cNvPr id="5" name="그룹 4"/>
            <p:cNvGrpSpPr/>
            <p:nvPr/>
          </p:nvGrpSpPr>
          <p:grpSpPr>
            <a:xfrm>
              <a:off x="701126" y="3717032"/>
              <a:ext cx="841954" cy="504056"/>
              <a:chOff x="2915816" y="2205960"/>
              <a:chExt cx="841954" cy="504056"/>
            </a:xfrm>
          </p:grpSpPr>
          <p:sp>
            <p:nvSpPr>
              <p:cNvPr id="4" name="이등변 삼각형 3"/>
              <p:cNvSpPr/>
              <p:nvPr/>
            </p:nvSpPr>
            <p:spPr>
              <a:xfrm rot="16200000">
                <a:off x="3361726" y="2313972"/>
                <a:ext cx="504056" cy="288032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2915816" y="2276872"/>
                <a:ext cx="576064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899592" y="3859952"/>
              <a:ext cx="216024" cy="2171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7308304" y="3859404"/>
              <a:ext cx="216024" cy="2171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화살표 연결선 39"/>
            <p:cNvCxnSpPr>
              <a:stCxn id="4" idx="3"/>
              <a:endCxn id="38" idx="2"/>
            </p:cNvCxnSpPr>
            <p:nvPr/>
          </p:nvCxnSpPr>
          <p:spPr>
            <a:xfrm flipV="1">
              <a:off x="1543080" y="3967964"/>
              <a:ext cx="5765224" cy="109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3" idx="0"/>
            </p:cNvCxnSpPr>
            <p:nvPr/>
          </p:nvCxnSpPr>
          <p:spPr>
            <a:xfrm flipV="1">
              <a:off x="989158" y="2636912"/>
              <a:ext cx="0" cy="115103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1524000" y="2215780"/>
            <a:ext cx="375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400" dirty="0">
                <a:solidFill>
                  <a:srgbClr val="FF0000"/>
                </a:solidFill>
              </a:rPr>
              <a:t>Camera Up Vector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59896" y="1754372"/>
            <a:ext cx="5209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4000" dirty="0"/>
              <a:t>Camera Setting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76272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원근 투영 매트릭스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97330" y="1754372"/>
            <a:ext cx="7572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4000" dirty="0"/>
              <a:t>Perspective Projection Setting</a:t>
            </a:r>
            <a:endParaRPr lang="ko-KR" altLang="en-US" sz="4000" dirty="0"/>
          </a:p>
        </p:txBody>
      </p:sp>
      <p:cxnSp>
        <p:nvCxnSpPr>
          <p:cNvPr id="8" name="직선 연결선 7"/>
          <p:cNvCxnSpPr>
            <a:cxnSpLocks/>
            <a:stCxn id="37" idx="1"/>
            <a:endCxn id="3" idx="5"/>
          </p:cNvCxnSpPr>
          <p:nvPr/>
        </p:nvCxnSpPr>
        <p:spPr>
          <a:xfrm flipH="1" flipV="1">
            <a:off x="5819029" y="3746209"/>
            <a:ext cx="247636" cy="359614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  <a:stCxn id="34" idx="1"/>
            <a:endCxn id="29" idx="5"/>
          </p:cNvCxnSpPr>
          <p:nvPr/>
        </p:nvCxnSpPr>
        <p:spPr>
          <a:xfrm flipH="1" flipV="1">
            <a:off x="5813312" y="4941865"/>
            <a:ext cx="255544" cy="258609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cxnSpLocks/>
            <a:stCxn id="46" idx="1"/>
            <a:endCxn id="41" idx="5"/>
          </p:cNvCxnSpPr>
          <p:nvPr/>
        </p:nvCxnSpPr>
        <p:spPr>
          <a:xfrm flipH="1" flipV="1">
            <a:off x="8646944" y="2943010"/>
            <a:ext cx="1035052" cy="89552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cxnSpLocks/>
            <a:stCxn id="49" idx="1"/>
            <a:endCxn id="53" idx="5"/>
          </p:cNvCxnSpPr>
          <p:nvPr/>
        </p:nvCxnSpPr>
        <p:spPr>
          <a:xfrm flipH="1" flipV="1">
            <a:off x="8646091" y="5431455"/>
            <a:ext cx="1035904" cy="906975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cxnSpLocks/>
            <a:stCxn id="3" idx="4"/>
            <a:endCxn id="29" idx="0"/>
          </p:cNvCxnSpPr>
          <p:nvPr/>
        </p:nvCxnSpPr>
        <p:spPr>
          <a:xfrm flipH="1">
            <a:off x="5762396" y="3770368"/>
            <a:ext cx="5717" cy="103069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  <a:stCxn id="41" idx="4"/>
            <a:endCxn id="53" idx="0"/>
          </p:cNvCxnSpPr>
          <p:nvPr/>
        </p:nvCxnSpPr>
        <p:spPr>
          <a:xfrm flipH="1">
            <a:off x="8595175" y="2967170"/>
            <a:ext cx="853" cy="232347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cxnSpLocks/>
            <a:stCxn id="41" idx="2"/>
            <a:endCxn id="3" idx="6"/>
          </p:cNvCxnSpPr>
          <p:nvPr/>
        </p:nvCxnSpPr>
        <p:spPr>
          <a:xfrm flipH="1">
            <a:off x="5840120" y="2884688"/>
            <a:ext cx="2683898" cy="80319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cxnSpLocks/>
            <a:stCxn id="53" idx="2"/>
            <a:endCxn id="29" idx="6"/>
          </p:cNvCxnSpPr>
          <p:nvPr/>
        </p:nvCxnSpPr>
        <p:spPr>
          <a:xfrm flipH="1" flipV="1">
            <a:off x="5834403" y="4883541"/>
            <a:ext cx="2688762" cy="48959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cxnSpLocks/>
            <a:stCxn id="46" idx="2"/>
            <a:endCxn id="37" idx="6"/>
          </p:cNvCxnSpPr>
          <p:nvPr/>
        </p:nvCxnSpPr>
        <p:spPr>
          <a:xfrm flipH="1">
            <a:off x="6189591" y="3896855"/>
            <a:ext cx="3471314" cy="26729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cxnSpLocks/>
            <a:stCxn id="49" idx="2"/>
            <a:endCxn id="34" idx="6"/>
          </p:cNvCxnSpPr>
          <p:nvPr/>
        </p:nvCxnSpPr>
        <p:spPr>
          <a:xfrm flipH="1" flipV="1">
            <a:off x="6191782" y="5258797"/>
            <a:ext cx="3469122" cy="11379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cxnSpLocks/>
            <a:stCxn id="37" idx="4"/>
            <a:endCxn id="34" idx="0"/>
          </p:cNvCxnSpPr>
          <p:nvPr/>
        </p:nvCxnSpPr>
        <p:spPr>
          <a:xfrm>
            <a:off x="6117584" y="4246630"/>
            <a:ext cx="2191" cy="9296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cxnSpLocks/>
            <a:stCxn id="46" idx="4"/>
            <a:endCxn id="49" idx="0"/>
          </p:cNvCxnSpPr>
          <p:nvPr/>
        </p:nvCxnSpPr>
        <p:spPr>
          <a:xfrm flipH="1">
            <a:off x="9732914" y="3979336"/>
            <a:ext cx="1" cy="233493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4DDCC716-5DE1-4921-AA8B-1A66BB2E1810}"/>
              </a:ext>
            </a:extLst>
          </p:cNvPr>
          <p:cNvSpPr/>
          <p:nvPr/>
        </p:nvSpPr>
        <p:spPr>
          <a:xfrm>
            <a:off x="5696104" y="3605404"/>
            <a:ext cx="144017" cy="1649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F0A4856-7900-4D71-B533-9838136DCD8E}"/>
              </a:ext>
            </a:extLst>
          </p:cNvPr>
          <p:cNvSpPr/>
          <p:nvPr/>
        </p:nvSpPr>
        <p:spPr>
          <a:xfrm>
            <a:off x="5690387" y="4801059"/>
            <a:ext cx="144017" cy="1649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2AF618F-E648-4505-AED3-227E6CA963BB}"/>
              </a:ext>
            </a:extLst>
          </p:cNvPr>
          <p:cNvSpPr/>
          <p:nvPr/>
        </p:nvSpPr>
        <p:spPr>
          <a:xfrm>
            <a:off x="6047766" y="5176315"/>
            <a:ext cx="144017" cy="1649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EFD775B-02CB-4B19-9444-115FC2DCBCCA}"/>
              </a:ext>
            </a:extLst>
          </p:cNvPr>
          <p:cNvSpPr/>
          <p:nvPr/>
        </p:nvSpPr>
        <p:spPr>
          <a:xfrm>
            <a:off x="6045575" y="4081665"/>
            <a:ext cx="144017" cy="1649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3477197-1BF4-409C-9FC6-F835F85EBC73}"/>
              </a:ext>
            </a:extLst>
          </p:cNvPr>
          <p:cNvSpPr/>
          <p:nvPr/>
        </p:nvSpPr>
        <p:spPr>
          <a:xfrm>
            <a:off x="8524019" y="2802205"/>
            <a:ext cx="144017" cy="1649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2771EC7-5452-413A-9DFD-9BFD82C9D276}"/>
              </a:ext>
            </a:extLst>
          </p:cNvPr>
          <p:cNvSpPr/>
          <p:nvPr/>
        </p:nvSpPr>
        <p:spPr>
          <a:xfrm>
            <a:off x="9660906" y="3814372"/>
            <a:ext cx="144017" cy="1649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D630344-CDEF-4A0D-BCCA-5E0B9BE1E6E2}"/>
              </a:ext>
            </a:extLst>
          </p:cNvPr>
          <p:cNvSpPr/>
          <p:nvPr/>
        </p:nvSpPr>
        <p:spPr>
          <a:xfrm>
            <a:off x="9660905" y="6314271"/>
            <a:ext cx="144017" cy="1649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0B2D4BE-4CD8-4441-9E23-9AB1EACED1FB}"/>
              </a:ext>
            </a:extLst>
          </p:cNvPr>
          <p:cNvSpPr/>
          <p:nvPr/>
        </p:nvSpPr>
        <p:spPr>
          <a:xfrm>
            <a:off x="8523166" y="5290649"/>
            <a:ext cx="144017" cy="1649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이등변 삼각형 62">
            <a:extLst>
              <a:ext uri="{FF2B5EF4-FFF2-40B4-BE49-F238E27FC236}">
                <a16:creationId xmlns:a16="http://schemas.microsoft.com/office/drawing/2014/main" id="{81B4F08E-5D88-4879-AAF8-3FAC02FA3EBC}"/>
              </a:ext>
            </a:extLst>
          </p:cNvPr>
          <p:cNvSpPr/>
          <p:nvPr/>
        </p:nvSpPr>
        <p:spPr>
          <a:xfrm rot="16200000">
            <a:off x="3254091" y="4204940"/>
            <a:ext cx="504056" cy="28803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95507D2-FFB4-4DF1-A414-3220E7103EC6}"/>
              </a:ext>
            </a:extLst>
          </p:cNvPr>
          <p:cNvSpPr/>
          <p:nvPr/>
        </p:nvSpPr>
        <p:spPr>
          <a:xfrm>
            <a:off x="2808181" y="4167840"/>
            <a:ext cx="57606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A23EA75-7C9B-4417-ABD1-A9BA65DA59CE}"/>
              </a:ext>
            </a:extLst>
          </p:cNvPr>
          <p:cNvCxnSpPr>
            <a:cxnSpLocks/>
            <a:stCxn id="63" idx="3"/>
            <a:endCxn id="3" idx="3"/>
          </p:cNvCxnSpPr>
          <p:nvPr/>
        </p:nvCxnSpPr>
        <p:spPr>
          <a:xfrm flipV="1">
            <a:off x="3650136" y="3746210"/>
            <a:ext cx="2067059" cy="6027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30E3E21-4C1E-47FA-804E-E686BE7E8CC8}"/>
              </a:ext>
            </a:extLst>
          </p:cNvPr>
          <p:cNvCxnSpPr>
            <a:cxnSpLocks/>
            <a:stCxn id="63" idx="3"/>
            <a:endCxn id="34" idx="1"/>
          </p:cNvCxnSpPr>
          <p:nvPr/>
        </p:nvCxnSpPr>
        <p:spPr>
          <a:xfrm>
            <a:off x="3650136" y="4348957"/>
            <a:ext cx="2418721" cy="8515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D92B0E9-6E45-4411-AEA0-8BC8ABA306A8}"/>
              </a:ext>
            </a:extLst>
          </p:cNvPr>
          <p:cNvCxnSpPr>
            <a:cxnSpLocks/>
            <a:stCxn id="63" idx="3"/>
            <a:endCxn id="37" idx="2"/>
          </p:cNvCxnSpPr>
          <p:nvPr/>
        </p:nvCxnSpPr>
        <p:spPr>
          <a:xfrm flipV="1">
            <a:off x="3650136" y="4164148"/>
            <a:ext cx="2395439" cy="1848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869CB15-3A05-4F17-8C2A-431F80EA7A41}"/>
              </a:ext>
            </a:extLst>
          </p:cNvPr>
          <p:cNvCxnSpPr>
            <a:cxnSpLocks/>
            <a:stCxn id="63" idx="3"/>
            <a:endCxn id="29" idx="1"/>
          </p:cNvCxnSpPr>
          <p:nvPr/>
        </p:nvCxnSpPr>
        <p:spPr>
          <a:xfrm>
            <a:off x="3650135" y="4348957"/>
            <a:ext cx="2061342" cy="47626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424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원근 투영 매트릭스 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444477" y="2963566"/>
            <a:ext cx="7903322" cy="1584176"/>
            <a:chOff x="-378994" y="2636912"/>
            <a:chExt cx="7903322" cy="1584176"/>
          </a:xfrm>
        </p:grpSpPr>
        <p:grpSp>
          <p:nvGrpSpPr>
            <p:cNvPr id="4" name="그룹 3"/>
            <p:cNvGrpSpPr/>
            <p:nvPr/>
          </p:nvGrpSpPr>
          <p:grpSpPr>
            <a:xfrm>
              <a:off x="-378994" y="3717032"/>
              <a:ext cx="841954" cy="504056"/>
              <a:chOff x="1835696" y="2205960"/>
              <a:chExt cx="841954" cy="504056"/>
            </a:xfrm>
          </p:grpSpPr>
          <p:sp>
            <p:nvSpPr>
              <p:cNvPr id="9" name="이등변 삼각형 8"/>
              <p:cNvSpPr/>
              <p:nvPr/>
            </p:nvSpPr>
            <p:spPr>
              <a:xfrm rot="16200000">
                <a:off x="2281606" y="2313972"/>
                <a:ext cx="504056" cy="288032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835696" y="2276872"/>
                <a:ext cx="576064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/>
            <p:cNvSpPr/>
            <p:nvPr/>
          </p:nvSpPr>
          <p:spPr>
            <a:xfrm>
              <a:off x="-180528" y="3859952"/>
              <a:ext cx="216024" cy="2171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7308304" y="3859404"/>
              <a:ext cx="216024" cy="2171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/>
            <p:cNvCxnSpPr>
              <a:cxnSpLocks/>
            </p:cNvCxnSpPr>
            <p:nvPr/>
          </p:nvCxnSpPr>
          <p:spPr>
            <a:xfrm>
              <a:off x="2501326" y="3967964"/>
              <a:ext cx="3872186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10" idx="0"/>
            </p:cNvCxnSpPr>
            <p:nvPr/>
          </p:nvCxnSpPr>
          <p:spPr>
            <a:xfrm flipV="1">
              <a:off x="-90962" y="2636912"/>
              <a:ext cx="0" cy="115103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화살표 연결선 23"/>
          <p:cNvCxnSpPr>
            <a:cxnSpLocks/>
            <a:stCxn id="9" idx="3"/>
          </p:cNvCxnSpPr>
          <p:nvPr/>
        </p:nvCxnSpPr>
        <p:spPr>
          <a:xfrm>
            <a:off x="3286432" y="4295715"/>
            <a:ext cx="2086921" cy="50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</p:cNvCxnSpPr>
          <p:nvPr/>
        </p:nvCxnSpPr>
        <p:spPr>
          <a:xfrm>
            <a:off x="9196983" y="4294618"/>
            <a:ext cx="9347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73079" y="1602373"/>
            <a:ext cx="7572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4000" dirty="0"/>
              <a:t>Camera + Projection</a:t>
            </a:r>
            <a:endParaRPr lang="ko-KR" altLang="en-US" sz="40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ACFA616-3A48-4DC7-AFE0-B769562A9DFD}"/>
              </a:ext>
            </a:extLst>
          </p:cNvPr>
          <p:cNvCxnSpPr>
            <a:cxnSpLocks/>
            <a:stCxn id="67" idx="1"/>
            <a:endCxn id="64" idx="5"/>
          </p:cNvCxnSpPr>
          <p:nvPr/>
        </p:nvCxnSpPr>
        <p:spPr>
          <a:xfrm flipH="1" flipV="1">
            <a:off x="5283099" y="3539210"/>
            <a:ext cx="247636" cy="359614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828E89E-1887-49E8-B8C3-7457140B49EA}"/>
              </a:ext>
            </a:extLst>
          </p:cNvPr>
          <p:cNvCxnSpPr>
            <a:cxnSpLocks/>
            <a:stCxn id="66" idx="1"/>
            <a:endCxn id="65" idx="5"/>
          </p:cNvCxnSpPr>
          <p:nvPr/>
        </p:nvCxnSpPr>
        <p:spPr>
          <a:xfrm flipH="1" flipV="1">
            <a:off x="5277382" y="4734866"/>
            <a:ext cx="255544" cy="258609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8EBBED3-9FE9-463F-B96A-BAAA15C6D9CD}"/>
              </a:ext>
            </a:extLst>
          </p:cNvPr>
          <p:cNvCxnSpPr>
            <a:cxnSpLocks/>
            <a:stCxn id="69" idx="1"/>
            <a:endCxn id="68" idx="5"/>
          </p:cNvCxnSpPr>
          <p:nvPr/>
        </p:nvCxnSpPr>
        <p:spPr>
          <a:xfrm flipH="1" flipV="1">
            <a:off x="8111014" y="2736011"/>
            <a:ext cx="1035052" cy="89552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646AF10-D1E9-402A-9B75-78D1CF4E28F0}"/>
              </a:ext>
            </a:extLst>
          </p:cNvPr>
          <p:cNvCxnSpPr>
            <a:cxnSpLocks/>
            <a:stCxn id="70" idx="1"/>
            <a:endCxn id="71" idx="5"/>
          </p:cNvCxnSpPr>
          <p:nvPr/>
        </p:nvCxnSpPr>
        <p:spPr>
          <a:xfrm flipH="1" flipV="1">
            <a:off x="8110161" y="5224456"/>
            <a:ext cx="1035904" cy="906975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447B443-057D-46AC-BC8E-4480645BA94D}"/>
              </a:ext>
            </a:extLst>
          </p:cNvPr>
          <p:cNvCxnSpPr>
            <a:cxnSpLocks/>
            <a:stCxn id="64" idx="4"/>
            <a:endCxn id="65" idx="0"/>
          </p:cNvCxnSpPr>
          <p:nvPr/>
        </p:nvCxnSpPr>
        <p:spPr>
          <a:xfrm flipH="1">
            <a:off x="5226466" y="3563369"/>
            <a:ext cx="5717" cy="103069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5F847C1-5E17-4A68-A7D9-169894CB0335}"/>
              </a:ext>
            </a:extLst>
          </p:cNvPr>
          <p:cNvCxnSpPr>
            <a:cxnSpLocks/>
            <a:stCxn id="68" idx="4"/>
            <a:endCxn id="71" idx="0"/>
          </p:cNvCxnSpPr>
          <p:nvPr/>
        </p:nvCxnSpPr>
        <p:spPr>
          <a:xfrm flipH="1">
            <a:off x="8059245" y="2760171"/>
            <a:ext cx="853" cy="232347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1791B670-CBF8-4EA2-ACAE-2A4C378F0A00}"/>
              </a:ext>
            </a:extLst>
          </p:cNvPr>
          <p:cNvCxnSpPr>
            <a:cxnSpLocks/>
            <a:stCxn id="68" idx="2"/>
            <a:endCxn id="64" idx="6"/>
          </p:cNvCxnSpPr>
          <p:nvPr/>
        </p:nvCxnSpPr>
        <p:spPr>
          <a:xfrm flipH="1">
            <a:off x="5304190" y="2677689"/>
            <a:ext cx="2683898" cy="80319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9DE9B62-E0D6-4DD2-997A-2AC3FA9128C5}"/>
              </a:ext>
            </a:extLst>
          </p:cNvPr>
          <p:cNvCxnSpPr>
            <a:cxnSpLocks/>
            <a:stCxn id="71" idx="2"/>
            <a:endCxn id="65" idx="6"/>
          </p:cNvCxnSpPr>
          <p:nvPr/>
        </p:nvCxnSpPr>
        <p:spPr>
          <a:xfrm flipH="1" flipV="1">
            <a:off x="5298473" y="4676542"/>
            <a:ext cx="2688762" cy="48959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A9CAFDC-C9F4-4DA9-A562-38C38F00FE52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5653661" y="3689856"/>
            <a:ext cx="3471314" cy="26729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9172E93-B4B8-47D8-878D-1E114ED9D574}"/>
              </a:ext>
            </a:extLst>
          </p:cNvPr>
          <p:cNvCxnSpPr>
            <a:cxnSpLocks/>
            <a:stCxn id="70" idx="2"/>
            <a:endCxn id="66" idx="6"/>
          </p:cNvCxnSpPr>
          <p:nvPr/>
        </p:nvCxnSpPr>
        <p:spPr>
          <a:xfrm flipH="1" flipV="1">
            <a:off x="5655852" y="5051798"/>
            <a:ext cx="3469122" cy="11379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8A80476-F7EA-4552-A716-4761F0730997}"/>
              </a:ext>
            </a:extLst>
          </p:cNvPr>
          <p:cNvCxnSpPr>
            <a:cxnSpLocks/>
            <a:stCxn id="67" idx="4"/>
            <a:endCxn id="66" idx="0"/>
          </p:cNvCxnSpPr>
          <p:nvPr/>
        </p:nvCxnSpPr>
        <p:spPr>
          <a:xfrm>
            <a:off x="5581654" y="4039631"/>
            <a:ext cx="2191" cy="9296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3ED75461-AE57-4730-934B-5109E0B210E2}"/>
              </a:ext>
            </a:extLst>
          </p:cNvPr>
          <p:cNvCxnSpPr>
            <a:cxnSpLocks/>
            <a:stCxn id="69" idx="4"/>
            <a:endCxn id="70" idx="0"/>
          </p:cNvCxnSpPr>
          <p:nvPr/>
        </p:nvCxnSpPr>
        <p:spPr>
          <a:xfrm flipH="1">
            <a:off x="9196984" y="3772337"/>
            <a:ext cx="1" cy="233493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3FED2C52-03AC-43CF-B01D-0674700B493A}"/>
              </a:ext>
            </a:extLst>
          </p:cNvPr>
          <p:cNvSpPr/>
          <p:nvPr/>
        </p:nvSpPr>
        <p:spPr>
          <a:xfrm>
            <a:off x="5160174" y="3398405"/>
            <a:ext cx="144017" cy="1649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5E5ABFE9-49E4-4A31-A947-3330413CB9C6}"/>
              </a:ext>
            </a:extLst>
          </p:cNvPr>
          <p:cNvSpPr/>
          <p:nvPr/>
        </p:nvSpPr>
        <p:spPr>
          <a:xfrm>
            <a:off x="5154457" y="4594060"/>
            <a:ext cx="144017" cy="1649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7DB4B8B-B770-4AA3-AD9A-256187ED7D2B}"/>
              </a:ext>
            </a:extLst>
          </p:cNvPr>
          <p:cNvSpPr/>
          <p:nvPr/>
        </p:nvSpPr>
        <p:spPr>
          <a:xfrm>
            <a:off x="5511836" y="4969316"/>
            <a:ext cx="144017" cy="1649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4F308E61-7DC3-4A11-AD0E-D313B6235481}"/>
              </a:ext>
            </a:extLst>
          </p:cNvPr>
          <p:cNvSpPr/>
          <p:nvPr/>
        </p:nvSpPr>
        <p:spPr>
          <a:xfrm>
            <a:off x="5509645" y="3874666"/>
            <a:ext cx="144017" cy="1649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C9FC3BCB-416A-4CE5-A95E-B1980B8A2341}"/>
              </a:ext>
            </a:extLst>
          </p:cNvPr>
          <p:cNvSpPr/>
          <p:nvPr/>
        </p:nvSpPr>
        <p:spPr>
          <a:xfrm>
            <a:off x="7988089" y="2595206"/>
            <a:ext cx="144017" cy="1649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40047D32-D5B2-4A44-9649-7B0F36D7E2FA}"/>
              </a:ext>
            </a:extLst>
          </p:cNvPr>
          <p:cNvSpPr/>
          <p:nvPr/>
        </p:nvSpPr>
        <p:spPr>
          <a:xfrm>
            <a:off x="9124976" y="3607373"/>
            <a:ext cx="144017" cy="1649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E76CC87B-8C8C-45FE-A3F0-C1ECCCD3C2EF}"/>
              </a:ext>
            </a:extLst>
          </p:cNvPr>
          <p:cNvSpPr/>
          <p:nvPr/>
        </p:nvSpPr>
        <p:spPr>
          <a:xfrm>
            <a:off x="9124975" y="6107272"/>
            <a:ext cx="144017" cy="1649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B26BF90-9200-44D8-A281-A831FDFA9DFC}"/>
              </a:ext>
            </a:extLst>
          </p:cNvPr>
          <p:cNvSpPr/>
          <p:nvPr/>
        </p:nvSpPr>
        <p:spPr>
          <a:xfrm>
            <a:off x="7987236" y="5083650"/>
            <a:ext cx="144017" cy="1649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4A77E4-F73B-4115-B29D-775800FF9912}"/>
              </a:ext>
            </a:extLst>
          </p:cNvPr>
          <p:cNvSpPr txBox="1"/>
          <p:nvPr/>
        </p:nvSpPr>
        <p:spPr>
          <a:xfrm>
            <a:off x="4603174" y="3619596"/>
            <a:ext cx="93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Near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1AEB6A-EBF1-4E29-A50A-D1AE37F3C83A}"/>
              </a:ext>
            </a:extLst>
          </p:cNvPr>
          <p:cNvSpPr txBox="1"/>
          <p:nvPr/>
        </p:nvSpPr>
        <p:spPr>
          <a:xfrm>
            <a:off x="8400257" y="2794999"/>
            <a:ext cx="93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Far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046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원근 투영 매트릭스 </a:t>
            </a:r>
          </a:p>
        </p:txBody>
      </p:sp>
      <p:pic>
        <p:nvPicPr>
          <p:cNvPr id="1026" name="Picture 2" descr="opengl coordinate system 3d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15480" y="2619277"/>
            <a:ext cx="3744416" cy="399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506562" y="2756828"/>
            <a:ext cx="5698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m_v3CameraPos = </a:t>
            </a:r>
            <a:r>
              <a:rPr lang="en-US" altLang="ko-KR" dirty="0" err="1"/>
              <a:t>glm</a:t>
            </a:r>
            <a:r>
              <a:rPr lang="en-US" altLang="ko-KR" dirty="0"/>
              <a:t>::vec3(0.f, 0.f, 5.f);</a:t>
            </a:r>
          </a:p>
          <a:p>
            <a:r>
              <a:rPr lang="en-US" altLang="ko-KR" dirty="0"/>
              <a:t>m_v3CameraLookat = </a:t>
            </a:r>
            <a:r>
              <a:rPr lang="en-US" altLang="ko-KR" dirty="0" err="1"/>
              <a:t>glm</a:t>
            </a:r>
            <a:r>
              <a:rPr lang="en-US" altLang="ko-KR" dirty="0"/>
              <a:t>::vec3(0.f, 0.f, 0.f);</a:t>
            </a:r>
          </a:p>
          <a:p>
            <a:r>
              <a:rPr lang="en-US" altLang="ko-KR" dirty="0"/>
              <a:t>m_v3CameraUp = </a:t>
            </a:r>
            <a:r>
              <a:rPr lang="en-US" altLang="ko-KR" dirty="0" err="1"/>
              <a:t>glm</a:t>
            </a:r>
            <a:r>
              <a:rPr lang="en-US" altLang="ko-KR" dirty="0"/>
              <a:t>::vec3(0.f, 1.f, 0.f);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195345" y="3969444"/>
            <a:ext cx="5976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m_m4Proj = </a:t>
            </a:r>
            <a:r>
              <a:rPr lang="en-US" altLang="ko-KR" dirty="0" err="1"/>
              <a:t>glm</a:t>
            </a:r>
            <a:r>
              <a:rPr lang="en-US" altLang="ko-KR" dirty="0"/>
              <a:t>::</a:t>
            </a:r>
            <a:r>
              <a:rPr lang="en-US" altLang="ko-KR" dirty="0" err="1"/>
              <a:t>perspectiveRH</a:t>
            </a:r>
            <a:r>
              <a:rPr lang="en-US" altLang="ko-KR" dirty="0"/>
              <a:t>(45.f, (float)</a:t>
            </a:r>
            <a:r>
              <a:rPr lang="en-US" altLang="ko-KR" dirty="0" err="1"/>
              <a:t>m_WindowSizeX</a:t>
            </a:r>
            <a:r>
              <a:rPr lang="en-US" altLang="ko-KR" dirty="0"/>
              <a:t>/(float)</a:t>
            </a:r>
            <a:r>
              <a:rPr lang="en-US" altLang="ko-KR" dirty="0" err="1"/>
              <a:t>windowSizeY</a:t>
            </a:r>
            <a:r>
              <a:rPr lang="en-US" altLang="ko-KR" dirty="0"/>
              <a:t>, 0.f, 10.f);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B26D82-63CA-4FF7-AC78-2FA6C69DF10B}"/>
              </a:ext>
            </a:extLst>
          </p:cNvPr>
          <p:cNvSpPr txBox="1"/>
          <p:nvPr/>
        </p:nvSpPr>
        <p:spPr>
          <a:xfrm>
            <a:off x="1847528" y="5157192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+Z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163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err="1"/>
              <a:t>glm</a:t>
            </a:r>
            <a:r>
              <a:rPr lang="en-US" altLang="ko-KR" dirty="0"/>
              <a:t> </a:t>
            </a:r>
            <a:r>
              <a:rPr lang="ko-KR" altLang="en-US" dirty="0"/>
              <a:t>사용법을 알아보자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Cube </a:t>
            </a:r>
            <a:r>
              <a:rPr lang="ko-KR" altLang="en-US" dirty="0"/>
              <a:t>를 그려보자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카메라</a:t>
            </a:r>
            <a:r>
              <a:rPr lang="en-US" altLang="ko-KR" dirty="0"/>
              <a:t> </a:t>
            </a:r>
            <a:r>
              <a:rPr lang="ko-KR" altLang="en-US" dirty="0"/>
              <a:t>위치를 키보드</a:t>
            </a:r>
            <a:r>
              <a:rPr lang="en-US" altLang="ko-KR" dirty="0"/>
              <a:t>&amp;</a:t>
            </a:r>
            <a:r>
              <a:rPr lang="ko-KR" altLang="en-US" dirty="0"/>
              <a:t>마우스 입력에 따라 회전 및 이동하도록 해보자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Height</a:t>
            </a:r>
            <a:r>
              <a:rPr lang="ko-KR" altLang="en-US" dirty="0"/>
              <a:t> </a:t>
            </a:r>
            <a:r>
              <a:rPr lang="en-US" altLang="ko-KR" dirty="0"/>
              <a:t>map </a:t>
            </a:r>
            <a:r>
              <a:rPr lang="ko-KR" altLang="en-US" dirty="0"/>
              <a:t>을 적용 해보자 </a:t>
            </a:r>
            <a:r>
              <a:rPr lang="en-US" altLang="ko-KR" dirty="0"/>
              <a:t>(</a:t>
            </a:r>
            <a:r>
              <a:rPr lang="ko-KR" altLang="en-US" dirty="0"/>
              <a:t>높이에 따른 멀티 텍스처 적용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Proxy</a:t>
            </a:r>
            <a:r>
              <a:rPr lang="ko-KR" altLang="en-US" dirty="0"/>
              <a:t> </a:t>
            </a:r>
            <a:r>
              <a:rPr lang="en-US" altLang="ko-KR" dirty="0"/>
              <a:t>geometry</a:t>
            </a:r>
            <a:r>
              <a:rPr lang="ko-KR" altLang="en-US" dirty="0"/>
              <a:t>를 사용</a:t>
            </a:r>
            <a:r>
              <a:rPr lang="en-US" altLang="ko-KR" dirty="0"/>
              <a:t>, z </a:t>
            </a:r>
            <a:r>
              <a:rPr lang="ko-KR" altLang="en-US" dirty="0"/>
              <a:t>값만을 변경하여 물결 무늬를 만들어 보자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카메라의 위치 및 방향을 </a:t>
            </a:r>
            <a:r>
              <a:rPr lang="en-US" altLang="ko-KR" dirty="0"/>
              <a:t>Proxy geometry </a:t>
            </a:r>
            <a:r>
              <a:rPr lang="ko-KR" altLang="en-US" dirty="0"/>
              <a:t>평면 대각선 위에서 쳐다 보도록 설정</a:t>
            </a:r>
          </a:p>
        </p:txBody>
      </p:sp>
    </p:spTree>
    <p:extLst>
      <p:ext uri="{BB962C8B-B14F-4D97-AF65-F5344CB8AC3E}">
        <p14:creationId xmlns:p14="http://schemas.microsoft.com/office/powerpoint/2010/main" val="4017042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720752" y="2204864"/>
            <a:ext cx="67504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#version 330</a:t>
            </a:r>
          </a:p>
          <a:p>
            <a:endParaRPr lang="ko-KR" altLang="en-US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 vec3 </a:t>
            </a:r>
            <a:r>
              <a:rPr lang="en-US" altLang="ko-KR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a_Position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 vec3 </a:t>
            </a:r>
            <a:r>
              <a:rPr lang="en-US" altLang="ko-KR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a_Normal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 vec4 </a:t>
            </a:r>
            <a:r>
              <a:rPr lang="en-US" altLang="ko-KR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a_Color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uniform mat4 </a:t>
            </a:r>
            <a:r>
              <a:rPr lang="en-US" altLang="ko-KR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u_ProjView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 vec4 </a:t>
            </a:r>
            <a:r>
              <a:rPr lang="en-US" altLang="ko-KR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v_Color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 main()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gl_Position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u_ProjView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vec4(</a:t>
            </a:r>
            <a:r>
              <a:rPr lang="en-US" altLang="ko-KR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a_Position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1.f);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v_Color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a_Color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079776" y="1417638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2800" dirty="0"/>
              <a:t>Vertex</a:t>
            </a:r>
            <a:r>
              <a:rPr lang="ko-KR" altLang="en-US" sz="2800" dirty="0"/>
              <a:t> </a:t>
            </a:r>
            <a:r>
              <a:rPr lang="en-US" altLang="ko-KR" sz="2800" dirty="0"/>
              <a:t>Shader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37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차원 표현을 위한 작업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직교 투영 매트릭스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0687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720752" y="2780928"/>
            <a:ext cx="67504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#version 330</a:t>
            </a:r>
          </a:p>
          <a:p>
            <a:endParaRPr lang="en-US" altLang="ko-KR" dirty="0"/>
          </a:p>
          <a:p>
            <a:r>
              <a:rPr lang="en-US" altLang="ko-KR" dirty="0"/>
              <a:t>in vec4 </a:t>
            </a:r>
            <a:r>
              <a:rPr lang="en-US" altLang="ko-KR" dirty="0" err="1"/>
              <a:t>v_Color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out vec4 </a:t>
            </a:r>
            <a:r>
              <a:rPr lang="en-US" altLang="ko-KR" dirty="0" err="1"/>
              <a:t>FragColor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FragColor</a:t>
            </a:r>
            <a:r>
              <a:rPr lang="en-US" altLang="ko-KR" dirty="0"/>
              <a:t> = </a:t>
            </a:r>
            <a:r>
              <a:rPr lang="en-US" altLang="ko-KR" dirty="0" err="1"/>
              <a:t>v_Color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79776" y="1417638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2800" dirty="0"/>
              <a:t>Fragment</a:t>
            </a:r>
            <a:r>
              <a:rPr lang="ko-KR" altLang="en-US" sz="2800" dirty="0"/>
              <a:t> </a:t>
            </a:r>
            <a:r>
              <a:rPr lang="en-US" altLang="ko-KR" sz="2800" dirty="0"/>
              <a:t>Shader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3379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Cube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ko-KR" altLang="en-US" dirty="0"/>
          </a:p>
          <a:p>
            <a:r>
              <a:rPr lang="en-US" altLang="ko-KR" dirty="0"/>
              <a:t>float temp = 0.5f;</a:t>
            </a:r>
          </a:p>
          <a:p>
            <a:endParaRPr lang="ko-KR" altLang="en-US" dirty="0"/>
          </a:p>
          <a:p>
            <a:r>
              <a:rPr lang="en-US" altLang="ko-KR" dirty="0"/>
              <a:t>float cube[] = {</a:t>
            </a:r>
          </a:p>
          <a:p>
            <a:r>
              <a:rPr lang="en-US" altLang="ko-KR" dirty="0"/>
              <a:t>-temp,-temp,-temp, -1.f, 0.f, 0.f, 1.f, 0.f, 0.f, 1.f, //x, y, z, </a:t>
            </a:r>
            <a:r>
              <a:rPr lang="en-US" altLang="ko-KR" dirty="0" err="1"/>
              <a:t>nx</a:t>
            </a:r>
            <a:r>
              <a:rPr lang="en-US" altLang="ko-KR" dirty="0"/>
              <a:t>, </a:t>
            </a:r>
            <a:r>
              <a:rPr lang="en-US" altLang="ko-KR" dirty="0" err="1"/>
              <a:t>ny</a:t>
            </a:r>
            <a:r>
              <a:rPr lang="en-US" altLang="ko-KR" dirty="0"/>
              <a:t>, </a:t>
            </a:r>
            <a:r>
              <a:rPr lang="en-US" altLang="ko-KR" dirty="0" err="1"/>
              <a:t>nz</a:t>
            </a:r>
            <a:r>
              <a:rPr lang="en-US" altLang="ko-KR" dirty="0"/>
              <a:t>, r, g, b, a</a:t>
            </a:r>
          </a:p>
          <a:p>
            <a:r>
              <a:rPr lang="en-US" altLang="ko-KR" dirty="0"/>
              <a:t>-temp,-temp, temp, -1.f, 0.f, 0.f, 1.f, 0.f, 0.f, 1.f,</a:t>
            </a:r>
          </a:p>
          <a:p>
            <a:r>
              <a:rPr lang="en-US" altLang="ko-KR" dirty="0"/>
              <a:t>-temp, temp, temp, -1.f, 0.f, 0.f, 1.f, 0.f, 0.f, 1.f,</a:t>
            </a:r>
          </a:p>
          <a:p>
            <a:endParaRPr lang="ko-KR" altLang="en-US" dirty="0"/>
          </a:p>
          <a:p>
            <a:r>
              <a:rPr lang="en-US" altLang="ko-KR" dirty="0"/>
              <a:t>temp, temp,-temp, 0.f, 0.f, -1.f, 0.f, 0.f, 1.f, 1.f,</a:t>
            </a:r>
          </a:p>
          <a:p>
            <a:r>
              <a:rPr lang="en-US" altLang="ko-KR" dirty="0"/>
              <a:t>-temp,-temp,-temp, 0.f, 0.f, -1.f, 0.f, 0.f, 1.f, 1.f,</a:t>
            </a:r>
          </a:p>
          <a:p>
            <a:r>
              <a:rPr lang="en-US" altLang="ko-KR" dirty="0"/>
              <a:t>-temp, temp,-temp, 0.f, 0.f, -1.f, 0.f, 0.f, 1.f, 1.f,</a:t>
            </a:r>
          </a:p>
          <a:p>
            <a:endParaRPr lang="ko-KR" altLang="en-US" dirty="0"/>
          </a:p>
          <a:p>
            <a:r>
              <a:rPr lang="en-US" altLang="ko-KR" dirty="0"/>
              <a:t>temp,-temp, temp, 0.f, -1.f, 0.f, 0.f, 1.f, 0.f, 1.f,</a:t>
            </a:r>
          </a:p>
          <a:p>
            <a:r>
              <a:rPr lang="en-US" altLang="ko-KR" dirty="0"/>
              <a:t>-temp,-temp,-temp, 0.f, -1.f, 0.f, 0.f, 1.f, 0.f, 1.f,</a:t>
            </a:r>
          </a:p>
          <a:p>
            <a:r>
              <a:rPr lang="en-US" altLang="ko-KR" dirty="0"/>
              <a:t>temp,-temp,-temp, 0.f, -1.f, 0.f, 0.f, 1.f, 0.f, 1.f,</a:t>
            </a:r>
          </a:p>
          <a:p>
            <a:endParaRPr lang="ko-KR" altLang="en-US" dirty="0"/>
          </a:p>
          <a:p>
            <a:r>
              <a:rPr lang="en-US" altLang="ko-KR" dirty="0"/>
              <a:t>temp, temp,-temp, 0.f, 0.f, -1.f, 0.f, 0.f, 1.f, 1.f,</a:t>
            </a:r>
          </a:p>
          <a:p>
            <a:r>
              <a:rPr lang="en-US" altLang="ko-KR" dirty="0"/>
              <a:t>temp,-temp,-temp, 0.f, 0.f, -1.f, 0.f, 0.f, 1.f, 1.f,</a:t>
            </a:r>
          </a:p>
          <a:p>
            <a:r>
              <a:rPr lang="en-US" altLang="ko-KR" dirty="0"/>
              <a:t>-temp,-temp,-temp, 0.f, 0.f, -1.f, 0.f, 0.f, 1.f, 1.f,</a:t>
            </a:r>
          </a:p>
          <a:p>
            <a:endParaRPr lang="ko-KR" altLang="en-US" dirty="0"/>
          </a:p>
          <a:p>
            <a:r>
              <a:rPr lang="en-US" altLang="ko-KR" dirty="0"/>
              <a:t>-temp,-temp,-temp, -1.f, 0.f, 0.f, 1.f, 0.f, 0.f, 1.f,</a:t>
            </a:r>
          </a:p>
          <a:p>
            <a:r>
              <a:rPr lang="en-US" altLang="ko-KR" dirty="0"/>
              <a:t>-temp, temp, temp, -1.f, 0.f, 0.f, 1.f, 0.f, 0.f, 1.f,</a:t>
            </a:r>
          </a:p>
          <a:p>
            <a:r>
              <a:rPr lang="en-US" altLang="ko-KR" dirty="0"/>
              <a:t>-temp, temp,-temp, -1.f, 0.f, 0.f, 1.f, 0.f, 0.f, 1.f,</a:t>
            </a:r>
          </a:p>
          <a:p>
            <a:endParaRPr lang="ko-KR" altLang="en-US" dirty="0"/>
          </a:p>
          <a:p>
            <a:r>
              <a:rPr lang="en-US" altLang="ko-KR" dirty="0"/>
              <a:t>temp,-temp, temp, 0.f, -1.f, 0.f, 0.f, 1.f, 0.f, 1.f,</a:t>
            </a:r>
          </a:p>
          <a:p>
            <a:r>
              <a:rPr lang="en-US" altLang="ko-KR" dirty="0"/>
              <a:t>-temp,-temp, temp, 0.f, -1.f, 0.f, 0.f, 1.f, 0.f, 1.f,</a:t>
            </a:r>
          </a:p>
          <a:p>
            <a:r>
              <a:rPr lang="en-US" altLang="ko-KR" dirty="0"/>
              <a:t>-temp,-temp,-temp, 0.f, -1.f, 0.f, 0.f, 1.f, 0.f, 1.f,</a:t>
            </a:r>
          </a:p>
          <a:p>
            <a:endParaRPr lang="ko-KR" altLang="en-US" dirty="0"/>
          </a:p>
          <a:p>
            <a:r>
              <a:rPr lang="en-US" altLang="ko-KR" dirty="0"/>
              <a:t>-temp, temp, temp, 0.f, 0.f, 1.f, 0.f, 0.f, 1.f, 1.f,</a:t>
            </a:r>
          </a:p>
          <a:p>
            <a:r>
              <a:rPr lang="en-US" altLang="ko-KR" dirty="0"/>
              <a:t>-temp,-temp, temp, 0.f, 0.f, 1.f, 0.f, 0.f, 1.f, 1.f,</a:t>
            </a:r>
          </a:p>
          <a:p>
            <a:r>
              <a:rPr lang="en-US" altLang="ko-KR" dirty="0"/>
              <a:t>temp,-temp, temp, 0.f, 0.f, 1.f, 0.f, 0.f, 1.f, 1.f,</a:t>
            </a:r>
          </a:p>
          <a:p>
            <a:endParaRPr lang="ko-KR" altLang="en-US" dirty="0"/>
          </a:p>
          <a:p>
            <a:r>
              <a:rPr lang="en-US" altLang="ko-KR" dirty="0"/>
              <a:t>temp, temp, temp, 1.f, 0.f, 0.f, 1.f, 0.f, 0.f, 1.f,</a:t>
            </a:r>
          </a:p>
          <a:p>
            <a:r>
              <a:rPr lang="en-US" altLang="ko-KR" dirty="0"/>
              <a:t>temp,-temp,-temp, 1.f, 0.f, 0.f, 1.f, 0.f, 0.f, 1.f,</a:t>
            </a:r>
          </a:p>
          <a:p>
            <a:r>
              <a:rPr lang="en-US" altLang="ko-KR" dirty="0"/>
              <a:t>temp, temp,-temp, 1.f, 0.f, 0.f, 1.f, 0.f, 0.f, 1.f,</a:t>
            </a:r>
          </a:p>
          <a:p>
            <a:endParaRPr lang="ko-KR" altLang="en-US" dirty="0"/>
          </a:p>
          <a:p>
            <a:r>
              <a:rPr lang="en-US" altLang="ko-KR" dirty="0"/>
              <a:t>temp,-temp,-temp, 1.f, 0.f, 0.f, 1.f, 0.f, 0.f, 1.f,</a:t>
            </a:r>
          </a:p>
          <a:p>
            <a:r>
              <a:rPr lang="en-US" altLang="ko-KR" dirty="0"/>
              <a:t>temp, temp, temp, 1.f, 0.f, 0.f, 1.f, 0.f, 0.f, 1.f,</a:t>
            </a:r>
          </a:p>
          <a:p>
            <a:r>
              <a:rPr lang="en-US" altLang="ko-KR" dirty="0"/>
              <a:t>temp,-temp, temp, 1.f, 0.f, 0.f, 1.f, 0.f, 0.f, 1.f,</a:t>
            </a:r>
          </a:p>
          <a:p>
            <a:endParaRPr lang="ko-KR" altLang="en-US" dirty="0"/>
          </a:p>
          <a:p>
            <a:r>
              <a:rPr lang="en-US" altLang="ko-KR" dirty="0"/>
              <a:t>temp, temp, temp, 0.f, 1.f, 0.f, 0.f, 1.f, 0.f, 1.f,</a:t>
            </a:r>
          </a:p>
          <a:p>
            <a:r>
              <a:rPr lang="en-US" altLang="ko-KR" dirty="0"/>
              <a:t>temp, temp,-temp, 0.f, 1.f, 0.f, 0.f, 1.f, 0.f, 1.f,</a:t>
            </a:r>
          </a:p>
          <a:p>
            <a:r>
              <a:rPr lang="en-US" altLang="ko-KR" dirty="0"/>
              <a:t>-temp, temp,-temp, 0.f, 1.f, 0.f, 0.f, 1.f, 0.f, 1.f,</a:t>
            </a:r>
          </a:p>
          <a:p>
            <a:endParaRPr lang="ko-KR" altLang="en-US" dirty="0"/>
          </a:p>
          <a:p>
            <a:r>
              <a:rPr lang="en-US" altLang="ko-KR" dirty="0"/>
              <a:t>temp, temp, temp, 0.f, 1.f, 0.f, 0.f, 1.f, 0.f, 1.f,</a:t>
            </a:r>
          </a:p>
          <a:p>
            <a:r>
              <a:rPr lang="en-US" altLang="ko-KR" dirty="0"/>
              <a:t>-temp, temp,-temp, 0.f, 1.f, 0.f, 0.f, 1.f, 0.f, 1.f,</a:t>
            </a:r>
          </a:p>
          <a:p>
            <a:r>
              <a:rPr lang="en-US" altLang="ko-KR" dirty="0"/>
              <a:t>-temp, temp, temp, 0.f, 1.f, 0.f, 0.f, 1.f, 0.f, 1.f,</a:t>
            </a:r>
          </a:p>
          <a:p>
            <a:endParaRPr lang="ko-KR" altLang="en-US" dirty="0"/>
          </a:p>
          <a:p>
            <a:r>
              <a:rPr lang="en-US" altLang="ko-KR" dirty="0"/>
              <a:t>temp, temp, temp, 0.f, 0.f, 1.f, 0.f, 0.f, 1.f, 1.f,</a:t>
            </a:r>
          </a:p>
          <a:p>
            <a:r>
              <a:rPr lang="en-US" altLang="ko-KR" dirty="0"/>
              <a:t>-temp, temp, temp, 0.f, 0.f, 1.f, 0.f, 0.f, 1.f, 1.f,</a:t>
            </a:r>
          </a:p>
          <a:p>
            <a:r>
              <a:rPr lang="en-US" altLang="ko-KR" dirty="0"/>
              <a:t>temp,-temp, temp, 0.f, 0.f, 1.f, 0.f, 0.f, 1.f, 1.f,</a:t>
            </a:r>
          </a:p>
          <a:p>
            <a:r>
              <a:rPr lang="en-US" altLang="ko-KR" dirty="0"/>
              <a:t>};</a:t>
            </a:r>
          </a:p>
          <a:p>
            <a:endParaRPr lang="ko-KR" altLang="en-US" dirty="0"/>
          </a:p>
          <a:p>
            <a:r>
              <a:rPr lang="en-US" altLang="ko-KR" dirty="0" err="1"/>
              <a:t>glGenBuffers</a:t>
            </a:r>
            <a:r>
              <a:rPr lang="en-US" altLang="ko-KR" dirty="0"/>
              <a:t>(1, &amp;</a:t>
            </a:r>
            <a:r>
              <a:rPr lang="en-US" altLang="ko-KR" dirty="0" err="1"/>
              <a:t>m_VBO_Cube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</a:t>
            </a:r>
            <a:r>
              <a:rPr lang="en-US" altLang="ko-KR" dirty="0" err="1"/>
              <a:t>m_VBO_Cube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glBufferData</a:t>
            </a:r>
            <a:r>
              <a:rPr lang="en-US" altLang="ko-KR" dirty="0"/>
              <a:t>(GL_ARRAY_BUFFER, </a:t>
            </a:r>
            <a:r>
              <a:rPr lang="en-US" altLang="ko-KR" dirty="0" err="1"/>
              <a:t>sizeof</a:t>
            </a:r>
            <a:r>
              <a:rPr lang="en-US" altLang="ko-KR" dirty="0"/>
              <a:t>(cube), cube, GL_STATIC_DRAW);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083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Cube Rendering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dirty="0"/>
              <a:t>void Renderer::Cube()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err="1"/>
              <a:t>shader</a:t>
            </a:r>
            <a:r>
              <a:rPr lang="en-US" altLang="ko-KR" dirty="0"/>
              <a:t> = </a:t>
            </a:r>
            <a:r>
              <a:rPr lang="en-US" altLang="ko-KR" dirty="0" err="1"/>
              <a:t>m_Shader_Proj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 err="1"/>
              <a:t>glUseProgram</a:t>
            </a:r>
            <a:r>
              <a:rPr lang="en-US" altLang="ko-KR" dirty="0"/>
              <a:t>(</a:t>
            </a:r>
            <a:r>
              <a:rPr lang="en-US" altLang="ko-KR" dirty="0" err="1"/>
              <a:t>shader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glEnable</a:t>
            </a:r>
            <a:r>
              <a:rPr lang="en-US" altLang="ko-KR" dirty="0"/>
              <a:t>(GL_DEPTH_TEST);</a:t>
            </a:r>
          </a:p>
          <a:p>
            <a:r>
              <a:rPr lang="en-US" altLang="ko-KR" dirty="0" err="1"/>
              <a:t>glDepthFunc</a:t>
            </a:r>
            <a:r>
              <a:rPr lang="en-US" altLang="ko-KR" dirty="0"/>
              <a:t>(GL_LEQUAL);</a:t>
            </a:r>
          </a:p>
          <a:p>
            <a:endParaRPr lang="ko-KR" altLang="en-US" dirty="0"/>
          </a:p>
          <a:p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err="1"/>
              <a:t>projView</a:t>
            </a:r>
            <a:r>
              <a:rPr lang="en-US" altLang="ko-KR" dirty="0"/>
              <a:t> = </a:t>
            </a:r>
            <a:r>
              <a:rPr lang="en-US" altLang="ko-KR" dirty="0" err="1"/>
              <a:t>glGetUniformLocation</a:t>
            </a:r>
            <a:r>
              <a:rPr lang="en-US" altLang="ko-KR" dirty="0"/>
              <a:t>(</a:t>
            </a:r>
            <a:r>
              <a:rPr lang="en-US" altLang="ko-KR" dirty="0" err="1"/>
              <a:t>shader</a:t>
            </a:r>
            <a:r>
              <a:rPr lang="en-US" altLang="ko-KR" dirty="0"/>
              <a:t>, "</a:t>
            </a:r>
            <a:r>
              <a:rPr lang="en-US" altLang="ko-KR" dirty="0" err="1"/>
              <a:t>u_ProjView</a:t>
            </a:r>
            <a:r>
              <a:rPr lang="en-US" altLang="ko-KR" dirty="0"/>
              <a:t>");</a:t>
            </a:r>
          </a:p>
          <a:p>
            <a:endParaRPr lang="ko-KR" altLang="en-US" dirty="0"/>
          </a:p>
          <a:p>
            <a:r>
              <a:rPr lang="en-US" altLang="ko-KR" dirty="0"/>
              <a:t>glUniformMatrix4fv(</a:t>
            </a:r>
            <a:r>
              <a:rPr lang="en-US" altLang="ko-KR" dirty="0" err="1"/>
              <a:t>projView</a:t>
            </a:r>
            <a:r>
              <a:rPr lang="en-US" altLang="ko-KR" dirty="0"/>
              <a:t>, 1, GL_FALSE, &amp;m_m4ProjView[0][0]);</a:t>
            </a:r>
          </a:p>
          <a:p>
            <a:endParaRPr lang="ko-KR" altLang="en-US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attribPosition</a:t>
            </a:r>
            <a:r>
              <a:rPr lang="en-US" altLang="ko-KR" dirty="0"/>
              <a:t> = </a:t>
            </a:r>
            <a:r>
              <a:rPr lang="en-US" altLang="ko-KR" dirty="0" err="1"/>
              <a:t>glGetAttribLocation</a:t>
            </a:r>
            <a:r>
              <a:rPr lang="en-US" altLang="ko-KR" dirty="0"/>
              <a:t>(</a:t>
            </a:r>
            <a:r>
              <a:rPr lang="en-US" altLang="ko-KR" dirty="0" err="1"/>
              <a:t>shader</a:t>
            </a:r>
            <a:r>
              <a:rPr lang="en-US" altLang="ko-KR" dirty="0"/>
              <a:t>, "</a:t>
            </a:r>
            <a:r>
              <a:rPr lang="en-US" altLang="ko-KR" dirty="0" err="1"/>
              <a:t>a_Position</a:t>
            </a:r>
            <a:r>
              <a:rPr lang="en-US" altLang="ko-KR" dirty="0"/>
              <a:t>");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attribNormal</a:t>
            </a:r>
            <a:r>
              <a:rPr lang="en-US" altLang="ko-KR" dirty="0"/>
              <a:t> = </a:t>
            </a:r>
            <a:r>
              <a:rPr lang="en-US" altLang="ko-KR" dirty="0" err="1"/>
              <a:t>glGetAttribLocation</a:t>
            </a:r>
            <a:r>
              <a:rPr lang="en-US" altLang="ko-KR" dirty="0"/>
              <a:t>(</a:t>
            </a:r>
            <a:r>
              <a:rPr lang="en-US" altLang="ko-KR" dirty="0" err="1"/>
              <a:t>shader</a:t>
            </a:r>
            <a:r>
              <a:rPr lang="en-US" altLang="ko-KR" dirty="0"/>
              <a:t>, "</a:t>
            </a:r>
            <a:r>
              <a:rPr lang="en-US" altLang="ko-KR" dirty="0" err="1"/>
              <a:t>a_Normal</a:t>
            </a:r>
            <a:r>
              <a:rPr lang="en-US" altLang="ko-KR" dirty="0"/>
              <a:t>");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attribColor</a:t>
            </a:r>
            <a:r>
              <a:rPr lang="en-US" altLang="ko-KR" dirty="0"/>
              <a:t> = </a:t>
            </a:r>
            <a:r>
              <a:rPr lang="en-US" altLang="ko-KR" dirty="0" err="1"/>
              <a:t>glGetAttribLocation</a:t>
            </a:r>
            <a:r>
              <a:rPr lang="en-US" altLang="ko-KR" dirty="0"/>
              <a:t>(</a:t>
            </a:r>
            <a:r>
              <a:rPr lang="en-US" altLang="ko-KR" dirty="0" err="1"/>
              <a:t>shader</a:t>
            </a:r>
            <a:r>
              <a:rPr lang="en-US" altLang="ko-KR" dirty="0"/>
              <a:t>, "</a:t>
            </a:r>
            <a:r>
              <a:rPr lang="en-US" altLang="ko-KR" dirty="0" err="1"/>
              <a:t>a_Color</a:t>
            </a:r>
            <a:r>
              <a:rPr lang="en-US" altLang="ko-KR" dirty="0"/>
              <a:t>");</a:t>
            </a:r>
          </a:p>
          <a:p>
            <a:endParaRPr lang="ko-KR" altLang="en-US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dirty="0" err="1"/>
              <a:t>attribPosition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dirty="0" err="1"/>
              <a:t>attribNormal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dirty="0" err="1"/>
              <a:t>attribColor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</a:t>
            </a:r>
            <a:r>
              <a:rPr lang="en-US" altLang="ko-KR" dirty="0" err="1"/>
              <a:t>m_VBO_Cube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dirty="0" err="1"/>
              <a:t>attribPosition</a:t>
            </a:r>
            <a:r>
              <a:rPr lang="en-US" altLang="ko-KR" dirty="0"/>
              <a:t>, 3, GL_FLOAT, GL_FALSE, </a:t>
            </a:r>
            <a:r>
              <a:rPr lang="en-US" altLang="ko-KR" dirty="0" err="1"/>
              <a:t>sizeof</a:t>
            </a:r>
            <a:r>
              <a:rPr lang="en-US" altLang="ko-KR" dirty="0"/>
              <a:t>(float) * 10, 0);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dirty="0" err="1"/>
              <a:t>attribNormal</a:t>
            </a:r>
            <a:r>
              <a:rPr lang="en-US" altLang="ko-KR" dirty="0"/>
              <a:t>, 3, GL_FLOAT, GL_FALSE, </a:t>
            </a:r>
            <a:r>
              <a:rPr lang="en-US" altLang="ko-KR" dirty="0" err="1"/>
              <a:t>sizeof</a:t>
            </a:r>
            <a:r>
              <a:rPr lang="en-US" altLang="ko-KR" dirty="0"/>
              <a:t>(float) * 10, (</a:t>
            </a:r>
            <a:r>
              <a:rPr lang="en-US" altLang="ko-KR" dirty="0" err="1"/>
              <a:t>GLvoid</a:t>
            </a:r>
            <a:r>
              <a:rPr lang="en-US" altLang="ko-KR" dirty="0"/>
              <a:t>*)(</a:t>
            </a:r>
            <a:r>
              <a:rPr lang="en-US" altLang="ko-KR" dirty="0" err="1"/>
              <a:t>sizeof</a:t>
            </a:r>
            <a:r>
              <a:rPr lang="en-US" altLang="ko-KR" dirty="0"/>
              <a:t>(float) * 3));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dirty="0" err="1"/>
              <a:t>attribColor</a:t>
            </a:r>
            <a:r>
              <a:rPr lang="en-US" altLang="ko-KR" dirty="0"/>
              <a:t>, 4, GL_FLOAT, GL_FALSE, </a:t>
            </a:r>
            <a:r>
              <a:rPr lang="en-US" altLang="ko-KR" dirty="0" err="1"/>
              <a:t>sizeof</a:t>
            </a:r>
            <a:r>
              <a:rPr lang="en-US" altLang="ko-KR" dirty="0"/>
              <a:t>(float) * 10, (</a:t>
            </a:r>
            <a:r>
              <a:rPr lang="en-US" altLang="ko-KR" dirty="0" err="1"/>
              <a:t>GLvoid</a:t>
            </a:r>
            <a:r>
              <a:rPr lang="en-US" altLang="ko-KR" dirty="0"/>
              <a:t>*)(</a:t>
            </a:r>
            <a:r>
              <a:rPr lang="en-US" altLang="ko-KR" dirty="0" err="1"/>
              <a:t>sizeof</a:t>
            </a:r>
            <a:r>
              <a:rPr lang="en-US" altLang="ko-KR" dirty="0"/>
              <a:t>(float) * 6));</a:t>
            </a:r>
          </a:p>
          <a:p>
            <a:endParaRPr lang="ko-KR" altLang="en-US" dirty="0"/>
          </a:p>
          <a:p>
            <a:r>
              <a:rPr lang="en-US" altLang="ko-KR" dirty="0" err="1"/>
              <a:t>glDrawArrays</a:t>
            </a:r>
            <a:r>
              <a:rPr lang="en-US" altLang="ko-KR" dirty="0"/>
              <a:t>(GL_TRIANGLES, 0, 36);</a:t>
            </a:r>
          </a:p>
          <a:p>
            <a:endParaRPr lang="ko-KR" altLang="en-US" dirty="0"/>
          </a:p>
          <a:p>
            <a:r>
              <a:rPr lang="en-US" altLang="ko-KR" dirty="0" err="1"/>
              <a:t>glDisableVertexAttribArray</a:t>
            </a:r>
            <a:r>
              <a:rPr lang="en-US" altLang="ko-KR" dirty="0"/>
              <a:t>(</a:t>
            </a:r>
            <a:r>
              <a:rPr lang="en-US" altLang="ko-KR" dirty="0" err="1"/>
              <a:t>attribPosition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glDisableVertexAttribArray</a:t>
            </a:r>
            <a:r>
              <a:rPr lang="en-US" altLang="ko-KR" dirty="0"/>
              <a:t>(</a:t>
            </a:r>
            <a:r>
              <a:rPr lang="en-US" altLang="ko-KR" dirty="0" err="1"/>
              <a:t>attribNormal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glDisableVertexAttribArray</a:t>
            </a:r>
            <a:r>
              <a:rPr lang="en-US" altLang="ko-KR" dirty="0"/>
              <a:t>(</a:t>
            </a:r>
            <a:r>
              <a:rPr lang="en-US" altLang="ko-KR" dirty="0" err="1"/>
              <a:t>attribColor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826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F5B86-6212-4300-84EE-BA78BDCCC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D9210-0723-48ED-BAEB-033B5838A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Back-face culling enable</a:t>
            </a:r>
          </a:p>
          <a:p>
            <a:pPr lvl="1"/>
            <a:r>
              <a:rPr lang="en-US" altLang="ko-KR" dirty="0"/>
              <a:t>Front face </a:t>
            </a:r>
            <a:r>
              <a:rPr lang="en-US" altLang="ko-KR" dirty="0">
                <a:sym typeface="Wingdings" panose="05000000000000000000" pitchFamily="2" charset="2"/>
              </a:rPr>
              <a:t> CCW (Counter clock wise)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Depth test enable</a:t>
            </a:r>
          </a:p>
          <a:p>
            <a:pPr lvl="1"/>
            <a:r>
              <a:rPr lang="en-US" altLang="ko-KR" dirty="0"/>
              <a:t>Depth 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Less than, equal to (&lt;=)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492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9AD1C-61A2-47CE-B224-C9D323CB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A9A972-E4FF-4C6D-A050-F64470380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en-US" altLang="ko-KR" dirty="0"/>
              <a:t>Model Rotation Matrix </a:t>
            </a:r>
          </a:p>
          <a:p>
            <a:pPr lvl="2"/>
            <a:r>
              <a:rPr lang="en-US" altLang="ko-KR" dirty="0"/>
              <a:t>m_m4ModelRot = </a:t>
            </a:r>
            <a:r>
              <a:rPr lang="en-US" altLang="ko-KR" dirty="0" err="1"/>
              <a:t>glm</a:t>
            </a:r>
            <a:r>
              <a:rPr lang="en-US" altLang="ko-KR" dirty="0"/>
              <a:t>::</a:t>
            </a:r>
            <a:r>
              <a:rPr lang="en-US" altLang="ko-KR" dirty="0" err="1"/>
              <a:t>eulerAngleXYZ</a:t>
            </a:r>
            <a:r>
              <a:rPr lang="en-US" altLang="ko-KR" dirty="0"/>
              <a:t>(0.f, 0.f, 0.f);</a:t>
            </a:r>
          </a:p>
          <a:p>
            <a:pPr lvl="1"/>
            <a:r>
              <a:rPr lang="en-US" altLang="ko-KR" dirty="0"/>
              <a:t>Model Translation Matrix </a:t>
            </a:r>
          </a:p>
          <a:p>
            <a:pPr lvl="2"/>
            <a:r>
              <a:rPr lang="en-US" altLang="ko-KR" dirty="0"/>
              <a:t>m_m4ModelTrans = </a:t>
            </a:r>
            <a:r>
              <a:rPr lang="en-US" altLang="ko-KR" dirty="0" err="1"/>
              <a:t>glm</a:t>
            </a:r>
            <a:r>
              <a:rPr lang="en-US" altLang="ko-KR" dirty="0"/>
              <a:t>::translate(</a:t>
            </a:r>
            <a:r>
              <a:rPr lang="en-US" altLang="ko-KR" dirty="0" err="1"/>
              <a:t>glm</a:t>
            </a:r>
            <a:r>
              <a:rPr lang="en-US" altLang="ko-KR" dirty="0"/>
              <a:t>::mat4(1.0f), </a:t>
            </a:r>
            <a:r>
              <a:rPr lang="en-US" altLang="ko-KR" dirty="0" err="1"/>
              <a:t>glm</a:t>
            </a:r>
            <a:r>
              <a:rPr lang="en-US" altLang="ko-KR" dirty="0"/>
              <a:t>::vec3(0, 0, 0));</a:t>
            </a:r>
          </a:p>
          <a:p>
            <a:pPr lvl="1"/>
            <a:r>
              <a:rPr lang="en-US" altLang="ko-KR" dirty="0"/>
              <a:t>Model Scaling Matrix </a:t>
            </a:r>
          </a:p>
          <a:p>
            <a:pPr lvl="2"/>
            <a:r>
              <a:rPr lang="en-US" altLang="ko-KR" dirty="0"/>
              <a:t>m_m4ModelScale = </a:t>
            </a:r>
            <a:r>
              <a:rPr lang="en-US" altLang="ko-KR" dirty="0" err="1"/>
              <a:t>glm</a:t>
            </a:r>
            <a:r>
              <a:rPr lang="en-US" altLang="ko-KR" dirty="0"/>
              <a:t>::scale(</a:t>
            </a:r>
            <a:r>
              <a:rPr lang="en-US" altLang="ko-KR" dirty="0" err="1"/>
              <a:t>glm</a:t>
            </a:r>
            <a:r>
              <a:rPr lang="en-US" altLang="ko-KR" dirty="0"/>
              <a:t>::mat4(1.f), </a:t>
            </a:r>
            <a:r>
              <a:rPr lang="en-US" altLang="ko-KR" dirty="0" err="1"/>
              <a:t>glm</a:t>
            </a:r>
            <a:r>
              <a:rPr lang="en-US" altLang="ko-KR" dirty="0"/>
              <a:t>::vec3(1.f, 1.f, 1.f));</a:t>
            </a:r>
          </a:p>
          <a:p>
            <a:pPr lvl="1"/>
            <a:r>
              <a:rPr lang="en-US" altLang="ko-KR" dirty="0" err="1"/>
              <a:t>glm</a:t>
            </a:r>
            <a:r>
              <a:rPr lang="en-US" altLang="ko-KR" dirty="0"/>
              <a:t>::mat4 m4Model = m_m4ModelTrans * m_m4ModelRot * m_m4ModelScale;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174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D3DAE-DFEF-4415-B8CB-BF266550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Phong</a:t>
            </a:r>
            <a:r>
              <a:rPr lang="ko-KR" altLang="en-US" dirty="0"/>
              <a:t> </a:t>
            </a:r>
            <a:r>
              <a:rPr lang="en-US" altLang="ko-KR" dirty="0"/>
              <a:t>shading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4794BE-D76D-4564-8097-377CD19C2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Phong</a:t>
            </a:r>
            <a:r>
              <a:rPr lang="ko-KR" altLang="en-US" dirty="0"/>
              <a:t> </a:t>
            </a:r>
            <a:r>
              <a:rPr lang="en-US" altLang="ko-KR" dirty="0"/>
              <a:t>Lighting Model</a:t>
            </a:r>
          </a:p>
          <a:p>
            <a:pPr lvl="1"/>
            <a:r>
              <a:rPr lang="en-US" altLang="ko-KR" dirty="0"/>
              <a:t>ambient + diffuse + specular = result</a:t>
            </a:r>
            <a:endParaRPr lang="ko-KR" altLang="en-US" dirty="0"/>
          </a:p>
        </p:txBody>
      </p:sp>
      <p:pic>
        <p:nvPicPr>
          <p:cNvPr id="1026" name="Picture 2" descr="https://learnopengl.com/img/lighting/basic_lighting_phong.png">
            <a:extLst>
              <a:ext uri="{FF2B5EF4-FFF2-40B4-BE49-F238E27FC236}">
                <a16:creationId xmlns:a16="http://schemas.microsoft.com/office/drawing/2014/main" id="{7147D7A8-4005-4FBF-ACD3-21347084B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789040"/>
            <a:ext cx="76200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433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9AD1C-61A2-47CE-B224-C9D323CB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A9A972-E4FF-4C6D-A050-F64470380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Phong</a:t>
            </a:r>
            <a:r>
              <a:rPr lang="en-US" altLang="ko-KR" dirty="0"/>
              <a:t> Shading </a:t>
            </a:r>
            <a:r>
              <a:rPr lang="ko-KR" altLang="en-US" dirty="0"/>
              <a:t>구현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8" y="5098280"/>
            <a:ext cx="6905625" cy="419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788" y="2035386"/>
            <a:ext cx="3157012" cy="20882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187" y="3933057"/>
            <a:ext cx="2438400" cy="3905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188" y="4506144"/>
            <a:ext cx="4010025" cy="4095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3188" y="3371510"/>
            <a:ext cx="3171825" cy="4286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3188" y="2898527"/>
            <a:ext cx="18002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56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Screen Space </a:t>
            </a:r>
            <a:r>
              <a:rPr lang="ko-KR" altLang="en-US" dirty="0" err="1"/>
              <a:t>좌표계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03712" y="2204864"/>
            <a:ext cx="5328592" cy="3960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503712" y="1844824"/>
            <a:ext cx="532859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Window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35929" y="61560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(-1, -1)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32304" y="201555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(1, 1)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35929" y="199990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(-1, 1)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32304" y="61560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(1, -1)</a:t>
            </a:r>
            <a:endParaRPr lang="ko-KR" altLang="en-US" dirty="0"/>
          </a:p>
        </p:txBody>
      </p:sp>
      <p:cxnSp>
        <p:nvCxnSpPr>
          <p:cNvPr id="11" name="직선 연결선 10"/>
          <p:cNvCxnSpPr>
            <a:stCxn id="4" idx="1"/>
            <a:endCxn id="4" idx="3"/>
          </p:cNvCxnSpPr>
          <p:nvPr/>
        </p:nvCxnSpPr>
        <p:spPr>
          <a:xfrm>
            <a:off x="3503712" y="4185084"/>
            <a:ext cx="532859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0"/>
            <a:endCxn id="4" idx="2"/>
          </p:cNvCxnSpPr>
          <p:nvPr/>
        </p:nvCxnSpPr>
        <p:spPr>
          <a:xfrm>
            <a:off x="6168008" y="2204864"/>
            <a:ext cx="0" cy="39604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80683" y="381110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(0, 0)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76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Screen Space </a:t>
            </a:r>
            <a:r>
              <a:rPr lang="ko-KR" altLang="en-US" dirty="0" err="1"/>
              <a:t>좌표계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03712" y="2204864"/>
            <a:ext cx="5328592" cy="3960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503712" y="1844824"/>
            <a:ext cx="532859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Window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35929" y="61560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(-1, -1)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32304" y="201555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(1, 1)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35929" y="199990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(-1, 1)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32304" y="61560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(1, -1)</a:t>
            </a:r>
            <a:endParaRPr lang="ko-KR" altLang="en-US" dirty="0"/>
          </a:p>
        </p:txBody>
      </p:sp>
      <p:cxnSp>
        <p:nvCxnSpPr>
          <p:cNvPr id="11" name="직선 연결선 10"/>
          <p:cNvCxnSpPr>
            <a:stCxn id="4" idx="1"/>
            <a:endCxn id="4" idx="3"/>
          </p:cNvCxnSpPr>
          <p:nvPr/>
        </p:nvCxnSpPr>
        <p:spPr>
          <a:xfrm>
            <a:off x="3503712" y="4185084"/>
            <a:ext cx="532859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0"/>
            <a:endCxn id="4" idx="2"/>
          </p:cNvCxnSpPr>
          <p:nvPr/>
        </p:nvCxnSpPr>
        <p:spPr>
          <a:xfrm>
            <a:off x="6168008" y="2204864"/>
            <a:ext cx="0" cy="39604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80683" y="381110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(0, 0)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365025" y="6340678"/>
            <a:ext cx="5750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gl_Position</a:t>
            </a:r>
            <a:r>
              <a:rPr lang="en-US" altLang="ko-KR" sz="28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vec4(0, 0, 0, 1);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046170" y="4020711"/>
            <a:ext cx="256352" cy="3194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12399115">
            <a:off x="5353191" y="4194733"/>
            <a:ext cx="474399" cy="22244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2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Screen Space </a:t>
            </a:r>
            <a:r>
              <a:rPr lang="ko-KR" altLang="en-US" dirty="0" err="1"/>
              <a:t>좌표계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</a:t>
            </a:r>
            <a:r>
              <a:rPr lang="en-US" altLang="ko-KR" dirty="0"/>
              <a:t> Object </a:t>
            </a:r>
            <a:r>
              <a:rPr lang="ko-KR" altLang="en-US" dirty="0"/>
              <a:t>는 </a:t>
            </a:r>
            <a:r>
              <a:rPr lang="en-US" altLang="ko-KR" dirty="0" err="1"/>
              <a:t>gl_Position</a:t>
            </a:r>
            <a:r>
              <a:rPr lang="en-US" altLang="ko-KR" dirty="0"/>
              <a:t> </a:t>
            </a:r>
            <a:r>
              <a:rPr lang="ko-KR" altLang="en-US" dirty="0"/>
              <a:t>으로 출력이 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기본 범위는 </a:t>
            </a:r>
            <a:r>
              <a:rPr lang="en-US" altLang="ko-KR" dirty="0"/>
              <a:t>-1~1 </a:t>
            </a:r>
            <a:r>
              <a:rPr lang="ko-KR" altLang="en-US" dirty="0"/>
              <a:t>사이의 </a:t>
            </a:r>
            <a:r>
              <a:rPr lang="en-US" altLang="ko-KR" dirty="0"/>
              <a:t>float </a:t>
            </a:r>
            <a:r>
              <a:rPr lang="ko-KR" altLang="en-US" dirty="0"/>
              <a:t>타입</a:t>
            </a:r>
            <a:endParaRPr lang="en-US" altLang="ko-KR" dirty="0"/>
          </a:p>
          <a:p>
            <a:pPr lvl="1"/>
            <a:r>
              <a:rPr lang="ko-KR" altLang="en-US" dirty="0"/>
              <a:t>위 범위를 벗어나면 화면 밖에 위치하게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224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직교 투영 매트릭스 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904312" y="1988840"/>
            <a:ext cx="72008" cy="4032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591944" y="3320988"/>
            <a:ext cx="1440160" cy="13681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143672" y="2204864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3143672" y="2348880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3143672" y="2492896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143672" y="2636912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143672" y="2780928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143672" y="2924944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143672" y="3068960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143672" y="3212976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143672" y="3356992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143672" y="3501008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143672" y="3645024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143672" y="3789040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143672" y="3933056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143672" y="4077072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143672" y="4221088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143672" y="4365104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143672" y="4509120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143672" y="4653136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143672" y="4797152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143672" y="4941168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143672" y="5085184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143672" y="5229200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143672" y="5373216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3143672" y="5517232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3143672" y="5661248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3143672" y="5805264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36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직교 투영 매트릭스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03512" y="4398917"/>
            <a:ext cx="375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400" dirty="0">
                <a:solidFill>
                  <a:srgbClr val="FF0000"/>
                </a:solidFill>
              </a:rPr>
              <a:t>Camera Position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54924" y="4398917"/>
            <a:ext cx="375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400" dirty="0">
                <a:solidFill>
                  <a:srgbClr val="FF0000"/>
                </a:solidFill>
              </a:rPr>
              <a:t>Camera Look-at Position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2225126" y="2636912"/>
            <a:ext cx="6823202" cy="1584176"/>
            <a:chOff x="701126" y="2636912"/>
            <a:chExt cx="6823202" cy="1584176"/>
          </a:xfrm>
        </p:grpSpPr>
        <p:grpSp>
          <p:nvGrpSpPr>
            <p:cNvPr id="5" name="그룹 4"/>
            <p:cNvGrpSpPr/>
            <p:nvPr/>
          </p:nvGrpSpPr>
          <p:grpSpPr>
            <a:xfrm>
              <a:off x="701126" y="3717032"/>
              <a:ext cx="841954" cy="504056"/>
              <a:chOff x="2915816" y="2205960"/>
              <a:chExt cx="841954" cy="504056"/>
            </a:xfrm>
          </p:grpSpPr>
          <p:sp>
            <p:nvSpPr>
              <p:cNvPr id="4" name="이등변 삼각형 3"/>
              <p:cNvSpPr/>
              <p:nvPr/>
            </p:nvSpPr>
            <p:spPr>
              <a:xfrm rot="16200000">
                <a:off x="3361726" y="2313972"/>
                <a:ext cx="504056" cy="288032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2915816" y="2276872"/>
                <a:ext cx="576064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899592" y="3859952"/>
              <a:ext cx="216024" cy="2171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7308304" y="3859404"/>
              <a:ext cx="216024" cy="2171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화살표 연결선 39"/>
            <p:cNvCxnSpPr>
              <a:stCxn id="4" idx="3"/>
              <a:endCxn id="38" idx="2"/>
            </p:cNvCxnSpPr>
            <p:nvPr/>
          </p:nvCxnSpPr>
          <p:spPr>
            <a:xfrm flipV="1">
              <a:off x="1543080" y="3967964"/>
              <a:ext cx="5765224" cy="109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3" idx="0"/>
            </p:cNvCxnSpPr>
            <p:nvPr/>
          </p:nvCxnSpPr>
          <p:spPr>
            <a:xfrm flipV="1">
              <a:off x="989158" y="2636912"/>
              <a:ext cx="0" cy="115103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1524000" y="2215780"/>
            <a:ext cx="375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400" dirty="0">
                <a:solidFill>
                  <a:srgbClr val="FF0000"/>
                </a:solidFill>
              </a:rPr>
              <a:t>Camera Up Vector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59896" y="1754372"/>
            <a:ext cx="5209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4000" dirty="0"/>
              <a:t>Camera Setting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142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직교 투영 매트릭스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97330" y="1754372"/>
            <a:ext cx="7572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4000" dirty="0"/>
              <a:t>Orthogonal Projection Setting</a:t>
            </a:r>
            <a:endParaRPr lang="ko-KR" altLang="en-US" sz="40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3863752" y="3068959"/>
            <a:ext cx="4752529" cy="3692016"/>
            <a:chOff x="2339751" y="3068959"/>
            <a:chExt cx="4752529" cy="3692016"/>
          </a:xfrm>
        </p:grpSpPr>
        <p:cxnSp>
          <p:nvCxnSpPr>
            <p:cNvPr id="8" name="직선 연결선 7"/>
            <p:cNvCxnSpPr/>
            <p:nvPr/>
          </p:nvCxnSpPr>
          <p:spPr>
            <a:xfrm flipH="1" flipV="1">
              <a:off x="2339752" y="3068960"/>
              <a:ext cx="1152128" cy="1027719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 flipV="1">
              <a:off x="2339752" y="5748001"/>
              <a:ext cx="1152128" cy="1012974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5940152" y="3068960"/>
              <a:ext cx="1152128" cy="1027719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 flipV="1">
              <a:off x="5940152" y="5730200"/>
              <a:ext cx="1152128" cy="1027719"/>
            </a:xfrm>
            <a:prstGeom prst="line">
              <a:avLst/>
            </a:prstGeom>
            <a:ln w="19050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339752" y="3068960"/>
              <a:ext cx="0" cy="267904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5948184" y="3068959"/>
              <a:ext cx="0" cy="267904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 flipV="1">
              <a:off x="2339751" y="3073524"/>
              <a:ext cx="3608434" cy="305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 flipV="1">
              <a:off x="2339751" y="5734764"/>
              <a:ext cx="3608434" cy="305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 flipV="1">
              <a:off x="3480243" y="4095284"/>
              <a:ext cx="3608434" cy="305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 flipV="1">
              <a:off x="3480243" y="6756524"/>
              <a:ext cx="3608434" cy="305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3480243" y="4077483"/>
              <a:ext cx="0" cy="267904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7088675" y="4077482"/>
              <a:ext cx="0" cy="267904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2680319" y="5563334"/>
            <a:ext cx="103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-1, -1, 0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797331" y="2884293"/>
            <a:ext cx="103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-1, 1, 0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975763" y="3687846"/>
            <a:ext cx="103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1, 1, 0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015881" y="6364699"/>
            <a:ext cx="103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1, -1, 0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508482" y="2860326"/>
            <a:ext cx="141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-1, 1, 2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609072" y="3852811"/>
            <a:ext cx="141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1, 1, 2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635680" y="6364699"/>
            <a:ext cx="141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1, -1, 2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452326" y="5416774"/>
            <a:ext cx="141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-1, 1, 2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0423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직교 투영 매트릭스 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495600" y="2996952"/>
            <a:ext cx="6823202" cy="1584176"/>
            <a:chOff x="701126" y="2636912"/>
            <a:chExt cx="6823202" cy="1584176"/>
          </a:xfrm>
        </p:grpSpPr>
        <p:grpSp>
          <p:nvGrpSpPr>
            <p:cNvPr id="4" name="그룹 3"/>
            <p:cNvGrpSpPr/>
            <p:nvPr/>
          </p:nvGrpSpPr>
          <p:grpSpPr>
            <a:xfrm>
              <a:off x="701126" y="3717032"/>
              <a:ext cx="841954" cy="504056"/>
              <a:chOff x="2915816" y="2205960"/>
              <a:chExt cx="841954" cy="504056"/>
            </a:xfrm>
          </p:grpSpPr>
          <p:sp>
            <p:nvSpPr>
              <p:cNvPr id="9" name="이등변 삼각형 8"/>
              <p:cNvSpPr/>
              <p:nvPr/>
            </p:nvSpPr>
            <p:spPr>
              <a:xfrm rot="16200000">
                <a:off x="3361726" y="2313972"/>
                <a:ext cx="504056" cy="288032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915816" y="2276872"/>
                <a:ext cx="576064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/>
            <p:cNvSpPr/>
            <p:nvPr/>
          </p:nvSpPr>
          <p:spPr>
            <a:xfrm>
              <a:off x="899592" y="3859952"/>
              <a:ext cx="216024" cy="2171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7308304" y="3859404"/>
              <a:ext cx="216024" cy="2171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2501326" y="3967964"/>
              <a:ext cx="417285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10" idx="0"/>
            </p:cNvCxnSpPr>
            <p:nvPr/>
          </p:nvCxnSpPr>
          <p:spPr>
            <a:xfrm flipV="1">
              <a:off x="989158" y="2636912"/>
              <a:ext cx="0" cy="115103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3719736" y="2590556"/>
            <a:ext cx="4752529" cy="3692016"/>
            <a:chOff x="2339751" y="3068959"/>
            <a:chExt cx="4752529" cy="3692016"/>
          </a:xfrm>
        </p:grpSpPr>
        <p:cxnSp>
          <p:nvCxnSpPr>
            <p:cNvPr id="12" name="직선 연결선 11"/>
            <p:cNvCxnSpPr/>
            <p:nvPr/>
          </p:nvCxnSpPr>
          <p:spPr>
            <a:xfrm flipH="1" flipV="1">
              <a:off x="2339752" y="3068960"/>
              <a:ext cx="1152128" cy="1027719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 flipV="1">
              <a:off x="2339752" y="5748001"/>
              <a:ext cx="1152128" cy="1012974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 flipV="1">
              <a:off x="5940152" y="3068960"/>
              <a:ext cx="1152128" cy="1027719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 flipV="1">
              <a:off x="5940152" y="5730200"/>
              <a:ext cx="1152128" cy="1027719"/>
            </a:xfrm>
            <a:prstGeom prst="line">
              <a:avLst/>
            </a:prstGeom>
            <a:ln w="19050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39752" y="3068960"/>
              <a:ext cx="0" cy="267904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5948184" y="3068959"/>
              <a:ext cx="0" cy="267904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 flipV="1">
              <a:off x="2339751" y="3073524"/>
              <a:ext cx="3608434" cy="305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 flipV="1">
              <a:off x="2339751" y="5734764"/>
              <a:ext cx="3608434" cy="305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 flipV="1">
              <a:off x="3480243" y="4095284"/>
              <a:ext cx="3608434" cy="305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3480243" y="6756524"/>
              <a:ext cx="3608434" cy="305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3480243" y="4077483"/>
              <a:ext cx="0" cy="267904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088675" y="4077482"/>
              <a:ext cx="0" cy="267904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화살표 연결선 23"/>
          <p:cNvCxnSpPr/>
          <p:nvPr/>
        </p:nvCxnSpPr>
        <p:spPr>
          <a:xfrm>
            <a:off x="3351085" y="4333703"/>
            <a:ext cx="993270" cy="4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8468660" y="4328004"/>
            <a:ext cx="63411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4269630" y="4258473"/>
            <a:ext cx="72008" cy="151167"/>
          </a:xfrm>
          <a:prstGeom prst="ellipse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7821676" y="4263077"/>
            <a:ext cx="72008" cy="151167"/>
          </a:xfrm>
          <a:prstGeom prst="ellipse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473079" y="1602373"/>
            <a:ext cx="7572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4000" dirty="0"/>
              <a:t>Camera + Projection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66838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3569</TotalTime>
  <Words>2274</Words>
  <Application>Microsoft Office PowerPoint</Application>
  <PresentationFormat>와이드스크린</PresentationFormat>
  <Paragraphs>219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돋움체</vt:lpstr>
      <vt:lpstr>맑은 고딕</vt:lpstr>
      <vt:lpstr>Arial</vt:lpstr>
      <vt:lpstr>Office 테마</vt:lpstr>
      <vt:lpstr>셰이더프로그래밍</vt:lpstr>
      <vt:lpstr>3차원 표현을 위한 작업</vt:lpstr>
      <vt:lpstr>OpenGL Screen Space 좌표계</vt:lpstr>
      <vt:lpstr>OpenGL Screen Space 좌표계</vt:lpstr>
      <vt:lpstr>OpenGL Screen Space 좌표계</vt:lpstr>
      <vt:lpstr>직교 투영 매트릭스 </vt:lpstr>
      <vt:lpstr>직교 투영 매트릭스 </vt:lpstr>
      <vt:lpstr>직교 투영 매트릭스 </vt:lpstr>
      <vt:lpstr>직교 투영 매트릭스 </vt:lpstr>
      <vt:lpstr>직교 투영 매트릭스 </vt:lpstr>
      <vt:lpstr>직교 투영 매트릭스 </vt:lpstr>
      <vt:lpstr>직교 투영 매트릭스 </vt:lpstr>
      <vt:lpstr>원근 투영 매트릭스 </vt:lpstr>
      <vt:lpstr>원근 투영 매트릭스 </vt:lpstr>
      <vt:lpstr>원근 투영 매트릭스 </vt:lpstr>
      <vt:lpstr>원근 투영 매트릭스 </vt:lpstr>
      <vt:lpstr>원근 투영 매트릭스 </vt:lpstr>
      <vt:lpstr>실습</vt:lpstr>
      <vt:lpstr>실습</vt:lpstr>
      <vt:lpstr>실습</vt:lpstr>
      <vt:lpstr>Simple Cube</vt:lpstr>
      <vt:lpstr>Simple Cube Rendering</vt:lpstr>
      <vt:lpstr>실습</vt:lpstr>
      <vt:lpstr>실습</vt:lpstr>
      <vt:lpstr>Phong shading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이택희(A0344)</cp:lastModifiedBy>
  <cp:revision>219</cp:revision>
  <dcterms:created xsi:type="dcterms:W3CDTF">2006-10-05T04:04:58Z</dcterms:created>
  <dcterms:modified xsi:type="dcterms:W3CDTF">2021-06-04T08:11:01Z</dcterms:modified>
</cp:coreProperties>
</file>