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41" r:id="rId12"/>
    <p:sldId id="443" r:id="rId13"/>
    <p:sldId id="436" r:id="rId14"/>
    <p:sldId id="437" r:id="rId15"/>
    <p:sldId id="439" r:id="rId16"/>
    <p:sldId id="442" r:id="rId17"/>
    <p:sldId id="447" r:id="rId18"/>
    <p:sldId id="444" r:id="rId19"/>
    <p:sldId id="445" r:id="rId20"/>
    <p:sldId id="446" r:id="rId21"/>
    <p:sldId id="449" r:id="rId22"/>
    <p:sldId id="450" r:id="rId23"/>
    <p:sldId id="451" r:id="rId24"/>
    <p:sldId id="452" r:id="rId25"/>
    <p:sldId id="453" r:id="rId26"/>
    <p:sldId id="455" r:id="rId27"/>
    <p:sldId id="458" r:id="rId28"/>
    <p:sldId id="459" r:id="rId29"/>
    <p:sldId id="456" r:id="rId30"/>
    <p:sldId id="460" r:id="rId31"/>
    <p:sldId id="462" r:id="rId32"/>
    <p:sldId id="463" r:id="rId33"/>
    <p:sldId id="465" r:id="rId34"/>
    <p:sldId id="46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8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87489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3363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3713" y="1521589"/>
            <a:ext cx="3065391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 : </a:t>
            </a:r>
            <a:r>
              <a:rPr lang="en-US" altLang="ko-KR" dirty="0" err="1"/>
              <a:t>gTextureID</a:t>
            </a:r>
            <a:endParaRPr lang="en-US" altLang="ko-KR" dirty="0"/>
          </a:p>
          <a:p>
            <a:r>
              <a:rPr lang="en-US" altLang="ko-KR" dirty="0"/>
              <a:t>GL_TEXTURE1 : gTextureID1</a:t>
            </a:r>
          </a:p>
          <a:p>
            <a:r>
              <a:rPr lang="en-US" altLang="ko-KR" dirty="0"/>
              <a:t>GL_TEXTURE2 : gTextureID2</a:t>
            </a:r>
          </a:p>
          <a:p>
            <a:r>
              <a:rPr lang="en-US" altLang="ko-KR" dirty="0"/>
              <a:t>GL_TEXTURE3 : gTextureID3</a:t>
            </a:r>
          </a:p>
          <a:p>
            <a:r>
              <a:rPr lang="en-US" altLang="ko-KR" dirty="0"/>
              <a:t>GL_TEXTURE4 : gTextureID4</a:t>
            </a:r>
          </a:p>
          <a:p>
            <a:r>
              <a:rPr lang="en-US" altLang="ko-KR" dirty="0"/>
              <a:t>GL_TEXTURE5 : gTextureID5</a:t>
            </a:r>
          </a:p>
          <a:p>
            <a:r>
              <a:rPr lang="en-US" altLang="ko-KR" dirty="0"/>
              <a:t>GL_TEXTURE6 : nothing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 : nothing</a:t>
            </a:r>
          </a:p>
        </p:txBody>
      </p:sp>
    </p:spTree>
    <p:extLst>
      <p:ext uri="{BB962C8B-B14F-4D97-AF65-F5344CB8AC3E}">
        <p14:creationId xmlns:p14="http://schemas.microsoft.com/office/powerpoint/2010/main" val="32260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2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2024" y="2823646"/>
            <a:ext cx="4122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ko-KR" altLang="en-US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89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9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63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90066" y="2276873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7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glTexImage2D(GL_TEXTURE_2D, 0, GL_RGBA, 8, 8, 0, GL_RGBA, GL_UNSIGNED_BYTE,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textureSmile1[]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&amp;gTextureID1);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gTextureID1);</a:t>
            </a:r>
          </a:p>
          <a:p>
            <a:r>
              <a:rPr lang="en-US" altLang="ko-KR" sz="900" dirty="0"/>
              <a:t>glTexImage2D(GL_TEXTURE_2D, 0, GL_RGBA, 8, 8, 0, GL_RGBA, GL_UNSIGNED_BYTE, textureSmile1);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53720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textureSmile2[]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0xFF00FF00, 0xFF00FF00,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0xFFFFFFFF, 0xFFFFFFFF,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&amp;gTextureID2);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gTextureID2);</a:t>
            </a:r>
          </a:p>
          <a:p>
            <a:r>
              <a:rPr lang="en-US" altLang="ko-KR" sz="900" dirty="0"/>
              <a:t>glTexImage2D(GL_TEXTURE_2D, 0, GL_RGBA, 8, 8, 0, GL_RGBA, GL_UNSIGNED_BYTE, textureSmile2);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textureSmile3[]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0xFFFFFFFF, 0xFFFFFFFF,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&amp;gTextureID3);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gTextureID3);</a:t>
            </a:r>
          </a:p>
          <a:p>
            <a:r>
              <a:rPr lang="en-US" altLang="ko-KR" sz="900" dirty="0"/>
              <a:t>glTexImage2D(GL_TEXTURE_2D, 0, GL_RGBA, 8, 8, 0, GL_RGBA, GL_UNSIGNED_BYTE, textureSmile3);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19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textureSmile4[]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&amp;gTextureID4);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gTextureID4);</a:t>
            </a:r>
          </a:p>
          <a:p>
            <a:r>
              <a:rPr lang="en-US" altLang="ko-KR" sz="900" dirty="0"/>
              <a:t>glTexImage2D(GL_TEXTURE_2D, 0, GL_RGBA, 8, 8, 0, GL_RGBA, GL_UNSIGNED_BYTE, textureSmile4);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textureSmile5[]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0xFFFFFFFF, 0xFFFFFFFF, 0xFFFFFFFF, 0xFFFFFFFF,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&amp;gTextureID5);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gTextureID5);</a:t>
            </a:r>
          </a:p>
          <a:p>
            <a:r>
              <a:rPr lang="en-US" altLang="ko-KR" sz="900" dirty="0"/>
              <a:t>glTexImage2D(GL_TEXTURE_2D, 0, GL_RGBA, 8, 8, 0, GL_RGBA, GL_UNSIGNED_BYTE, textureSmile5);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517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26876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(GL_TEXTURE1);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gTextureID1);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(GL_TEXTURE2);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gTextureID2);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(GL_TEXTURE3);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gTextureID3);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(GL_TEXTURE4);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gTextureID4);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(GL_TEXTURE5);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gTextureID5);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03454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28288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66613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29170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94424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196581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51920" y="2996952"/>
            <a:ext cx="4896544" cy="2880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465"/>
              </p:ext>
            </p:extLst>
          </p:nvPr>
        </p:nvGraphicFramePr>
        <p:xfrm>
          <a:off x="5087888" y="3645024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1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 </a:t>
            </a:r>
            <a:endParaRPr lang="en-US" altLang="ko-KR" dirty="0"/>
          </a:p>
          <a:p>
            <a:r>
              <a:rPr lang="en-US" altLang="ko-KR" dirty="0"/>
              <a:t>uniform </a:t>
            </a:r>
            <a:r>
              <a:rPr lang="ko-KR" altLang="en-US" dirty="0"/>
              <a:t>값</a:t>
            </a:r>
            <a:r>
              <a:rPr lang="en-US" altLang="ko-KR" dirty="0"/>
              <a:t>(sampler2D) </a:t>
            </a:r>
            <a:r>
              <a:rPr lang="ko-KR" altLang="en-US" dirty="0"/>
              <a:t>을 지속적으로 변경하여 </a:t>
            </a:r>
            <a:r>
              <a:rPr lang="en-US" altLang="ko-KR" dirty="0"/>
              <a:t>gTextureID0 ~ gTextureID5 </a:t>
            </a:r>
            <a:r>
              <a:rPr lang="ko-KR" altLang="en-US" dirty="0"/>
              <a:t>까지 애니메이션 되도록 구현</a:t>
            </a:r>
            <a:endParaRPr lang="en-US" altLang="ko-KR" dirty="0"/>
          </a:p>
          <a:p>
            <a:pPr lvl="1"/>
            <a:r>
              <a:rPr lang="ko-KR" altLang="en-US" dirty="0"/>
              <a:t>너무 빠르게 바뀐다면 </a:t>
            </a:r>
            <a:r>
              <a:rPr lang="en-US" altLang="ko-KR" dirty="0"/>
              <a:t>Sleep(1000); </a:t>
            </a:r>
            <a:r>
              <a:rPr lang="ko-KR" altLang="en-US" dirty="0"/>
              <a:t>을 넣어서 천천히 확인할 수 있음 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1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텍스처를 사용하여 애니메이션 구현</a:t>
            </a:r>
            <a:endParaRPr lang="en-US" altLang="ko-KR" dirty="0"/>
          </a:p>
          <a:p>
            <a:pPr lvl="1"/>
            <a:r>
              <a:rPr lang="ko-KR" altLang="en-US" dirty="0"/>
              <a:t>텍스처 </a:t>
            </a:r>
            <a:r>
              <a:rPr lang="en-US" altLang="ko-KR" dirty="0"/>
              <a:t>Switch </a:t>
            </a:r>
            <a:r>
              <a:rPr lang="ko-KR" altLang="en-US" dirty="0"/>
              <a:t>가 발생하여 효율성이 떨어짐</a:t>
            </a:r>
            <a:endParaRPr lang="en-US" altLang="ko-KR" dirty="0"/>
          </a:p>
          <a:p>
            <a:pPr lvl="1"/>
            <a:r>
              <a:rPr lang="ko-KR" altLang="en-US" dirty="0"/>
              <a:t>캐시 효율성이 떨어짐</a:t>
            </a:r>
            <a:endParaRPr lang="en-US" altLang="ko-KR" dirty="0"/>
          </a:p>
          <a:p>
            <a:r>
              <a:rPr lang="ko-KR" altLang="en-US" dirty="0"/>
              <a:t>하나의 텍스처에 </a:t>
            </a:r>
            <a:r>
              <a:rPr lang="ko-KR" altLang="en-US" dirty="0" err="1"/>
              <a:t>여러장의</a:t>
            </a:r>
            <a:r>
              <a:rPr lang="ko-KR" altLang="en-US" dirty="0"/>
              <a:t> 텍스처를 합쳐서 그리는 방식</a:t>
            </a:r>
            <a:endParaRPr lang="en-US" altLang="ko-KR" dirty="0"/>
          </a:p>
          <a:p>
            <a:pPr lvl="1"/>
            <a:r>
              <a:rPr lang="ko-KR" altLang="en-US" dirty="0"/>
              <a:t>텍스처 </a:t>
            </a:r>
            <a:r>
              <a:rPr lang="en-US" altLang="ko-KR" dirty="0"/>
              <a:t>Switch </a:t>
            </a:r>
            <a:r>
              <a:rPr lang="ko-KR" altLang="en-US" dirty="0"/>
              <a:t>발생이 없음</a:t>
            </a:r>
            <a:endParaRPr lang="en-US" altLang="ko-KR" dirty="0"/>
          </a:p>
          <a:p>
            <a:pPr lvl="1"/>
            <a:r>
              <a:rPr lang="ko-KR" altLang="en-US" dirty="0"/>
              <a:t>캐시 효율성 높음</a:t>
            </a:r>
          </a:p>
        </p:txBody>
      </p:sp>
    </p:spTree>
    <p:extLst>
      <p:ext uri="{BB962C8B-B14F-4D97-AF65-F5344CB8AC3E}">
        <p14:creationId xmlns:p14="http://schemas.microsoft.com/office/powerpoint/2010/main" val="144920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27287" r="60605" b="55928"/>
          <a:stretch/>
        </p:blipFill>
        <p:spPr bwMode="auto">
          <a:xfrm>
            <a:off x="2152819" y="2276872"/>
            <a:ext cx="1770389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28704" r="54584" b="35648"/>
          <a:stretch/>
        </p:blipFill>
        <p:spPr bwMode="auto">
          <a:xfrm>
            <a:off x="5299720" y="2276872"/>
            <a:ext cx="1751434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7040" r="24455" b="24235"/>
          <a:stretch/>
        </p:blipFill>
        <p:spPr bwMode="auto">
          <a:xfrm>
            <a:off x="8400257" y="2273948"/>
            <a:ext cx="1749593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 t="27296" r="24621" b="24490"/>
          <a:stretch/>
        </p:blipFill>
        <p:spPr bwMode="auto">
          <a:xfrm>
            <a:off x="2152819" y="4148556"/>
            <a:ext cx="1752821" cy="130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6954" r="24438" b="24322"/>
          <a:stretch/>
        </p:blipFill>
        <p:spPr bwMode="auto">
          <a:xfrm>
            <a:off x="5299720" y="4149081"/>
            <a:ext cx="1751434" cy="131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27086" r="24558" b="24189"/>
          <a:stretch/>
        </p:blipFill>
        <p:spPr bwMode="auto">
          <a:xfrm>
            <a:off x="8400256" y="4149081"/>
            <a:ext cx="1748082" cy="131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7200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23409" y="19075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3024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7200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3409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23024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73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8577993" y="1600133"/>
            <a:ext cx="863560" cy="4260874"/>
            <a:chOff x="7452856" y="1412776"/>
            <a:chExt cx="1482875" cy="6125478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2216477" y="2911383"/>
            <a:ext cx="3431180" cy="1731404"/>
            <a:chOff x="533200" y="1246118"/>
            <a:chExt cx="7997031" cy="3564163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533200" y="1618374"/>
              <a:ext cx="1770389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3680102" y="1618374"/>
              <a:ext cx="1751434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6780638" y="1615450"/>
              <a:ext cx="1749593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533200" y="3490058"/>
              <a:ext cx="1752821" cy="1305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3680102" y="3490582"/>
              <a:ext cx="1751434" cy="1311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6780638" y="3490583"/>
              <a:ext cx="1748082" cy="131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157581" y="1246118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3790" y="1249041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406" y="1246118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7581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03790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3406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105365" y="4787860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8X8 6</a:t>
            </a:r>
            <a:r>
              <a:rPr lang="ko-KR" altLang="en-US" dirty="0"/>
              <a:t>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66330" y="6084004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8X48 1</a:t>
            </a:r>
            <a:r>
              <a:rPr lang="ko-KR" altLang="en-US" dirty="0"/>
              <a:t>개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6596254" y="3028595"/>
            <a:ext cx="1008112" cy="16071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0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184768" y="1731079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4810130" y="154641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29790" y="2369675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5.0/6.0)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49983" y="3124714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4.0/6.0)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8702" y="3913163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3.0/6.0)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168" y="47153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2.0/6.0)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70886" y="55007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1.0/6.0)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70886" y="627283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(1.0, 0.0)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93444" y="16120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92466" y="2435309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5.0/6.0)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12659" y="319034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4.0/6.0)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1378" y="3978797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3.0/6.0)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22844" y="47810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2.0/6.0)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33562" y="5566340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1.0/6.0)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33562" y="63384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(1.0, 0.0)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087804" y="159665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102486" y="242142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102486" y="321351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102486" y="401587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102486" y="479768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02576" y="5599960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112760" y="639213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507236" y="160816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521918" y="243293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521918" y="3225021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521918" y="402738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521918" y="480919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522008" y="5611469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532192" y="640364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26" idx="3"/>
            <a:endCxn id="33" idx="2"/>
          </p:cNvCxnSpPr>
          <p:nvPr/>
        </p:nvCxnSpPr>
        <p:spPr>
          <a:xfrm flipV="1">
            <a:off x="2645572" y="1688987"/>
            <a:ext cx="442232" cy="107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4" idx="2"/>
          </p:cNvCxnSpPr>
          <p:nvPr/>
        </p:nvCxnSpPr>
        <p:spPr>
          <a:xfrm flipV="1">
            <a:off x="2866688" y="2513757"/>
            <a:ext cx="235798" cy="106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5" idx="2"/>
          </p:cNvCxnSpPr>
          <p:nvPr/>
        </p:nvCxnSpPr>
        <p:spPr>
          <a:xfrm flipV="1">
            <a:off x="2866688" y="3305846"/>
            <a:ext cx="235798" cy="69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6" idx="2"/>
          </p:cNvCxnSpPr>
          <p:nvPr/>
        </p:nvCxnSpPr>
        <p:spPr>
          <a:xfrm flipV="1">
            <a:off x="2866688" y="4108207"/>
            <a:ext cx="235798" cy="55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37" idx="2"/>
          </p:cNvCxnSpPr>
          <p:nvPr/>
        </p:nvCxnSpPr>
        <p:spPr>
          <a:xfrm flipV="1">
            <a:off x="2866688" y="4890022"/>
            <a:ext cx="235798" cy="75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38" idx="2"/>
          </p:cNvCxnSpPr>
          <p:nvPr/>
        </p:nvCxnSpPr>
        <p:spPr>
          <a:xfrm flipV="1">
            <a:off x="2866688" y="5692294"/>
            <a:ext cx="235888" cy="58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39" idx="2"/>
          </p:cNvCxnSpPr>
          <p:nvPr/>
        </p:nvCxnSpPr>
        <p:spPr>
          <a:xfrm flipV="1">
            <a:off x="2567608" y="6484472"/>
            <a:ext cx="545152" cy="386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6"/>
          </p:cNvCxnSpPr>
          <p:nvPr/>
        </p:nvCxnSpPr>
        <p:spPr>
          <a:xfrm flipH="1" flipV="1">
            <a:off x="4682164" y="1700495"/>
            <a:ext cx="188722" cy="305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41" idx="6"/>
          </p:cNvCxnSpPr>
          <p:nvPr/>
        </p:nvCxnSpPr>
        <p:spPr>
          <a:xfrm flipH="1" flipV="1">
            <a:off x="4696846" y="2525266"/>
            <a:ext cx="247026" cy="41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42" idx="6"/>
          </p:cNvCxnSpPr>
          <p:nvPr/>
        </p:nvCxnSpPr>
        <p:spPr>
          <a:xfrm flipH="1" flipV="1">
            <a:off x="4696846" y="3317355"/>
            <a:ext cx="248448" cy="21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43" idx="6"/>
          </p:cNvCxnSpPr>
          <p:nvPr/>
        </p:nvCxnSpPr>
        <p:spPr>
          <a:xfrm flipH="1">
            <a:off x="4696847" y="4109664"/>
            <a:ext cx="268997" cy="100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44" idx="6"/>
          </p:cNvCxnSpPr>
          <p:nvPr/>
        </p:nvCxnSpPr>
        <p:spPr>
          <a:xfrm flipH="1">
            <a:off x="4678167" y="4911047"/>
            <a:ext cx="2979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45" idx="6"/>
          </p:cNvCxnSpPr>
          <p:nvPr/>
        </p:nvCxnSpPr>
        <p:spPr>
          <a:xfrm flipH="1">
            <a:off x="4678167" y="5702157"/>
            <a:ext cx="3287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46" idx="6"/>
          </p:cNvCxnSpPr>
          <p:nvPr/>
        </p:nvCxnSpPr>
        <p:spPr>
          <a:xfrm flipH="1">
            <a:off x="4678167" y="6452171"/>
            <a:ext cx="308225" cy="41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8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63552" y="1695367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2072931" y="1695367"/>
            <a:ext cx="1440160" cy="798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47728" y="1318036"/>
            <a:ext cx="6426968" cy="4341898"/>
          </a:xfrm>
          <a:prstGeom prst="roundRect">
            <a:avLst>
              <a:gd name="adj" fmla="val 10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7728" y="2080834"/>
            <a:ext cx="642696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ko-KR" altLang="en-US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float 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vec2 </a:t>
            </a:r>
            <a:r>
              <a:rPr lang="en-US" altLang="ko-KR" sz="1400" dirty="0" err="1"/>
              <a:t>newTexPos</a:t>
            </a:r>
            <a:r>
              <a:rPr lang="en-US" altLang="ko-KR" sz="1400" dirty="0"/>
              <a:t> = vec2(</a:t>
            </a:r>
            <a:r>
              <a:rPr lang="en-US" altLang="ko-KR" sz="1400" dirty="0" err="1"/>
              <a:t>vTexPos.x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/6.0 + </a:t>
            </a:r>
            <a:r>
              <a:rPr lang="en-US" altLang="ko-KR" sz="1400" dirty="0" err="1"/>
              <a:t>vTexPos.y</a:t>
            </a:r>
            <a:r>
              <a:rPr lang="en-US" altLang="ko-KR" sz="1400" dirty="0"/>
              <a:t>/6.0);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591945" y="6047003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uTime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0~5.f </a:t>
            </a:r>
            <a:r>
              <a:rPr lang="ko-KR" altLang="en-US" dirty="0"/>
              <a:t>사이로 넘김</a:t>
            </a:r>
          </a:p>
        </p:txBody>
      </p:sp>
    </p:spTree>
    <p:extLst>
      <p:ext uri="{BB962C8B-B14F-4D97-AF65-F5344CB8AC3E}">
        <p14:creationId xmlns:p14="http://schemas.microsoft.com/office/powerpoint/2010/main" val="2733143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79976" y="2060848"/>
            <a:ext cx="4554760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79976" y="2823646"/>
            <a:ext cx="45547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#version 330</a:t>
            </a:r>
          </a:p>
          <a:p>
            <a:endParaRPr lang="ko-KR" altLang="en-US" sz="1100" dirty="0"/>
          </a:p>
          <a:p>
            <a:r>
              <a:rPr lang="en-US" altLang="ko-KR" sz="1100" dirty="0"/>
              <a:t>in vec2 </a:t>
            </a:r>
            <a:r>
              <a:rPr lang="en-US" altLang="ko-KR" sz="1100" dirty="0" err="1"/>
              <a:t>vTexPos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out vec4 </a:t>
            </a:r>
            <a:r>
              <a:rPr lang="en-US" altLang="ko-KR" sz="1100" dirty="0" err="1"/>
              <a:t>FragColor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uniform float </a:t>
            </a:r>
            <a:r>
              <a:rPr lang="en-US" altLang="ko-KR" sz="1100" dirty="0" err="1"/>
              <a:t>uTime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uniform sampler2D </a:t>
            </a:r>
            <a:r>
              <a:rPr lang="en-US" altLang="ko-KR" sz="1100" dirty="0" err="1"/>
              <a:t>uTexSampler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void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vec2 </a:t>
            </a:r>
            <a:r>
              <a:rPr lang="en-US" altLang="ko-KR" sz="1100" dirty="0" err="1"/>
              <a:t>newTexPos</a:t>
            </a:r>
            <a:r>
              <a:rPr lang="en-US" altLang="ko-KR" sz="1100" dirty="0"/>
              <a:t> = vec2(</a:t>
            </a:r>
            <a:r>
              <a:rPr lang="en-US" altLang="ko-KR" sz="1100" dirty="0" err="1"/>
              <a:t>vTexPos.x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uTime</a:t>
            </a:r>
            <a:r>
              <a:rPr lang="en-US" altLang="ko-KR" sz="1100" dirty="0"/>
              <a:t>/6.0 + </a:t>
            </a:r>
            <a:r>
              <a:rPr lang="en-US" altLang="ko-KR" sz="1100" dirty="0" err="1"/>
              <a:t>vTexPos.y</a:t>
            </a:r>
            <a:r>
              <a:rPr lang="en-US" altLang="ko-KR" sz="1100" dirty="0"/>
              <a:t>/6.0);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FragColor</a:t>
            </a:r>
            <a:r>
              <a:rPr lang="en-US" altLang="ko-KR" sz="1100" dirty="0"/>
              <a:t> = texture(</a:t>
            </a:r>
            <a:r>
              <a:rPr lang="en-US" altLang="ko-KR" sz="1100" dirty="0" err="1"/>
              <a:t>uTexSampler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newTexPos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89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9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363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83303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90066" y="2276873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7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73731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1124744"/>
            <a:ext cx="9144000" cy="1218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0xFF00FF00, 0xFF00FF00,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0xFFFFFFFF, 0xFFFFFFFF,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0xFFFFFFFF, 0xFFFFFFFF,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0xFFFFFFFF, 0xFFFFFFFF, 0xFFFFFFFF, 0xFFFFFFFF,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&amp;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48, 0, GL_RGBA, GL_UNSIGNED_BYTE,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046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r>
              <a:rPr lang="ko-KR" altLang="en-US" dirty="0"/>
              <a:t>단일 텍스처 사용 애니메이션 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199350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126876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gTextureIDTotal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uniformTime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uTime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glUniform1f(</a:t>
            </a:r>
            <a:r>
              <a:rPr lang="en-US" altLang="ko-KR" dirty="0" err="1"/>
              <a:t>uniformTime</a:t>
            </a:r>
            <a:r>
              <a:rPr lang="en-US" altLang="ko-KR" dirty="0"/>
              <a:t>, </a:t>
            </a:r>
            <a:r>
              <a:rPr lang="en-US" altLang="ko-KR" dirty="0" err="1"/>
              <a:t>gTimeStamp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gTimeStamp</a:t>
            </a:r>
            <a:r>
              <a:rPr lang="en-US" altLang="ko-KR" dirty="0"/>
              <a:t> += 1.f;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gTimeStamp</a:t>
            </a:r>
            <a:r>
              <a:rPr lang="en-US" altLang="ko-KR" dirty="0"/>
              <a:t> &gt; 5.f)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gTimeStamp</a:t>
            </a:r>
            <a:r>
              <a:rPr lang="en-US" altLang="ko-KR" dirty="0"/>
              <a:t> = 0.f;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527266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129170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816828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6581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225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</a:t>
            </a:r>
          </a:p>
        </p:txBody>
      </p:sp>
    </p:spTree>
    <p:extLst>
      <p:ext uri="{BB962C8B-B14F-4D97-AF65-F5344CB8AC3E}">
        <p14:creationId xmlns:p14="http://schemas.microsoft.com/office/powerpoint/2010/main" val="4140308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86365" y="1700808"/>
            <a:ext cx="5328592" cy="3312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27287" r="60605" b="55928"/>
          <a:stretch/>
        </p:blipFill>
        <p:spPr bwMode="auto">
          <a:xfrm>
            <a:off x="4644296" y="3760991"/>
            <a:ext cx="1433035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28704" r="54584" b="35648"/>
          <a:stretch/>
        </p:blipFill>
        <p:spPr bwMode="auto">
          <a:xfrm>
            <a:off x="4634062" y="2972541"/>
            <a:ext cx="1417692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7040" r="24455" b="24235"/>
          <a:stretch/>
        </p:blipFill>
        <p:spPr bwMode="auto">
          <a:xfrm>
            <a:off x="4644336" y="2175375"/>
            <a:ext cx="1416202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 t="27296" r="24621" b="24490"/>
          <a:stretch/>
        </p:blipFill>
        <p:spPr bwMode="auto">
          <a:xfrm>
            <a:off x="6060539" y="3769708"/>
            <a:ext cx="1418815" cy="79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6954" r="24438" b="24322"/>
          <a:stretch/>
        </p:blipFill>
        <p:spPr bwMode="auto">
          <a:xfrm>
            <a:off x="6046508" y="2974099"/>
            <a:ext cx="1417692" cy="79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27086" r="24558" b="24189"/>
          <a:stretch/>
        </p:blipFill>
        <p:spPr bwMode="auto">
          <a:xfrm>
            <a:off x="6060539" y="2173737"/>
            <a:ext cx="1414979" cy="8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4062" y="12060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/>
              <a:t>Fragment </a:t>
            </a:r>
            <a:r>
              <a:rPr lang="ko-KR" altLang="en-US"/>
              <a:t>셰이더만 </a:t>
            </a:r>
            <a:r>
              <a:rPr lang="ko-KR" altLang="en-US" dirty="0"/>
              <a:t>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13138" y="5517232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fract</a:t>
            </a:r>
            <a:r>
              <a:rPr lang="en-US" altLang="ko-KR" dirty="0"/>
              <a:t>, floor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/>
              <a:t>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34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Texture </a:t>
            </a:r>
            <a:r>
              <a:rPr lang="ko-KR" altLang="en-US" dirty="0"/>
              <a:t>하나만 사용</a:t>
            </a:r>
            <a:endParaRPr lang="en-US" altLang="ko-KR" dirty="0"/>
          </a:p>
          <a:p>
            <a:pPr lvl="1"/>
            <a:r>
              <a:rPr lang="en-US" altLang="ko-KR" dirty="0"/>
              <a:t>Default </a:t>
            </a:r>
            <a:r>
              <a:rPr lang="ko-KR" altLang="en-US" dirty="0"/>
              <a:t>값이 </a:t>
            </a:r>
            <a:r>
              <a:rPr lang="en-US" altLang="ko-KR" dirty="0"/>
              <a:t>0 </a:t>
            </a:r>
            <a:r>
              <a:rPr lang="ko-KR" altLang="en-US" dirty="0"/>
              <a:t>으로 지정되어 있기 때문에 따로 지정을 해 주지 않아도 동작함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75520" y="3416425"/>
            <a:ext cx="3384376" cy="2484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5521" y="3777448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#version 330</a:t>
            </a:r>
          </a:p>
          <a:p>
            <a:endParaRPr lang="en-US" altLang="ko-KR" sz="1050" dirty="0"/>
          </a:p>
          <a:p>
            <a:r>
              <a:rPr lang="en-US" altLang="ko-KR" sz="1050" dirty="0"/>
              <a:t>in vec2 </a:t>
            </a:r>
            <a:r>
              <a:rPr lang="en-US" altLang="ko-KR" sz="1050" dirty="0" err="1"/>
              <a:t>vTexPos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out vec4 </a:t>
            </a:r>
            <a:r>
              <a:rPr lang="en-US" altLang="ko-KR" sz="1050" dirty="0" err="1"/>
              <a:t>FragColor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uniform sampler2D </a:t>
            </a:r>
            <a:r>
              <a:rPr lang="en-US" altLang="ko-KR" sz="1050" dirty="0" err="1"/>
              <a:t>uTexture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void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FragColor</a:t>
            </a:r>
            <a:r>
              <a:rPr lang="en-US" altLang="ko-KR" sz="1050" dirty="0"/>
              <a:t> = texture(</a:t>
            </a:r>
            <a:r>
              <a:rPr lang="en-US" altLang="ko-KR" sz="1050" dirty="0" err="1"/>
              <a:t>uTexture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vTexPos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5143437" y="3966267"/>
            <a:ext cx="5540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glGetUniformLocation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gShaderProgram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uTexSampler</a:t>
            </a:r>
            <a:r>
              <a:rPr lang="en-US" altLang="ko-KR" sz="1200" dirty="0"/>
              <a:t>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glUniform1i(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, 0);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(GL_TEXTURE0);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51984" y="62373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ActiveTexture</a:t>
            </a:r>
            <a:r>
              <a:rPr lang="en-US" altLang="ko-KR" dirty="0"/>
              <a:t> </a:t>
            </a:r>
            <a:r>
              <a:rPr lang="ko-KR" altLang="en-US" dirty="0"/>
              <a:t>가 없어도 동작함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6096000" y="4941168"/>
            <a:ext cx="936105" cy="12961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Texture </a:t>
            </a:r>
            <a:r>
              <a:rPr lang="ko-KR" altLang="en-US" dirty="0"/>
              <a:t>가 여러 장일 경우 </a:t>
            </a:r>
            <a:r>
              <a:rPr lang="en-US" altLang="ko-KR" dirty="0" err="1"/>
              <a:t>glActiveTexture</a:t>
            </a:r>
            <a:r>
              <a:rPr lang="en-US" altLang="ko-KR" dirty="0"/>
              <a:t> </a:t>
            </a:r>
            <a:r>
              <a:rPr lang="ko-KR" altLang="en-US" dirty="0"/>
              <a:t>함수를 통해 사용할 </a:t>
            </a:r>
            <a:r>
              <a:rPr lang="en-US" altLang="ko-KR" dirty="0"/>
              <a:t>Texture </a:t>
            </a:r>
            <a:r>
              <a:rPr lang="ko-KR" altLang="en-US" dirty="0"/>
              <a:t>의 번호를 지정해 주어야 함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60096" y="3933056"/>
            <a:ext cx="2304256" cy="1728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1226" y="3933056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GL_TEXTURE0</a:t>
            </a:r>
          </a:p>
          <a:p>
            <a:pPr latinLnBrk="0"/>
            <a:r>
              <a:rPr lang="en-US" altLang="ko-KR" dirty="0"/>
              <a:t>gTextureID1 </a:t>
            </a:r>
            <a:r>
              <a:rPr lang="en-US" altLang="ko-KR" dirty="0">
                <a:sym typeface="Wingdings" pitchFamily="2" charset="2"/>
              </a:rPr>
              <a:t> GL_TEXTURE1</a:t>
            </a:r>
            <a:endParaRPr lang="ko-KR" altLang="en-US" dirty="0"/>
          </a:p>
          <a:p>
            <a:pPr latinLnBrk="0"/>
            <a:r>
              <a:rPr lang="en-US" altLang="ko-KR" dirty="0"/>
              <a:t>gTextureID2 </a:t>
            </a:r>
            <a:r>
              <a:rPr lang="en-US" altLang="ko-KR" dirty="0">
                <a:sym typeface="Wingdings" pitchFamily="2" charset="2"/>
              </a:rPr>
              <a:t> GL_TEXTURE2</a:t>
            </a:r>
            <a:endParaRPr lang="ko-KR" altLang="en-US" dirty="0"/>
          </a:p>
          <a:p>
            <a:pPr latinLnBrk="0"/>
            <a:r>
              <a:rPr lang="en-US" altLang="ko-KR" dirty="0"/>
              <a:t>gTextureID3 </a:t>
            </a:r>
            <a:r>
              <a:rPr lang="en-US" altLang="ko-KR" dirty="0">
                <a:sym typeface="Wingdings" pitchFamily="2" charset="2"/>
              </a:rPr>
              <a:t> GL_TEXTURE3</a:t>
            </a:r>
            <a:endParaRPr lang="ko-KR" altLang="en-US" dirty="0"/>
          </a:p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17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63515" y="1484784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GL_TEXTURE0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34203" y="2227830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4079776" y="1905786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63515" y="4198123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GL_TEXTURE1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4203" y="4941169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(GL_TEXTURE1);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gTextureID1);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4079776" y="4619125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0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GL_TEXTURE_2D </a:t>
            </a:r>
            <a:r>
              <a:rPr lang="ko-KR" altLang="en-US" dirty="0"/>
              <a:t>는 설정 가능한 텍스처가 최소 </a:t>
            </a:r>
            <a:r>
              <a:rPr lang="en-US" altLang="ko-KR" dirty="0"/>
              <a:t>80</a:t>
            </a:r>
            <a:r>
              <a:rPr lang="ko-KR" altLang="en-US" dirty="0"/>
              <a:t>개가 있음</a:t>
            </a:r>
            <a:endParaRPr lang="en-US" altLang="ko-KR" dirty="0"/>
          </a:p>
          <a:p>
            <a:r>
              <a:rPr lang="ko-KR" altLang="en-US" dirty="0"/>
              <a:t>각 텍스처를 설정하기 위해 </a:t>
            </a:r>
            <a:r>
              <a:rPr lang="en-US" altLang="ko-KR" dirty="0"/>
              <a:t>Bind </a:t>
            </a:r>
            <a:r>
              <a:rPr lang="ko-KR" altLang="en-US" dirty="0"/>
              <a:t>전에 </a:t>
            </a:r>
            <a:r>
              <a:rPr lang="en-US" altLang="ko-KR" dirty="0"/>
              <a:t>Active </a:t>
            </a:r>
            <a:r>
              <a:rPr lang="ko-KR" altLang="en-US" dirty="0"/>
              <a:t>시키는 과정이 필요함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03558" y="4869161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6080" y="426173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1. Active </a:t>
            </a:r>
            <a:r>
              <a:rPr lang="ko-KR" alt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60212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2. Bind </a:t>
            </a:r>
            <a:r>
              <a:rPr lang="ko-KR" altLang="en-US" dirty="0"/>
              <a:t> </a:t>
            </a:r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5231904" y="4446404"/>
            <a:ext cx="1584176" cy="4227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5087888" y="5515492"/>
            <a:ext cx="1728192" cy="690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4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87489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3363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3713" y="1521589"/>
            <a:ext cx="1739835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</a:t>
            </a:r>
          </a:p>
          <a:p>
            <a:r>
              <a:rPr lang="en-US" altLang="ko-KR" dirty="0"/>
              <a:t>GL_TEXTURE1</a:t>
            </a:r>
          </a:p>
          <a:p>
            <a:r>
              <a:rPr lang="en-US" altLang="ko-KR" dirty="0"/>
              <a:t>GL_TEXTURE2</a:t>
            </a:r>
          </a:p>
          <a:p>
            <a:r>
              <a:rPr lang="en-US" altLang="ko-KR" dirty="0"/>
              <a:t>GL_TEXTURE3</a:t>
            </a:r>
          </a:p>
          <a:p>
            <a:r>
              <a:rPr lang="en-US" altLang="ko-KR" dirty="0"/>
              <a:t>GL_TEXTURE4</a:t>
            </a:r>
          </a:p>
          <a:p>
            <a:r>
              <a:rPr lang="en-US" altLang="ko-KR" dirty="0"/>
              <a:t>GL_TEXTURE5</a:t>
            </a:r>
          </a:p>
          <a:p>
            <a:r>
              <a:rPr lang="en-US" altLang="ko-KR" dirty="0"/>
              <a:t>GL_TEXTURE6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5332" y="212331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(GL_TEXTURE2)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7392144" y="2102794"/>
            <a:ext cx="3275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gTextureID2);</a:t>
            </a:r>
            <a:endParaRPr lang="ko-KR" altLang="en-US" sz="1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7268676" y="2123341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95242" y="1546856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392054" y="1526339"/>
            <a:ext cx="3168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6" name="오른쪽 화살표 15"/>
          <p:cNvSpPr/>
          <p:nvPr/>
        </p:nvSpPr>
        <p:spPr>
          <a:xfrm>
            <a:off x="7268586" y="1546886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95332" y="183531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(GL_TEXTURE1)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392144" y="1814793"/>
            <a:ext cx="3275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gTextureID1);</a:t>
            </a:r>
            <a:endParaRPr lang="ko-KR" altLang="en-US" sz="1200" dirty="0"/>
          </a:p>
        </p:txBody>
      </p:sp>
      <p:sp>
        <p:nvSpPr>
          <p:cNvPr id="19" name="오른쪽 화살표 18"/>
          <p:cNvSpPr/>
          <p:nvPr/>
        </p:nvSpPr>
        <p:spPr>
          <a:xfrm>
            <a:off x="7268676" y="1835340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05606" y="2411723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(GL_TEXTURE3)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7402418" y="2391206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gTextureID3);</a:t>
            </a:r>
            <a:endParaRPr lang="ko-KR" altLang="en-US" sz="1200" dirty="0"/>
          </a:p>
        </p:txBody>
      </p:sp>
      <p:sp>
        <p:nvSpPr>
          <p:cNvPr id="22" name="오른쪽 화살표 21"/>
          <p:cNvSpPr/>
          <p:nvPr/>
        </p:nvSpPr>
        <p:spPr>
          <a:xfrm>
            <a:off x="7278950" y="2411753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83168" y="266332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379980" y="2642805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gTextureID4);</a:t>
            </a:r>
            <a:endParaRPr lang="ko-KR" altLang="en-US" sz="1200" dirty="0"/>
          </a:p>
        </p:txBody>
      </p:sp>
      <p:sp>
        <p:nvSpPr>
          <p:cNvPr id="25" name="오른쪽 화살표 24"/>
          <p:cNvSpPr/>
          <p:nvPr/>
        </p:nvSpPr>
        <p:spPr>
          <a:xfrm>
            <a:off x="7256512" y="2663352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85148" y="293588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7381960" y="2915371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gTextureID5);</a:t>
            </a:r>
            <a:endParaRPr lang="ko-KR" altLang="en-US" sz="1200" dirty="0"/>
          </a:p>
        </p:txBody>
      </p:sp>
      <p:sp>
        <p:nvSpPr>
          <p:cNvPr id="28" name="오른쪽 화살표 27"/>
          <p:cNvSpPr/>
          <p:nvPr/>
        </p:nvSpPr>
        <p:spPr>
          <a:xfrm>
            <a:off x="7258492" y="2935918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5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4131</Words>
  <Application>Microsoft Office PowerPoint</Application>
  <PresentationFormat>와이드스크린</PresentationFormat>
  <Paragraphs>510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셰이더프로그래밍</vt:lpstr>
      <vt:lpstr>지난시간</vt:lpstr>
      <vt:lpstr>개요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실습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TaekHee Lee</cp:lastModifiedBy>
  <cp:revision>180</cp:revision>
  <dcterms:created xsi:type="dcterms:W3CDTF">2006-10-05T04:04:58Z</dcterms:created>
  <dcterms:modified xsi:type="dcterms:W3CDTF">2021-06-02T06:36:17Z</dcterms:modified>
</cp:coreProperties>
</file>