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 id="2147483686" r:id="rId2"/>
    <p:sldMasterId id="2147483693" r:id="rId3"/>
    <p:sldMasterId id="2147483698" r:id="rId4"/>
    <p:sldMasterId id="2147483675" r:id="rId5"/>
  </p:sldMasterIdLst>
  <p:notesMasterIdLst>
    <p:notesMasterId r:id="rId81"/>
  </p:notesMasterIdLst>
  <p:handoutMasterIdLst>
    <p:handoutMasterId r:id="rId82"/>
  </p:handoutMasterIdLst>
  <p:sldIdLst>
    <p:sldId id="402" r:id="rId6"/>
    <p:sldId id="403" r:id="rId7"/>
    <p:sldId id="406" r:id="rId8"/>
    <p:sldId id="407" r:id="rId9"/>
    <p:sldId id="422" r:id="rId10"/>
    <p:sldId id="442" r:id="rId11"/>
    <p:sldId id="441" r:id="rId12"/>
    <p:sldId id="423" r:id="rId13"/>
    <p:sldId id="424" r:id="rId14"/>
    <p:sldId id="445" r:id="rId15"/>
    <p:sldId id="446" r:id="rId16"/>
    <p:sldId id="440" r:id="rId17"/>
    <p:sldId id="447" r:id="rId18"/>
    <p:sldId id="413" r:id="rId19"/>
    <p:sldId id="415" r:id="rId20"/>
    <p:sldId id="443" r:id="rId21"/>
    <p:sldId id="425" r:id="rId22"/>
    <p:sldId id="444" r:id="rId23"/>
    <p:sldId id="448" r:id="rId24"/>
    <p:sldId id="452" r:id="rId25"/>
    <p:sldId id="463" r:id="rId26"/>
    <p:sldId id="449" r:id="rId27"/>
    <p:sldId id="450" r:id="rId28"/>
    <p:sldId id="451" r:id="rId29"/>
    <p:sldId id="453" r:id="rId30"/>
    <p:sldId id="461" r:id="rId31"/>
    <p:sldId id="462" r:id="rId32"/>
    <p:sldId id="505" r:id="rId33"/>
    <p:sldId id="504" r:id="rId34"/>
    <p:sldId id="506" r:id="rId35"/>
    <p:sldId id="507" r:id="rId36"/>
    <p:sldId id="465" r:id="rId37"/>
    <p:sldId id="455" r:id="rId38"/>
    <p:sldId id="456" r:id="rId39"/>
    <p:sldId id="457" r:id="rId40"/>
    <p:sldId id="458" r:id="rId41"/>
    <p:sldId id="460" r:id="rId42"/>
    <p:sldId id="454" r:id="rId43"/>
    <p:sldId id="459" r:id="rId44"/>
    <p:sldId id="466" r:id="rId45"/>
    <p:sldId id="467" r:id="rId46"/>
    <p:sldId id="468" r:id="rId47"/>
    <p:sldId id="488" r:id="rId48"/>
    <p:sldId id="470" r:id="rId49"/>
    <p:sldId id="476" r:id="rId50"/>
    <p:sldId id="474" r:id="rId51"/>
    <p:sldId id="469" r:id="rId52"/>
    <p:sldId id="471" r:id="rId53"/>
    <p:sldId id="472" r:id="rId54"/>
    <p:sldId id="473" r:id="rId55"/>
    <p:sldId id="475" r:id="rId56"/>
    <p:sldId id="477" r:id="rId57"/>
    <p:sldId id="478" r:id="rId58"/>
    <p:sldId id="479" r:id="rId59"/>
    <p:sldId id="480" r:id="rId60"/>
    <p:sldId id="481" r:id="rId61"/>
    <p:sldId id="482" r:id="rId62"/>
    <p:sldId id="489" r:id="rId63"/>
    <p:sldId id="492" r:id="rId64"/>
    <p:sldId id="490" r:id="rId65"/>
    <p:sldId id="493" r:id="rId66"/>
    <p:sldId id="494" r:id="rId67"/>
    <p:sldId id="495" r:id="rId68"/>
    <p:sldId id="497" r:id="rId69"/>
    <p:sldId id="496" r:id="rId70"/>
    <p:sldId id="498" r:id="rId71"/>
    <p:sldId id="499" r:id="rId72"/>
    <p:sldId id="500" r:id="rId73"/>
    <p:sldId id="502" r:id="rId74"/>
    <p:sldId id="501" r:id="rId75"/>
    <p:sldId id="503" r:id="rId76"/>
    <p:sldId id="483" r:id="rId77"/>
    <p:sldId id="484" r:id="rId78"/>
    <p:sldId id="485" r:id="rId79"/>
    <p:sldId id="491" r:id="rId80"/>
  </p:sldIdLst>
  <p:sldSz cx="9144000" cy="6858000" type="screen4x3"/>
  <p:notesSz cx="6797675"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80000"/>
    <a:srgbClr val="FFAA01"/>
    <a:srgbClr val="F99707"/>
    <a:srgbClr val="FCB504"/>
    <a:srgbClr val="B52217"/>
    <a:srgbClr val="960000"/>
    <a:srgbClr val="A4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50" autoAdjust="0"/>
  </p:normalViewPr>
  <p:slideViewPr>
    <p:cSldViewPr>
      <p:cViewPr varScale="1">
        <p:scale>
          <a:sx n="75" d="100"/>
          <a:sy n="75" d="100"/>
        </p:scale>
        <p:origin x="1038"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322"/>
    </p:cViewPr>
  </p:sorterViewPr>
  <p:notesViewPr>
    <p:cSldViewPr>
      <p:cViewPr varScale="1">
        <p:scale>
          <a:sx n="81" d="100"/>
          <a:sy n="81" d="100"/>
        </p:scale>
        <p:origin x="-284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7F52D72-ED1D-48E3-B38D-D27DF71D5328}" type="datetimeFigureOut">
              <a:rPr lang="de-AT"/>
              <a:pPr>
                <a:defRPr/>
              </a:pPr>
              <a:t>16.12.2015</a:t>
            </a:fld>
            <a:endParaRPr lang="de-AT"/>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8876E5-8CB2-488D-BB52-3FDCCA373F31}" type="slidenum">
              <a:rPr lang="de-AT"/>
              <a:pPr>
                <a:defRPr/>
              </a:pPr>
              <a:t>‹Nr.›</a:t>
            </a:fld>
            <a:endParaRPr lang="de-AT"/>
          </a:p>
        </p:txBody>
      </p:sp>
    </p:spTree>
    <p:extLst>
      <p:ext uri="{BB962C8B-B14F-4D97-AF65-F5344CB8AC3E}">
        <p14:creationId xmlns:p14="http://schemas.microsoft.com/office/powerpoint/2010/main" val="23480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3163736-15EA-4775-815E-DDF88F21B7ED}" type="datetimeFigureOut">
              <a:rPr lang="de-AT"/>
              <a:pPr>
                <a:defRPr/>
              </a:pPr>
              <a:t>16.12.2015</a:t>
            </a:fld>
            <a:endParaRPr lang="de-AT"/>
          </a:p>
        </p:txBody>
      </p:sp>
      <p:sp>
        <p:nvSpPr>
          <p:cNvPr id="4" name="Folienbildplatzhalter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AT"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6EAC6C9-0F3A-40E0-896B-88DE66496CB5}" type="slidenum">
              <a:rPr lang="de-AT"/>
              <a:pPr>
                <a:defRPr/>
              </a:pPr>
              <a:t>‹Nr.›</a:t>
            </a:fld>
            <a:endParaRPr lang="de-AT"/>
          </a:p>
        </p:txBody>
      </p:sp>
    </p:spTree>
    <p:extLst>
      <p:ext uri="{BB962C8B-B14F-4D97-AF65-F5344CB8AC3E}">
        <p14:creationId xmlns:p14="http://schemas.microsoft.com/office/powerpoint/2010/main" val="361234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cstate="print"/>
          <a:srcRect/>
          <a:stretch>
            <a:fillRect/>
          </a:stretch>
        </p:blipFill>
        <p:spPr bwMode="auto">
          <a:xfrm>
            <a:off x="-180975" y="-674688"/>
            <a:ext cx="9421813" cy="7065963"/>
          </a:xfrm>
          <a:prstGeom prst="rect">
            <a:avLst/>
          </a:prstGeom>
          <a:noFill/>
          <a:ln w="9525">
            <a:noFill/>
            <a:miter lim="800000"/>
            <a:headEnd/>
            <a:tailEnd/>
          </a:ln>
        </p:spPr>
      </p:pic>
      <p:sp>
        <p:nvSpPr>
          <p:cNvPr id="3" name="Rechteck 2"/>
          <p:cNvSpPr/>
          <p:nvPr userDrawn="1"/>
        </p:nvSpPr>
        <p:spPr>
          <a:xfrm>
            <a:off x="-180975" y="4437063"/>
            <a:ext cx="9648825" cy="2520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4" name="Rechteck 3"/>
          <p:cNvSpPr/>
          <p:nvPr userDrawn="1"/>
        </p:nvSpPr>
        <p:spPr>
          <a:xfrm>
            <a:off x="4859338" y="0"/>
            <a:ext cx="3816350" cy="908050"/>
          </a:xfrm>
          <a:prstGeom prst="rect">
            <a:avLst/>
          </a:prstGeom>
          <a:solidFill>
            <a:schemeClr val="bg1"/>
          </a:solidFill>
          <a:ln>
            <a:noFill/>
          </a:ln>
          <a:effectLst>
            <a:outerShdw blurRad="165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5" name="Grafik 4"/>
          <p:cNvPicPr>
            <a:picLocks noChangeAspect="1"/>
          </p:cNvPicPr>
          <p:nvPr userDrawn="1"/>
        </p:nvPicPr>
        <p:blipFill>
          <a:blip r:embed="rId3" cstate="print"/>
          <a:srcRect/>
          <a:stretch>
            <a:fillRect/>
          </a:stretch>
        </p:blipFill>
        <p:spPr bwMode="auto">
          <a:xfrm>
            <a:off x="5059363" y="260350"/>
            <a:ext cx="3400425" cy="504825"/>
          </a:xfrm>
          <a:prstGeom prst="rect">
            <a:avLst/>
          </a:prstGeom>
          <a:noFill/>
          <a:ln w="9525">
            <a:noFill/>
            <a:miter lim="800000"/>
            <a:headEnd/>
            <a:tailEnd/>
          </a:ln>
        </p:spPr>
      </p:pic>
      <p:sp>
        <p:nvSpPr>
          <p:cNvPr id="6" name="Rectangle 27"/>
          <p:cNvSpPr txBox="1">
            <a:spLocks noChangeArrowheads="1"/>
          </p:cNvSpPr>
          <p:nvPr userDrawn="1"/>
        </p:nvSpPr>
        <p:spPr>
          <a:xfrm>
            <a:off x="469900" y="1700213"/>
            <a:ext cx="7485063" cy="1081087"/>
          </a:xfrm>
          <a:prstGeom prst="rect">
            <a:avLst/>
          </a:prstGeom>
        </p:spPr>
        <p:txBody>
          <a:bodyPr/>
          <a:lstStyle>
            <a:lvl1pPr algn="l" defTabSz="914400" rtl="0" eaLnBrk="1" latinLnBrk="0" hangingPunct="1">
              <a:spcBef>
                <a:spcPct val="0"/>
              </a:spcBef>
              <a:buNone/>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stStyle>
          <a:p>
            <a:pPr fontAlgn="auto">
              <a:spcAft>
                <a:spcPts val="0"/>
              </a:spcAft>
              <a:defRPr/>
            </a:pPr>
            <a:r>
              <a:rPr lang="de-AT" sz="3800" noProof="1" smtClean="0">
                <a:solidFill>
                  <a:schemeClr val="tx1">
                    <a:lumMod val="85000"/>
                    <a:lumOff val="15000"/>
                  </a:schemeClr>
                </a:solidFill>
                <a:effectLst/>
              </a:rPr>
              <a:t>Hier fügen Sie den </a:t>
            </a:r>
            <a:br>
              <a:rPr lang="de-AT" sz="3800" noProof="1" smtClean="0">
                <a:solidFill>
                  <a:schemeClr val="tx1">
                    <a:lumMod val="85000"/>
                    <a:lumOff val="15000"/>
                  </a:schemeClr>
                </a:solidFill>
                <a:effectLst/>
              </a:rPr>
            </a:br>
            <a:r>
              <a:rPr lang="de-AT" sz="3800" noProof="1" smtClean="0">
                <a:solidFill>
                  <a:schemeClr val="tx1">
                    <a:lumMod val="85000"/>
                    <a:lumOff val="15000"/>
                  </a:schemeClr>
                </a:solidFill>
                <a:effectLst/>
              </a:rPr>
              <a:t>Titel der Präsentation ein.</a:t>
            </a:r>
            <a:endParaRPr lang="de-DE" sz="3800" dirty="0">
              <a:solidFill>
                <a:schemeClr val="tx1">
                  <a:lumMod val="85000"/>
                  <a:lumOff val="15000"/>
                </a:schemeClr>
              </a:solidFill>
              <a:effectLst/>
            </a:endParaRPr>
          </a:p>
        </p:txBody>
      </p:sp>
      <p:sp>
        <p:nvSpPr>
          <p:cNvPr id="7" name="Rectangle 28"/>
          <p:cNvSpPr txBox="1">
            <a:spLocks noChangeArrowheads="1"/>
          </p:cNvSpPr>
          <p:nvPr userDrawn="1"/>
        </p:nvSpPr>
        <p:spPr>
          <a:xfrm>
            <a:off x="469900" y="3062288"/>
            <a:ext cx="7510463" cy="584200"/>
          </a:xfrm>
          <a:prstGeom prst="rect">
            <a:avLst/>
          </a:prstGeom>
        </p:spPr>
        <p:txBody>
          <a:bodyPr/>
          <a:lstStyle>
            <a:lvl1pPr marL="269875" indent="-269875" algn="l" defTabSz="914400" rtl="0" eaLnBrk="1" latinLnBrk="0" hangingPunct="1">
              <a:spcBef>
                <a:spcPct val="20000"/>
              </a:spcBef>
              <a:buSzPct val="65000"/>
              <a:buFont typeface="Wingdings" pitchFamily="2" charset="2"/>
              <a:buChar char="§"/>
              <a:defRPr sz="2800" kern="1200">
                <a:solidFill>
                  <a:schemeClr val="tx1">
                    <a:lumMod val="75000"/>
                    <a:lumOff val="25000"/>
                  </a:schemeClr>
                </a:solidFill>
                <a:latin typeface="Arial" pitchFamily="34" charset="0"/>
                <a:ea typeface="+mn-ea"/>
                <a:cs typeface="Arial" pitchFamily="34" charset="0"/>
              </a:defRPr>
            </a:lvl1pPr>
            <a:lvl2pPr marL="895350" indent="-354013" algn="l" defTabSz="914400" rtl="0" eaLnBrk="1" latinLnBrk="0" hangingPunct="1">
              <a:spcBef>
                <a:spcPct val="20000"/>
              </a:spcBef>
              <a:buFont typeface="Symbol" pitchFamily="18" charset="2"/>
              <a:buChar char="-"/>
              <a:defRPr sz="2500" kern="1200">
                <a:solidFill>
                  <a:schemeClr val="tx1">
                    <a:lumMod val="75000"/>
                    <a:lumOff val="25000"/>
                  </a:schemeClr>
                </a:solidFill>
                <a:latin typeface="Arial" pitchFamily="34" charset="0"/>
                <a:ea typeface="+mn-ea"/>
                <a:cs typeface="Arial" pitchFamily="34" charset="0"/>
              </a:defRPr>
            </a:lvl2pPr>
            <a:lvl3pPr marL="1343025" indent="-269875" algn="l" defTabSz="914400" rtl="0" eaLnBrk="1" latinLnBrk="0" hangingPunct="1">
              <a:spcBef>
                <a:spcPct val="20000"/>
              </a:spcBef>
              <a:buSzPct val="65000"/>
              <a:buFont typeface="Wingdings" pitchFamily="2" charset="2"/>
              <a:buChar char="§"/>
              <a:defRPr sz="2200" kern="1200">
                <a:solidFill>
                  <a:schemeClr val="tx1">
                    <a:lumMod val="75000"/>
                    <a:lumOff val="25000"/>
                  </a:schemeClr>
                </a:solidFill>
                <a:latin typeface="Arial" pitchFamily="34" charset="0"/>
                <a:ea typeface="+mn-ea"/>
                <a:cs typeface="Arial" pitchFamily="34" charset="0"/>
              </a:defRPr>
            </a:lvl3pPr>
            <a:lvl4pPr marL="1790700" indent="-354013" algn="l" defTabSz="914400" rtl="0" eaLnBrk="1" latinLnBrk="0" hangingPunct="1">
              <a:spcBef>
                <a:spcPct val="20000"/>
              </a:spcBef>
              <a:buFont typeface="Arial" pitchFamily="34" charset="0"/>
              <a:buChar char="–"/>
              <a:defRPr sz="2000" kern="1200">
                <a:solidFill>
                  <a:schemeClr val="tx1">
                    <a:lumMod val="75000"/>
                    <a:lumOff val="2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pitchFamily="2" charset="2"/>
              <a:buNone/>
              <a:defRPr/>
            </a:pPr>
            <a:r>
              <a:rPr lang="de-DE" sz="2400" noProof="1" smtClean="0"/>
              <a:t>Fügen Sie hier den Untertitel ein.</a:t>
            </a:r>
            <a:endParaRPr lang="de-DE" sz="2400" dirty="0"/>
          </a:p>
        </p:txBody>
      </p:sp>
      <p:pic>
        <p:nvPicPr>
          <p:cNvPr id="8" name="Grafik 7"/>
          <p:cNvPicPr>
            <a:picLocks noChangeAspect="1"/>
          </p:cNvPicPr>
          <p:nvPr userDrawn="1"/>
        </p:nvPicPr>
        <p:blipFill>
          <a:blip r:embed="rId4" cstate="print"/>
          <a:srcRect/>
          <a:stretch>
            <a:fillRect/>
          </a:stretch>
        </p:blipFill>
        <p:spPr bwMode="auto">
          <a:xfrm>
            <a:off x="395288" y="4837113"/>
            <a:ext cx="6553200" cy="1544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smtClean="0"/>
              <a:t>Textmasterformate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a:p>
            <a:pPr lvl="4"/>
            <a:r>
              <a:rPr lang="en-US" dirty="0" smtClean="0"/>
              <a:t>Fünfte Ebene</a:t>
            </a:r>
            <a:endParaRPr lang="de-DE"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smtClean="0"/>
              <a:t>Titelmasterformat durch Klicken bearbeiten</a:t>
            </a:r>
            <a:endParaRPr lang="de-AT"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smtClean="0"/>
              <a:t>Textmasterformate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a:p>
            <a:pPr lvl="4"/>
            <a:r>
              <a:rPr lang="en-US" dirty="0" smtClean="0"/>
              <a:t>Fünfte Ebene</a:t>
            </a:r>
            <a:endParaRPr lang="de-DE"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smtClean="0"/>
              <a:t>Textmasterformate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smtClean="0"/>
              <a:t>Titelmasterformat durch Klicken bearbeiten</a:t>
            </a:r>
            <a:endParaRPr lang="de-AT"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smtClean="0"/>
              <a:t>Textmasterformate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a:p>
            <a:pPr lvl="4"/>
            <a:r>
              <a:rPr lang="en-US" dirty="0" smtClean="0"/>
              <a:t>Fünfte Ebene</a:t>
            </a:r>
            <a:endParaRPr lang="de-DE" dirty="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smtClean="0"/>
              <a:t>Titelmasterformat durch Klicken bearbeiten</a:t>
            </a:r>
            <a:endParaRPr lang="de-AT"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a:p>
            <a:pPr lvl="4"/>
            <a:r>
              <a:rPr lang="en-US" dirty="0" smtClean="0"/>
              <a:t>Fünfte Ebene</a:t>
            </a:r>
            <a:endParaRPr lang="de-DE"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p>
            <a:r>
              <a:rPr lang="de-DE"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268760"/>
            <a:ext cx="4038600" cy="4680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p:txBody>
      </p:sp>
      <p:sp>
        <p:nvSpPr>
          <p:cNvPr id="4" name="Inhaltsplatzhalter 3"/>
          <p:cNvSpPr>
            <a:spLocks noGrp="1"/>
          </p:cNvSpPr>
          <p:nvPr>
            <p:ph sz="half" idx="2"/>
          </p:nvPr>
        </p:nvSpPr>
        <p:spPr>
          <a:xfrm>
            <a:off x="4648200" y="1268760"/>
            <a:ext cx="4038600" cy="4680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p:txBody>
      </p:sp>
      <p:sp>
        <p:nvSpPr>
          <p:cNvPr id="6" name="Titel 5"/>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smtClean="0"/>
              <a:t>Textmasterformate durch Klicken bearbeiten</a:t>
            </a:r>
          </a:p>
          <a:p>
            <a:pPr lvl="1"/>
            <a:r>
              <a:rPr lang="en-US" dirty="0" smtClean="0"/>
              <a:t>Zweite Ebene</a:t>
            </a:r>
          </a:p>
          <a:p>
            <a:pPr lvl="2"/>
            <a:r>
              <a:rPr lang="en-US" dirty="0" smtClean="0"/>
              <a:t>Dritte Ebene</a:t>
            </a:r>
          </a:p>
          <a:p>
            <a:pPr lvl="3"/>
            <a:r>
              <a:rPr lang="en-US" dirty="0" smtClean="0"/>
              <a:t>Vierte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smtClean="0"/>
              <a:t>Titelmasterformat durch Klicken bearbeiten</a:t>
            </a:r>
            <a:endParaRPr lang="de-A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p>
            <a:r>
              <a:rPr lang="de-DE" dirty="0" smtClean="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AT"/>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AT"/>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C9E1A3-5F60-4045-A7A5-F47B61D1FECD}" type="datetimeFigureOut">
              <a:rPr lang="de-AT" smtClean="0"/>
              <a:pPr/>
              <a:t>16.12.2015</a:t>
            </a:fld>
            <a:endParaRPr lang="de-A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407A703-FA5D-4D14-B9A3-005BE4A028D7}" type="slidenum">
              <a:rPr lang="de-AT" smtClean="0"/>
              <a:pPr/>
              <a:t>‹Nr.›</a:t>
            </a:fld>
            <a:endParaRPr lang="de-AT"/>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C9E1A3-5F60-4045-A7A5-F47B61D1FECD}" type="datetimeFigureOut">
              <a:rPr lang="de-AT" smtClean="0"/>
              <a:pPr/>
              <a:t>16.12.2015</a:t>
            </a:fld>
            <a:endParaRPr lang="de-A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de-A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407A703-FA5D-4D14-B9A3-005BE4A028D7}" type="slidenum">
              <a:rPr lang="de-AT" smtClean="0"/>
              <a:pPr/>
              <a:t>‹Nr.›</a:t>
            </a:fld>
            <a:endParaRPr lang="de-AT"/>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jpe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4.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Rechteck 7"/>
          <p:cNvSpPr/>
          <p:nvPr userDrawn="1"/>
        </p:nvSpPr>
        <p:spPr>
          <a:xfrm>
            <a:off x="-7455" y="-12449"/>
            <a:ext cx="9252520" cy="849161"/>
          </a:xfrm>
          <a:prstGeom prst="rect">
            <a:avLst/>
          </a:prstGeom>
          <a:gradFill flip="none" rotWithShape="1">
            <a:gsLst>
              <a:gs pos="20000">
                <a:schemeClr val="bg1">
                  <a:lumMod val="65000"/>
                </a:schemeClr>
              </a:gs>
              <a:gs pos="0">
                <a:schemeClr val="tx1">
                  <a:lumMod val="61000"/>
                  <a:lumOff val="39000"/>
                </a:schemeClr>
              </a:gs>
              <a:gs pos="50000">
                <a:schemeClr val="bg1">
                  <a:lumMod val="75000"/>
                </a:schemeClr>
              </a:gs>
              <a:gs pos="100000">
                <a:schemeClr val="tx1">
                  <a:lumMod val="50000"/>
                  <a:lumOff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90117" name="Grafik 6"/>
          <p:cNvPicPr>
            <a:picLocks noChangeAspect="1"/>
          </p:cNvPicPr>
          <p:nvPr userDrawn="1"/>
        </p:nvPicPr>
        <p:blipFill>
          <a:blip r:embed="rId12" cstate="print"/>
          <a:srcRect/>
          <a:stretch>
            <a:fillRect/>
          </a:stretch>
        </p:blipFill>
        <p:spPr bwMode="auto">
          <a:xfrm>
            <a:off x="6516688" y="6259513"/>
            <a:ext cx="2281237" cy="338137"/>
          </a:xfrm>
          <a:prstGeom prst="rect">
            <a:avLst/>
          </a:prstGeom>
          <a:noFill/>
          <a:ln w="9525">
            <a:noFill/>
            <a:miter lim="800000"/>
            <a:headEnd/>
            <a:tailEnd/>
          </a:ln>
        </p:spPr>
      </p:pic>
      <p:sp>
        <p:nvSpPr>
          <p:cNvPr id="9" name="Rechteck 8"/>
          <p:cNvSpPr/>
          <p:nvPr userDrawn="1"/>
        </p:nvSpPr>
        <p:spPr>
          <a:xfrm>
            <a:off x="-7938" y="-26988"/>
            <a:ext cx="9253538" cy="809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smtClean="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D1B3A30B-827A-41C3-9327-D27E88FC99E1}"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26" r:id="rId1"/>
    <p:sldLayoutId id="2147483701" r:id="rId2"/>
    <p:sldLayoutId id="2147483702" r:id="rId3"/>
    <p:sldLayoutId id="2147483703" r:id="rId4"/>
    <p:sldLayoutId id="2147483704" r:id="rId5"/>
    <p:sldLayoutId id="2147483705" r:id="rId6"/>
    <p:sldLayoutId id="2147483706" r:id="rId7"/>
    <p:sldLayoutId id="2147483741" r:id="rId8"/>
    <p:sldLayoutId id="2147483742" r:id="rId9"/>
    <p:sldLayoutId id="2147483740"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hteck 9"/>
          <p:cNvSpPr/>
          <p:nvPr userDrawn="1"/>
        </p:nvSpPr>
        <p:spPr>
          <a:xfrm>
            <a:off x="-7455" y="-12449"/>
            <a:ext cx="9252520" cy="849161"/>
          </a:xfrm>
          <a:prstGeom prst="rect">
            <a:avLst/>
          </a:prstGeom>
          <a:gradFill flip="none" rotWithShape="1">
            <a:gsLst>
              <a:gs pos="27000">
                <a:srgbClr val="4879B4"/>
              </a:gs>
              <a:gs pos="0">
                <a:schemeClr val="tx2"/>
              </a:gs>
              <a:gs pos="50000">
                <a:schemeClr val="accent1"/>
              </a:gs>
              <a:gs pos="100000">
                <a:schemeClr val="tx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12" name="Rechteck 11"/>
          <p:cNvSpPr/>
          <p:nvPr userDrawn="1"/>
        </p:nvSpPr>
        <p:spPr>
          <a:xfrm>
            <a:off x="-7938" y="-26988"/>
            <a:ext cx="9253538" cy="809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10246" name="Grafik 6"/>
          <p:cNvPicPr>
            <a:picLocks noChangeAspect="1"/>
          </p:cNvPicPr>
          <p:nvPr userDrawn="1"/>
        </p:nvPicPr>
        <p:blipFill>
          <a:blip r:embed="rId9" cstate="print"/>
          <a:srcRect/>
          <a:stretch>
            <a:fillRect/>
          </a:stretch>
        </p:blipFill>
        <p:spPr bwMode="auto">
          <a:xfrm>
            <a:off x="6516688" y="6259513"/>
            <a:ext cx="2281237" cy="338137"/>
          </a:xfrm>
          <a:prstGeom prst="rect">
            <a:avLst/>
          </a:prstGeom>
          <a:noFill/>
          <a:ln w="9525">
            <a:noFill/>
            <a:miter lim="800000"/>
            <a:headEnd/>
            <a:tailEnd/>
          </a:ln>
        </p:spPr>
      </p:pic>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smtClean="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C5A4FFB9-E613-43CD-964A-AE1E9E6225EE}"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27"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Rechteck 7"/>
          <p:cNvSpPr/>
          <p:nvPr userDrawn="1"/>
        </p:nvSpPr>
        <p:spPr>
          <a:xfrm>
            <a:off x="-7455" y="-12449"/>
            <a:ext cx="9252520" cy="849161"/>
          </a:xfrm>
          <a:prstGeom prst="rect">
            <a:avLst/>
          </a:prstGeom>
          <a:gradFill flip="none" rotWithShape="1">
            <a:gsLst>
              <a:gs pos="27000">
                <a:srgbClr val="C00000"/>
              </a:gs>
              <a:gs pos="0">
                <a:srgbClr val="A40000">
                  <a:lumMod val="100000"/>
                </a:srgbClr>
              </a:gs>
              <a:gs pos="50000">
                <a:srgbClr val="D60000"/>
              </a:gs>
              <a:gs pos="100000">
                <a:srgbClr val="A80000">
                  <a:lumMod val="98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9" name="Rechteck 8"/>
          <p:cNvSpPr/>
          <p:nvPr userDrawn="1"/>
        </p:nvSpPr>
        <p:spPr>
          <a:xfrm>
            <a:off x="-7938" y="-26988"/>
            <a:ext cx="9253538" cy="80963"/>
          </a:xfrm>
          <a:prstGeom prst="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17414" name="Grafik 6"/>
          <p:cNvPicPr>
            <a:picLocks noChangeAspect="1"/>
          </p:cNvPicPr>
          <p:nvPr userDrawn="1"/>
        </p:nvPicPr>
        <p:blipFill>
          <a:blip r:embed="rId9" cstate="print"/>
          <a:srcRect/>
          <a:stretch>
            <a:fillRect/>
          </a:stretch>
        </p:blipFill>
        <p:spPr bwMode="auto">
          <a:xfrm>
            <a:off x="6516688" y="6259513"/>
            <a:ext cx="2281237" cy="338137"/>
          </a:xfrm>
          <a:prstGeom prst="rect">
            <a:avLst/>
          </a:prstGeom>
          <a:noFill/>
          <a:ln w="9525">
            <a:noFill/>
            <a:miter lim="800000"/>
            <a:headEnd/>
            <a:tailEnd/>
          </a:ln>
        </p:spPr>
      </p:pic>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smtClean="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96DD54E4-5D87-4DDA-86A7-5D3265BB197B}"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43"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hteck 9"/>
          <p:cNvSpPr/>
          <p:nvPr userDrawn="1"/>
        </p:nvSpPr>
        <p:spPr>
          <a:xfrm>
            <a:off x="-7455" y="-12449"/>
            <a:ext cx="9252520" cy="849161"/>
          </a:xfrm>
          <a:prstGeom prst="rect">
            <a:avLst/>
          </a:prstGeom>
          <a:gradFill flip="none" rotWithShape="1">
            <a:gsLst>
              <a:gs pos="27000">
                <a:srgbClr val="FFAA01"/>
              </a:gs>
              <a:gs pos="0">
                <a:srgbClr val="F99707"/>
              </a:gs>
              <a:gs pos="50000">
                <a:srgbClr val="FFC000"/>
              </a:gs>
              <a:gs pos="100000">
                <a:srgbClr val="F9970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12" name="Rechteck 11"/>
          <p:cNvSpPr/>
          <p:nvPr userDrawn="1"/>
        </p:nvSpPr>
        <p:spPr>
          <a:xfrm>
            <a:off x="-7938" y="-26988"/>
            <a:ext cx="9253538" cy="80963"/>
          </a:xfrm>
          <a:prstGeom prst="rect">
            <a:avLst/>
          </a:prstGeom>
          <a:solidFill>
            <a:srgbClr val="F997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24582" name="Grafik 6"/>
          <p:cNvPicPr>
            <a:picLocks noChangeAspect="1"/>
          </p:cNvPicPr>
          <p:nvPr userDrawn="1"/>
        </p:nvPicPr>
        <p:blipFill>
          <a:blip r:embed="rId7" cstate="print"/>
          <a:srcRect/>
          <a:stretch>
            <a:fillRect/>
          </a:stretch>
        </p:blipFill>
        <p:spPr bwMode="auto">
          <a:xfrm>
            <a:off x="6516688" y="6259513"/>
            <a:ext cx="2281237" cy="338137"/>
          </a:xfrm>
          <a:prstGeom prst="rect">
            <a:avLst/>
          </a:prstGeom>
          <a:noFill/>
          <a:ln w="9525">
            <a:noFill/>
            <a:miter lim="800000"/>
            <a:headEnd/>
            <a:tailEnd/>
          </a:ln>
        </p:spPr>
      </p:pic>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smtClean="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9E0A7362-2F94-4D89-A5F0-263D764F0B24}"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Rechteck 7"/>
          <p:cNvSpPr/>
          <p:nvPr userDrawn="1"/>
        </p:nvSpPr>
        <p:spPr>
          <a:xfrm>
            <a:off x="-7455" y="-12449"/>
            <a:ext cx="9252520" cy="849161"/>
          </a:xfrm>
          <a:prstGeom prst="rect">
            <a:avLst/>
          </a:prstGeom>
          <a:gradFill flip="none" rotWithShape="1">
            <a:gsLst>
              <a:gs pos="27000">
                <a:srgbClr val="FFAA01"/>
              </a:gs>
              <a:gs pos="0">
                <a:srgbClr val="F99707"/>
              </a:gs>
              <a:gs pos="50000">
                <a:srgbClr val="FFC000"/>
              </a:gs>
              <a:gs pos="100000">
                <a:srgbClr val="F99707"/>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9" name="Rechteck 8"/>
          <p:cNvSpPr/>
          <p:nvPr userDrawn="1"/>
        </p:nvSpPr>
        <p:spPr>
          <a:xfrm>
            <a:off x="-7938" y="-26988"/>
            <a:ext cx="9253538" cy="80963"/>
          </a:xfrm>
          <a:prstGeom prst="rect">
            <a:avLst/>
          </a:prstGeom>
          <a:solidFill>
            <a:srgbClr val="F997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30726" name="Grafik 6"/>
          <p:cNvPicPr>
            <a:picLocks noChangeAspect="1"/>
          </p:cNvPicPr>
          <p:nvPr userDrawn="1"/>
        </p:nvPicPr>
        <p:blipFill>
          <a:blip r:embed="rId4" cstate="print"/>
          <a:srcRect/>
          <a:stretch>
            <a:fillRect/>
          </a:stretch>
        </p:blipFill>
        <p:spPr bwMode="auto">
          <a:xfrm>
            <a:off x="6516688" y="6259513"/>
            <a:ext cx="2281237" cy="338137"/>
          </a:xfrm>
          <a:prstGeom prst="rect">
            <a:avLst/>
          </a:prstGeom>
          <a:noFill/>
          <a:ln w="9525">
            <a:noFill/>
            <a:miter lim="800000"/>
            <a:headEnd/>
            <a:tailEnd/>
          </a:ln>
        </p:spPr>
      </p:pic>
      <p:sp>
        <p:nvSpPr>
          <p:cNvPr id="30727" name="Textplatzhalter 2"/>
          <p:cNvSpPr>
            <a:spLocks noGrp="1"/>
          </p:cNvSpPr>
          <p:nvPr>
            <p:ph type="body" idx="1"/>
          </p:nvPr>
        </p:nvSpPr>
        <p:spPr bwMode="auto">
          <a:xfrm>
            <a:off x="457200" y="1268413"/>
            <a:ext cx="8229600" cy="4786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smtClean="0"/>
              <a:t>Titelmasterformat durch Klicken bearbeiten</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046146C9-533C-4473-A975-7739642B77BB}"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SzPct val="65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SzPct val="65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Font typeface="Arial" charset="0"/>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ctrTitle"/>
          </p:nvPr>
        </p:nvSpPr>
        <p:spPr>
          <a:xfrm>
            <a:off x="611560" y="1988840"/>
            <a:ext cx="7772400" cy="1470025"/>
          </a:xfrm>
        </p:spPr>
        <p:txBody>
          <a:bodyPr>
            <a:normAutofit fontScale="90000"/>
          </a:bodyPr>
          <a:lstStyle/>
          <a:p>
            <a:r>
              <a:rPr lang="de-AT" sz="4400" dirty="0" smtClean="0">
                <a:solidFill>
                  <a:schemeClr val="tx2"/>
                </a:solidFill>
              </a:rPr>
              <a:t>WPF - </a:t>
            </a:r>
            <a:br>
              <a:rPr lang="de-AT" sz="4400" dirty="0" smtClean="0">
                <a:solidFill>
                  <a:schemeClr val="tx2"/>
                </a:solidFill>
              </a:rPr>
            </a:br>
            <a:r>
              <a:rPr lang="de-AT" sz="4400" dirty="0" smtClean="0">
                <a:solidFill>
                  <a:schemeClr val="tx2"/>
                </a:solidFill>
              </a:rPr>
              <a:t>Windows </a:t>
            </a:r>
            <a:r>
              <a:rPr lang="de-AT" sz="4400" dirty="0" err="1" smtClean="0">
                <a:solidFill>
                  <a:schemeClr val="tx2"/>
                </a:solidFill>
              </a:rPr>
              <a:t>Presentation</a:t>
            </a:r>
            <a:r>
              <a:rPr lang="de-AT" sz="4400" dirty="0" smtClean="0">
                <a:solidFill>
                  <a:schemeClr val="tx2"/>
                </a:solidFill>
              </a:rPr>
              <a:t> </a:t>
            </a:r>
            <a:r>
              <a:rPr lang="de-AT" sz="4400" dirty="0" err="1" smtClean="0">
                <a:solidFill>
                  <a:schemeClr val="tx2"/>
                </a:solidFill>
              </a:rPr>
              <a:t>Foundation</a:t>
            </a:r>
            <a:endParaRPr lang="de-AT" sz="4400" dirty="0" smtClean="0">
              <a:solidFill>
                <a:schemeClr val="tx2"/>
              </a:solidFill>
            </a:endParaRPr>
          </a:p>
        </p:txBody>
      </p:sp>
      <p:pic>
        <p:nvPicPr>
          <p:cNvPr id="5123" name="Picture 4"/>
          <p:cNvPicPr>
            <a:picLocks noChangeAspect="1" noChangeArrowheads="1"/>
          </p:cNvPicPr>
          <p:nvPr/>
        </p:nvPicPr>
        <p:blipFill>
          <a:blip r:embed="rId2" cstate="print"/>
          <a:srcRect/>
          <a:stretch>
            <a:fillRect/>
          </a:stretch>
        </p:blipFill>
        <p:spPr bwMode="auto">
          <a:xfrm>
            <a:off x="643608" y="4941168"/>
            <a:ext cx="1604963" cy="1065213"/>
          </a:xfrm>
          <a:prstGeom prst="rect">
            <a:avLst/>
          </a:prstGeom>
          <a:noFill/>
          <a:ln w="9525">
            <a:noFill/>
            <a:miter lim="800000"/>
            <a:headEnd/>
            <a:tailEnd/>
          </a:ln>
        </p:spPr>
      </p:pic>
      <p:sp>
        <p:nvSpPr>
          <p:cNvPr id="2" name="Textfeld 1"/>
          <p:cNvSpPr txBox="1"/>
          <p:nvPr/>
        </p:nvSpPr>
        <p:spPr>
          <a:xfrm>
            <a:off x="6398488" y="5949280"/>
            <a:ext cx="1579278" cy="307777"/>
          </a:xfrm>
          <a:prstGeom prst="rect">
            <a:avLst/>
          </a:prstGeom>
          <a:noFill/>
        </p:spPr>
        <p:txBody>
          <a:bodyPr wrap="none" rtlCol="0">
            <a:spAutoFit/>
          </a:bodyPr>
          <a:lstStyle/>
          <a:p>
            <a:r>
              <a:rPr lang="de-AT" sz="1400" i="1" dirty="0">
                <a:effectLst>
                  <a:outerShdw blurRad="38100" dist="38100" dir="2700000" algn="tl">
                    <a:srgbClr val="000000">
                      <a:alpha val="43137"/>
                    </a:srgbClr>
                  </a:outerShdw>
                </a:effectLst>
                <a:latin typeface="Arial" pitchFamily="34" charset="0"/>
                <a:ea typeface="+mj-ea"/>
                <a:cs typeface="Arial" pitchFamily="34" charset="0"/>
              </a:rPr>
              <a:t>DI Michael Bucek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normAutofit/>
          </a:bodyPr>
          <a:lstStyle/>
          <a:p>
            <a:r>
              <a:rPr lang="de-AT" sz="2800" dirty="0" smtClean="0"/>
              <a:t>Grundlagen von XAML (2)</a:t>
            </a:r>
          </a:p>
        </p:txBody>
      </p:sp>
      <p:sp>
        <p:nvSpPr>
          <p:cNvPr id="6" name="Content Placeholder 2"/>
          <p:cNvSpPr>
            <a:spLocks noGrp="1"/>
          </p:cNvSpPr>
          <p:nvPr>
            <p:ph idx="1"/>
          </p:nvPr>
        </p:nvSpPr>
        <p:spPr>
          <a:xfrm>
            <a:off x="251520" y="1052736"/>
            <a:ext cx="8136904" cy="4525963"/>
          </a:xfrm>
        </p:spPr>
        <p:txBody>
          <a:bodyPr/>
          <a:lstStyle/>
          <a:p>
            <a:r>
              <a:rPr lang="de-AT" sz="1600" dirty="0" smtClean="0"/>
              <a:t>Die Objekt-Elemente (Tags) entsprechen immer einer WPF-Klasse. Von dieser Klasse wird bei Laden der XAML Datei eine Instanz über den Standardkonstruktor der Klasse erzeugt. Geben Sie in XAML z.B. ein Element-Tag &lt;Button&gt; an, wird an dieser Stelle eine Button-Instanz erzeugt. </a:t>
            </a:r>
          </a:p>
          <a:p>
            <a:endParaRPr lang="de-AT" sz="1600" dirty="0" smtClean="0"/>
          </a:p>
          <a:p>
            <a:r>
              <a:rPr lang="de-AT" sz="1600" dirty="0" smtClean="0"/>
              <a:t>Die Attribute eines Elements werden auf die Eigenschaften oder die Ereignisse der betreffenden Klasse des neuen Objekts </a:t>
            </a:r>
            <a:r>
              <a:rPr lang="de-AT" sz="1600" dirty="0" err="1" smtClean="0"/>
              <a:t>gemappt</a:t>
            </a:r>
            <a:r>
              <a:rPr lang="de-AT" sz="1600" dirty="0" smtClean="0"/>
              <a:t>. Die Eigenschaften einer Klasse müssen </a:t>
            </a:r>
            <a:r>
              <a:rPr lang="de-AT" sz="1600" dirty="0" err="1" smtClean="0"/>
              <a:t>public</a:t>
            </a:r>
            <a:r>
              <a:rPr lang="de-AT" sz="1600" dirty="0" smtClean="0"/>
              <a:t> sein.</a:t>
            </a:r>
          </a:p>
          <a:p>
            <a:endParaRPr lang="de-AT" sz="1600" dirty="0" smtClean="0"/>
          </a:p>
          <a:p>
            <a:r>
              <a:rPr lang="de-AT" sz="1600" dirty="0" smtClean="0"/>
              <a:t>Beim </a:t>
            </a:r>
            <a:r>
              <a:rPr lang="de-AT" sz="1600" dirty="0" err="1" smtClean="0"/>
              <a:t>Compilierungsvorgang</a:t>
            </a:r>
            <a:r>
              <a:rPr lang="de-AT" sz="1600" dirty="0" smtClean="0"/>
              <a:t> wird die XAML-Datei (z.B. </a:t>
            </a:r>
            <a:r>
              <a:rPr lang="de-AT" sz="1600" dirty="0" err="1" smtClean="0"/>
              <a:t>WindowMain.xaml</a:t>
            </a:r>
            <a:r>
              <a:rPr lang="de-AT" sz="1600" dirty="0" smtClean="0"/>
              <a:t>) in eine C# Datei (z.B. </a:t>
            </a:r>
            <a:r>
              <a:rPr lang="de-AT" sz="1600" dirty="0" err="1" smtClean="0"/>
              <a:t>WindowMain.g.cs</a:t>
            </a:r>
            <a:r>
              <a:rPr lang="de-AT" sz="1600" dirty="0" smtClean="0"/>
              <a:t>) übersetzt, welche als partielle Klasse mit der Code Behind Datei (z.B. </a:t>
            </a:r>
            <a:r>
              <a:rPr lang="de-AT" sz="1600" dirty="0" err="1" smtClean="0"/>
              <a:t>WindowMain.cs</a:t>
            </a:r>
            <a:r>
              <a:rPr lang="de-AT" sz="1600" dirty="0" smtClean="0"/>
              <a:t>) verknüpft wird. Zusätzlich wird noch eine Binärdatei (BAML) erstellt (z.B. </a:t>
            </a:r>
            <a:r>
              <a:rPr lang="de-AT" sz="1600" dirty="0" err="1" smtClean="0"/>
              <a:t>WindowMain.baml</a:t>
            </a:r>
            <a:r>
              <a:rPr lang="de-AT" sz="1600" dirty="0" smtClean="0"/>
              <a:t>), welche als Ressource in die </a:t>
            </a:r>
            <a:r>
              <a:rPr lang="de-AT" sz="1600" dirty="0" err="1" smtClean="0"/>
              <a:t>Assembly</a:t>
            </a:r>
            <a:r>
              <a:rPr lang="de-AT" sz="1600" dirty="0" smtClean="0"/>
              <a:t> eingebunden wird.</a:t>
            </a:r>
          </a:p>
          <a:p>
            <a:endParaRPr lang="de-AT" sz="1600" dirty="0" smtClean="0"/>
          </a:p>
          <a:p>
            <a:endParaRPr lang="de-AT" sz="1600" dirty="0" smtClean="0"/>
          </a:p>
          <a:p>
            <a:endParaRPr lang="de-AT" sz="1600" dirty="0" smtClean="0"/>
          </a:p>
          <a:p>
            <a:pPr>
              <a:buNone/>
            </a:pPr>
            <a:endParaRPr lang="de-AT"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normAutofit/>
          </a:bodyPr>
          <a:lstStyle/>
          <a:p>
            <a:r>
              <a:rPr lang="de-AT" sz="2800" dirty="0" smtClean="0"/>
              <a:t>Einbinden von </a:t>
            </a:r>
            <a:r>
              <a:rPr lang="de-AT" sz="2800" dirty="0" err="1" smtClean="0"/>
              <a:t>Namespaces</a:t>
            </a:r>
            <a:endParaRPr lang="de-AT" sz="2800" dirty="0" smtClean="0"/>
          </a:p>
        </p:txBody>
      </p:sp>
      <p:sp>
        <p:nvSpPr>
          <p:cNvPr id="6" name="Content Placeholder 2"/>
          <p:cNvSpPr>
            <a:spLocks noGrp="1"/>
          </p:cNvSpPr>
          <p:nvPr>
            <p:ph idx="1"/>
          </p:nvPr>
        </p:nvSpPr>
        <p:spPr>
          <a:xfrm>
            <a:off x="251520" y="1124744"/>
            <a:ext cx="8136904" cy="5256584"/>
          </a:xfrm>
        </p:spPr>
        <p:txBody>
          <a:bodyPr/>
          <a:lstStyle/>
          <a:p>
            <a:r>
              <a:rPr lang="de-AT" sz="1600" dirty="0" smtClean="0"/>
              <a:t>Folgende beiden </a:t>
            </a:r>
            <a:r>
              <a:rPr lang="de-AT" sz="1600" dirty="0" err="1" smtClean="0"/>
              <a:t>Namespaces</a:t>
            </a:r>
            <a:r>
              <a:rPr lang="de-AT" sz="1600" dirty="0" smtClean="0"/>
              <a:t> werden bereits bei der Erstellung eines Fensters oder anderen Elements automatisch im Root-Element eingefügt:</a:t>
            </a:r>
          </a:p>
          <a:p>
            <a:endParaRPr lang="de-AT" sz="1600" dirty="0" smtClean="0"/>
          </a:p>
          <a:p>
            <a:endParaRPr lang="de-AT" sz="1600" dirty="0" smtClean="0"/>
          </a:p>
          <a:p>
            <a:endParaRPr lang="de-AT" sz="1600" dirty="0" smtClean="0"/>
          </a:p>
          <a:p>
            <a:r>
              <a:rPr lang="de-AT" sz="1600" dirty="0" smtClean="0"/>
              <a:t>Der erste Namespace wird als Default-Namespace definiert und stellt sämtliche WPF-Elemente zur Verfügung. Da er keinen Präfix definiert (d.h. ohne :x) , kann man z.B. auf einen Button direkt zugreifen mit &lt;Button&gt;.. </a:t>
            </a:r>
          </a:p>
          <a:p>
            <a:endParaRPr lang="de-AT" sz="1600" dirty="0" smtClean="0"/>
          </a:p>
          <a:p>
            <a:r>
              <a:rPr lang="de-AT" sz="1600" dirty="0" smtClean="0"/>
              <a:t>Die zweite Deklaration weist den Extensible-Markup-Language (XAML) Namespace dem Präfix „x“ zu. Zugriff daher z.B. mit. x:Name</a:t>
            </a:r>
          </a:p>
          <a:p>
            <a:endParaRPr lang="de-AT" sz="1600" dirty="0" smtClean="0"/>
          </a:p>
          <a:p>
            <a:r>
              <a:rPr lang="de-AT" sz="1600" dirty="0" smtClean="0"/>
              <a:t>Auch eigene </a:t>
            </a:r>
            <a:r>
              <a:rPr lang="de-AT" sz="1600" dirty="0" err="1" smtClean="0"/>
              <a:t>Namespaces</a:t>
            </a:r>
            <a:r>
              <a:rPr lang="de-AT" sz="1600" dirty="0" smtClean="0"/>
              <a:t> können eingebunden werden (z.B. wenn eine Klasse in einem eigenständigem Projekt erstellt wird). Referenz hinzufügen nicht vergessen!</a:t>
            </a:r>
          </a:p>
          <a:p>
            <a:endParaRPr lang="de-AT" sz="1600" dirty="0" smtClean="0"/>
          </a:p>
          <a:p>
            <a:endParaRPr lang="de-AT" sz="1600" dirty="0" smtClean="0"/>
          </a:p>
          <a:p>
            <a:pPr lvl="1"/>
            <a:r>
              <a:rPr lang="de-AT" sz="1300" dirty="0" err="1" smtClean="0"/>
              <a:t>contrl</a:t>
            </a:r>
            <a:r>
              <a:rPr lang="de-AT" sz="1300" dirty="0" smtClean="0"/>
              <a:t> ist der gewählte Präfix; </a:t>
            </a:r>
            <a:r>
              <a:rPr lang="de-AT" sz="1300" dirty="0" err="1" smtClean="0"/>
              <a:t>LogicNameSpace</a:t>
            </a:r>
            <a:r>
              <a:rPr lang="de-AT" sz="1300" dirty="0" smtClean="0"/>
              <a:t> der Namespace Name der eingebunden werden soll; </a:t>
            </a:r>
            <a:r>
              <a:rPr lang="de-AT" sz="1300" dirty="0" err="1" smtClean="0"/>
              <a:t>Logic</a:t>
            </a:r>
            <a:r>
              <a:rPr lang="de-AT" sz="1300" dirty="0" smtClean="0"/>
              <a:t> ist der Name des </a:t>
            </a:r>
            <a:r>
              <a:rPr lang="de-AT" sz="1300" dirty="0" err="1" smtClean="0"/>
              <a:t>Assembly</a:t>
            </a:r>
            <a:r>
              <a:rPr lang="de-AT" sz="1300" dirty="0" smtClean="0"/>
              <a:t> (Projektes) in dem der Namespace enthalten ist.</a:t>
            </a:r>
          </a:p>
          <a:p>
            <a:endParaRPr lang="de-AT" sz="1600" dirty="0" smtClean="0"/>
          </a:p>
          <a:p>
            <a:pPr>
              <a:buNone/>
            </a:pPr>
            <a:endParaRPr lang="de-AT" sz="1600" b="1" dirty="0"/>
          </a:p>
        </p:txBody>
      </p:sp>
      <p:sp>
        <p:nvSpPr>
          <p:cNvPr id="74753" name="Rectangle 1"/>
          <p:cNvSpPr>
            <a:spLocks noChangeArrowheads="1"/>
          </p:cNvSpPr>
          <p:nvPr/>
        </p:nvSpPr>
        <p:spPr bwMode="auto">
          <a:xfrm>
            <a:off x="539552" y="1700808"/>
            <a:ext cx="74783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6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54" name="Rectangle 2"/>
          <p:cNvSpPr>
            <a:spLocks noChangeArrowheads="1"/>
          </p:cNvSpPr>
          <p:nvPr/>
        </p:nvSpPr>
        <p:spPr bwMode="auto">
          <a:xfrm>
            <a:off x="1187624" y="5157192"/>
            <a:ext cx="669285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6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contrl</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clr-namespace:LogicNameSpace;assembly</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=Logic"</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2800" dirty="0" smtClean="0"/>
              <a:t>Attributschreibweisen</a:t>
            </a:r>
            <a:endParaRPr lang="de-AT" sz="2800" dirty="0"/>
          </a:p>
        </p:txBody>
      </p:sp>
      <p:sp>
        <p:nvSpPr>
          <p:cNvPr id="4" name="Inhaltsplatzhalter 2"/>
          <p:cNvSpPr>
            <a:spLocks noGrp="1"/>
          </p:cNvSpPr>
          <p:nvPr>
            <p:ph idx="1"/>
          </p:nvPr>
        </p:nvSpPr>
        <p:spPr>
          <a:xfrm>
            <a:off x="251520" y="1052736"/>
            <a:ext cx="8583613" cy="3456384"/>
          </a:xfrm>
        </p:spPr>
        <p:txBody>
          <a:bodyPr/>
          <a:lstStyle/>
          <a:p>
            <a:r>
              <a:rPr lang="de-AT" sz="1600" dirty="0" smtClean="0"/>
              <a:t>Um die Eigenschaften eines Elements zu setzen, werden die Eigenschaften als Attribute angegeben (</a:t>
            </a:r>
            <a:r>
              <a:rPr lang="de-AT" sz="1600" b="1" dirty="0" smtClean="0"/>
              <a:t>Attribute Syntax</a:t>
            </a:r>
            <a:r>
              <a:rPr lang="de-AT" sz="1600" dirty="0" smtClean="0"/>
              <a:t>). Über das Attribut Background wird beispielsweise die Hintergrundfarbe des Buttons definiert. Über Content der Inhalt des Buttons. Die  Umwandlung der zugewiesenen Strings findet im Hintergrund über „Type </a:t>
            </a:r>
            <a:r>
              <a:rPr lang="de-AT" sz="1600" dirty="0" err="1" smtClean="0"/>
              <a:t>Converter</a:t>
            </a:r>
            <a:r>
              <a:rPr lang="de-AT" sz="1600" dirty="0" smtClean="0"/>
              <a:t>“ statt) </a:t>
            </a:r>
          </a:p>
          <a:p>
            <a:endParaRPr lang="de-AT" sz="1600" b="1" dirty="0" smtClean="0"/>
          </a:p>
          <a:p>
            <a:endParaRPr lang="de-AT" sz="1600" dirty="0" smtClean="0"/>
          </a:p>
          <a:p>
            <a:r>
              <a:rPr lang="de-AT" sz="1600" dirty="0" smtClean="0"/>
              <a:t>Möchte man einer Eigenschaft etwas Komplexeres zuteilen, so ist dies mittels Strings schwer möglich. Hier verwendet man die </a:t>
            </a:r>
            <a:r>
              <a:rPr lang="de-AT" sz="1600" b="1" dirty="0" smtClean="0">
                <a:sym typeface="Wingdings" pitchFamily="2" charset="2"/>
              </a:rPr>
              <a:t>Property-Element-Syntax </a:t>
            </a:r>
            <a:r>
              <a:rPr lang="de-AT" sz="1600" dirty="0" smtClean="0">
                <a:sym typeface="Wingdings" pitchFamily="2" charset="2"/>
              </a:rPr>
              <a:t>(geschachtelte Tags). D.h. aus einem einfachen Attribut wird ein </a:t>
            </a:r>
            <a:r>
              <a:rPr lang="de-AT" sz="1600" dirty="0" err="1" smtClean="0">
                <a:sym typeface="Wingdings" pitchFamily="2" charset="2"/>
              </a:rPr>
              <a:t>Kindelement</a:t>
            </a:r>
            <a:r>
              <a:rPr lang="de-AT" sz="1600" dirty="0" smtClean="0">
                <a:sym typeface="Wingdings" pitchFamily="2" charset="2"/>
              </a:rPr>
              <a:t> des eigentlichen Elements. Eigenes Tag mit Elementnamen und Eigenschaftsnamen getrennt mit einem Punkt.</a:t>
            </a:r>
          </a:p>
          <a:p>
            <a:endParaRPr lang="de-AT" sz="1600" dirty="0" smtClean="0"/>
          </a:p>
          <a:p>
            <a:endParaRPr lang="de-AT" sz="1600" dirty="0" smtClean="0"/>
          </a:p>
          <a:p>
            <a:endParaRPr lang="de-AT" sz="1600" dirty="0" smtClean="0"/>
          </a:p>
          <a:p>
            <a:pPr>
              <a:buNone/>
            </a:pPr>
            <a:endParaRPr lang="de-AT" sz="1600" dirty="0" smtClean="0"/>
          </a:p>
          <a:p>
            <a:endParaRPr lang="de-AT" sz="1600" dirty="0" smtClean="0"/>
          </a:p>
          <a:p>
            <a:r>
              <a:rPr lang="de-AT" sz="1600" dirty="0" smtClean="0"/>
              <a:t>Im obigen Beispiel wird der Content Eigenschaft nun nicht einfach nur ein Text zugewiesen, sondern ein Ellipsenobjekt. </a:t>
            </a:r>
          </a:p>
          <a:p>
            <a:endParaRPr lang="de-AT" sz="4400" dirty="0" smtClean="0"/>
          </a:p>
        </p:txBody>
      </p:sp>
      <p:sp>
        <p:nvSpPr>
          <p:cNvPr id="26626" name="Rectangle 2"/>
          <p:cNvSpPr>
            <a:spLocks noChangeArrowheads="1"/>
          </p:cNvSpPr>
          <p:nvPr/>
        </p:nvSpPr>
        <p:spPr bwMode="auto">
          <a:xfrm>
            <a:off x="611560" y="2132856"/>
            <a:ext cx="535274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AliceBlue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Content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="Click me!"/&gt;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7" name="Rectangle 3"/>
          <p:cNvSpPr>
            <a:spLocks noChangeArrowheads="1"/>
          </p:cNvSpPr>
          <p:nvPr/>
        </p:nvSpPr>
        <p:spPr bwMode="auto">
          <a:xfrm>
            <a:off x="611560" y="3717032"/>
            <a:ext cx="6048451" cy="116955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AliceBlue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Button.Content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Ellipse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="120"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="90"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Fill</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Button.Content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Namen von Elementen</a:t>
            </a:r>
            <a:endParaRPr lang="de-AT" dirty="0"/>
          </a:p>
        </p:txBody>
      </p:sp>
      <p:sp>
        <p:nvSpPr>
          <p:cNvPr id="3" name="Content Placeholder 2"/>
          <p:cNvSpPr>
            <a:spLocks noGrp="1"/>
          </p:cNvSpPr>
          <p:nvPr>
            <p:ph idx="1"/>
          </p:nvPr>
        </p:nvSpPr>
        <p:spPr>
          <a:xfrm>
            <a:off x="395536" y="1340768"/>
            <a:ext cx="8229600" cy="4525963"/>
          </a:xfrm>
        </p:spPr>
        <p:txBody>
          <a:bodyPr/>
          <a:lstStyle/>
          <a:p>
            <a:endParaRPr lang="de-AT" sz="1600" dirty="0" smtClean="0"/>
          </a:p>
          <a:p>
            <a:endParaRPr lang="de-AT" sz="1600" dirty="0" smtClean="0"/>
          </a:p>
          <a:p>
            <a:r>
              <a:rPr lang="de-AT" sz="1600" dirty="0" smtClean="0"/>
              <a:t>Damit auf ein Element in einer XAML-Datei, also ein Objekt vom Typ einer Klasse, zugegriffen werden kann, muss ihm ein Bezeichner über das Attribut Name zugewiesen werden. </a:t>
            </a:r>
          </a:p>
          <a:p>
            <a:endParaRPr lang="de-AT" sz="1600" dirty="0" smtClean="0"/>
          </a:p>
          <a:p>
            <a:endParaRPr lang="de-AT" sz="1600" dirty="0" smtClean="0"/>
          </a:p>
          <a:p>
            <a:endParaRPr lang="de-AT" sz="1600" dirty="0" smtClean="0"/>
          </a:p>
          <a:p>
            <a:r>
              <a:rPr lang="de-AT" sz="1600" dirty="0" smtClean="0"/>
              <a:t>Zugriff kann innerhalb der XAML Datei oder auch aus der Code-Behind-Datei erfolgen.</a:t>
            </a:r>
          </a:p>
          <a:p>
            <a:endParaRPr lang="de-AT" sz="1600" dirty="0" smtClean="0"/>
          </a:p>
          <a:p>
            <a:r>
              <a:rPr lang="de-AT" sz="1600" dirty="0" smtClean="0"/>
              <a:t>Besitzt ein Element in XAML keine Eigenschaft Name, kann das Attribut x:Name verwendet werden)</a:t>
            </a:r>
          </a:p>
          <a:p>
            <a:endParaRPr lang="de-AT" sz="1600" dirty="0" smtClean="0"/>
          </a:p>
        </p:txBody>
      </p:sp>
      <p:sp>
        <p:nvSpPr>
          <p:cNvPr id="4" name="Rectangle 1"/>
          <p:cNvSpPr>
            <a:spLocks noChangeArrowheads="1"/>
          </p:cNvSpPr>
          <p:nvPr/>
        </p:nvSpPr>
        <p:spPr bwMode="auto">
          <a:xfrm>
            <a:off x="755576" y="2966175"/>
            <a:ext cx="54585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&lt;Button</a:t>
            </a:r>
            <a:r>
              <a:rPr kumimoji="0" lang="en-US" sz="16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LightYellow</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="Btn1" /&gt;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normAutofit/>
          </a:bodyPr>
          <a:lstStyle/>
          <a:p>
            <a:r>
              <a:rPr lang="de-AT" sz="2800" dirty="0" smtClean="0"/>
              <a:t>Markup-Erweiterungen (Markup </a:t>
            </a:r>
            <a:r>
              <a:rPr lang="de-AT" sz="2800" dirty="0" err="1" smtClean="0"/>
              <a:t>Extensions</a:t>
            </a:r>
            <a:r>
              <a:rPr lang="de-AT" sz="2800" dirty="0" smtClean="0"/>
              <a:t>)</a:t>
            </a:r>
          </a:p>
        </p:txBody>
      </p:sp>
      <p:sp>
        <p:nvSpPr>
          <p:cNvPr id="14340" name="Inhaltsplatzhalter 2"/>
          <p:cNvSpPr>
            <a:spLocks noGrp="1"/>
          </p:cNvSpPr>
          <p:nvPr>
            <p:ph idx="1"/>
          </p:nvPr>
        </p:nvSpPr>
        <p:spPr>
          <a:xfrm>
            <a:off x="214313" y="928688"/>
            <a:ext cx="8582025" cy="642937"/>
          </a:xfrm>
        </p:spPr>
        <p:txBody>
          <a:bodyPr/>
          <a:lstStyle/>
          <a:p>
            <a:r>
              <a:rPr lang="de-AT" sz="1600" dirty="0" smtClean="0"/>
              <a:t>Will man eine Eigenschaft nicht statisch setzen, sondern von einem Wert in einem anderen Objekt abhängig machen, so müssen sogenannte Markup-</a:t>
            </a:r>
            <a:r>
              <a:rPr lang="de-AT" sz="1600" dirty="0" err="1" smtClean="0"/>
              <a:t>Extensions</a:t>
            </a:r>
            <a:r>
              <a:rPr lang="de-AT" sz="1600" dirty="0" smtClean="0"/>
              <a:t> genutzt werden.</a:t>
            </a:r>
          </a:p>
          <a:p>
            <a:pPr lvl="1">
              <a:buNone/>
            </a:pPr>
            <a:endParaRPr lang="de-AT" sz="1300" u="sng" dirty="0" smtClean="0"/>
          </a:p>
          <a:p>
            <a:r>
              <a:rPr lang="de-AT" sz="1600" u="sng" dirty="0" smtClean="0"/>
              <a:t>Beispiel</a:t>
            </a:r>
            <a:r>
              <a:rPr lang="de-AT" sz="1600" dirty="0" smtClean="0"/>
              <a:t>: Bei den beiden folgenden Buttons wird die Hintergrundfarbe nur beim ersten Button auf einen konkreten Wert gesetzt. Im zweiten Button wird über ein Binding die Farbe des ersten Buttons verwendet. Der Elementname entspricht dabei dem Namen des ersten Buttons und der Wert von Path der Eigenschaft, an die angebunden werden soll.</a:t>
            </a:r>
          </a:p>
          <a:p>
            <a:pPr lvl="1"/>
            <a:endParaRPr lang="de-AT" sz="1300" dirty="0" smtClean="0"/>
          </a:p>
          <a:p>
            <a:pPr lvl="1"/>
            <a:r>
              <a:rPr lang="de-AT" sz="1300" b="1" dirty="0" smtClean="0"/>
              <a:t>Attributschreibweise:</a:t>
            </a:r>
            <a:r>
              <a:rPr lang="de-AT" sz="1300" dirty="0" smtClean="0"/>
              <a:t> </a:t>
            </a:r>
            <a:r>
              <a:rPr lang="de-AT" sz="1400" dirty="0" smtClean="0"/>
              <a:t>Dazu wird die Zeichenkette, deren Aufbau abhängig von der Erweiterung ist, in geschweifte Klammern gesetzt.</a:t>
            </a:r>
            <a:endParaRPr lang="de-AT" sz="1300" dirty="0" smtClean="0"/>
          </a:p>
          <a:p>
            <a:pPr lvl="1"/>
            <a:endParaRPr lang="de-AT" sz="1300" dirty="0" smtClean="0"/>
          </a:p>
          <a:p>
            <a:pPr lvl="1"/>
            <a:endParaRPr lang="de-AT" sz="1300" dirty="0" smtClean="0"/>
          </a:p>
          <a:p>
            <a:pPr lvl="1"/>
            <a:endParaRPr lang="de-AT" sz="1300" dirty="0" smtClean="0"/>
          </a:p>
          <a:p>
            <a:pPr lvl="1"/>
            <a:endParaRPr lang="de-AT" sz="1300" dirty="0" smtClean="0"/>
          </a:p>
          <a:p>
            <a:pPr lvl="1"/>
            <a:r>
              <a:rPr lang="de-AT" sz="1300" b="1" dirty="0" smtClean="0"/>
              <a:t>Property Element Syntax: </a:t>
            </a:r>
            <a:r>
              <a:rPr lang="de-AT" sz="1400" dirty="0" smtClean="0"/>
              <a:t>In dieser Schreibweise wird die Erweiterung wie ein XAML-Element formuliert. </a:t>
            </a:r>
            <a:endParaRPr lang="de-AT" sz="1300" b="1" dirty="0" smtClean="0"/>
          </a:p>
          <a:p>
            <a:pPr lvl="0">
              <a:defRPr/>
            </a:pPr>
            <a:endParaRPr lang="de-AT" sz="1600" dirty="0" smtClean="0"/>
          </a:p>
          <a:p>
            <a:pPr lvl="0">
              <a:defRPr/>
            </a:pPr>
            <a:endParaRPr lang="de-AT" sz="1600" dirty="0" smtClean="0"/>
          </a:p>
          <a:p>
            <a:endParaRPr lang="de-AT" sz="1600" dirty="0" smtClean="0"/>
          </a:p>
          <a:p>
            <a:endParaRPr lang="de-AT" sz="1600" dirty="0" smtClean="0"/>
          </a:p>
        </p:txBody>
      </p:sp>
      <p:sp>
        <p:nvSpPr>
          <p:cNvPr id="25601" name="Rectangle 1"/>
          <p:cNvSpPr>
            <a:spLocks noChangeArrowheads="1"/>
          </p:cNvSpPr>
          <p:nvPr/>
        </p:nvSpPr>
        <p:spPr bwMode="auto">
          <a:xfrm>
            <a:off x="1619672" y="4077072"/>
            <a:ext cx="57919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LightYellow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="Btn1"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ElementName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=Background}" /&gt;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2" name="Rectangle 2"/>
          <p:cNvSpPr>
            <a:spLocks noChangeArrowheads="1"/>
          </p:cNvSpPr>
          <p:nvPr/>
        </p:nvSpPr>
        <p:spPr bwMode="auto">
          <a:xfrm>
            <a:off x="1691680" y="5301208"/>
            <a:ext cx="4687502"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LightYellow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="Btn1"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ElementName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="Btn1"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="Background"/&gt;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Button.Background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title"/>
          </p:nvPr>
        </p:nvSpPr>
        <p:spPr/>
        <p:txBody>
          <a:bodyPr/>
          <a:lstStyle/>
          <a:p>
            <a:r>
              <a:rPr lang="de-AT" dirty="0" smtClean="0"/>
              <a:t>WPF – spezifische Markups</a:t>
            </a:r>
          </a:p>
        </p:txBody>
      </p:sp>
      <p:graphicFrame>
        <p:nvGraphicFramePr>
          <p:cNvPr id="7" name="Table 6"/>
          <p:cNvGraphicFramePr>
            <a:graphicFrameLocks noGrp="1"/>
          </p:cNvGraphicFramePr>
          <p:nvPr/>
        </p:nvGraphicFramePr>
        <p:xfrm>
          <a:off x="251517" y="1052736"/>
          <a:ext cx="8496946" cy="4445403"/>
        </p:xfrm>
        <a:graphic>
          <a:graphicData uri="http://schemas.openxmlformats.org/drawingml/2006/table">
            <a:tbl>
              <a:tblPr/>
              <a:tblGrid>
                <a:gridCol w="2448275"/>
                <a:gridCol w="6048671"/>
              </a:tblGrid>
              <a:tr h="229001">
                <a:tc>
                  <a:txBody>
                    <a:bodyPr/>
                    <a:lstStyle/>
                    <a:p>
                      <a:r>
                        <a:rPr lang="de-AT" sz="1400" b="1" dirty="0"/>
                        <a:t>Erweiterung</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r>
                        <a:rPr lang="de-AT" sz="1400" b="1"/>
                        <a:t>Beschreibung</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r>
              <a:tr h="744253">
                <a:tc>
                  <a:txBody>
                    <a:bodyPr/>
                    <a:lstStyle/>
                    <a:p>
                      <a:r>
                        <a:rPr lang="de-AT" sz="1400" dirty="0"/>
                        <a:t>Binding</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Definiert eine Datenbindung für den Wert eines </a:t>
                      </a:r>
                      <a:r>
                        <a:rPr lang="de-AT" sz="1400" dirty="0" smtClean="0"/>
                        <a:t>Attributs</a:t>
                      </a:r>
                      <a:endParaRPr lang="de-AT" sz="1400" dirty="0"/>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7753">
                <a:tc>
                  <a:txBody>
                    <a:bodyPr/>
                    <a:lstStyle/>
                    <a:p>
                      <a:r>
                        <a:rPr lang="de-AT" sz="1400"/>
                        <a:t>DynamicResource</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Der Wert des Attributs stammt aus einer Ressource, wobei sich der Wert der Ressource ändern </a:t>
                      </a:r>
                      <a:r>
                        <a:rPr lang="de-AT" sz="1400" dirty="0" smtClean="0"/>
                        <a:t>kann</a:t>
                      </a:r>
                      <a:r>
                        <a:rPr lang="de-AT" sz="1400" baseline="0" dirty="0" smtClean="0"/>
                        <a:t> </a:t>
                      </a:r>
                      <a:r>
                        <a:rPr lang="de-AT" sz="1400" dirty="0" smtClean="0"/>
                        <a:t>(wird beim Thema</a:t>
                      </a:r>
                      <a:r>
                        <a:rPr lang="de-AT" sz="1400" baseline="0" dirty="0" smtClean="0"/>
                        <a:t> </a:t>
                      </a:r>
                      <a:r>
                        <a:rPr lang="de-AT" sz="1400" dirty="0" smtClean="0"/>
                        <a:t>Ressourcen besprochen)</a:t>
                      </a:r>
                      <a:endParaRPr lang="de-AT" sz="1400" dirty="0"/>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9504">
                <a:tc>
                  <a:txBody>
                    <a:bodyPr/>
                    <a:lstStyle/>
                    <a:p>
                      <a:r>
                        <a:rPr lang="de-AT" sz="1400" dirty="0" err="1"/>
                        <a:t>StaticResource</a:t>
                      </a:r>
                      <a:endParaRPr lang="de-AT" sz="1400" dirty="0"/>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Der Wert des Attributs stammt aus einer Ressource, wobei der Wert der Ressource nur einmal zu Beginn ausgewertet wird (wird </a:t>
                      </a:r>
                      <a:r>
                        <a:rPr lang="de-AT" sz="1400" dirty="0" smtClean="0"/>
                        <a:t>beim Thema </a:t>
                      </a:r>
                      <a:r>
                        <a:rPr lang="de-AT" sz="1400" dirty="0"/>
                        <a:t>Ressourcen besprochen).</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7753">
                <a:tc>
                  <a:txBody>
                    <a:bodyPr/>
                    <a:lstStyle/>
                    <a:p>
                      <a:r>
                        <a:rPr lang="de-AT" sz="1400"/>
                        <a:t>TemplateBinding</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Weist einer Eigenschaft in einem </a:t>
                      </a:r>
                      <a:r>
                        <a:rPr lang="de-AT" sz="1400" dirty="0" err="1"/>
                        <a:t>ControlTemplate</a:t>
                      </a:r>
                      <a:r>
                        <a:rPr lang="de-AT" sz="1400" dirty="0"/>
                        <a:t> einen Wert zu, der an anderer Stelle definiert wird (wird </a:t>
                      </a:r>
                      <a:r>
                        <a:rPr lang="de-AT" sz="1400" dirty="0" smtClean="0"/>
                        <a:t>beim Thema </a:t>
                      </a:r>
                      <a:r>
                        <a:rPr lang="de-AT" sz="1400" dirty="0"/>
                        <a:t>Styles besprochen)</a:t>
                      </a:r>
                    </a:p>
                  </a:txBody>
                  <a:tcPr marL="52779" marR="52779" marT="26390" marB="263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XAML - definierte Markups</a:t>
            </a:r>
            <a:endParaRPr lang="de-AT" dirty="0"/>
          </a:p>
        </p:txBody>
      </p:sp>
      <p:graphicFrame>
        <p:nvGraphicFramePr>
          <p:cNvPr id="6" name="Table 5"/>
          <p:cNvGraphicFramePr>
            <a:graphicFrameLocks noGrp="1"/>
          </p:cNvGraphicFramePr>
          <p:nvPr/>
        </p:nvGraphicFramePr>
        <p:xfrm>
          <a:off x="179512" y="980728"/>
          <a:ext cx="8640960" cy="5159167"/>
        </p:xfrm>
        <a:graphic>
          <a:graphicData uri="http://schemas.openxmlformats.org/drawingml/2006/table">
            <a:tbl>
              <a:tblPr/>
              <a:tblGrid>
                <a:gridCol w="1080120"/>
                <a:gridCol w="7560840"/>
              </a:tblGrid>
              <a:tr h="170433">
                <a:tc>
                  <a:txBody>
                    <a:bodyPr/>
                    <a:lstStyle/>
                    <a:p>
                      <a:r>
                        <a:rPr lang="de-AT" sz="1200" b="1" dirty="0"/>
                        <a:t>Erweiterung</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r>
                        <a:rPr lang="de-AT" sz="1200" b="1" dirty="0"/>
                        <a:t>Beschreibung</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r>
              <a:tr h="2494288">
                <a:tc>
                  <a:txBody>
                    <a:bodyPr/>
                    <a:lstStyle/>
                    <a:p>
                      <a:r>
                        <a:rPr lang="de-AT" sz="1400" dirty="0"/>
                        <a:t>x:Array</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400" dirty="0"/>
                        <a:t>Hiermit </a:t>
                      </a:r>
                      <a:r>
                        <a:rPr lang="de-AT" sz="1400" dirty="0" smtClean="0"/>
                        <a:t>können</a:t>
                      </a:r>
                      <a:r>
                        <a:rPr lang="de-AT" sz="1400" baseline="0" dirty="0" smtClean="0"/>
                        <a:t> </a:t>
                      </a:r>
                      <a:r>
                        <a:rPr lang="de-AT" sz="1400" dirty="0" smtClean="0"/>
                        <a:t> </a:t>
                      </a:r>
                      <a:r>
                        <a:rPr lang="de-AT" sz="1400" dirty="0"/>
                        <a:t>Arrays in XAML </a:t>
                      </a:r>
                      <a:r>
                        <a:rPr lang="de-AT" sz="1400" dirty="0" smtClean="0"/>
                        <a:t>definiert werden. </a:t>
                      </a:r>
                      <a:r>
                        <a:rPr lang="de-AT" sz="1400" dirty="0"/>
                        <a:t>Wenn Sie CLR-Typen wie String oder Double als Array-Elemente verwenden wollen, müssen Sie noch den </a:t>
                      </a:r>
                      <a:r>
                        <a:rPr lang="de-AT" sz="1400" dirty="0" smtClean="0"/>
                        <a:t>Namespace System </a:t>
                      </a:r>
                      <a:r>
                        <a:rPr lang="de-AT" sz="1400" dirty="0"/>
                        <a:t>einbinden und einen Präfix festlegen (z.B. </a:t>
                      </a:r>
                      <a:r>
                        <a:rPr lang="de-AT" sz="1400" kern="1200" dirty="0" err="1" smtClean="0">
                          <a:solidFill>
                            <a:schemeClr val="tx1"/>
                          </a:solidFill>
                          <a:latin typeface="+mn-lt"/>
                          <a:ea typeface="+mn-ea"/>
                          <a:cs typeface="+mn-cs"/>
                        </a:rPr>
                        <a:t>xmlns:clr</a:t>
                      </a:r>
                      <a:r>
                        <a:rPr lang="de-AT" sz="1400" kern="1200" dirty="0" smtClean="0">
                          <a:solidFill>
                            <a:schemeClr val="tx1"/>
                          </a:solidFill>
                          <a:latin typeface="+mn-lt"/>
                          <a:ea typeface="+mn-ea"/>
                          <a:cs typeface="+mn-cs"/>
                        </a:rPr>
                        <a:t>="</a:t>
                      </a:r>
                      <a:r>
                        <a:rPr lang="de-AT" sz="1400" kern="1200" dirty="0" err="1" smtClean="0">
                          <a:solidFill>
                            <a:schemeClr val="tx1"/>
                          </a:solidFill>
                          <a:latin typeface="+mn-lt"/>
                          <a:ea typeface="+mn-ea"/>
                          <a:cs typeface="+mn-cs"/>
                        </a:rPr>
                        <a:t>clr-namespace:System;assembly</a:t>
                      </a:r>
                      <a:r>
                        <a:rPr lang="de-AT" sz="1400" kern="1200" dirty="0" smtClean="0">
                          <a:solidFill>
                            <a:schemeClr val="tx1"/>
                          </a:solidFill>
                          <a:latin typeface="+mn-lt"/>
                          <a:ea typeface="+mn-ea"/>
                          <a:cs typeface="+mn-cs"/>
                        </a:rPr>
                        <a:t>=</a:t>
                      </a:r>
                      <a:r>
                        <a:rPr lang="de-AT" sz="1400" kern="1200" dirty="0" err="1" smtClean="0">
                          <a:solidFill>
                            <a:schemeClr val="tx1"/>
                          </a:solidFill>
                          <a:latin typeface="+mn-lt"/>
                          <a:ea typeface="+mn-ea"/>
                          <a:cs typeface="+mn-cs"/>
                        </a:rPr>
                        <a:t>mscorlib</a:t>
                      </a:r>
                      <a:r>
                        <a:rPr lang="de-AT" sz="1400" kern="1200" dirty="0" smtClean="0">
                          <a:solidFill>
                            <a:schemeClr val="tx1"/>
                          </a:solidFill>
                          <a:latin typeface="+mn-lt"/>
                          <a:ea typeface="+mn-ea"/>
                          <a:cs typeface="+mn-cs"/>
                        </a:rPr>
                        <a:t>“</a:t>
                      </a:r>
                      <a:r>
                        <a:rPr lang="de-AT"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de-AT" sz="1400" dirty="0" smtClean="0"/>
                    </a:p>
                    <a:p>
                      <a:r>
                        <a:rPr lang="de-AT" sz="1400" dirty="0" smtClean="0"/>
                        <a:t>Über </a:t>
                      </a:r>
                      <a:r>
                        <a:rPr lang="de-AT" sz="1400" dirty="0"/>
                        <a:t>das Attribut Type wird der Typ der Array-Elemente angegeben</a:t>
                      </a:r>
                      <a:r>
                        <a:rPr lang="de-AT" sz="1400" dirty="0" smtClean="0"/>
                        <a:t>.</a:t>
                      </a:r>
                    </a:p>
                    <a:p>
                      <a:r>
                        <a:rPr lang="de-AT" sz="1400" dirty="0" smtClean="0"/>
                        <a:t>&lt;</a:t>
                      </a:r>
                      <a:r>
                        <a:rPr lang="de-AT" sz="1400" b="1" dirty="0"/>
                        <a:t>x:Array Type</a:t>
                      </a:r>
                      <a:r>
                        <a:rPr lang="de-AT" sz="1400" dirty="0"/>
                        <a:t>="</a:t>
                      </a:r>
                      <a:r>
                        <a:rPr lang="de-AT" sz="1400" dirty="0" err="1"/>
                        <a:t>clr:String</a:t>
                      </a:r>
                      <a:r>
                        <a:rPr lang="de-AT" sz="1400" dirty="0" smtClean="0"/>
                        <a:t>"&gt;</a:t>
                      </a:r>
                    </a:p>
                    <a:p>
                      <a:r>
                        <a:rPr lang="de-AT" sz="1400" dirty="0" smtClean="0"/>
                        <a:t>    &lt;</a:t>
                      </a:r>
                      <a:r>
                        <a:rPr lang="de-AT" sz="1400" b="1" dirty="0" err="1"/>
                        <a:t>clr:String</a:t>
                      </a:r>
                      <a:r>
                        <a:rPr lang="de-AT" sz="1400" dirty="0"/>
                        <a:t>&gt;Eintrag 1&lt;/</a:t>
                      </a:r>
                      <a:r>
                        <a:rPr lang="de-AT" sz="1400" b="1" dirty="0" err="1"/>
                        <a:t>clr:String</a:t>
                      </a:r>
                      <a:r>
                        <a:rPr lang="de-AT" sz="1400" dirty="0"/>
                        <a:t>&gt; </a:t>
                      </a:r>
                      <a:endParaRPr lang="de-AT" sz="1400" dirty="0" smtClean="0"/>
                    </a:p>
                    <a:p>
                      <a:r>
                        <a:rPr lang="de-AT" sz="1400" dirty="0" smtClean="0"/>
                        <a:t>    &lt;</a:t>
                      </a:r>
                      <a:r>
                        <a:rPr lang="de-AT" sz="1400" b="1" dirty="0" err="1"/>
                        <a:t>clr:String</a:t>
                      </a:r>
                      <a:r>
                        <a:rPr lang="de-AT" sz="1400" dirty="0"/>
                        <a:t>&gt;Eintrag 2&lt;/</a:t>
                      </a:r>
                      <a:r>
                        <a:rPr lang="de-AT" sz="1400" b="1" dirty="0" err="1"/>
                        <a:t>clr:String</a:t>
                      </a:r>
                      <a:r>
                        <a:rPr lang="de-AT" sz="1400" dirty="0" smtClean="0"/>
                        <a:t>&gt;</a:t>
                      </a:r>
                    </a:p>
                    <a:p>
                      <a:r>
                        <a:rPr lang="de-AT" sz="1400" dirty="0" smtClean="0"/>
                        <a:t>    &lt;</a:t>
                      </a:r>
                      <a:r>
                        <a:rPr lang="de-AT" sz="1400" b="1" dirty="0" err="1"/>
                        <a:t>clr:String</a:t>
                      </a:r>
                      <a:r>
                        <a:rPr lang="de-AT" sz="1400" dirty="0"/>
                        <a:t>&gt;Eintrag 3&lt;/</a:t>
                      </a:r>
                      <a:r>
                        <a:rPr lang="de-AT" sz="1400" b="1" dirty="0" err="1"/>
                        <a:t>clr:String</a:t>
                      </a:r>
                      <a:r>
                        <a:rPr lang="de-AT" sz="1400" dirty="0"/>
                        <a:t>&gt; </a:t>
                      </a:r>
                      <a:endParaRPr lang="de-AT" sz="1400" dirty="0" smtClean="0"/>
                    </a:p>
                    <a:p>
                      <a:r>
                        <a:rPr lang="de-AT" sz="1400" dirty="0" smtClean="0"/>
                        <a:t>&lt;/</a:t>
                      </a:r>
                      <a:r>
                        <a:rPr lang="de-AT" sz="1400" b="1" dirty="0"/>
                        <a:t>x:Array</a:t>
                      </a:r>
                      <a:r>
                        <a:rPr lang="de-AT" sz="1400" dirty="0"/>
                        <a:t>&gt;</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6846">
                <a:tc>
                  <a:txBody>
                    <a:bodyPr/>
                    <a:lstStyle/>
                    <a:p>
                      <a:r>
                        <a:rPr lang="de-AT" sz="1400"/>
                        <a:t>x:Null</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Um den Wert </a:t>
                      </a:r>
                      <a:r>
                        <a:rPr lang="de-AT" sz="1400" b="1" i="1" dirty="0"/>
                        <a:t>null</a:t>
                      </a:r>
                      <a:r>
                        <a:rPr lang="de-AT" sz="1400" dirty="0"/>
                        <a:t> einem Element zuzuweisen, verwenden Sie diese Angabe. </a:t>
                      </a:r>
                      <a:endParaRPr lang="de-AT" sz="1400" dirty="0" smtClean="0"/>
                    </a:p>
                    <a:p>
                      <a:r>
                        <a:rPr lang="de-AT" sz="1400" dirty="0" smtClean="0"/>
                        <a:t>&lt;</a:t>
                      </a:r>
                      <a:r>
                        <a:rPr lang="de-AT" sz="1400" b="1" dirty="0"/>
                        <a:t>Button Background</a:t>
                      </a:r>
                      <a:r>
                        <a:rPr lang="de-AT" sz="1400" dirty="0"/>
                        <a:t>="{x:Null}" /&gt;</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4155">
                <a:tc>
                  <a:txBody>
                    <a:bodyPr/>
                    <a:lstStyle/>
                    <a:p>
                      <a:r>
                        <a:rPr lang="de-AT" sz="1400"/>
                        <a:t>x:Static</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Es wird eine statische Variable oder Eigenschaft eines Objekts, eine Konstante oder ein Aufzählungswert referenziert. </a:t>
                      </a:r>
                      <a:endParaRPr lang="de-AT" sz="1400" dirty="0" smtClean="0"/>
                    </a:p>
                    <a:p>
                      <a:r>
                        <a:rPr lang="de-AT" sz="1400" b="1" dirty="0" smtClean="0"/>
                        <a:t>&lt;Button </a:t>
                      </a:r>
                      <a:r>
                        <a:rPr lang="de-AT" sz="1400" b="1" dirty="0"/>
                        <a:t>Background</a:t>
                      </a:r>
                      <a:r>
                        <a:rPr lang="de-AT" sz="1400" dirty="0"/>
                        <a:t>="{x:Static </a:t>
                      </a:r>
                      <a:r>
                        <a:rPr lang="de-AT" sz="1400" dirty="0" err="1"/>
                        <a:t>Brushes.Blue</a:t>
                      </a:r>
                      <a:r>
                        <a:rPr lang="de-AT" sz="1400" dirty="0"/>
                        <a:t>}" /&gt;</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6846">
                <a:tc>
                  <a:txBody>
                    <a:bodyPr/>
                    <a:lstStyle/>
                    <a:p>
                      <a:r>
                        <a:rPr lang="de-AT" sz="1400"/>
                        <a:t>x:Type</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400" dirty="0"/>
                        <a:t>Um einen Typ anzugeben, z.B. in </a:t>
                      </a:r>
                      <a:r>
                        <a:rPr lang="de-AT" sz="1400" dirty="0" smtClean="0"/>
                        <a:t>Style-Definitionen, </a:t>
                      </a:r>
                      <a:r>
                        <a:rPr lang="de-AT" sz="1400" dirty="0"/>
                        <a:t>nutzen Sie x:Type</a:t>
                      </a:r>
                      <a:r>
                        <a:rPr lang="de-AT" sz="1400" dirty="0" smtClean="0"/>
                        <a:t>.</a:t>
                      </a:r>
                    </a:p>
                    <a:p>
                      <a:r>
                        <a:rPr lang="de-AT" sz="1400" dirty="0" smtClean="0"/>
                        <a:t>&lt;</a:t>
                      </a:r>
                      <a:r>
                        <a:rPr lang="de-AT" sz="1400" b="1" dirty="0"/>
                        <a:t>Style </a:t>
                      </a:r>
                      <a:r>
                        <a:rPr lang="de-AT" sz="1400" b="1" dirty="0" err="1"/>
                        <a:t>TargetType</a:t>
                      </a:r>
                      <a:r>
                        <a:rPr lang="de-AT" sz="1400" dirty="0"/>
                        <a:t>="{x:Type Button}"&gt;</a:t>
                      </a:r>
                    </a:p>
                  </a:txBody>
                  <a:tcPr marL="34151" marR="34151" marT="17076" marB="170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normAutofit/>
          </a:bodyPr>
          <a:lstStyle/>
          <a:p>
            <a:r>
              <a:rPr lang="de-AT" sz="2800" dirty="0" err="1" smtClean="0"/>
              <a:t>Dependency</a:t>
            </a:r>
            <a:r>
              <a:rPr lang="de-AT" sz="2800" dirty="0" smtClean="0"/>
              <a:t> Properties</a:t>
            </a:r>
          </a:p>
        </p:txBody>
      </p:sp>
      <p:sp>
        <p:nvSpPr>
          <p:cNvPr id="26627" name="Inhaltsplatzhalter 2"/>
          <p:cNvSpPr>
            <a:spLocks noGrp="1"/>
          </p:cNvSpPr>
          <p:nvPr>
            <p:ph idx="1"/>
          </p:nvPr>
        </p:nvSpPr>
        <p:spPr>
          <a:xfrm>
            <a:off x="467544" y="1124744"/>
            <a:ext cx="8229600" cy="4525963"/>
          </a:xfrm>
        </p:spPr>
        <p:txBody>
          <a:bodyPr/>
          <a:lstStyle/>
          <a:p>
            <a:r>
              <a:rPr lang="de-AT" sz="1600" dirty="0" smtClean="0"/>
              <a:t>Das Eigenschaftssystem von .NET 3.0 wurde mit den neu eingeführten </a:t>
            </a:r>
            <a:r>
              <a:rPr lang="de-AT" sz="1600" dirty="0" err="1" smtClean="0"/>
              <a:t>Dependency</a:t>
            </a:r>
            <a:r>
              <a:rPr lang="de-AT" sz="1600" dirty="0" smtClean="0"/>
              <a:t> Properties (abhängigen Eigenschaften) erweitert. Sie basieren zwar auf den CLR-Eigenschaften und deren Schreibweise, werden aber anders deklariert. </a:t>
            </a:r>
          </a:p>
          <a:p>
            <a:pPr>
              <a:buNone/>
            </a:pPr>
            <a:endParaRPr lang="de-AT" sz="1600" dirty="0" smtClean="0"/>
          </a:p>
          <a:p>
            <a:r>
              <a:rPr lang="de-AT" sz="1600" dirty="0" smtClean="0"/>
              <a:t>Die </a:t>
            </a:r>
            <a:r>
              <a:rPr lang="de-AT" sz="1600" dirty="0" err="1" smtClean="0"/>
              <a:t>Dependency</a:t>
            </a:r>
            <a:r>
              <a:rPr lang="de-AT" sz="1600" dirty="0" smtClean="0"/>
              <a:t> Properties stellen weitere Funktionalitäten zur Verfügung:</a:t>
            </a:r>
          </a:p>
          <a:p>
            <a:pPr lvl="1"/>
            <a:r>
              <a:rPr lang="de-AT" sz="1600" dirty="0" smtClean="0"/>
              <a:t>eine automatische Aktualisierung </a:t>
            </a:r>
          </a:p>
          <a:p>
            <a:pPr lvl="1"/>
            <a:r>
              <a:rPr lang="de-AT" sz="1600" dirty="0" smtClean="0"/>
              <a:t>eine integrierte Validierung </a:t>
            </a:r>
          </a:p>
          <a:p>
            <a:pPr lvl="1"/>
            <a:r>
              <a:rPr lang="de-AT" sz="1600" dirty="0" smtClean="0"/>
              <a:t>die Deklaration von Standardwerten </a:t>
            </a:r>
          </a:p>
          <a:p>
            <a:pPr lvl="1"/>
            <a:r>
              <a:rPr lang="de-AT" sz="1600" dirty="0" smtClean="0"/>
              <a:t>den Aufruf von Callback-Methoden, wenn Wertänderungen aufgetreten sind </a:t>
            </a:r>
            <a:endParaRPr lang="de-AT" sz="1200" dirty="0" smtClean="0"/>
          </a:p>
          <a:p>
            <a:endParaRPr lang="de-AT" sz="1600" dirty="0" smtClean="0"/>
          </a:p>
          <a:p>
            <a:r>
              <a:rPr lang="de-AT" sz="1600" b="1" dirty="0" smtClean="0"/>
              <a:t>Nutzen</a:t>
            </a:r>
            <a:r>
              <a:rPr lang="de-AT" sz="1600" dirty="0" smtClean="0"/>
              <a:t>: In der WPF ist sehr vieles von Benachrichtigungen und automatischen Aktualisierungen abhängig, daher wurde das Eigenschaftensystem erweitert. </a:t>
            </a:r>
          </a:p>
          <a:p>
            <a:endParaRPr lang="de-AT" sz="1600" dirty="0" smtClean="0"/>
          </a:p>
          <a:p>
            <a:r>
              <a:rPr lang="de-AT" sz="1600" dirty="0" smtClean="0"/>
              <a:t>Bestimmte Features stehen nur für diese Eigenschaften zur Verfügung wie z.B.: </a:t>
            </a:r>
          </a:p>
          <a:p>
            <a:pPr lvl="1"/>
            <a:r>
              <a:rPr lang="de-AT" sz="1600" dirty="0" smtClean="0"/>
              <a:t>Animationen </a:t>
            </a:r>
          </a:p>
          <a:p>
            <a:pPr lvl="1"/>
            <a:r>
              <a:rPr lang="de-AT" sz="1600" dirty="0" smtClean="0"/>
              <a:t>Data Binding </a:t>
            </a:r>
          </a:p>
          <a:p>
            <a:pPr lvl="1"/>
            <a:r>
              <a:rPr lang="de-AT" sz="1600" dirty="0" smtClean="0"/>
              <a:t>Styles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normAutofit/>
          </a:bodyPr>
          <a:lstStyle/>
          <a:p>
            <a:r>
              <a:rPr lang="de-AT" sz="2800" dirty="0" err="1" smtClean="0"/>
              <a:t>Attached</a:t>
            </a:r>
            <a:r>
              <a:rPr lang="de-AT" sz="2800" dirty="0" smtClean="0"/>
              <a:t> Properties</a:t>
            </a:r>
          </a:p>
        </p:txBody>
      </p:sp>
      <p:sp>
        <p:nvSpPr>
          <p:cNvPr id="26627" name="Inhaltsplatzhalter 2"/>
          <p:cNvSpPr>
            <a:spLocks noGrp="1"/>
          </p:cNvSpPr>
          <p:nvPr>
            <p:ph idx="1"/>
          </p:nvPr>
        </p:nvSpPr>
        <p:spPr>
          <a:xfrm>
            <a:off x="395536" y="908720"/>
            <a:ext cx="8229600" cy="4525963"/>
          </a:xfrm>
        </p:spPr>
        <p:txBody>
          <a:bodyPr/>
          <a:lstStyle/>
          <a:p>
            <a:r>
              <a:rPr lang="de-AT" sz="1800" dirty="0" err="1" smtClean="0"/>
              <a:t>Attached</a:t>
            </a:r>
            <a:r>
              <a:rPr lang="de-AT" sz="1800" dirty="0" smtClean="0"/>
              <a:t> Properties (angehängte Eigenschaften) sind eine spezielle Variante der </a:t>
            </a:r>
            <a:r>
              <a:rPr lang="de-AT" sz="1800" dirty="0" err="1" smtClean="0"/>
              <a:t>Dependency</a:t>
            </a:r>
            <a:r>
              <a:rPr lang="de-AT" sz="1800" dirty="0" smtClean="0"/>
              <a:t> Properties. Das Besondere daran ist, dass die Eigenschaften zu einem Eltern-Element (meist einem Container) gehören aber die Werte in den </a:t>
            </a:r>
            <a:r>
              <a:rPr lang="de-AT" sz="1800" dirty="0" err="1" smtClean="0"/>
              <a:t>Kindelementen</a:t>
            </a:r>
            <a:r>
              <a:rPr lang="de-AT" sz="1800" dirty="0" smtClean="0"/>
              <a:t> gesetzt werden.</a:t>
            </a:r>
          </a:p>
          <a:p>
            <a:endParaRPr lang="de-AT" sz="1800" dirty="0" smtClean="0"/>
          </a:p>
          <a:p>
            <a:r>
              <a:rPr lang="de-AT" sz="1800" dirty="0" smtClean="0"/>
              <a:t>Beispiel:</a:t>
            </a:r>
          </a:p>
          <a:p>
            <a:endParaRPr lang="de-AT" sz="1800" dirty="0" smtClean="0"/>
          </a:p>
          <a:p>
            <a:endParaRPr lang="de-AT" sz="1800" dirty="0" smtClean="0"/>
          </a:p>
          <a:p>
            <a:endParaRPr lang="de-AT" sz="1800" dirty="0" smtClean="0"/>
          </a:p>
          <a:p>
            <a:pPr lvl="1">
              <a:buNone/>
            </a:pPr>
            <a:r>
              <a:rPr lang="de-AT" sz="1800" dirty="0" smtClean="0"/>
              <a:t>      Zwei Buttons werden in einem DockPanel angezeigt. Dabei wird direkt bei den Buttons festgelegt, wo diese im Panel „angedockt“ werden sollen. Die Property </a:t>
            </a:r>
            <a:r>
              <a:rPr lang="de-AT" sz="1800" dirty="0" err="1" smtClean="0"/>
              <a:t>DockPanel.Dock</a:t>
            </a:r>
            <a:r>
              <a:rPr lang="de-AT" sz="1800" dirty="0" smtClean="0"/>
              <a:t> hat also nur deswegen bei den Buttons einen Sinn, da sich diese innerhalb eines DockPanel-Tags befinden.</a:t>
            </a:r>
            <a:endParaRPr lang="de-AT" sz="1600" dirty="0" smtClean="0"/>
          </a:p>
          <a:p>
            <a:endParaRPr lang="de-AT" sz="1800" dirty="0" smtClean="0"/>
          </a:p>
          <a:p>
            <a:r>
              <a:rPr lang="de-AT" sz="1800" dirty="0" smtClean="0"/>
              <a:t>Überlege: Was wäre die Schwierigkeit ohne </a:t>
            </a:r>
            <a:r>
              <a:rPr lang="de-AT" sz="1800" dirty="0" err="1" smtClean="0"/>
              <a:t>Attached</a:t>
            </a:r>
            <a:r>
              <a:rPr lang="de-AT" sz="1800" dirty="0" smtClean="0"/>
              <a:t> Properties?</a:t>
            </a:r>
          </a:p>
          <a:p>
            <a:pPr>
              <a:buNone/>
            </a:pPr>
            <a:endParaRPr lang="de-AT" sz="1800" dirty="0" smtClean="0"/>
          </a:p>
        </p:txBody>
      </p:sp>
      <p:sp>
        <p:nvSpPr>
          <p:cNvPr id="21505" name="Rectangle 1"/>
          <p:cNvSpPr>
            <a:spLocks noChangeArrowheads="1"/>
          </p:cNvSpPr>
          <p:nvPr/>
        </p:nvSpPr>
        <p:spPr bwMode="auto">
          <a:xfrm>
            <a:off x="1907704" y="2420888"/>
            <a:ext cx="6580648"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6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DockPanel</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DockPanel.Dock</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="Top"&gt;Click</a:t>
            </a:r>
            <a:r>
              <a:rPr kumimoji="0" lang="en-US" sz="1600" b="0" i="0" u="none" strike="noStrike" cap="none" normalizeH="0" dirty="0" smtClean="0">
                <a:ln>
                  <a:noFill/>
                </a:ln>
                <a:solidFill>
                  <a:srgbClr val="0000FF"/>
                </a:solidFill>
                <a:effectLst/>
                <a:latin typeface="Consolas" pitchFamily="49" charset="0"/>
                <a:ea typeface="Calibri" pitchFamily="34" charset="0"/>
                <a:cs typeface="Consolas" pitchFamily="49" charset="0"/>
              </a:rPr>
              <a:t> me!</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p>
          <a:p>
            <a:pPr lvl="0" eaLnBrk="0" hangingPunct="0"/>
            <a:r>
              <a:rPr lang="en-US" sz="1600" dirty="0" smtClean="0">
                <a:solidFill>
                  <a:srgbClr val="0000FF"/>
                </a:solidFill>
                <a:latin typeface="Consolas" pitchFamily="49" charset="0"/>
                <a:ea typeface="Calibri" pitchFamily="34" charset="0"/>
                <a:cs typeface="Consolas" pitchFamily="49" charset="0"/>
              </a:rPr>
              <a:t>   &lt;</a:t>
            </a:r>
            <a:r>
              <a:rPr lang="en-US" sz="1600" dirty="0" smtClean="0">
                <a:solidFill>
                  <a:srgbClr val="A31515"/>
                </a:solidFill>
                <a:latin typeface="Consolas" pitchFamily="49" charset="0"/>
                <a:ea typeface="Calibri" pitchFamily="34" charset="0"/>
                <a:cs typeface="Consolas" pitchFamily="49" charset="0"/>
              </a:rPr>
              <a:t>Button</a:t>
            </a:r>
            <a:r>
              <a:rPr lang="en-US" sz="1600" dirty="0" smtClean="0">
                <a:solidFill>
                  <a:srgbClr val="FF0000"/>
                </a:solidFill>
                <a:latin typeface="Consolas" pitchFamily="49" charset="0"/>
                <a:ea typeface="Calibri" pitchFamily="34" charset="0"/>
                <a:cs typeface="Consolas" pitchFamily="49" charset="0"/>
              </a:rPr>
              <a:t> </a:t>
            </a:r>
            <a:r>
              <a:rPr lang="en-US" sz="1600" dirty="0" err="1" smtClean="0">
                <a:solidFill>
                  <a:srgbClr val="FF0000"/>
                </a:solidFill>
                <a:latin typeface="Consolas" pitchFamily="49" charset="0"/>
                <a:ea typeface="Calibri" pitchFamily="34" charset="0"/>
                <a:cs typeface="Consolas" pitchFamily="49" charset="0"/>
              </a:rPr>
              <a:t>DockPanel.Dock</a:t>
            </a:r>
            <a:r>
              <a:rPr lang="en-US" sz="1600" dirty="0" smtClean="0">
                <a:solidFill>
                  <a:srgbClr val="0000FF"/>
                </a:solidFill>
                <a:latin typeface="Consolas" pitchFamily="49" charset="0"/>
                <a:ea typeface="Calibri" pitchFamily="34" charset="0"/>
                <a:cs typeface="Consolas" pitchFamily="49" charset="0"/>
              </a:rPr>
              <a:t>=“Bottom"&gt;Click me too!&lt;/</a:t>
            </a:r>
            <a:r>
              <a:rPr lang="en-US" sz="1600" dirty="0" smtClean="0">
                <a:solidFill>
                  <a:srgbClr val="A31515"/>
                </a:solidFill>
                <a:latin typeface="Consolas" pitchFamily="49" charset="0"/>
                <a:ea typeface="Calibri" pitchFamily="34" charset="0"/>
                <a:cs typeface="Consolas" pitchFamily="49" charset="0"/>
              </a:rPr>
              <a:t>Button</a:t>
            </a:r>
            <a:r>
              <a:rPr lang="en-US" sz="1600" dirty="0" smtClean="0">
                <a:solidFill>
                  <a:srgbClr val="0000FF"/>
                </a:solidFill>
                <a:latin typeface="Consolas" pitchFamily="49" charset="0"/>
                <a:ea typeface="Calibri" pitchFamily="34" charset="0"/>
                <a:cs typeface="Consolas" pitchFamily="49" charset="0"/>
              </a:rPr>
              <a:t>&gt;</a:t>
            </a:r>
            <a:endParaRPr kumimoji="0" lang="de-AT"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DockPanel</a:t>
            </a:r>
            <a:r>
              <a:rPr kumimoji="0" lang="de-AT"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Einfaches Eventhandling in WPF</a:t>
            </a:r>
            <a:endParaRPr lang="de-AT" dirty="0"/>
          </a:p>
        </p:txBody>
      </p:sp>
      <p:sp>
        <p:nvSpPr>
          <p:cNvPr id="3" name="Content Placeholder 2"/>
          <p:cNvSpPr>
            <a:spLocks noGrp="1"/>
          </p:cNvSpPr>
          <p:nvPr>
            <p:ph idx="1"/>
          </p:nvPr>
        </p:nvSpPr>
        <p:spPr>
          <a:xfrm>
            <a:off x="467544" y="1052736"/>
            <a:ext cx="8229600" cy="4525963"/>
          </a:xfrm>
        </p:spPr>
        <p:txBody>
          <a:bodyPr/>
          <a:lstStyle/>
          <a:p>
            <a:pPr marL="0">
              <a:buNone/>
            </a:pPr>
            <a:r>
              <a:rPr lang="de-AT" sz="1800" dirty="0" smtClean="0"/>
              <a:t>Wie üblich muss beim Eventhandling dem gewünschten Event eine Behandlungsmethode hinzugefügt werden (siehe </a:t>
            </a:r>
            <a:r>
              <a:rPr lang="de-AT" sz="1800" dirty="0" err="1" smtClean="0"/>
              <a:t>Delegates</a:t>
            </a:r>
            <a:r>
              <a:rPr lang="de-AT" sz="1800" dirty="0" smtClean="0"/>
              <a:t> und Events). Diese Methode wird aufgerufen, wenn das Event auftritt (ausgelöst wird). Hierzu gibt es zwei Möglichkeiten:</a:t>
            </a:r>
          </a:p>
          <a:p>
            <a:endParaRPr lang="de-AT" sz="1600" dirty="0" smtClean="0"/>
          </a:p>
          <a:p>
            <a:pPr marL="342900" indent="-342900">
              <a:buNone/>
            </a:pPr>
            <a:r>
              <a:rPr lang="de-AT" sz="1600" dirty="0" smtClean="0"/>
              <a:t>1.) Direkt in XAML wird beim gewünschten Event einer Komponente, die auszuführende Methode eingetragen. Die Methode muss in der Code-Behind Datei implementiert werden. (Visual Studio erstellt den Methodenkopf in der CB-Datei automatisch).</a:t>
            </a:r>
          </a:p>
          <a:p>
            <a:pPr marL="342900" indent="-342900">
              <a:buNone/>
            </a:pPr>
            <a:endParaRPr lang="de-AT" sz="1600" dirty="0" smtClean="0"/>
          </a:p>
          <a:p>
            <a:pPr marL="342900" indent="-342900">
              <a:buNone/>
            </a:pPr>
            <a:endParaRPr lang="de-AT" sz="1600" dirty="0" smtClean="0"/>
          </a:p>
          <a:p>
            <a:pPr marL="342900" indent="-342900">
              <a:buNone/>
            </a:pPr>
            <a:r>
              <a:rPr lang="de-AT" sz="1600" dirty="0" smtClean="0"/>
              <a:t>2.) Da jedoch Code und Design möglichst getrennt werden sollen, empfiehlt es sich, das Event stattdessen direkt aus der Code-Behind Datei zu abonnieren:</a:t>
            </a:r>
          </a:p>
        </p:txBody>
      </p:sp>
      <p:sp>
        <p:nvSpPr>
          <p:cNvPr id="1025" name="Rectangle 1"/>
          <p:cNvSpPr>
            <a:spLocks noChangeArrowheads="1"/>
          </p:cNvSpPr>
          <p:nvPr/>
        </p:nvSpPr>
        <p:spPr bwMode="auto">
          <a:xfrm>
            <a:off x="899592" y="3356992"/>
            <a:ext cx="743985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DemoButton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Click</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DemoButton_Click</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Content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="Click me!"/&gt;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899592" y="4437112"/>
            <a:ext cx="6445995" cy="20313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public</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MainWindow</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InitializeComponent</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1"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DemoButton.Click</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1"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RoutedEventHandler</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1"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DemoButton_Click</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private</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void</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DemoButton_Click</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object</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sender, </a:t>
            </a:r>
            <a:r>
              <a:rPr kumimoji="0" lang="en-US" sz="14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RoutedEventArgs</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e)</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MessageBox</a:t>
            </a:r>
            <a:r>
              <a:rPr kumimoji="0" lang="de-AT"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.Show</a:t>
            </a: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 </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Clicked</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a:t>
            </a: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r>
              <a:rPr lang="de-AT" dirty="0" smtClean="0"/>
              <a:t>Was ist WPF?</a:t>
            </a:r>
          </a:p>
        </p:txBody>
      </p:sp>
      <p:sp>
        <p:nvSpPr>
          <p:cNvPr id="6147" name="Inhaltsplatzhalter 2"/>
          <p:cNvSpPr>
            <a:spLocks noGrp="1"/>
          </p:cNvSpPr>
          <p:nvPr>
            <p:ph idx="1"/>
          </p:nvPr>
        </p:nvSpPr>
        <p:spPr>
          <a:xfrm>
            <a:off x="467544" y="1124744"/>
            <a:ext cx="8229600" cy="5184576"/>
          </a:xfrm>
        </p:spPr>
        <p:txBody>
          <a:bodyPr/>
          <a:lstStyle/>
          <a:p>
            <a:r>
              <a:rPr lang="de-AT" sz="1800" dirty="0" smtClean="0"/>
              <a:t>Die Windows </a:t>
            </a:r>
            <a:r>
              <a:rPr lang="de-AT" sz="1800" dirty="0" err="1" smtClean="0"/>
              <a:t>Presentation</a:t>
            </a:r>
            <a:r>
              <a:rPr lang="de-AT" sz="1800" dirty="0" smtClean="0"/>
              <a:t> </a:t>
            </a:r>
            <a:r>
              <a:rPr lang="de-AT" sz="1800" dirty="0" err="1" smtClean="0"/>
              <a:t>Foundation</a:t>
            </a:r>
            <a:r>
              <a:rPr lang="de-AT" sz="1800" dirty="0" smtClean="0"/>
              <a:t> dient zur Erstellung von grafischen Benutzeroberflächen unter .NET.</a:t>
            </a:r>
          </a:p>
          <a:p>
            <a:endParaRPr lang="de-AT" sz="1800" dirty="0" smtClean="0"/>
          </a:p>
          <a:p>
            <a:r>
              <a:rPr lang="de-AT" sz="1800" smtClean="0"/>
              <a:t>WPF stellt </a:t>
            </a:r>
            <a:r>
              <a:rPr lang="de-AT" sz="1800" dirty="0" smtClean="0"/>
              <a:t>eine erhebliche Verbesserung zu Windows-Forms dar </a:t>
            </a:r>
            <a:r>
              <a:rPr lang="de-AT" sz="1800" dirty="0" smtClean="0">
                <a:sym typeface="Wingdings" pitchFamily="2" charset="2"/>
              </a:rPr>
              <a:t> </a:t>
            </a:r>
            <a:r>
              <a:rPr lang="de-AT" sz="1800" dirty="0" smtClean="0"/>
              <a:t>Vollkommen neues Konzept</a:t>
            </a:r>
          </a:p>
          <a:p>
            <a:endParaRPr lang="de-AT" sz="1800" dirty="0" smtClean="0"/>
          </a:p>
          <a:p>
            <a:r>
              <a:rPr lang="de-AT" sz="1800" dirty="0" smtClean="0"/>
              <a:t>WPF enthält Klassen für die Darstellung von 2D- und 3D-Grafiken, Animationen, der Definition von Stilen (z.B. für Komponenten) und vieles mehr. </a:t>
            </a:r>
            <a:br>
              <a:rPr lang="de-AT" sz="1800" dirty="0" smtClean="0"/>
            </a:br>
            <a:endParaRPr lang="de-AT" sz="1800" dirty="0" smtClean="0"/>
          </a:p>
          <a:p>
            <a:r>
              <a:rPr lang="de-AT" sz="1800" dirty="0" smtClean="0"/>
              <a:t>Eine Besonderheit ist die neue deskriptive Sprache XAML (</a:t>
            </a:r>
            <a:r>
              <a:rPr lang="de-AT" sz="1800" dirty="0" err="1" smtClean="0"/>
              <a:t>eXtensible</a:t>
            </a:r>
            <a:r>
              <a:rPr lang="de-AT" sz="1800" dirty="0" smtClean="0"/>
              <a:t> </a:t>
            </a:r>
            <a:r>
              <a:rPr lang="de-AT" sz="1800" dirty="0" err="1" smtClean="0"/>
              <a:t>Application</a:t>
            </a:r>
            <a:r>
              <a:rPr lang="de-AT" sz="1800" dirty="0" smtClean="0"/>
              <a:t> Markup Language), über die mittels einer XML-Syntax eine Oberfläche beschrieben werden kann. </a:t>
            </a:r>
          </a:p>
          <a:p>
            <a:endParaRPr lang="de-AT" sz="1800" dirty="0" smtClean="0"/>
          </a:p>
          <a:p>
            <a:r>
              <a:rPr lang="de-AT" sz="1800" dirty="0" smtClean="0"/>
              <a:t>WPF stellt die Möglichkeit zur Entwicklung von allein ablauffähigen Windows-Anwendungen und Anwendungen die im Browser ausgeführt werden bereit, wobei beide auf der gleichen Codebasis aufsetzen. </a:t>
            </a:r>
          </a:p>
          <a:p>
            <a:endParaRPr lang="de-AT"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Beispiel-Events der Klasse </a:t>
            </a:r>
            <a:r>
              <a:rPr lang="de-AT" dirty="0" err="1" smtClean="0"/>
              <a:t>Window</a:t>
            </a:r>
            <a:endParaRPr lang="de-AT" dirty="0"/>
          </a:p>
        </p:txBody>
      </p:sp>
      <p:graphicFrame>
        <p:nvGraphicFramePr>
          <p:cNvPr id="4" name="Content Placeholder 3"/>
          <p:cNvGraphicFramePr>
            <a:graphicFrameLocks noGrp="1"/>
          </p:cNvGraphicFramePr>
          <p:nvPr>
            <p:ph idx="1"/>
          </p:nvPr>
        </p:nvGraphicFramePr>
        <p:xfrm>
          <a:off x="539552" y="1124744"/>
          <a:ext cx="8136904" cy="4620225"/>
        </p:xfrm>
        <a:graphic>
          <a:graphicData uri="http://schemas.openxmlformats.org/drawingml/2006/table">
            <a:tbl>
              <a:tblPr/>
              <a:tblGrid>
                <a:gridCol w="1656184"/>
                <a:gridCol w="6480720"/>
              </a:tblGrid>
              <a:tr h="121502">
                <a:tc>
                  <a:txBody>
                    <a:bodyPr/>
                    <a:lstStyle/>
                    <a:p>
                      <a:r>
                        <a:rPr lang="de-AT" sz="1200" b="1" dirty="0"/>
                        <a:t>Ereignis</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p>
                      <a:r>
                        <a:rPr lang="de-AT" sz="1200" b="1"/>
                        <a:t>Beschreibung</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r>
              <a:tr h="212629">
                <a:tc>
                  <a:txBody>
                    <a:bodyPr/>
                    <a:lstStyle/>
                    <a:p>
                      <a:r>
                        <a:rPr lang="de-AT" sz="1200"/>
                        <a:t>Activated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Das Fenster gelangt in den Vordergrund.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629">
                <a:tc>
                  <a:txBody>
                    <a:bodyPr/>
                    <a:lstStyle/>
                    <a:p>
                      <a:r>
                        <a:rPr lang="de-AT" sz="1200"/>
                        <a:t>Closed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dirty="0"/>
                        <a:t>Das Fenster </a:t>
                      </a:r>
                      <a:r>
                        <a:rPr lang="de-AT" sz="1200" dirty="0" smtClean="0"/>
                        <a:t>wurde geschlossen</a:t>
                      </a:r>
                      <a:r>
                        <a:rPr lang="de-AT" sz="1200" dirty="0"/>
                        <a: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0517">
                <a:tc>
                  <a:txBody>
                    <a:bodyPr/>
                    <a:lstStyle/>
                    <a:p>
                      <a:r>
                        <a:rPr lang="de-AT" sz="1200" dirty="0" err="1"/>
                        <a:t>Closing</a:t>
                      </a:r>
                      <a:endParaRPr lang="de-AT" sz="1200" dirty="0"/>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dirty="0"/>
                        <a:t>Wird aufgerufen wenn das Fenster geschlossen werden soll. Dies kann über die Eigenschaft Cancel des Parameters vom Typ </a:t>
                      </a:r>
                      <a:r>
                        <a:rPr lang="de-AT" sz="1200" dirty="0" err="1"/>
                        <a:t>CancelEventArgs</a:t>
                      </a:r>
                      <a:r>
                        <a:rPr lang="de-AT" sz="1200" dirty="0"/>
                        <a:t> aber verhindert werden. Weisen Sie ihm dazu den Wert </a:t>
                      </a:r>
                      <a:r>
                        <a:rPr lang="de-AT" sz="1200" dirty="0" err="1"/>
                        <a:t>true</a:t>
                      </a:r>
                      <a:r>
                        <a:rPr lang="de-AT" sz="1200" dirty="0"/>
                        <a:t> zu.</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756">
                <a:tc>
                  <a:txBody>
                    <a:bodyPr/>
                    <a:lstStyle/>
                    <a:p>
                      <a:r>
                        <a:rPr lang="de-AT" sz="1200"/>
                        <a:t>Deactivated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Das Fenster wurde deaktiviert, d.h. ein anderes Fenster wurde ausgewählt.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1643">
                <a:tc>
                  <a:txBody>
                    <a:bodyPr/>
                    <a:lstStyle/>
                    <a:p>
                      <a:r>
                        <a:rPr lang="de-AT" sz="1200"/>
                        <a:t>Initialized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Direkt nach der Erzeugung des Objekts durch den Konstruktor wird dieses Ereignis ausgelöst. Es sollten hier allerdings noch keine Zugriffe auf die Werte der Komponenten durchgeführt werden, da diese zum Teil noch unbestimmt sein können. </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0517">
                <a:tc>
                  <a:txBody>
                    <a:bodyPr/>
                    <a:lstStyle/>
                    <a:p>
                      <a:r>
                        <a:rPr lang="de-AT" sz="1200"/>
                        <a:t>Loaded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Bringen Sie hier den Code unter, der direkt nach dem Initialisieren aller Elemente eines Fensters ausgeführt werden soll. Das Ereignis Initialized ist dazu meist ungeeignet, da das Layout der Komponenten noch nicht abgeschlossen ist.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629">
                <a:tc>
                  <a:txBody>
                    <a:bodyPr/>
                    <a:lstStyle/>
                    <a:p>
                      <a:r>
                        <a:rPr lang="de-AT" sz="1200"/>
                        <a:t>LocationChanged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Die Position des Fensters hat sich geändert.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629">
                <a:tc>
                  <a:txBody>
                    <a:bodyPr/>
                    <a:lstStyle/>
                    <a:p>
                      <a:r>
                        <a:rPr lang="de-AT" sz="1200"/>
                        <a:t>SizeChanged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Die Größe des Fensters hat sich geändert.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756">
                <a:tc>
                  <a:txBody>
                    <a:bodyPr/>
                    <a:lstStyle/>
                    <a:p>
                      <a:r>
                        <a:rPr lang="de-AT" sz="1200"/>
                        <a:t>StateChanged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a:t>Der Fensterstatus (minimiert, maximiert, normal) hat sich geändert.</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756">
                <a:tc>
                  <a:txBody>
                    <a:bodyPr/>
                    <a:lstStyle/>
                    <a:p>
                      <a:r>
                        <a:rPr lang="de-AT" sz="1200"/>
                        <a:t>Unloaded</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sz="1200" dirty="0"/>
                        <a:t>Das Fenster ist zerstört. Ein Zugriff auf die Elemente ist nicht mehr möglich.</a:t>
                      </a:r>
                    </a:p>
                  </a:txBody>
                  <a:tcPr marL="30376" marR="30376" marT="15188" marB="15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Steuerelemente-Content (1)</a:t>
            </a:r>
            <a:endParaRPr lang="de-AT" dirty="0"/>
          </a:p>
        </p:txBody>
      </p:sp>
      <p:sp>
        <p:nvSpPr>
          <p:cNvPr id="5" name="Content Placeholder 4"/>
          <p:cNvSpPr>
            <a:spLocks noGrp="1"/>
          </p:cNvSpPr>
          <p:nvPr>
            <p:ph idx="1"/>
          </p:nvPr>
        </p:nvSpPr>
        <p:spPr>
          <a:xfrm>
            <a:off x="395536" y="1268760"/>
            <a:ext cx="8229600" cy="4525963"/>
          </a:xfrm>
        </p:spPr>
        <p:txBody>
          <a:bodyPr/>
          <a:lstStyle/>
          <a:p>
            <a:r>
              <a:rPr lang="de-AT" sz="2000" dirty="0" smtClean="0"/>
              <a:t>Content Steuerelemente können nur genau ein Kind-Element besitzen (Content).</a:t>
            </a:r>
          </a:p>
          <a:p>
            <a:r>
              <a:rPr lang="de-AT" sz="2000" dirty="0" smtClean="0"/>
              <a:t>Der Content wird über die Property Content gesetzt.</a:t>
            </a:r>
          </a:p>
          <a:p>
            <a:pPr lvl="1"/>
            <a:r>
              <a:rPr lang="de-AT" sz="2000" i="1" dirty="0" smtClean="0"/>
              <a:t>&lt;Button Content=“Click </a:t>
            </a:r>
            <a:r>
              <a:rPr lang="de-AT" sz="2000" i="1" dirty="0" err="1" smtClean="0"/>
              <a:t>me</a:t>
            </a:r>
            <a:r>
              <a:rPr lang="de-AT" sz="2000" i="1" dirty="0" smtClean="0"/>
              <a:t>!“/&gt;</a:t>
            </a:r>
          </a:p>
          <a:p>
            <a:r>
              <a:rPr lang="de-AT" sz="2000" dirty="0" smtClean="0"/>
              <a:t>In XAML kann Content einfach als geschachteltes Element angegeben werden.</a:t>
            </a:r>
          </a:p>
          <a:p>
            <a:pPr lvl="1"/>
            <a:r>
              <a:rPr lang="de-AT" sz="2000" dirty="0" smtClean="0"/>
              <a:t> </a:t>
            </a:r>
            <a:r>
              <a:rPr lang="de-AT" sz="2000" i="1" dirty="0" smtClean="0"/>
              <a:t>&lt;Button&gt;Click </a:t>
            </a:r>
            <a:r>
              <a:rPr lang="de-AT" sz="2000" i="1" dirty="0" err="1" smtClean="0"/>
              <a:t>me</a:t>
            </a:r>
            <a:r>
              <a:rPr lang="de-AT" sz="2000" i="1" dirty="0" smtClean="0"/>
              <a:t>!&lt;/Button&gt;</a:t>
            </a:r>
          </a:p>
          <a:p>
            <a:r>
              <a:rPr lang="de-AT" sz="2000" dirty="0" smtClean="0"/>
              <a:t>Design kann über die Property </a:t>
            </a:r>
            <a:r>
              <a:rPr lang="de-AT" sz="2000" dirty="0" err="1" smtClean="0"/>
              <a:t>ContentTemplate</a:t>
            </a:r>
            <a:r>
              <a:rPr lang="de-AT" sz="2000" dirty="0" smtClean="0"/>
              <a:t> angegeben werden.</a:t>
            </a:r>
          </a:p>
          <a:p>
            <a:r>
              <a:rPr lang="de-AT" sz="2000" dirty="0" smtClean="0"/>
              <a:t>Ausrichtung des Inhalts über: </a:t>
            </a:r>
            <a:r>
              <a:rPr lang="de-AT" sz="2000" i="1" dirty="0" err="1" smtClean="0"/>
              <a:t>HorizontalContentAlignment</a:t>
            </a:r>
            <a:r>
              <a:rPr lang="de-AT" sz="2000" dirty="0" smtClean="0"/>
              <a:t>, </a:t>
            </a:r>
            <a:r>
              <a:rPr lang="de-AT" sz="2000" i="1" dirty="0" err="1" smtClean="0"/>
              <a:t>VerticalContentAlignment</a:t>
            </a:r>
            <a:endParaRPr lang="de-AT" sz="2000" i="1" dirty="0" smtClean="0"/>
          </a:p>
          <a:p>
            <a:r>
              <a:rPr lang="de-AT" sz="2000" dirty="0" smtClean="0"/>
              <a:t>Raum zwischen Steuerelement und Content: </a:t>
            </a:r>
            <a:r>
              <a:rPr lang="de-AT" sz="2000" i="1" dirty="0" err="1" smtClean="0"/>
              <a:t>Padding</a:t>
            </a:r>
            <a:endParaRPr lang="de-AT" sz="2000" i="1" dirty="0" smtClean="0"/>
          </a:p>
          <a:p>
            <a:r>
              <a:rPr lang="de-AT" sz="2000" dirty="0" smtClean="0"/>
              <a:t>Raum zwischen umgebenden Container und Steuerelement: </a:t>
            </a:r>
            <a:r>
              <a:rPr lang="de-AT" sz="2000" i="1" dirty="0" smtClean="0"/>
              <a:t>Margin</a:t>
            </a:r>
            <a:endParaRPr lang="de-AT" sz="2000"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Steuerelemente – Content (2)</a:t>
            </a:r>
            <a:endParaRPr lang="de-AT" dirty="0"/>
          </a:p>
        </p:txBody>
      </p:sp>
      <p:sp>
        <p:nvSpPr>
          <p:cNvPr id="3" name="Content Placeholder 2"/>
          <p:cNvSpPr>
            <a:spLocks noGrp="1"/>
          </p:cNvSpPr>
          <p:nvPr>
            <p:ph idx="1"/>
          </p:nvPr>
        </p:nvSpPr>
        <p:spPr>
          <a:xfrm>
            <a:off x="395536" y="1196752"/>
            <a:ext cx="8229600" cy="4525963"/>
          </a:xfrm>
        </p:spPr>
        <p:txBody>
          <a:bodyPr/>
          <a:lstStyle/>
          <a:p>
            <a:r>
              <a:rPr lang="de-AT" sz="1800" dirty="0" smtClean="0"/>
              <a:t>In WPF wurde der Grundsatz „Rich Content“ umgesetzt: Überall wo Texte angezeigt werden können, ist auch Formatierung und das Anzeigen von Medien und anderen Elementen möglich. </a:t>
            </a:r>
          </a:p>
          <a:p>
            <a:pPr lvl="1"/>
            <a:r>
              <a:rPr lang="de-AT" sz="1500" dirty="0" smtClean="0"/>
              <a:t>Unterschied </a:t>
            </a:r>
            <a:r>
              <a:rPr lang="de-AT" sz="1500" dirty="0" err="1" smtClean="0"/>
              <a:t>WinForm</a:t>
            </a:r>
            <a:r>
              <a:rPr lang="de-AT" sz="1500" dirty="0" smtClean="0"/>
              <a:t>-Button (nur Text u. Bild) zu WPF-Button (beliebiger Inhalt)</a:t>
            </a:r>
          </a:p>
          <a:p>
            <a:pPr lvl="1"/>
            <a:endParaRPr lang="de-AT" sz="1500" dirty="0" smtClean="0"/>
          </a:p>
          <a:p>
            <a:r>
              <a:rPr lang="de-AT" sz="1800" dirty="0" smtClean="0"/>
              <a:t>Einem Content Property kann ein beliebiges </a:t>
            </a:r>
            <a:r>
              <a:rPr lang="de-AT" sz="1800" dirty="0" err="1" smtClean="0"/>
              <a:t>System.Object</a:t>
            </a:r>
            <a:r>
              <a:rPr lang="de-AT" sz="1800" dirty="0" smtClean="0"/>
              <a:t> zugewiesen werden.</a:t>
            </a:r>
          </a:p>
          <a:p>
            <a:pPr lvl="1"/>
            <a:r>
              <a:rPr lang="de-AT" sz="1500" dirty="0" smtClean="0"/>
              <a:t>Handelt es sich beim gesetzten Element um ein </a:t>
            </a:r>
            <a:r>
              <a:rPr lang="de-AT" sz="1500" dirty="0" err="1" smtClean="0"/>
              <a:t>System.Windows.UIElement</a:t>
            </a:r>
            <a:r>
              <a:rPr lang="de-AT" sz="1500" dirty="0" smtClean="0"/>
              <a:t>, wird dieses gerendert und angezeigt.</a:t>
            </a:r>
          </a:p>
          <a:p>
            <a:pPr lvl="1"/>
            <a:r>
              <a:rPr lang="de-AT" sz="1500" dirty="0" smtClean="0"/>
              <a:t>Handelt es sich um ein anderes Objekt, wird eine Text-Repräsentation visualisiert (Ergebnis der </a:t>
            </a:r>
            <a:r>
              <a:rPr lang="de-AT" sz="1500" dirty="0" err="1" smtClean="0"/>
              <a:t>ToString</a:t>
            </a:r>
            <a:r>
              <a:rPr lang="de-AT" sz="1500" dirty="0" smtClean="0"/>
              <a:t>() Methode, welche überschrieben werden kann….)</a:t>
            </a:r>
          </a:p>
          <a:p>
            <a:pPr lvl="1"/>
            <a:endParaRPr lang="de-AT" sz="1500" dirty="0" smtClean="0"/>
          </a:p>
          <a:p>
            <a:pPr lvl="1"/>
            <a:endParaRPr lang="de-AT" sz="1500" dirty="0" smtClean="0"/>
          </a:p>
          <a:p>
            <a:pPr lvl="1"/>
            <a:endParaRPr lang="de-AT" sz="1500" dirty="0" smtClean="0"/>
          </a:p>
          <a:p>
            <a:pPr>
              <a:buNone/>
            </a:pPr>
            <a:endParaRPr lang="de-AT" dirty="0"/>
          </a:p>
        </p:txBody>
      </p:sp>
      <p:sp>
        <p:nvSpPr>
          <p:cNvPr id="59393" name="Rectangle 1"/>
          <p:cNvSpPr>
            <a:spLocks noChangeArrowheads="1"/>
          </p:cNvSpPr>
          <p:nvPr/>
        </p:nvSpPr>
        <p:spPr bwMode="auto">
          <a:xfrm>
            <a:off x="539552" y="4581128"/>
            <a:ext cx="8135560" cy="116955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AliceBlue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="50"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="50"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="B1"</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Button.Content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Ellipse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="40"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="40"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Fill</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Button.Content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Content (3)</a:t>
            </a:r>
            <a:endParaRPr lang="de-AT" dirty="0"/>
          </a:p>
        </p:txBody>
      </p:sp>
      <p:sp>
        <p:nvSpPr>
          <p:cNvPr id="3" name="Content Placeholder 2"/>
          <p:cNvSpPr>
            <a:spLocks noGrp="1"/>
          </p:cNvSpPr>
          <p:nvPr>
            <p:ph idx="1"/>
          </p:nvPr>
        </p:nvSpPr>
        <p:spPr>
          <a:xfrm>
            <a:off x="467544" y="1268760"/>
            <a:ext cx="8229600" cy="4525963"/>
          </a:xfrm>
        </p:spPr>
        <p:txBody>
          <a:bodyPr/>
          <a:lstStyle/>
          <a:p>
            <a:r>
              <a:rPr lang="de-AT" sz="2000" dirty="0" smtClean="0"/>
              <a:t>Alle Steuerelemente, die über eine </a:t>
            </a:r>
            <a:r>
              <a:rPr lang="de-AT" sz="2000" b="1" dirty="0" smtClean="0"/>
              <a:t>Content</a:t>
            </a:r>
            <a:r>
              <a:rPr lang="de-AT" sz="2000" dirty="0" smtClean="0"/>
              <a:t> Eigenschaft verfügen, erben von </a:t>
            </a:r>
            <a:r>
              <a:rPr lang="de-AT" sz="2000" b="1" dirty="0" smtClean="0"/>
              <a:t>System. </a:t>
            </a:r>
            <a:r>
              <a:rPr lang="de-AT" sz="2000" b="1" dirty="0" err="1" smtClean="0"/>
              <a:t>Windows.Controls.ContentControl</a:t>
            </a:r>
            <a:r>
              <a:rPr lang="de-AT" sz="2000" dirty="0" smtClean="0"/>
              <a:t>. Diese Klasse erbt wiederum von </a:t>
            </a:r>
            <a:r>
              <a:rPr lang="de-AT" sz="2000" b="1" dirty="0" err="1" smtClean="0"/>
              <a:t>System.Windows.Controls.Control</a:t>
            </a:r>
            <a:r>
              <a:rPr lang="de-AT" sz="2000" b="1" dirty="0" smtClean="0"/>
              <a:t>.</a:t>
            </a:r>
          </a:p>
          <a:p>
            <a:endParaRPr lang="de-AT" sz="2000" dirty="0" smtClean="0"/>
          </a:p>
          <a:p>
            <a:r>
              <a:rPr lang="de-AT" sz="2000" dirty="0" smtClean="0"/>
              <a:t>Die Klasse </a:t>
            </a:r>
            <a:r>
              <a:rPr lang="de-AT" sz="2000" b="1" dirty="0" err="1" smtClean="0"/>
              <a:t>Control</a:t>
            </a:r>
            <a:r>
              <a:rPr lang="de-AT" sz="2000" dirty="0" smtClean="0"/>
              <a:t> ist Basisklasse für Benutzeroberflächenelemente und definiert ihre Darstellung über ein </a:t>
            </a:r>
            <a:r>
              <a:rPr lang="de-AT" sz="2000" dirty="0" err="1" smtClean="0"/>
              <a:t>ContentTemplate</a:t>
            </a:r>
            <a:r>
              <a:rPr lang="de-AT" sz="2000" dirty="0" smtClean="0"/>
              <a:t>. Dieses kann angepasst werden (z.B. an einer zentralen Stelle im Programm!).</a:t>
            </a:r>
            <a:br>
              <a:rPr lang="de-AT" sz="2000" dirty="0" smtClean="0"/>
            </a:br>
            <a:r>
              <a:rPr lang="de-AT" sz="2000" dirty="0" smtClean="0"/>
              <a:t>Beispieleigenschaften der Klasse </a:t>
            </a:r>
            <a:r>
              <a:rPr lang="de-AT" sz="2000" dirty="0" err="1" smtClean="0"/>
              <a:t>Control</a:t>
            </a:r>
            <a:r>
              <a:rPr lang="de-AT" sz="2000" dirty="0" smtClean="0"/>
              <a:t>:</a:t>
            </a:r>
          </a:p>
          <a:p>
            <a:pPr lvl="1"/>
            <a:r>
              <a:rPr lang="de-AT" sz="1700" dirty="0" smtClean="0"/>
              <a:t>Background</a:t>
            </a:r>
          </a:p>
          <a:p>
            <a:pPr lvl="1"/>
            <a:r>
              <a:rPr lang="de-AT" sz="1700" dirty="0" err="1" smtClean="0"/>
              <a:t>FontFamily</a:t>
            </a:r>
            <a:endParaRPr lang="de-AT" sz="1700" dirty="0" smtClean="0"/>
          </a:p>
          <a:p>
            <a:pPr lvl="1"/>
            <a:r>
              <a:rPr lang="de-AT" sz="1700" dirty="0" err="1" smtClean="0"/>
              <a:t>FontSize</a:t>
            </a:r>
            <a:endParaRPr lang="de-AT" sz="1700" dirty="0" smtClean="0"/>
          </a:p>
          <a:p>
            <a:pPr lvl="1"/>
            <a:r>
              <a:rPr lang="de-AT" sz="1700" dirty="0" smtClean="0"/>
              <a:t>Height</a:t>
            </a:r>
          </a:p>
          <a:p>
            <a:pPr lvl="1"/>
            <a:r>
              <a:rPr lang="de-AT" sz="1700" dirty="0" smtClean="0"/>
              <a:t>Width</a:t>
            </a:r>
          </a:p>
          <a:p>
            <a:pPr lvl="1"/>
            <a:r>
              <a:rPr lang="de-AT" sz="1700" dirty="0" smtClean="0"/>
              <a:t>Style</a:t>
            </a:r>
          </a:p>
          <a:p>
            <a:pPr lvl="1"/>
            <a:r>
              <a:rPr lang="de-AT" sz="1700" dirty="0" err="1" smtClean="0"/>
              <a:t>Opacity</a:t>
            </a:r>
            <a:endParaRPr lang="de-AT" sz="1700" dirty="0" smtClean="0"/>
          </a:p>
          <a:p>
            <a:pPr lvl="1"/>
            <a:r>
              <a:rPr lang="de-AT" sz="1700" dirty="0" smtClean="0"/>
              <a:t>…</a:t>
            </a:r>
          </a:p>
          <a:p>
            <a:pPr lvl="1"/>
            <a:endParaRPr lang="de-AT" sz="17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Standard-Steuerelemente</a:t>
            </a:r>
            <a:endParaRPr lang="de-AT" dirty="0"/>
          </a:p>
        </p:txBody>
      </p:sp>
      <p:sp>
        <p:nvSpPr>
          <p:cNvPr id="3" name="Content Placeholder 2"/>
          <p:cNvSpPr>
            <a:spLocks noGrp="1"/>
          </p:cNvSpPr>
          <p:nvPr>
            <p:ph idx="1"/>
          </p:nvPr>
        </p:nvSpPr>
        <p:spPr>
          <a:xfrm>
            <a:off x="467544" y="980728"/>
            <a:ext cx="8229600" cy="4525963"/>
          </a:xfrm>
        </p:spPr>
        <p:txBody>
          <a:bodyPr/>
          <a:lstStyle/>
          <a:p>
            <a:r>
              <a:rPr lang="de-AT" sz="2000" dirty="0" smtClean="0"/>
              <a:t>Buttons:  </a:t>
            </a:r>
          </a:p>
          <a:p>
            <a:pPr lvl="1"/>
            <a:r>
              <a:rPr lang="de-AT" sz="2000" dirty="0" smtClean="0"/>
              <a:t>Button, </a:t>
            </a:r>
            <a:r>
              <a:rPr lang="de-AT" sz="2000" dirty="0" err="1" smtClean="0"/>
              <a:t>ToggleButton</a:t>
            </a:r>
            <a:r>
              <a:rPr lang="de-AT" sz="2000" dirty="0" smtClean="0"/>
              <a:t>, </a:t>
            </a:r>
            <a:r>
              <a:rPr lang="de-AT" sz="2000" dirty="0" err="1" smtClean="0"/>
              <a:t>RepeatButton</a:t>
            </a:r>
            <a:r>
              <a:rPr lang="de-AT" sz="2000" dirty="0" smtClean="0"/>
              <a:t>,  </a:t>
            </a:r>
            <a:r>
              <a:rPr lang="de-AT" sz="2000" dirty="0" err="1" smtClean="0"/>
              <a:t>CheckBox</a:t>
            </a:r>
            <a:r>
              <a:rPr lang="de-AT" sz="2000" dirty="0" smtClean="0"/>
              <a:t>, RadioButton</a:t>
            </a:r>
          </a:p>
          <a:p>
            <a:r>
              <a:rPr lang="de-AT" sz="2000" dirty="0" smtClean="0"/>
              <a:t>TextBox: Darstellung und Eingabe von Texten</a:t>
            </a:r>
          </a:p>
          <a:p>
            <a:pPr lvl="1"/>
            <a:r>
              <a:rPr lang="de-AT" sz="2000" dirty="0" smtClean="0"/>
              <a:t>TextBlock, Label, TextBox, PasswordBox, </a:t>
            </a:r>
            <a:r>
              <a:rPr lang="de-AT" sz="2000" dirty="0" err="1" smtClean="0"/>
              <a:t>RichTextBox</a:t>
            </a:r>
            <a:endParaRPr lang="de-AT" sz="2000" dirty="0" smtClean="0"/>
          </a:p>
          <a:p>
            <a:r>
              <a:rPr lang="de-AT" sz="2000" dirty="0" smtClean="0"/>
              <a:t>Datum-Steuerelemente: Komfortable Datumsauswahl</a:t>
            </a:r>
          </a:p>
          <a:p>
            <a:pPr lvl="1"/>
            <a:r>
              <a:rPr lang="de-AT" sz="2000" dirty="0" err="1" smtClean="0"/>
              <a:t>Calendar</a:t>
            </a:r>
            <a:r>
              <a:rPr lang="de-AT" sz="2000" dirty="0" smtClean="0"/>
              <a:t>, </a:t>
            </a:r>
            <a:r>
              <a:rPr lang="de-AT" sz="2000" dirty="0" err="1" smtClean="0"/>
              <a:t>DatePicker</a:t>
            </a:r>
            <a:endParaRPr lang="de-AT" sz="2000" dirty="0" smtClean="0"/>
          </a:p>
          <a:p>
            <a:r>
              <a:rPr lang="de-AT" sz="2000" dirty="0" smtClean="0"/>
              <a:t>Menüs:</a:t>
            </a:r>
          </a:p>
          <a:p>
            <a:pPr lvl="1"/>
            <a:r>
              <a:rPr lang="de-AT" sz="2000" dirty="0" smtClean="0"/>
              <a:t>Menu, </a:t>
            </a:r>
            <a:r>
              <a:rPr lang="de-AT" sz="2000" dirty="0" err="1" smtClean="0"/>
              <a:t>ContextMenu</a:t>
            </a:r>
            <a:endParaRPr lang="de-AT" sz="2000" dirty="0" smtClean="0"/>
          </a:p>
          <a:p>
            <a:r>
              <a:rPr lang="de-AT" sz="2000" dirty="0" smtClean="0"/>
              <a:t>Listen:</a:t>
            </a:r>
          </a:p>
          <a:p>
            <a:pPr lvl="1"/>
            <a:r>
              <a:rPr lang="de-AT" sz="2000" dirty="0" err="1" smtClean="0"/>
              <a:t>ListBox</a:t>
            </a:r>
            <a:r>
              <a:rPr lang="de-AT" sz="2000" dirty="0" smtClean="0"/>
              <a:t>, </a:t>
            </a:r>
            <a:r>
              <a:rPr lang="de-AT" sz="2000" dirty="0" err="1" smtClean="0"/>
              <a:t>ComboBox</a:t>
            </a:r>
            <a:r>
              <a:rPr lang="de-AT" sz="2000" dirty="0" smtClean="0"/>
              <a:t>, </a:t>
            </a:r>
            <a:r>
              <a:rPr lang="de-AT" sz="2000" dirty="0" err="1" smtClean="0"/>
              <a:t>ListView</a:t>
            </a:r>
            <a:r>
              <a:rPr lang="de-AT" sz="2000" dirty="0" smtClean="0"/>
              <a:t>, </a:t>
            </a:r>
            <a:r>
              <a:rPr lang="de-AT" sz="2000" dirty="0" err="1" smtClean="0"/>
              <a:t>DataGrid</a:t>
            </a:r>
            <a:r>
              <a:rPr lang="de-AT" sz="2000" dirty="0" smtClean="0"/>
              <a:t>, </a:t>
            </a:r>
            <a:r>
              <a:rPr lang="de-AT" sz="2000" dirty="0" err="1" smtClean="0"/>
              <a:t>TreeView</a:t>
            </a:r>
            <a:endParaRPr lang="de-AT" sz="2000" dirty="0" smtClean="0"/>
          </a:p>
          <a:p>
            <a:r>
              <a:rPr lang="de-AT" sz="2000" dirty="0" smtClean="0"/>
              <a:t>Hilfskomponenten:</a:t>
            </a:r>
          </a:p>
          <a:p>
            <a:pPr lvl="1"/>
            <a:r>
              <a:rPr lang="de-AT" sz="2000" dirty="0" smtClean="0"/>
              <a:t>Expander, Image, Popup, </a:t>
            </a:r>
            <a:r>
              <a:rPr lang="de-AT" sz="2000" dirty="0" err="1" smtClean="0"/>
              <a:t>ProgressBar</a:t>
            </a:r>
            <a:r>
              <a:rPr lang="de-AT" sz="2000" dirty="0" smtClean="0"/>
              <a:t>, </a:t>
            </a:r>
            <a:r>
              <a:rPr lang="de-AT" sz="2000" dirty="0" err="1" smtClean="0"/>
              <a:t>Slider</a:t>
            </a:r>
            <a:r>
              <a:rPr lang="de-AT" sz="2000" dirty="0" smtClean="0"/>
              <a:t>, </a:t>
            </a:r>
            <a:r>
              <a:rPr lang="de-AT" sz="2000" dirty="0" err="1" smtClean="0"/>
              <a:t>ToolTip</a:t>
            </a:r>
            <a:r>
              <a:rPr lang="de-AT" sz="2000" dirty="0" smtClean="0"/>
              <a:t>,….</a:t>
            </a:r>
            <a:endParaRPr lang="de-AT"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Layout und Container</a:t>
            </a:r>
            <a:endParaRPr lang="de-AT" dirty="0"/>
          </a:p>
        </p:txBody>
      </p:sp>
      <p:sp>
        <p:nvSpPr>
          <p:cNvPr id="3" name="Content Placeholder 2"/>
          <p:cNvSpPr>
            <a:spLocks noGrp="1"/>
          </p:cNvSpPr>
          <p:nvPr>
            <p:ph idx="1"/>
          </p:nvPr>
        </p:nvSpPr>
        <p:spPr>
          <a:xfrm>
            <a:off x="467544" y="1124744"/>
            <a:ext cx="8229600" cy="4525963"/>
          </a:xfrm>
        </p:spPr>
        <p:txBody>
          <a:bodyPr/>
          <a:lstStyle/>
          <a:p>
            <a:r>
              <a:rPr lang="de-AT" sz="2000" dirty="0" smtClean="0"/>
              <a:t>Grundregeln beim Erstellen des Layouts von WPF Anwendungen:</a:t>
            </a:r>
          </a:p>
          <a:p>
            <a:pPr lvl="1"/>
            <a:r>
              <a:rPr lang="de-AT" sz="1600" dirty="0" smtClean="0"/>
              <a:t>Basis für die Struktur der Oberfläche sind Container-Elemente (erben von der Klasse Panel).</a:t>
            </a:r>
          </a:p>
          <a:p>
            <a:pPr lvl="1"/>
            <a:r>
              <a:rPr lang="de-AT" sz="1600" dirty="0" smtClean="0"/>
              <a:t>Diese Layout-Container können die einzelnen Steuerelemente gruppiert darstellen (bestimmen die Raumeinteilung zwischen ihren Kindern). </a:t>
            </a:r>
          </a:p>
          <a:p>
            <a:pPr lvl="1"/>
            <a:r>
              <a:rPr lang="de-AT" sz="1600" dirty="0" smtClean="0"/>
              <a:t>Layout-Container können geschachtelt werden (z.B. kann in einer Zelle eines </a:t>
            </a:r>
            <a:r>
              <a:rPr lang="de-AT" sz="1600" dirty="0" err="1" smtClean="0"/>
              <a:t>Grids</a:t>
            </a:r>
            <a:r>
              <a:rPr lang="de-AT" sz="1600" dirty="0" smtClean="0"/>
              <a:t> ein weiteres </a:t>
            </a:r>
            <a:r>
              <a:rPr lang="de-AT" sz="1600" dirty="0" err="1" smtClean="0"/>
              <a:t>Grid</a:t>
            </a:r>
            <a:r>
              <a:rPr lang="de-AT" sz="1600" dirty="0" smtClean="0"/>
              <a:t> angezeigt werden). </a:t>
            </a:r>
          </a:p>
          <a:p>
            <a:pPr lvl="1"/>
            <a:r>
              <a:rPr lang="de-AT" sz="1600" dirty="0" smtClean="0"/>
              <a:t>Elemente (Steuerelemente) sollten möglichst nicht explizit bemaßt werden (besser relative Positionsangaben </a:t>
            </a:r>
            <a:r>
              <a:rPr lang="de-AT" sz="1600" dirty="0" smtClean="0">
                <a:sym typeface="Wingdings" pitchFamily="2" charset="2"/>
              </a:rPr>
              <a:t></a:t>
            </a:r>
            <a:r>
              <a:rPr lang="de-AT" sz="1600" dirty="0" smtClean="0"/>
              <a:t> sind automatisch anpassbar durch Layout-System).</a:t>
            </a:r>
          </a:p>
          <a:p>
            <a:pPr lvl="1"/>
            <a:r>
              <a:rPr lang="de-AT" sz="1600" dirty="0" smtClean="0"/>
              <a:t>Außer Layout-Container kann ein Element nur ein Kind besitzen. </a:t>
            </a:r>
          </a:p>
          <a:p>
            <a:endParaRPr lang="de-AT" sz="2000" dirty="0" smtClean="0"/>
          </a:p>
          <a:p>
            <a:r>
              <a:rPr lang="de-AT" sz="2000" dirty="0" smtClean="0"/>
              <a:t>Der Layout-Prozess läuft zweistufig ab: </a:t>
            </a:r>
          </a:p>
          <a:p>
            <a:pPr lvl="1"/>
            <a:r>
              <a:rPr lang="de-AT" sz="1600" dirty="0" smtClean="0"/>
              <a:t>1. Vermessungsphase: Größe der Kind-Elemente wird bestimmt. </a:t>
            </a:r>
          </a:p>
          <a:p>
            <a:pPr lvl="1"/>
            <a:r>
              <a:rPr lang="de-AT" sz="1600" dirty="0" smtClean="0"/>
              <a:t>2. Anordnungsphase: die Positionen der Kind-Elemente werden bestimmt. </a:t>
            </a:r>
          </a:p>
          <a:p>
            <a:endParaRPr lang="de-AT" sz="2000" dirty="0" smtClean="0"/>
          </a:p>
          <a:p>
            <a:endParaRPr lang="de-AT"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Grid</a:t>
            </a:r>
            <a:r>
              <a:rPr lang="de-AT" dirty="0" smtClean="0"/>
              <a:t> </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sz="1600" dirty="0" smtClean="0">
                <a:solidFill>
                  <a:srgbClr val="404040"/>
                </a:solidFill>
                <a:latin typeface="Arial" pitchFamily="34" charset="0"/>
                <a:cs typeface="Arial" pitchFamily="34" charset="0"/>
              </a:rPr>
              <a:t>Dient der </a:t>
            </a:r>
            <a:r>
              <a:rPr lang="de-AT" sz="1600" dirty="0" err="1" smtClean="0">
                <a:solidFill>
                  <a:srgbClr val="404040"/>
                </a:solidFill>
                <a:latin typeface="Arial" pitchFamily="34" charset="0"/>
                <a:cs typeface="Arial" pitchFamily="34" charset="0"/>
              </a:rPr>
              <a:t>zeilen</a:t>
            </a:r>
            <a:r>
              <a:rPr lang="de-AT" sz="1600" dirty="0" smtClean="0">
                <a:solidFill>
                  <a:srgbClr val="404040"/>
                </a:solidFill>
                <a:latin typeface="Arial" pitchFamily="34" charset="0"/>
                <a:cs typeface="Arial" pitchFamily="34" charset="0"/>
              </a:rPr>
              <a:t>- und spaltenweisen Anordnung von Elementen.</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sz="1600" dirty="0" smtClean="0">
                <a:solidFill>
                  <a:srgbClr val="404040"/>
                </a:solidFill>
                <a:latin typeface="Arial" pitchFamily="34" charset="0"/>
                <a:cs typeface="Arial" pitchFamily="34" charset="0"/>
              </a:rPr>
              <a:t>Anzahl der Zeilen und Spalten muss vorab festgelegt werden. Keine Angabe führt zu nur einer Zelle.</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sz="1600" dirty="0" smtClean="0">
                <a:solidFill>
                  <a:srgbClr val="404040"/>
                </a:solidFill>
                <a:latin typeface="Arial" pitchFamily="34" charset="0"/>
                <a:cs typeface="Arial" pitchFamily="34" charset="0"/>
              </a:rPr>
              <a:t>Bei jedem </a:t>
            </a:r>
            <a:r>
              <a:rPr lang="de-AT" sz="1600" dirty="0" err="1" smtClean="0">
                <a:solidFill>
                  <a:srgbClr val="404040"/>
                </a:solidFill>
                <a:latin typeface="Arial" pitchFamily="34" charset="0"/>
                <a:cs typeface="Arial" pitchFamily="34" charset="0"/>
              </a:rPr>
              <a:t>Kindelement</a:t>
            </a:r>
            <a:r>
              <a:rPr lang="de-AT" sz="1600" dirty="0" smtClean="0">
                <a:solidFill>
                  <a:srgbClr val="404040"/>
                </a:solidFill>
                <a:latin typeface="Arial" pitchFamily="34" charset="0"/>
                <a:cs typeface="Arial" pitchFamily="34" charset="0"/>
              </a:rPr>
              <a:t> kann angegeben werden (über </a:t>
            </a:r>
            <a:r>
              <a:rPr lang="de-AT" sz="1600" dirty="0" err="1" smtClean="0">
                <a:solidFill>
                  <a:srgbClr val="404040"/>
                </a:solidFill>
                <a:latin typeface="Arial" pitchFamily="34" charset="0"/>
                <a:cs typeface="Arial" pitchFamily="34" charset="0"/>
              </a:rPr>
              <a:t>attached</a:t>
            </a:r>
            <a:r>
              <a:rPr lang="de-AT" sz="1600" dirty="0" smtClean="0">
                <a:solidFill>
                  <a:srgbClr val="404040"/>
                </a:solidFill>
                <a:latin typeface="Arial" pitchFamily="34" charset="0"/>
                <a:cs typeface="Arial" pitchFamily="34" charset="0"/>
              </a:rPr>
              <a:t> </a:t>
            </a:r>
            <a:r>
              <a:rPr lang="de-AT" sz="1600" dirty="0" err="1" smtClean="0">
                <a:solidFill>
                  <a:srgbClr val="404040"/>
                </a:solidFill>
                <a:latin typeface="Arial" pitchFamily="34" charset="0"/>
                <a:cs typeface="Arial" pitchFamily="34" charset="0"/>
              </a:rPr>
              <a:t>properties</a:t>
            </a:r>
            <a:r>
              <a:rPr lang="de-AT" sz="1600" dirty="0" smtClean="0">
                <a:solidFill>
                  <a:srgbClr val="404040"/>
                </a:solidFill>
                <a:latin typeface="Arial" pitchFamily="34" charset="0"/>
                <a:cs typeface="Arial" pitchFamily="34" charset="0"/>
              </a:rPr>
              <a:t>) in welcher Zelle dieses angezeigt werden soll.</a:t>
            </a:r>
          </a:p>
          <a:p>
            <a:pPr marL="269875" indent="-269875" eaLnBrk="0" hangingPunct="0">
              <a:spcBef>
                <a:spcPct val="20000"/>
              </a:spcBef>
              <a:buClr>
                <a:srgbClr val="595959"/>
              </a:buClr>
              <a:buSzPct val="80000"/>
              <a:buFont typeface="Wingdings" pitchFamily="2" charset="2"/>
              <a:buChar char="§"/>
            </a:pPr>
            <a:r>
              <a:rPr lang="de-AT" sz="1600" dirty="0" smtClean="0">
                <a:solidFill>
                  <a:srgbClr val="404040"/>
                </a:solidFill>
                <a:latin typeface="Arial" pitchFamily="34" charset="0"/>
                <a:cs typeface="Arial" pitchFamily="34" charset="0"/>
              </a:rPr>
              <a:t>Man kann auch in dieselbe Zelle mehrere Elemente übereinander anordnen (</a:t>
            </a:r>
            <a:r>
              <a:rPr lang="de-AT" sz="1600" dirty="0" err="1" smtClean="0">
                <a:solidFill>
                  <a:srgbClr val="404040"/>
                </a:solidFill>
                <a:latin typeface="Arial" pitchFamily="34" charset="0"/>
                <a:cs typeface="Arial" pitchFamily="34" charset="0"/>
              </a:rPr>
              <a:t>z.b</a:t>
            </a:r>
            <a:r>
              <a:rPr lang="de-AT" sz="1600" dirty="0" smtClean="0">
                <a:solidFill>
                  <a:srgbClr val="404040"/>
                </a:solidFill>
                <a:latin typeface="Arial" pitchFamily="34" charset="0"/>
                <a:cs typeface="Arial" pitchFamily="34" charset="0"/>
              </a:rPr>
              <a:t>. Text über einem Bild).</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lang="de-AT" sz="1600" dirty="0" smtClean="0">
              <a:solidFill>
                <a:srgbClr val="404040"/>
              </a:solidFill>
              <a:latin typeface="Arial" pitchFamily="34" charset="0"/>
              <a:cs typeface="Arial" pitchFamily="34" charset="0"/>
            </a:endParaRPr>
          </a:p>
        </p:txBody>
      </p:sp>
      <p:sp>
        <p:nvSpPr>
          <p:cNvPr id="71682" name="Rectangle 2"/>
          <p:cNvSpPr>
            <a:spLocks noChangeArrowheads="1"/>
          </p:cNvSpPr>
          <p:nvPr/>
        </p:nvSpPr>
        <p:spPr bwMode="auto">
          <a:xfrm>
            <a:off x="467544" y="3421306"/>
            <a:ext cx="7576113" cy="270843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ShowGridLines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lang="en-US" sz="1200" dirty="0" smtClean="0">
                <a:solidFill>
                  <a:srgbClr val="0000FF"/>
                </a:solidFill>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 1</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Ellipse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Fill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="Beige"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Ellipse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="Transparent"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 2</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83" name="Picture 3"/>
          <p:cNvPicPr>
            <a:picLocks noChangeAspect="1" noChangeArrowheads="1"/>
          </p:cNvPicPr>
          <p:nvPr/>
        </p:nvPicPr>
        <p:blipFill>
          <a:blip r:embed="rId2" cstate="print"/>
          <a:srcRect/>
          <a:stretch>
            <a:fillRect/>
          </a:stretch>
        </p:blipFill>
        <p:spPr bwMode="auto">
          <a:xfrm>
            <a:off x="6012160" y="2780928"/>
            <a:ext cx="27146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Grid</a:t>
            </a:r>
            <a:r>
              <a:rPr lang="de-AT" dirty="0" smtClean="0"/>
              <a:t> – Größeneinstellung </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sz="1600" dirty="0" smtClean="0">
                <a:solidFill>
                  <a:srgbClr val="404040"/>
                </a:solidFill>
                <a:latin typeface="Arial" pitchFamily="34" charset="0"/>
                <a:cs typeface="Arial" pitchFamily="34" charset="0"/>
              </a:rPr>
              <a:t>Höhe und Breite von Zeilen bzw. Spalten können fix oder variabel definiert werden</a:t>
            </a:r>
          </a:p>
          <a:p>
            <a:pPr marL="269875" lvl="0" indent="-269875" eaLnBrk="0" hangingPunct="0">
              <a:spcBef>
                <a:spcPct val="20000"/>
              </a:spcBef>
              <a:buClr>
                <a:srgbClr val="595959"/>
              </a:buClr>
              <a:buSzPct val="80000"/>
              <a:buFont typeface="Wingdings" pitchFamily="2" charset="2"/>
              <a:buChar char="§"/>
            </a:pPr>
            <a:r>
              <a:rPr lang="de-AT" sz="1600" dirty="0" smtClean="0">
                <a:solidFill>
                  <a:srgbClr val="404040"/>
                </a:solidFill>
                <a:latin typeface="Arial" pitchFamily="34" charset="0"/>
                <a:cs typeface="Arial" pitchFamily="34" charset="0"/>
              </a:rPr>
              <a:t>Beispiel fixe Definition:</a:t>
            </a:r>
          </a:p>
          <a:p>
            <a:pPr marL="269875" lvl="0" indent="-269875" eaLnBrk="0" hangingPunct="0">
              <a:spcBef>
                <a:spcPct val="20000"/>
              </a:spcBef>
              <a:buClr>
                <a:srgbClr val="595959"/>
              </a:buClr>
              <a:buSzPct val="80000"/>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r>
              <a:rPr lang="de-AT" sz="1600" dirty="0" smtClean="0">
                <a:solidFill>
                  <a:srgbClr val="404040"/>
                </a:solidFill>
                <a:latin typeface="Arial" pitchFamily="34" charset="0"/>
                <a:cs typeface="Arial" pitchFamily="34" charset="0"/>
              </a:rPr>
              <a:t>Variable Definition durch „Auto“. Dadurch wird die Höhe und Breite an den Inhalt angepasst.</a:t>
            </a: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a:p>
            <a:pPr marL="269875" lvl="0" indent="-269875" eaLnBrk="0" hangingPunct="0">
              <a:spcBef>
                <a:spcPct val="20000"/>
              </a:spcBef>
              <a:buClr>
                <a:srgbClr val="595959"/>
              </a:buClr>
              <a:buSzPct val="80000"/>
              <a:buFont typeface="Wingdings" pitchFamily="2" charset="2"/>
              <a:buChar char="§"/>
            </a:pPr>
            <a:r>
              <a:rPr lang="de-AT" sz="1600" dirty="0" smtClean="0">
                <a:solidFill>
                  <a:srgbClr val="404040"/>
                </a:solidFill>
                <a:latin typeface="Arial" pitchFamily="34" charset="0"/>
                <a:cs typeface="Arial" pitchFamily="34" charset="0"/>
              </a:rPr>
              <a:t>Variable Definition durch „*“.  Dadurch wird die Größe der einzelnen Zeilen oder Spalten in ein Verhältnis zueinander gebracht. Im untenstehenden Beispiel sind die zweite und dritte Spalte immer doppelt so groß wie die erste Spalte. Zusammen nehmen sie den gesamten zur Verfügung stehenden Platz ein (d.h. Spalten ändern z.B. die Größe, wenn das Fenster vergrößert wird)</a:t>
            </a:r>
          </a:p>
          <a:p>
            <a:pPr marL="269875" lvl="0" indent="-269875" eaLnBrk="0" hangingPunct="0">
              <a:spcBef>
                <a:spcPct val="20000"/>
              </a:spcBef>
              <a:buClr>
                <a:srgbClr val="595959"/>
              </a:buClr>
              <a:buSzPct val="80000"/>
              <a:buFont typeface="Wingdings" pitchFamily="2" charset="2"/>
              <a:buChar char="§"/>
            </a:pPr>
            <a:endParaRPr lang="de-AT" sz="1600" dirty="0" smtClean="0">
              <a:solidFill>
                <a:srgbClr val="404040"/>
              </a:solidFill>
              <a:latin typeface="Arial" pitchFamily="34" charset="0"/>
              <a:cs typeface="Arial" pitchFamily="34" charset="0"/>
            </a:endParaRPr>
          </a:p>
        </p:txBody>
      </p:sp>
      <p:sp>
        <p:nvSpPr>
          <p:cNvPr id="74753" name="Rectangle 1"/>
          <p:cNvSpPr>
            <a:spLocks noChangeArrowheads="1"/>
          </p:cNvSpPr>
          <p:nvPr/>
        </p:nvSpPr>
        <p:spPr bwMode="auto">
          <a:xfrm>
            <a:off x="323528" y="5157192"/>
            <a:ext cx="3837910"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54" name="Rectangle 2"/>
          <p:cNvSpPr>
            <a:spLocks noChangeArrowheads="1"/>
          </p:cNvSpPr>
          <p:nvPr/>
        </p:nvSpPr>
        <p:spPr bwMode="auto">
          <a:xfrm>
            <a:off x="179512" y="3068960"/>
            <a:ext cx="392286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="Auto"/&gt;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="Auto"/&gt;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dirty="0" smtClean="0">
                <a:ln>
                  <a:noFill/>
                </a:ln>
                <a:solidFill>
                  <a:srgbClr val="0000FF"/>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55" name="Rectangle 3"/>
          <p:cNvSpPr>
            <a:spLocks noChangeArrowheads="1"/>
          </p:cNvSpPr>
          <p:nvPr/>
        </p:nvSpPr>
        <p:spPr bwMode="auto">
          <a:xfrm>
            <a:off x="899592" y="1670032"/>
            <a:ext cx="383791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XAML-</a:t>
            </a:r>
            <a:r>
              <a:rPr lang="de-AT" dirty="0" err="1" smtClean="0"/>
              <a:t>Grid</a:t>
            </a:r>
            <a:r>
              <a:rPr lang="de-AT" dirty="0" smtClean="0"/>
              <a:t> Beispiel (tlw. </a:t>
            </a:r>
            <a:r>
              <a:rPr lang="de-AT" dirty="0" smtClean="0"/>
              <a:t>eingeklappt</a:t>
            </a:r>
            <a:r>
              <a:rPr lang="de-AT" dirty="0" smtClean="0"/>
              <a:t>)</a:t>
            </a:r>
            <a:endParaRPr lang="de-AT" dirty="0"/>
          </a:p>
        </p:txBody>
      </p:sp>
      <p:sp>
        <p:nvSpPr>
          <p:cNvPr id="3" name="Inhaltsplatzhalter 2"/>
          <p:cNvSpPr>
            <a:spLocks noGrp="1"/>
          </p:cNvSpPr>
          <p:nvPr>
            <p:ph idx="1"/>
          </p:nvPr>
        </p:nvSpPr>
        <p:spPr/>
        <p:txBody>
          <a:bodyPr/>
          <a:lstStyle/>
          <a:p>
            <a:endParaRPr lang="de-A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08953"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flipV="1">
            <a:off x="132608" y="2204863"/>
            <a:ext cx="8975896" cy="432048"/>
          </a:xfrm>
          <a:prstGeom prst="rect">
            <a:avLst/>
          </a:prstGeom>
          <a:solidFill>
            <a:srgbClr val="FFFF00">
              <a:alpha val="30196"/>
            </a:srgbClr>
          </a:solidFill>
          <a:ln w="9525">
            <a:solidFill>
              <a:srgbClr val="FF0000"/>
            </a:solidFill>
            <a:miter lim="800000"/>
            <a:headEnd/>
            <a:tailEnd/>
          </a:ln>
        </p:spPr>
        <p:txBody>
          <a:bodyPr wrap="none" anchor="ctr"/>
          <a:lstStyle/>
          <a:p>
            <a:endParaRPr lang="de-AT"/>
          </a:p>
        </p:txBody>
      </p:sp>
      <p:sp>
        <p:nvSpPr>
          <p:cNvPr id="6" name="Rectangle 5"/>
          <p:cNvSpPr>
            <a:spLocks noChangeArrowheads="1"/>
          </p:cNvSpPr>
          <p:nvPr/>
        </p:nvSpPr>
        <p:spPr bwMode="auto">
          <a:xfrm flipV="1">
            <a:off x="160684" y="3789040"/>
            <a:ext cx="8975896" cy="216024"/>
          </a:xfrm>
          <a:prstGeom prst="rect">
            <a:avLst/>
          </a:prstGeom>
          <a:solidFill>
            <a:srgbClr val="FFFF00">
              <a:alpha val="30196"/>
            </a:srgbClr>
          </a:solidFill>
          <a:ln w="9525">
            <a:solidFill>
              <a:srgbClr val="FF0000"/>
            </a:solidFill>
            <a:miter lim="800000"/>
            <a:headEnd/>
            <a:tailEnd/>
          </a:ln>
        </p:spPr>
        <p:txBody>
          <a:bodyPr wrap="none" anchor="ctr"/>
          <a:lstStyle/>
          <a:p>
            <a:endParaRPr lang="de-AT"/>
          </a:p>
        </p:txBody>
      </p:sp>
      <p:sp>
        <p:nvSpPr>
          <p:cNvPr id="7" name="Rectangle 5"/>
          <p:cNvSpPr>
            <a:spLocks noChangeArrowheads="1"/>
          </p:cNvSpPr>
          <p:nvPr/>
        </p:nvSpPr>
        <p:spPr bwMode="auto">
          <a:xfrm flipV="1">
            <a:off x="132608" y="3429000"/>
            <a:ext cx="8975896" cy="216024"/>
          </a:xfrm>
          <a:prstGeom prst="rect">
            <a:avLst/>
          </a:prstGeom>
          <a:solidFill>
            <a:srgbClr val="FFFF00">
              <a:alpha val="30196"/>
            </a:srgbClr>
          </a:solidFill>
          <a:ln w="9525">
            <a:solidFill>
              <a:srgbClr val="FF0000"/>
            </a:solidFill>
            <a:miter lim="800000"/>
            <a:headEnd/>
            <a:tailEnd/>
          </a:ln>
        </p:spPr>
        <p:txBody>
          <a:bodyPr wrap="none" anchor="ctr"/>
          <a:lstStyle/>
          <a:p>
            <a:endParaRPr lang="de-AT"/>
          </a:p>
        </p:txBody>
      </p:sp>
    </p:spTree>
    <p:extLst>
      <p:ext uri="{BB962C8B-B14F-4D97-AF65-F5344CB8AC3E}">
        <p14:creationId xmlns:p14="http://schemas.microsoft.com/office/powerpoint/2010/main" val="351258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a:t>
            </a:r>
            <a:endParaRPr lang="de-AT" dirty="0"/>
          </a:p>
        </p:txBody>
      </p:sp>
      <p:sp>
        <p:nvSpPr>
          <p:cNvPr id="3" name="Inhaltsplatzhalter 2"/>
          <p:cNvSpPr>
            <a:spLocks noGrp="1"/>
          </p:cNvSpPr>
          <p:nvPr>
            <p:ph idx="1"/>
          </p:nvPr>
        </p:nvSpPr>
        <p:spPr/>
        <p:txBody>
          <a:bodyPr/>
          <a:lstStyle/>
          <a:p>
            <a:endParaRPr lang="de-A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24" y="1187944"/>
            <a:ext cx="7200800" cy="4759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02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p:txBody>
          <a:bodyPr/>
          <a:lstStyle/>
          <a:p>
            <a:r>
              <a:rPr lang="de-AT" dirty="0" smtClean="0"/>
              <a:t>Vorteile WPF</a:t>
            </a:r>
          </a:p>
        </p:txBody>
      </p:sp>
      <p:sp>
        <p:nvSpPr>
          <p:cNvPr id="6" name="Inhaltsplatzhalter 2"/>
          <p:cNvSpPr>
            <a:spLocks noGrp="1"/>
          </p:cNvSpPr>
          <p:nvPr>
            <p:ph idx="1"/>
          </p:nvPr>
        </p:nvSpPr>
        <p:spPr>
          <a:xfrm>
            <a:off x="467544" y="980728"/>
            <a:ext cx="8229600" cy="5184576"/>
          </a:xfrm>
        </p:spPr>
        <p:txBody>
          <a:bodyPr/>
          <a:lstStyle/>
          <a:p>
            <a:r>
              <a:rPr lang="de-AT" sz="2000" dirty="0" smtClean="0"/>
              <a:t>Trennung zwischen Design und Logik (eigene Design-Tools) </a:t>
            </a:r>
          </a:p>
          <a:p>
            <a:pPr>
              <a:buNone/>
            </a:pPr>
            <a:endParaRPr lang="de-AT" sz="2000" dirty="0" smtClean="0"/>
          </a:p>
          <a:p>
            <a:r>
              <a:rPr lang="de-AT" sz="2000" dirty="0" smtClean="0"/>
              <a:t>Verbesserte 2D und 3D Grafik Unterstützung durch Verwendung von DirectX als </a:t>
            </a:r>
            <a:r>
              <a:rPr lang="de-AT" sz="2000" dirty="0" err="1" smtClean="0"/>
              <a:t>Graphic</a:t>
            </a:r>
            <a:r>
              <a:rPr lang="de-AT" sz="2000" dirty="0" smtClean="0"/>
              <a:t> Engine. Keine Beschränkung auf GDI+ wie bei Windows Forms.</a:t>
            </a:r>
          </a:p>
          <a:p>
            <a:endParaRPr lang="de-AT" sz="2000" dirty="0" smtClean="0"/>
          </a:p>
          <a:p>
            <a:r>
              <a:rPr lang="de-AT" sz="2000" dirty="0" smtClean="0"/>
              <a:t>Darstellung ist unabhängig von der Auflösung (Skalierbarkeit).</a:t>
            </a:r>
          </a:p>
          <a:p>
            <a:endParaRPr lang="de-AT" sz="2000" dirty="0" smtClean="0"/>
          </a:p>
          <a:p>
            <a:r>
              <a:rPr lang="de-AT" sz="2000" dirty="0" smtClean="0"/>
              <a:t>Formatierung/Aussehen kann über Styles und Templates vorgenommen werden.</a:t>
            </a:r>
          </a:p>
          <a:p>
            <a:endParaRPr lang="de-AT" sz="2000" dirty="0" smtClean="0"/>
          </a:p>
          <a:p>
            <a:r>
              <a:rPr lang="de-AT" sz="2000" dirty="0" smtClean="0"/>
              <a:t>Einfaches Verschachteln von Elementen (z.B. Buttons in den Zellen eines </a:t>
            </a:r>
            <a:r>
              <a:rPr lang="de-AT" sz="2000" dirty="0" err="1" smtClean="0"/>
              <a:t>Datagrids</a:t>
            </a:r>
            <a:r>
              <a:rPr lang="de-AT" sz="2000" dirty="0" smtClean="0"/>
              <a:t>…)</a:t>
            </a:r>
          </a:p>
          <a:p>
            <a:endParaRPr lang="de-AT" sz="2000" dirty="0" smtClean="0"/>
          </a:p>
          <a:p>
            <a:r>
              <a:rPr lang="de-AT" sz="2000" dirty="0" smtClean="0"/>
              <a:t>Sehr gute Animation-, Audio- und Videounterstützung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RowDefinitions</a:t>
            </a:r>
            <a:endParaRPr lang="de-AT" dirty="0"/>
          </a:p>
        </p:txBody>
      </p:sp>
      <p:sp>
        <p:nvSpPr>
          <p:cNvPr id="3" name="Inhaltsplatzhalter 2"/>
          <p:cNvSpPr>
            <a:spLocks noGrp="1"/>
          </p:cNvSpPr>
          <p:nvPr>
            <p:ph idx="1"/>
          </p:nvPr>
        </p:nvSpPr>
        <p:spPr/>
        <p:txBody>
          <a:bodyPr/>
          <a:lstStyle/>
          <a:p>
            <a:endParaRPr lang="de-AT"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490256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628" y="2132856"/>
            <a:ext cx="7487520" cy="371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727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 in HTML</a:t>
            </a:r>
            <a:endParaRPr lang="de-AT" dirty="0"/>
          </a:p>
        </p:txBody>
      </p:sp>
      <p:sp>
        <p:nvSpPr>
          <p:cNvPr id="3" name="Inhaltsplatzhalter 2"/>
          <p:cNvSpPr>
            <a:spLocks noGrp="1"/>
          </p:cNvSpPr>
          <p:nvPr>
            <p:ph idx="1"/>
          </p:nvPr>
        </p:nvSpPr>
        <p:spPr>
          <a:xfrm>
            <a:off x="457200" y="1268760"/>
            <a:ext cx="8229600" cy="4525963"/>
          </a:xfrm>
        </p:spPr>
        <p:txBody>
          <a:bodyPr/>
          <a:lstStyle/>
          <a:p>
            <a:r>
              <a:rPr lang="de-AT" dirty="0" err="1" smtClean="0"/>
              <a:t>RowSpan</a:t>
            </a:r>
            <a:r>
              <a:rPr lang="de-AT" dirty="0" smtClean="0"/>
              <a:t> und </a:t>
            </a:r>
            <a:r>
              <a:rPr lang="de-AT" dirty="0" err="1" smtClean="0"/>
              <a:t>ColumnSpan</a:t>
            </a:r>
            <a:endParaRPr lang="de-A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48" y="2924944"/>
            <a:ext cx="7407432"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68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GridSplitter</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sz="1600" dirty="0" smtClean="0">
                <a:solidFill>
                  <a:srgbClr val="404040"/>
                </a:solidFill>
                <a:latin typeface="Arial" pitchFamily="34" charset="0"/>
                <a:cs typeface="Arial" pitchFamily="34" charset="0"/>
              </a:rPr>
              <a:t>Mit seiner Hilfe können Spalten in ihrer Breite bzw. Zeilen in ihrer Höhe zur Laufzeit vom Benutzer verändert werden:</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lang="de-AT" sz="1600" dirty="0" smtClean="0">
              <a:solidFill>
                <a:srgbClr val="404040"/>
              </a:solidFill>
              <a:latin typeface="Arial" pitchFamily="34" charset="0"/>
              <a:cs typeface="Arial" pitchFamily="34" charset="0"/>
            </a:endParaRPr>
          </a:p>
        </p:txBody>
      </p:sp>
      <p:sp>
        <p:nvSpPr>
          <p:cNvPr id="75777" name="Rectangle 1"/>
          <p:cNvSpPr>
            <a:spLocks noChangeArrowheads="1"/>
          </p:cNvSpPr>
          <p:nvPr/>
        </p:nvSpPr>
        <p:spPr bwMode="auto">
          <a:xfrm>
            <a:off x="323528" y="2708920"/>
            <a:ext cx="7491153" cy="247760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Content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 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 2</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GridSplitter</a:t>
            </a:r>
            <a:r>
              <a:rPr kumimoji="0" lang="en-US" sz="12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Grid.RowSpan</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a:t>
            </a:r>
            <a:r>
              <a:rPr kumimoji="0" lang="en-US" sz="12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="9"/&gt;</a:t>
            </a:r>
            <a:endParaRPr kumimoji="0" lang="de-AT"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5778" name="Picture 2"/>
          <p:cNvPicPr>
            <a:picLocks noChangeAspect="1" noChangeArrowheads="1"/>
          </p:cNvPicPr>
          <p:nvPr/>
        </p:nvPicPr>
        <p:blipFill>
          <a:blip r:embed="rId2" cstate="print"/>
          <a:srcRect/>
          <a:stretch>
            <a:fillRect/>
          </a:stretch>
        </p:blipFill>
        <p:spPr bwMode="auto">
          <a:xfrm>
            <a:off x="3419873" y="1772816"/>
            <a:ext cx="2376264" cy="2251197"/>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5940152" y="1772816"/>
            <a:ext cx="2376264" cy="2251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Canvas</a:t>
            </a:r>
            <a:endParaRPr lang="de-AT" dirty="0"/>
          </a:p>
        </p:txBody>
      </p:sp>
      <p:sp>
        <p:nvSpPr>
          <p:cNvPr id="3" name="Content Placeholder 2"/>
          <p:cNvSpPr>
            <a:spLocks noGrp="1"/>
          </p:cNvSpPr>
          <p:nvPr>
            <p:ph idx="1"/>
          </p:nvPr>
        </p:nvSpPr>
        <p:spPr>
          <a:xfrm>
            <a:off x="395536" y="1052736"/>
            <a:ext cx="8229600" cy="4525963"/>
          </a:xfrm>
        </p:spPr>
        <p:txBody>
          <a:bodyPr/>
          <a:lstStyle/>
          <a:p>
            <a:r>
              <a:rPr lang="de-AT" sz="1800" dirty="0" err="1" smtClean="0"/>
              <a:t>Canvas</a:t>
            </a:r>
            <a:r>
              <a:rPr lang="de-AT" sz="1800" dirty="0" smtClean="0"/>
              <a:t> definiert einen Bereich, in dem untergeordnete Elemente explizit mithilfe von </a:t>
            </a:r>
            <a:r>
              <a:rPr lang="de-AT" sz="1800" b="1" dirty="0" smtClean="0"/>
              <a:t>Koordinatenabgaben</a:t>
            </a:r>
            <a:r>
              <a:rPr lang="de-AT" sz="1800" dirty="0" smtClean="0"/>
              <a:t> dargestellt werden können. D.h. nicht </a:t>
            </a:r>
            <a:r>
              <a:rPr lang="de-AT" sz="1800" dirty="0" err="1" smtClean="0"/>
              <a:t>Canvas</a:t>
            </a:r>
            <a:r>
              <a:rPr lang="de-AT" sz="1800" dirty="0" smtClean="0"/>
              <a:t> bestimmt Positionierung, sondern der Entwickler.</a:t>
            </a:r>
          </a:p>
          <a:p>
            <a:r>
              <a:rPr lang="de-AT" sz="1800" dirty="0" smtClean="0"/>
              <a:t>Einziger Container bei dem mithilfe Koordinaten positioniert wird.</a:t>
            </a:r>
          </a:p>
          <a:p>
            <a:endParaRPr lang="de-AT" sz="1800" dirty="0" smtClean="0"/>
          </a:p>
          <a:p>
            <a:endParaRPr lang="de-AT" sz="1800" dirty="0"/>
          </a:p>
        </p:txBody>
      </p:sp>
      <p:pic>
        <p:nvPicPr>
          <p:cNvPr id="1026" name="Picture 2"/>
          <p:cNvPicPr>
            <a:picLocks noChangeAspect="1" noChangeArrowheads="1"/>
          </p:cNvPicPr>
          <p:nvPr/>
        </p:nvPicPr>
        <p:blipFill>
          <a:blip r:embed="rId2" cstate="print"/>
          <a:srcRect/>
          <a:stretch>
            <a:fillRect/>
          </a:stretch>
        </p:blipFill>
        <p:spPr bwMode="auto">
          <a:xfrm>
            <a:off x="5436096" y="3717032"/>
            <a:ext cx="2810915" cy="1944216"/>
          </a:xfrm>
          <a:prstGeom prst="rect">
            <a:avLst/>
          </a:prstGeom>
          <a:noFill/>
          <a:ln w="9525">
            <a:noFill/>
            <a:miter lim="800000"/>
            <a:headEnd/>
            <a:tailEnd/>
          </a:ln>
        </p:spPr>
      </p:pic>
      <p:sp>
        <p:nvSpPr>
          <p:cNvPr id="1027" name="Rectangle 3"/>
          <p:cNvSpPr>
            <a:spLocks noChangeArrowheads="1"/>
          </p:cNvSpPr>
          <p:nvPr/>
        </p:nvSpPr>
        <p:spPr bwMode="auto">
          <a:xfrm>
            <a:off x="611560" y="2420888"/>
            <a:ext cx="6644768"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Canvas</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Canvas.Top</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Canvas.Left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="Vorname"/&gt;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TextBox</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Canvas.Top</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Canvas.Left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="200"/&gt;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Canvas.Top</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="60"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Canvas.Left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Nachname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Canvas.Top</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="80"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Canvas.Left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="200"/&gt;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Canvas</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Arrow Connector 6"/>
          <p:cNvCxnSpPr/>
          <p:nvPr/>
        </p:nvCxnSpPr>
        <p:spPr>
          <a:xfrm flipV="1">
            <a:off x="1763688" y="3645024"/>
            <a:ext cx="936104"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5576" y="5229200"/>
            <a:ext cx="4392549" cy="584775"/>
          </a:xfrm>
          <a:prstGeom prst="rect">
            <a:avLst/>
          </a:prstGeom>
          <a:noFill/>
        </p:spPr>
        <p:txBody>
          <a:bodyPr wrap="none" rtlCol="0">
            <a:spAutoFit/>
          </a:bodyPr>
          <a:lstStyle/>
          <a:p>
            <a:r>
              <a:rPr lang="de-AT" sz="1600" i="1" dirty="0" err="1" smtClean="0"/>
              <a:t>attached</a:t>
            </a:r>
            <a:r>
              <a:rPr lang="de-AT" sz="1600" i="1" dirty="0" smtClean="0"/>
              <a:t> </a:t>
            </a:r>
            <a:r>
              <a:rPr lang="de-AT" sz="1600" i="1" dirty="0" err="1" smtClean="0"/>
              <a:t>properties</a:t>
            </a:r>
            <a:endParaRPr lang="de-AT" sz="1600" i="1" dirty="0" smtClean="0"/>
          </a:p>
          <a:p>
            <a:r>
              <a:rPr lang="de-AT" sz="1600" i="1" dirty="0" smtClean="0"/>
              <a:t>Es gibt </a:t>
            </a:r>
            <a:r>
              <a:rPr lang="de-AT" sz="1600" i="1" dirty="0" err="1" smtClean="0"/>
              <a:t>weiters</a:t>
            </a:r>
            <a:r>
              <a:rPr lang="de-AT" sz="1600" i="1" dirty="0" smtClean="0"/>
              <a:t> </a:t>
            </a:r>
            <a:r>
              <a:rPr lang="de-AT" sz="1600" i="1" dirty="0" err="1" smtClean="0"/>
              <a:t>Canvas.Bottom</a:t>
            </a:r>
            <a:r>
              <a:rPr lang="de-AT" sz="1600" i="1" dirty="0" smtClean="0"/>
              <a:t> / </a:t>
            </a:r>
            <a:r>
              <a:rPr lang="de-AT" sz="1600" i="1" dirty="0" err="1" smtClean="0"/>
              <a:t>Canvas.Right</a:t>
            </a:r>
            <a:endParaRPr lang="de-AT" sz="1600" i="1" dirty="0"/>
          </a:p>
        </p:txBody>
      </p:sp>
      <p:cxnSp>
        <p:nvCxnSpPr>
          <p:cNvPr id="10" name="Straight Arrow Connector 9"/>
          <p:cNvCxnSpPr/>
          <p:nvPr/>
        </p:nvCxnSpPr>
        <p:spPr>
          <a:xfrm flipV="1">
            <a:off x="2195736" y="3573016"/>
            <a:ext cx="151216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Stack</a:t>
            </a:r>
            <a:r>
              <a:rPr lang="de-AT" dirty="0" smtClean="0"/>
              <a:t> Panel</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Das </a:t>
            </a:r>
            <a:r>
              <a:rPr lang="de-AT" dirty="0" err="1" smtClean="0">
                <a:solidFill>
                  <a:srgbClr val="404040"/>
                </a:solidFill>
                <a:latin typeface="Arial" pitchFamily="34" charset="0"/>
                <a:cs typeface="Arial" pitchFamily="34" charset="0"/>
              </a:rPr>
              <a:t>StackPanel</a:t>
            </a:r>
            <a:r>
              <a:rPr lang="de-AT" dirty="0" smtClean="0">
                <a:solidFill>
                  <a:srgbClr val="404040"/>
                </a:solidFill>
                <a:latin typeface="Arial" pitchFamily="34" charset="0"/>
                <a:cs typeface="Arial" pitchFamily="34" charset="0"/>
              </a:rPr>
              <a:t> reiht alle hinzugefügten Unterelemente nacheinander an. (Vertikal oder horizontal; Standard ist vertikal)</a:t>
            </a: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tabLst/>
              <a:defRPr/>
            </a:pP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pic>
        <p:nvPicPr>
          <p:cNvPr id="66566" name="Picture 6"/>
          <p:cNvPicPr>
            <a:picLocks noChangeAspect="1" noChangeArrowheads="1"/>
          </p:cNvPicPr>
          <p:nvPr/>
        </p:nvPicPr>
        <p:blipFill>
          <a:blip r:embed="rId2" cstate="print"/>
          <a:srcRect/>
          <a:stretch>
            <a:fillRect/>
          </a:stretch>
        </p:blipFill>
        <p:spPr bwMode="auto">
          <a:xfrm>
            <a:off x="6084168" y="4437112"/>
            <a:ext cx="2735848" cy="1656184"/>
          </a:xfrm>
          <a:prstGeom prst="rect">
            <a:avLst/>
          </a:prstGeom>
          <a:noFill/>
          <a:ln w="9525">
            <a:noFill/>
            <a:miter lim="800000"/>
            <a:headEnd/>
            <a:tailEnd/>
          </a:ln>
        </p:spPr>
      </p:pic>
      <p:pic>
        <p:nvPicPr>
          <p:cNvPr id="66567" name="Picture 7"/>
          <p:cNvPicPr>
            <a:picLocks noChangeAspect="1" noChangeArrowheads="1"/>
          </p:cNvPicPr>
          <p:nvPr/>
        </p:nvPicPr>
        <p:blipFill>
          <a:blip r:embed="rId3" cstate="print"/>
          <a:srcRect/>
          <a:stretch>
            <a:fillRect/>
          </a:stretch>
        </p:blipFill>
        <p:spPr bwMode="auto">
          <a:xfrm>
            <a:off x="5508104" y="2348880"/>
            <a:ext cx="2448272" cy="1581627"/>
          </a:xfrm>
          <a:prstGeom prst="rect">
            <a:avLst/>
          </a:prstGeom>
          <a:noFill/>
          <a:ln w="9525">
            <a:noFill/>
            <a:miter lim="800000"/>
            <a:headEnd/>
            <a:tailEnd/>
          </a:ln>
        </p:spPr>
      </p:pic>
      <p:sp>
        <p:nvSpPr>
          <p:cNvPr id="66568" name="Rectangle 8"/>
          <p:cNvSpPr>
            <a:spLocks noChangeArrowheads="1"/>
          </p:cNvSpPr>
          <p:nvPr/>
        </p:nvSpPr>
        <p:spPr bwMode="auto">
          <a:xfrm>
            <a:off x="755576" y="2492896"/>
            <a:ext cx="4687502"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="Aquamarine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Vorname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Nachname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HorizontalAlignment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="Left"/&gt;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6569" name="Rectangle 9"/>
          <p:cNvSpPr>
            <a:spLocks noChangeArrowheads="1"/>
          </p:cNvSpPr>
          <p:nvPr/>
        </p:nvSpPr>
        <p:spPr bwMode="auto">
          <a:xfrm>
            <a:off x="755576" y="4365104"/>
            <a:ext cx="5367175"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="Aquamarine"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Orientation</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="Horizontal"&gt;</a:t>
            </a:r>
            <a:endParaRPr kumimoji="0" lang="de-AT"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Vorname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Nachname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HorizontalAlignment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="Left"/&gt;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Wrap</a:t>
            </a:r>
            <a:r>
              <a:rPr lang="de-AT" dirty="0" smtClean="0"/>
              <a:t> Panel</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Ähnlich wie </a:t>
            </a:r>
            <a:r>
              <a:rPr lang="de-AT" dirty="0" err="1" smtClean="0">
                <a:solidFill>
                  <a:srgbClr val="404040"/>
                </a:solidFill>
                <a:latin typeface="Arial" pitchFamily="34" charset="0"/>
                <a:cs typeface="Arial" pitchFamily="34" charset="0"/>
              </a:rPr>
              <a:t>StackPanel</a:t>
            </a:r>
            <a:r>
              <a:rPr lang="de-AT" dirty="0" smtClean="0">
                <a:solidFill>
                  <a:srgbClr val="404040"/>
                </a:solidFill>
                <a:latin typeface="Arial" pitchFamily="34" charset="0"/>
                <a:cs typeface="Arial" pitchFamily="34" charset="0"/>
              </a:rPr>
              <a:t>.</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Bricht</a:t>
            </a:r>
            <a:r>
              <a:rPr kumimoji="0" lang="de-AT" sz="18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jedoch automatisch in nächste Zeile um, wenn sich ein Element platzmäßig nicht mehr ausgeht. (Beim </a:t>
            </a:r>
            <a:r>
              <a:rPr kumimoji="0" lang="de-AT" sz="18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Stack</a:t>
            </a:r>
            <a:r>
              <a:rPr lang="de-AT" dirty="0" smtClean="0">
                <a:solidFill>
                  <a:srgbClr val="404040"/>
                </a:solidFill>
                <a:latin typeface="Arial" pitchFamily="34" charset="0"/>
                <a:cs typeface="Arial" pitchFamily="34" charset="0"/>
              </a:rPr>
              <a:t>Panel könnten sich Elemente außerhalb des sichtbaren Formularbereichs befinden)</a:t>
            </a: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tabLst/>
              <a:defRPr/>
            </a:pP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67585" name="Rectangle 1"/>
          <p:cNvSpPr>
            <a:spLocks noChangeArrowheads="1"/>
          </p:cNvSpPr>
          <p:nvPr/>
        </p:nvSpPr>
        <p:spPr bwMode="auto">
          <a:xfrm>
            <a:off x="1547664" y="2348880"/>
            <a:ext cx="2230098" cy="17697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WrapPanel</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Button1</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Button2</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Button3</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Button4</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Button5</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Button6</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Button7</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Button8</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Button9</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WrapPanel</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7586" name="Picture 2"/>
          <p:cNvPicPr>
            <a:picLocks noChangeAspect="1" noChangeArrowheads="1"/>
          </p:cNvPicPr>
          <p:nvPr/>
        </p:nvPicPr>
        <p:blipFill>
          <a:blip r:embed="rId2" cstate="print"/>
          <a:srcRect/>
          <a:stretch>
            <a:fillRect/>
          </a:stretch>
        </p:blipFill>
        <p:spPr bwMode="auto">
          <a:xfrm>
            <a:off x="5004048" y="2492896"/>
            <a:ext cx="2085975" cy="1362075"/>
          </a:xfrm>
          <a:prstGeom prst="rect">
            <a:avLst/>
          </a:prstGeom>
          <a:noFill/>
          <a:ln w="9525">
            <a:noFill/>
            <a:miter lim="800000"/>
            <a:headEnd/>
            <a:tailEnd/>
          </a:ln>
        </p:spPr>
      </p:pic>
      <p:sp>
        <p:nvSpPr>
          <p:cNvPr id="67587" name="Rectangle 3"/>
          <p:cNvSpPr>
            <a:spLocks noChangeArrowheads="1"/>
          </p:cNvSpPr>
          <p:nvPr/>
        </p:nvSpPr>
        <p:spPr bwMode="auto">
          <a:xfrm>
            <a:off x="1547664" y="4581128"/>
            <a:ext cx="2582758" cy="17851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WrapPanel</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de-AT" sz="10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Orientation</a:t>
            </a:r>
            <a:r>
              <a:rPr kumimoji="0" lang="de-AT" sz="10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0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Vertical</a:t>
            </a:r>
            <a:r>
              <a:rPr kumimoji="0" lang="de-AT" sz="10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Button1</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Button2</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Button3</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Button4</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Button5</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Button6</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Button7</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Button8</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Button9</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WrapPanel</a:t>
            </a:r>
            <a:r>
              <a:rPr kumimoji="0" lang="de-AT" sz="10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7588" name="Picture 4"/>
          <p:cNvPicPr>
            <a:picLocks noChangeAspect="1" noChangeArrowheads="1"/>
          </p:cNvPicPr>
          <p:nvPr/>
        </p:nvPicPr>
        <p:blipFill>
          <a:blip r:embed="rId3" cstate="print"/>
          <a:srcRect/>
          <a:stretch>
            <a:fillRect/>
          </a:stretch>
        </p:blipFill>
        <p:spPr bwMode="auto">
          <a:xfrm>
            <a:off x="5076056" y="4293096"/>
            <a:ext cx="179070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Dock Panel</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Mit dem DockPanel können Unterelemente relativ zueinander angeordnet werden. </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Jedem Unterelement wird mitgeteilt, an welche Seite des Panels es sich hängen soll. Die Reihenfolge der Unterelemente bestimmt ebenfalls die Position. Nachfolgende Elemente können nur mehr eine Position im freibleibenden Bereich erhalten.</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tabLst/>
              <a:defRPr/>
            </a:pPr>
            <a:endParaRPr kumimoji="0" lang="de-AT" sz="18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68609" name="Rectangle 1"/>
          <p:cNvSpPr>
            <a:spLocks noChangeArrowheads="1"/>
          </p:cNvSpPr>
          <p:nvPr/>
        </p:nvSpPr>
        <p:spPr bwMode="auto">
          <a:xfrm>
            <a:off x="683568" y="2924944"/>
            <a:ext cx="4602542"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DockPanel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DockPanel.Dock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="Top"&gt;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Button1</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DockPanel.Dock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="Left"&gt;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Button2</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DockPanel.Dock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="Right"&gt;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Button3</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DockPanel.Dock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="Top"&gt;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Button4</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 5</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DockPanel</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8610" name="Picture 2"/>
          <p:cNvPicPr>
            <a:picLocks noChangeAspect="1" noChangeArrowheads="1"/>
          </p:cNvPicPr>
          <p:nvPr/>
        </p:nvPicPr>
        <p:blipFill>
          <a:blip r:embed="rId2" cstate="print"/>
          <a:srcRect/>
          <a:stretch>
            <a:fillRect/>
          </a:stretch>
        </p:blipFill>
        <p:spPr bwMode="auto">
          <a:xfrm>
            <a:off x="6012160" y="2636912"/>
            <a:ext cx="2133600" cy="1924050"/>
          </a:xfrm>
          <a:prstGeom prst="rect">
            <a:avLst/>
          </a:prstGeom>
          <a:noFill/>
          <a:ln w="9525">
            <a:noFill/>
            <a:miter lim="800000"/>
            <a:headEnd/>
            <a:tailEnd/>
          </a:ln>
        </p:spPr>
      </p:pic>
      <p:sp>
        <p:nvSpPr>
          <p:cNvPr id="10" name="Content Placeholder 2"/>
          <p:cNvSpPr txBox="1">
            <a:spLocks/>
          </p:cNvSpPr>
          <p:nvPr/>
        </p:nvSpPr>
        <p:spPr>
          <a:xfrm>
            <a:off x="539552" y="5085184"/>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kumimoji="0" lang="de-AT" sz="14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Über</a:t>
            </a:r>
            <a:r>
              <a:rPr kumimoji="0" lang="de-AT" sz="14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Property </a:t>
            </a:r>
            <a:r>
              <a:rPr kumimoji="0" lang="de-AT" sz="14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LastChildFill</a:t>
            </a:r>
            <a:r>
              <a:rPr kumimoji="0" lang="de-AT" sz="14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kann festgelegt werden, ob letztes Element den ganzen verbleibenden Platz einnimmt (standardmäßig </a:t>
            </a:r>
            <a:r>
              <a:rPr kumimoji="0" lang="de-AT" sz="14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true</a:t>
            </a:r>
            <a:r>
              <a:rPr kumimoji="0" lang="de-AT" sz="14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a:t>
            </a:r>
            <a:endParaRPr kumimoji="0" lang="de-AT" sz="14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tabLst/>
              <a:defRPr/>
            </a:pPr>
            <a:endParaRPr kumimoji="0" lang="de-AT" sz="14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4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Uniform </a:t>
            </a:r>
            <a:r>
              <a:rPr lang="de-AT" dirty="0" err="1" smtClean="0"/>
              <a:t>Grid</a:t>
            </a:r>
            <a:endParaRPr lang="de-AT" dirty="0"/>
          </a:p>
        </p:txBody>
      </p:sp>
      <p:sp>
        <p:nvSpPr>
          <p:cNvPr id="4" name="Content Placeholder 2"/>
          <p:cNvSpPr txBox="1">
            <a:spLocks/>
          </p:cNvSpPr>
          <p:nvPr/>
        </p:nvSpPr>
        <p:spPr>
          <a:xfrm>
            <a:off x="395536" y="1052737"/>
            <a:ext cx="8229600" cy="792088"/>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Unterelemente werden in einem Raster ausgerichtet, dessen Zellen alle dieselbe Größe besitzen.</a:t>
            </a: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lang="de-AT" dirty="0" smtClean="0">
                <a:solidFill>
                  <a:srgbClr val="404040"/>
                </a:solidFill>
                <a:latin typeface="Arial" pitchFamily="34" charset="0"/>
                <a:cs typeface="Arial" pitchFamily="34" charset="0"/>
              </a:rPr>
              <a:t>Wenn gewünscht, kann mittels Eigenschaften </a:t>
            </a:r>
            <a:r>
              <a:rPr lang="de-AT" b="1" dirty="0" err="1" smtClean="0">
                <a:solidFill>
                  <a:srgbClr val="404040"/>
                </a:solidFill>
                <a:latin typeface="Arial" pitchFamily="34" charset="0"/>
                <a:cs typeface="Arial" pitchFamily="34" charset="0"/>
              </a:rPr>
              <a:t>Rows</a:t>
            </a:r>
            <a:r>
              <a:rPr lang="de-AT" dirty="0" smtClean="0">
                <a:solidFill>
                  <a:srgbClr val="404040"/>
                </a:solidFill>
                <a:latin typeface="Arial" pitchFamily="34" charset="0"/>
                <a:cs typeface="Arial" pitchFamily="34" charset="0"/>
              </a:rPr>
              <a:t> und </a:t>
            </a:r>
            <a:r>
              <a:rPr lang="de-AT" b="1" dirty="0" smtClean="0">
                <a:solidFill>
                  <a:srgbClr val="404040"/>
                </a:solidFill>
                <a:latin typeface="Arial" pitchFamily="34" charset="0"/>
                <a:cs typeface="Arial" pitchFamily="34" charset="0"/>
              </a:rPr>
              <a:t>Columns</a:t>
            </a:r>
            <a:r>
              <a:rPr lang="de-AT" dirty="0" smtClean="0">
                <a:solidFill>
                  <a:srgbClr val="404040"/>
                </a:solidFill>
                <a:latin typeface="Arial" pitchFamily="34" charset="0"/>
                <a:cs typeface="Arial" pitchFamily="34" charset="0"/>
              </a:rPr>
              <a:t> die Anzahl der zu verwendenden Zeilen und Spalten vorgegeben werden.</a:t>
            </a:r>
          </a:p>
        </p:txBody>
      </p:sp>
      <p:sp>
        <p:nvSpPr>
          <p:cNvPr id="70657" name="Rectangle 1"/>
          <p:cNvSpPr>
            <a:spLocks noChangeArrowheads="1"/>
          </p:cNvSpPr>
          <p:nvPr/>
        </p:nvSpPr>
        <p:spPr bwMode="auto">
          <a:xfrm>
            <a:off x="611560" y="2924944"/>
            <a:ext cx="3066865"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Rows</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Button1</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Button2</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Button3</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Button4</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Button5</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Button6</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0658" name="Picture 2"/>
          <p:cNvPicPr>
            <a:picLocks noChangeAspect="1" noChangeArrowheads="1"/>
          </p:cNvPicPr>
          <p:nvPr/>
        </p:nvPicPr>
        <p:blipFill>
          <a:blip r:embed="rId2" cstate="print"/>
          <a:srcRect/>
          <a:stretch>
            <a:fillRect/>
          </a:stretch>
        </p:blipFill>
        <p:spPr bwMode="auto">
          <a:xfrm>
            <a:off x="5292080" y="2708920"/>
            <a:ext cx="27146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Wichtiges </a:t>
            </a:r>
            <a:r>
              <a:rPr lang="de-AT" dirty="0" err="1" smtClean="0"/>
              <a:t>Know-How</a:t>
            </a:r>
            <a:r>
              <a:rPr lang="de-AT" dirty="0" smtClean="0"/>
              <a:t> zu Container</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Layout-Container unterstützen kein </a:t>
            </a:r>
            <a:r>
              <a:rPr lang="de-AT" sz="1800" b="1" dirty="0" smtClean="0"/>
              <a:t>Scrolling</a:t>
            </a:r>
            <a:r>
              <a:rPr lang="de-AT" sz="1800" dirty="0" smtClean="0"/>
              <a:t> (dafür gibt es den </a:t>
            </a:r>
            <a:r>
              <a:rPr lang="de-AT" sz="1800" dirty="0" err="1" smtClean="0"/>
              <a:t>ScrollViewer</a:t>
            </a:r>
            <a:r>
              <a:rPr lang="de-AT" sz="1800" dirty="0" smtClean="0"/>
              <a:t>).  </a:t>
            </a:r>
            <a:br>
              <a:rPr lang="de-AT" sz="1800" dirty="0" smtClean="0"/>
            </a:br>
            <a:r>
              <a:rPr lang="de-AT" sz="1800" dirty="0" smtClean="0"/>
              <a:t/>
            </a:r>
            <a:br>
              <a:rPr lang="de-AT" sz="1800" dirty="0" smtClean="0"/>
            </a:br>
            <a:r>
              <a:rPr lang="de-AT" sz="1600" dirty="0" err="1" smtClean="0"/>
              <a:t>Bsp</a:t>
            </a:r>
            <a:r>
              <a:rPr lang="de-AT" sz="1600" dirty="0" smtClean="0"/>
              <a:t>: </a:t>
            </a:r>
            <a:r>
              <a:rPr lang="de-AT" sz="1600" b="1" dirty="0" err="1" smtClean="0"/>
              <a:t>ScrollViewer</a:t>
            </a:r>
            <a:r>
              <a:rPr lang="de-AT" sz="1600" b="1" dirty="0" smtClean="0"/>
              <a:t> </a:t>
            </a:r>
            <a:r>
              <a:rPr lang="de-AT" sz="1600" dirty="0" smtClean="0"/>
              <a:t>mit horizontaler und vertikaler </a:t>
            </a:r>
            <a:r>
              <a:rPr lang="de-AT" sz="1600" dirty="0" err="1" smtClean="0"/>
              <a:t>Scrollleiste</a:t>
            </a:r>
            <a:r>
              <a:rPr lang="de-AT" sz="1600" dirty="0" smtClean="0"/>
              <a:t> für ein </a:t>
            </a:r>
            <a:r>
              <a:rPr lang="de-AT" sz="1600" dirty="0" err="1" smtClean="0"/>
              <a:t>Grid</a:t>
            </a:r>
            <a:r>
              <a:rPr lang="de-AT" sz="1600" dirty="0" smtClean="0"/>
              <a:t>, sowie Umsetzung eines </a:t>
            </a:r>
            <a:r>
              <a:rPr lang="de-AT" sz="1600" b="1" dirty="0" smtClean="0"/>
              <a:t>Zeilenumbruchs</a:t>
            </a:r>
            <a:r>
              <a:rPr lang="de-AT" sz="1600" dirty="0" smtClean="0"/>
              <a:t> in TextBox/Textblock:</a:t>
            </a:r>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r>
              <a:rPr lang="de-AT" sz="1800" dirty="0" smtClean="0"/>
              <a:t>Panel (und somit auch alle anderen Layout-Container) empfangen nur dann Ereignisse von einer Maus, wenn die Hintergrund-Eigenschaft gesetzt wurde (Background). Falls kein Hintergrund gewünscht wird, Background-Eigenschaft einfach auf Transparent setzen</a:t>
            </a:r>
            <a:endParaRPr lang="de-AT" sz="1800" dirty="0"/>
          </a:p>
        </p:txBody>
      </p:sp>
      <p:sp>
        <p:nvSpPr>
          <p:cNvPr id="29698" name="Rectangle 2"/>
          <p:cNvSpPr>
            <a:spLocks noChangeArrowheads="1"/>
          </p:cNvSpPr>
          <p:nvPr/>
        </p:nvSpPr>
        <p:spPr bwMode="auto">
          <a:xfrm>
            <a:off x="467544" y="2492896"/>
            <a:ext cx="9020418" cy="229293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ScrollViewer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HorizontalScrollBarVisibility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="Visible"&gt;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TBLeft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 &amp;#10;b"/&gt;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 b c d e f 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LineBreak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LineBreak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h </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i</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ScrollViewer</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53"/>
            <a:ext cx="8229600" cy="1143000"/>
          </a:xfrm>
        </p:spPr>
        <p:txBody>
          <a:bodyPr>
            <a:normAutofit/>
          </a:bodyPr>
          <a:lstStyle/>
          <a:p>
            <a:r>
              <a:rPr lang="de-AT" sz="2400" dirty="0" smtClean="0"/>
              <a:t>Komponentenerstellung und Zugriff auf </a:t>
            </a:r>
            <a:r>
              <a:rPr lang="de-AT" sz="2400" dirty="0" err="1" smtClean="0"/>
              <a:t>Attached</a:t>
            </a:r>
            <a:r>
              <a:rPr lang="de-AT" sz="2400" dirty="0" smtClean="0"/>
              <a:t> Properties aus dem C# </a:t>
            </a:r>
            <a:r>
              <a:rPr lang="de-AT" sz="2400" dirty="0" err="1" smtClean="0"/>
              <a:t>SourceCode</a:t>
            </a:r>
            <a:endParaRPr lang="de-AT" sz="2400" dirty="0"/>
          </a:p>
        </p:txBody>
      </p:sp>
      <p:sp>
        <p:nvSpPr>
          <p:cNvPr id="3" name="Content Placeholder 2"/>
          <p:cNvSpPr>
            <a:spLocks noGrp="1"/>
          </p:cNvSpPr>
          <p:nvPr>
            <p:ph idx="1"/>
          </p:nvPr>
        </p:nvSpPr>
        <p:spPr>
          <a:xfrm>
            <a:off x="539552" y="1052736"/>
            <a:ext cx="8229600" cy="4525963"/>
          </a:xfrm>
        </p:spPr>
        <p:txBody>
          <a:bodyPr/>
          <a:lstStyle/>
          <a:p>
            <a:r>
              <a:rPr lang="de-AT" sz="1800" dirty="0" smtClean="0"/>
              <a:t>Da Design und Code getrennt werden sollen, ist diese Umsetzungsart zu vermeiden. Man sollte jedoch auch diese Möglichkeit kennen:</a:t>
            </a:r>
            <a:endParaRPr lang="de-AT" sz="1800" dirty="0"/>
          </a:p>
        </p:txBody>
      </p:sp>
      <p:sp>
        <p:nvSpPr>
          <p:cNvPr id="69633" name="Rectangle 1"/>
          <p:cNvSpPr>
            <a:spLocks noChangeArrowheads="1"/>
          </p:cNvSpPr>
          <p:nvPr/>
        </p:nvSpPr>
        <p:spPr bwMode="auto">
          <a:xfrm>
            <a:off x="827584" y="2060848"/>
            <a:ext cx="4448654" cy="35548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DockPanel</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dPanel</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DockPanel</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btnTop</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btnLeft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btnTop.Content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"Top 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btnLeft.Content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"Left Button!"</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DockPanel</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.SetDock</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btnTop</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.Top</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DockPanel</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.SetDock</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btnLeft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Dock</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.Left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dPanel.LastChildFill</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6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false</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dPanel.Children.Add</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btnTop</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dPanel.Children.Add</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btnLeft</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this</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.AddChild</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dPanel</a:t>
            </a:r>
            <a:r>
              <a:rPr kumimoji="0" lang="en-US" sz="16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Arrow Connector 6"/>
          <p:cNvCxnSpPr/>
          <p:nvPr/>
        </p:nvCxnSpPr>
        <p:spPr>
          <a:xfrm flipH="1" flipV="1">
            <a:off x="4860032" y="4293096"/>
            <a:ext cx="108012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60032" y="5589240"/>
            <a:ext cx="409599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de-AT" i="1" dirty="0" err="1" smtClean="0"/>
              <a:t>Attached</a:t>
            </a:r>
            <a:r>
              <a:rPr lang="de-AT" i="1" dirty="0" smtClean="0"/>
              <a:t> Properties über Code setzen</a:t>
            </a:r>
            <a:endParaRPr lang="de-AT" i="1" dirty="0"/>
          </a:p>
        </p:txBody>
      </p:sp>
      <p:pic>
        <p:nvPicPr>
          <p:cNvPr id="69634" name="Picture 2"/>
          <p:cNvPicPr>
            <a:picLocks noChangeAspect="1" noChangeArrowheads="1"/>
          </p:cNvPicPr>
          <p:nvPr/>
        </p:nvPicPr>
        <p:blipFill>
          <a:blip r:embed="rId2" cstate="print"/>
          <a:srcRect/>
          <a:stretch>
            <a:fillRect/>
          </a:stretch>
        </p:blipFill>
        <p:spPr bwMode="auto">
          <a:xfrm>
            <a:off x="6012160" y="2348880"/>
            <a:ext cx="213360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de-AT" dirty="0" smtClean="0"/>
              <a:t>Projekttypen in Visual Studio</a:t>
            </a:r>
          </a:p>
        </p:txBody>
      </p:sp>
      <p:sp>
        <p:nvSpPr>
          <p:cNvPr id="8195" name="Inhaltsplatzhalter 2"/>
          <p:cNvSpPr>
            <a:spLocks noGrp="1"/>
          </p:cNvSpPr>
          <p:nvPr>
            <p:ph idx="1"/>
          </p:nvPr>
        </p:nvSpPr>
        <p:spPr>
          <a:xfrm>
            <a:off x="395536" y="1196752"/>
            <a:ext cx="8229600" cy="4525963"/>
          </a:xfrm>
        </p:spPr>
        <p:txBody>
          <a:bodyPr/>
          <a:lstStyle/>
          <a:p>
            <a:pPr marL="0">
              <a:buNone/>
            </a:pPr>
            <a:r>
              <a:rPr lang="de-AT" sz="2000" dirty="0" smtClean="0"/>
              <a:t>Beim Erstellen eines neuen Projektes in Visual Studio können folgende WPF-Projekttypen (Templates) gewählt werden:</a:t>
            </a:r>
          </a:p>
          <a:p>
            <a:pPr marL="0">
              <a:buNone/>
            </a:pPr>
            <a:endParaRPr lang="de-AT" sz="2000" dirty="0" smtClean="0"/>
          </a:p>
          <a:p>
            <a:pPr marL="0"/>
            <a:r>
              <a:rPr lang="de-AT" sz="2000" dirty="0" smtClean="0"/>
              <a:t>WPF </a:t>
            </a:r>
            <a:r>
              <a:rPr lang="de-AT" sz="2000" dirty="0" err="1" smtClean="0"/>
              <a:t>Application</a:t>
            </a:r>
            <a:r>
              <a:rPr lang="de-AT" sz="2000" dirty="0" smtClean="0"/>
              <a:t>:	</a:t>
            </a:r>
          </a:p>
          <a:p>
            <a:pPr marL="625475" lvl="1"/>
            <a:r>
              <a:rPr lang="de-AT" sz="1700" dirty="0" smtClean="0"/>
              <a:t>Typische Windows Anwendung mit UI</a:t>
            </a:r>
          </a:p>
          <a:p>
            <a:pPr marL="625475" lvl="1"/>
            <a:endParaRPr lang="de-AT" sz="1700" dirty="0" smtClean="0"/>
          </a:p>
          <a:p>
            <a:pPr marL="0"/>
            <a:r>
              <a:rPr lang="de-AT" sz="2000" dirty="0" smtClean="0"/>
              <a:t>WPF Browser </a:t>
            </a:r>
            <a:r>
              <a:rPr lang="de-AT" sz="2000" dirty="0" err="1" smtClean="0"/>
              <a:t>Application</a:t>
            </a:r>
            <a:r>
              <a:rPr lang="de-AT" sz="2000" dirty="0" smtClean="0"/>
              <a:t>:</a:t>
            </a:r>
          </a:p>
          <a:p>
            <a:pPr marL="625475" lvl="1"/>
            <a:r>
              <a:rPr lang="de-AT" sz="1700" dirty="0" smtClean="0"/>
              <a:t>Anwendung wird im Browser ausgeführt</a:t>
            </a:r>
          </a:p>
          <a:p>
            <a:pPr marL="625475" lvl="1"/>
            <a:endParaRPr lang="de-AT" sz="1700" dirty="0" smtClean="0"/>
          </a:p>
          <a:p>
            <a:pPr marL="0"/>
            <a:r>
              <a:rPr lang="de-AT" sz="2000" dirty="0" smtClean="0"/>
              <a:t>WPF Custom </a:t>
            </a:r>
            <a:r>
              <a:rPr lang="de-AT" sz="2000" dirty="0" err="1" smtClean="0"/>
              <a:t>Control</a:t>
            </a:r>
            <a:r>
              <a:rPr lang="de-AT" sz="2000" dirty="0" smtClean="0"/>
              <a:t> Library / WPF User </a:t>
            </a:r>
            <a:r>
              <a:rPr lang="de-AT" sz="2000" dirty="0" err="1" smtClean="0"/>
              <a:t>Control</a:t>
            </a:r>
            <a:r>
              <a:rPr lang="de-AT" sz="2000" dirty="0" smtClean="0"/>
              <a:t> Library</a:t>
            </a:r>
          </a:p>
          <a:p>
            <a:pPr marL="625475" lvl="1"/>
            <a:r>
              <a:rPr lang="de-AT" sz="1700" dirty="0" smtClean="0"/>
              <a:t>Bibliotheken für Steuerelemente, die von anderen Anwendungen benutzt werden können</a:t>
            </a:r>
          </a:p>
          <a:p>
            <a:pPr marL="0"/>
            <a:endParaRPr lang="de-AT" sz="1700" dirty="0" smtClean="0"/>
          </a:p>
          <a:p>
            <a:pPr marL="0">
              <a:buNone/>
            </a:pPr>
            <a:endParaRPr lang="de-AT" sz="2000" dirty="0" smtClean="0"/>
          </a:p>
          <a:p>
            <a:pPr marL="0">
              <a:buNone/>
            </a:pPr>
            <a:endParaRPr lang="de-AT"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Datenbindung</a:t>
            </a:r>
            <a:endParaRPr lang="de-AT" dirty="0"/>
          </a:p>
        </p:txBody>
      </p:sp>
      <p:sp>
        <p:nvSpPr>
          <p:cNvPr id="3" name="Content Placeholder 2"/>
          <p:cNvSpPr>
            <a:spLocks noGrp="1"/>
          </p:cNvSpPr>
          <p:nvPr>
            <p:ph idx="1"/>
          </p:nvPr>
        </p:nvSpPr>
        <p:spPr/>
        <p:txBody>
          <a:bodyPr/>
          <a:lstStyle/>
          <a:p>
            <a:r>
              <a:rPr lang="de-AT" sz="2000" dirty="0" smtClean="0"/>
              <a:t>Datenbindung ist ein grundlegendes Prinzip in WPF, um die Kommunikation zwischen Oberfläche und den Daten sauber zu lösen.</a:t>
            </a:r>
          </a:p>
          <a:p>
            <a:r>
              <a:rPr lang="de-AT" sz="2000" dirty="0" smtClean="0"/>
              <a:t>Eine Property einer Quelle (Source) wird an eine Property eines Zieles (Target) gebunden, d. h. verändert sich die Property in der Quelle, so wird dieser Wert auch der Property im Ziel zugewiesen. (</a:t>
            </a:r>
            <a:r>
              <a:rPr lang="de-AT" sz="2000" dirty="0" err="1" smtClean="0"/>
              <a:t>OneWay</a:t>
            </a:r>
            <a:r>
              <a:rPr lang="de-AT" sz="2000" dirty="0" smtClean="0"/>
              <a:t>-Binding)</a:t>
            </a:r>
          </a:p>
          <a:p>
            <a:r>
              <a:rPr lang="de-AT" sz="2000" dirty="0" smtClean="0"/>
              <a:t>Die Property des Zieles muss eine </a:t>
            </a:r>
            <a:r>
              <a:rPr lang="de-AT" sz="2000" dirty="0" err="1" smtClean="0"/>
              <a:t>Dependency</a:t>
            </a:r>
            <a:r>
              <a:rPr lang="de-AT" sz="2000" dirty="0" smtClean="0"/>
              <a:t>-Property sein (Abonnieren von Ereignissen dadurch nicht mehr eigens erforderlich). </a:t>
            </a:r>
          </a:p>
          <a:p>
            <a:endParaRPr lang="de-AT"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Elementeigenschaften binden</a:t>
            </a:r>
            <a:endParaRPr lang="de-AT" dirty="0"/>
          </a:p>
        </p:txBody>
      </p:sp>
      <p:sp>
        <p:nvSpPr>
          <p:cNvPr id="3" name="Content Placeholder 2"/>
          <p:cNvSpPr>
            <a:spLocks noGrp="1"/>
          </p:cNvSpPr>
          <p:nvPr>
            <p:ph idx="1"/>
          </p:nvPr>
        </p:nvSpPr>
        <p:spPr>
          <a:xfrm>
            <a:off x="251520" y="908721"/>
            <a:ext cx="8640960" cy="1152128"/>
          </a:xfrm>
        </p:spPr>
        <p:txBody>
          <a:bodyPr/>
          <a:lstStyle/>
          <a:p>
            <a:r>
              <a:rPr lang="de-AT" sz="1600" dirty="0" smtClean="0"/>
              <a:t>Einfache Datenbindung: Die Text Property der TextBox „</a:t>
            </a:r>
            <a:r>
              <a:rPr lang="de-AT" sz="1600" i="1" dirty="0" err="1" smtClean="0"/>
              <a:t>TBLeft</a:t>
            </a:r>
            <a:r>
              <a:rPr lang="de-AT" sz="1600" dirty="0" smtClean="0"/>
              <a:t>“ wurde an die Text Property der „</a:t>
            </a:r>
            <a:r>
              <a:rPr lang="de-AT" sz="1600" i="1" dirty="0" err="1" smtClean="0"/>
              <a:t>TBRight</a:t>
            </a:r>
            <a:r>
              <a:rPr lang="de-AT" sz="1600" dirty="0" smtClean="0"/>
              <a:t>“ gebunden. Eingaben in der rechten TextBox werden auch in die linke übernommen:</a:t>
            </a:r>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r>
              <a:rPr lang="de-AT" sz="1600" dirty="0" smtClean="0"/>
              <a:t>Durch das Setzen von Mode auf den Wert „</a:t>
            </a:r>
            <a:r>
              <a:rPr lang="de-AT" sz="1600" i="1" dirty="0" err="1" smtClean="0"/>
              <a:t>TwoWay</a:t>
            </a:r>
            <a:r>
              <a:rPr lang="de-AT" sz="1600" dirty="0" smtClean="0"/>
              <a:t>“ wird nun die Aktualisierung in beide Richtungen durchgeführt. Mittels </a:t>
            </a:r>
            <a:r>
              <a:rPr lang="de-AT" sz="1600" i="1" dirty="0" err="1" smtClean="0"/>
              <a:t>UpdateSourceTrigger</a:t>
            </a:r>
            <a:r>
              <a:rPr lang="de-AT" sz="1600" i="1" dirty="0" smtClean="0"/>
              <a:t>=</a:t>
            </a:r>
            <a:r>
              <a:rPr lang="de-AT" sz="1600" i="1" dirty="0" err="1" smtClean="0"/>
              <a:t>PropertyChanged</a:t>
            </a:r>
            <a:r>
              <a:rPr lang="de-AT" sz="1600" dirty="0" smtClean="0"/>
              <a:t> wird festgelegt, dass das Source-Element (</a:t>
            </a:r>
            <a:r>
              <a:rPr lang="de-AT" sz="1600" i="1" dirty="0" err="1" smtClean="0"/>
              <a:t>TBRight</a:t>
            </a:r>
            <a:r>
              <a:rPr lang="de-AT" sz="1600" dirty="0" smtClean="0"/>
              <a:t>) sofort nach einer Änderung aktualisiert wird.</a:t>
            </a:r>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pPr>
              <a:buNone/>
            </a:pPr>
            <a:endParaRPr lang="de-AT" sz="1600" dirty="0" smtClean="0"/>
          </a:p>
          <a:p>
            <a:pPr>
              <a:buNone/>
            </a:pPr>
            <a:endParaRPr lang="de-AT" sz="1600" dirty="0" smtClean="0"/>
          </a:p>
          <a:p>
            <a:endParaRPr lang="de-AT" sz="1600" dirty="0"/>
          </a:p>
        </p:txBody>
      </p:sp>
      <p:sp>
        <p:nvSpPr>
          <p:cNvPr id="76803" name="Rectangle 3"/>
          <p:cNvSpPr>
            <a:spLocks noChangeArrowheads="1"/>
          </p:cNvSpPr>
          <p:nvPr/>
        </p:nvSpPr>
        <p:spPr bwMode="auto">
          <a:xfrm>
            <a:off x="395536" y="1772816"/>
            <a:ext cx="6647974" cy="161582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TBLeft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ElementName</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 /&gt;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6805" name="Picture 5"/>
          <p:cNvPicPr>
            <a:picLocks noChangeAspect="1" noChangeArrowheads="1"/>
          </p:cNvPicPr>
          <p:nvPr/>
        </p:nvPicPr>
        <p:blipFill>
          <a:blip r:embed="rId2" cstate="print"/>
          <a:srcRect/>
          <a:stretch>
            <a:fillRect/>
          </a:stretch>
        </p:blipFill>
        <p:spPr bwMode="auto">
          <a:xfrm>
            <a:off x="6156176" y="1700808"/>
            <a:ext cx="2714625" cy="857250"/>
          </a:xfrm>
          <a:prstGeom prst="rect">
            <a:avLst/>
          </a:prstGeom>
          <a:noFill/>
          <a:ln w="9525">
            <a:noFill/>
            <a:miter lim="800000"/>
            <a:headEnd/>
            <a:tailEnd/>
          </a:ln>
        </p:spPr>
      </p:pic>
      <p:pic>
        <p:nvPicPr>
          <p:cNvPr id="76807" name="Picture 7"/>
          <p:cNvPicPr>
            <a:picLocks noChangeAspect="1" noChangeArrowheads="1"/>
          </p:cNvPicPr>
          <p:nvPr/>
        </p:nvPicPr>
        <p:blipFill>
          <a:blip r:embed="rId3" cstate="print"/>
          <a:srcRect/>
          <a:stretch>
            <a:fillRect/>
          </a:stretch>
        </p:blipFill>
        <p:spPr bwMode="auto">
          <a:xfrm>
            <a:off x="6228184" y="4869160"/>
            <a:ext cx="2714625" cy="838200"/>
          </a:xfrm>
          <a:prstGeom prst="rect">
            <a:avLst/>
          </a:prstGeom>
          <a:noFill/>
          <a:ln w="9525">
            <a:noFill/>
            <a:miter lim="800000"/>
            <a:headEnd/>
            <a:tailEnd/>
          </a:ln>
        </p:spPr>
      </p:pic>
      <p:sp>
        <p:nvSpPr>
          <p:cNvPr id="76808" name="Rectangle 8"/>
          <p:cNvSpPr>
            <a:spLocks noChangeArrowheads="1"/>
          </p:cNvSpPr>
          <p:nvPr/>
        </p:nvSpPr>
        <p:spPr bwMode="auto">
          <a:xfrm>
            <a:off x="251520" y="4581128"/>
            <a:ext cx="6567824" cy="17081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ColumnDefinition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Grid.ColumnDefinitions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TBLeft</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ElementName</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=Text,</a:t>
            </a:r>
            <a:r>
              <a:rPr kumimoji="0" lang="en-US"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Mode</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TwoWay</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 /&gt;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Bindungsmodi / Übersicht</a:t>
            </a:r>
            <a:endParaRPr lang="de-AT" dirty="0"/>
          </a:p>
        </p:txBody>
      </p:sp>
      <p:graphicFrame>
        <p:nvGraphicFramePr>
          <p:cNvPr id="9" name="Table 8"/>
          <p:cNvGraphicFramePr>
            <a:graphicFrameLocks noGrp="1"/>
          </p:cNvGraphicFramePr>
          <p:nvPr/>
        </p:nvGraphicFramePr>
        <p:xfrm>
          <a:off x="395536" y="1052736"/>
          <a:ext cx="8136904" cy="3250670"/>
        </p:xfrm>
        <a:graphic>
          <a:graphicData uri="http://schemas.openxmlformats.org/drawingml/2006/table">
            <a:tbl>
              <a:tblPr/>
              <a:tblGrid>
                <a:gridCol w="1872208"/>
                <a:gridCol w="6264696"/>
              </a:tblGrid>
              <a:tr h="238824">
                <a:tc>
                  <a:txBody>
                    <a:bodyPr/>
                    <a:lstStyle/>
                    <a:p>
                      <a:pPr lvl="0"/>
                      <a:r>
                        <a:rPr lang="de-AT" sz="1400" b="1" dirty="0" smtClean="0"/>
                        <a:t> Mode</a:t>
                      </a:r>
                      <a:endParaRPr lang="de-AT" sz="1400" b="1"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b="1" dirty="0"/>
                        <a:t>Beschreibung </a:t>
                      </a:r>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5272">
                <a:tc>
                  <a:txBody>
                    <a:bodyPr/>
                    <a:lstStyle/>
                    <a:p>
                      <a:pPr lvl="0"/>
                      <a:r>
                        <a:rPr lang="de-AT" sz="1400" dirty="0" smtClean="0"/>
                        <a:t> Default </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dirty="0"/>
                        <a:t>Hiermit wird der Standardmodus beschrieben, der für die Eigenschaft vordefiniert ist. Dabei handelt es sich meistens um den Mode </a:t>
                      </a:r>
                      <a:r>
                        <a:rPr lang="de-AT" sz="1400" dirty="0" err="1"/>
                        <a:t>TwoWay</a:t>
                      </a:r>
                      <a:r>
                        <a:rPr lang="de-AT" sz="1400" dirty="0"/>
                        <a:t>.</a:t>
                      </a:r>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8072">
                <a:tc>
                  <a:txBody>
                    <a:bodyPr/>
                    <a:lstStyle/>
                    <a:p>
                      <a:pPr lvl="0"/>
                      <a:r>
                        <a:rPr lang="de-AT" sz="1400" dirty="0" smtClean="0"/>
                        <a:t> </a:t>
                      </a:r>
                      <a:r>
                        <a:rPr lang="de-AT" sz="1400" dirty="0" err="1" smtClean="0"/>
                        <a:t>OneTime</a:t>
                      </a:r>
                      <a:r>
                        <a:rPr lang="de-AT" sz="1400" dirty="0" smtClean="0"/>
                        <a:t> </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dirty="0"/>
                        <a:t>Der Wert wird nur einmal von der Quelle zum Ziel übertragen. Danach findet keine Aktualisierung mehr </a:t>
                      </a:r>
                      <a:r>
                        <a:rPr lang="de-AT" sz="1400" dirty="0" smtClean="0"/>
                        <a:t>statt.</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92088">
                <a:tc>
                  <a:txBody>
                    <a:bodyPr/>
                    <a:lstStyle/>
                    <a:p>
                      <a:pPr lvl="0"/>
                      <a:r>
                        <a:rPr lang="de-AT" sz="1400" dirty="0" smtClean="0"/>
                        <a:t> </a:t>
                      </a:r>
                      <a:r>
                        <a:rPr lang="de-AT" sz="1400" dirty="0" err="1" smtClean="0"/>
                        <a:t>OneWay</a:t>
                      </a:r>
                      <a:r>
                        <a:rPr lang="de-AT" sz="1400" dirty="0" smtClean="0"/>
                        <a:t> </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dirty="0"/>
                        <a:t>Der Wert wird nur von der Quelle zum Ziel übertragen. </a:t>
                      </a:r>
                      <a:r>
                        <a:rPr lang="de-AT" sz="1400" dirty="0" smtClean="0"/>
                        <a:t>Änderung der Zieleigenschaft verursachen keine Aktualisierung</a:t>
                      </a:r>
                      <a:r>
                        <a:rPr lang="de-AT" sz="1400" baseline="0" dirty="0" smtClean="0"/>
                        <a:t> bei der Quelle (nächste Änderung der Quelle würde diese Änderung im Ziel überschreiben)</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lvl="0"/>
                      <a:r>
                        <a:rPr lang="de-AT" sz="1400" dirty="0" smtClean="0"/>
                        <a:t> </a:t>
                      </a:r>
                      <a:r>
                        <a:rPr lang="de-AT" sz="1400" dirty="0" err="1" smtClean="0"/>
                        <a:t>OneWayToSource</a:t>
                      </a:r>
                      <a:r>
                        <a:rPr lang="de-AT" sz="1400" dirty="0" smtClean="0"/>
                        <a:t> </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dirty="0" smtClean="0"/>
                        <a:t>Gegenstück von </a:t>
                      </a:r>
                      <a:r>
                        <a:rPr lang="de-AT" sz="1400" dirty="0" err="1" smtClean="0"/>
                        <a:t>OneWay</a:t>
                      </a:r>
                      <a:r>
                        <a:rPr lang="de-AT" sz="1400" dirty="0" smtClean="0"/>
                        <a:t>. Hier wird die Quelleigenschaft aktualisiert.</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4366">
                <a:tc>
                  <a:txBody>
                    <a:bodyPr/>
                    <a:lstStyle/>
                    <a:p>
                      <a:pPr lvl="0"/>
                      <a:r>
                        <a:rPr lang="de-AT" sz="1400" dirty="0" smtClean="0"/>
                        <a:t> </a:t>
                      </a:r>
                      <a:r>
                        <a:rPr lang="de-AT" sz="1400" dirty="0" err="1" smtClean="0"/>
                        <a:t>TwoWay</a:t>
                      </a:r>
                      <a:r>
                        <a:rPr lang="de-AT" sz="1400" dirty="0" smtClean="0"/>
                        <a:t> </a:t>
                      </a:r>
                      <a:endParaRPr lang="de-AT" sz="1400" dirty="0"/>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de-AT" sz="1400" dirty="0"/>
                        <a:t>Die Werte sowohl von der Quelle als auch vom Ziel werden in beide Richtungen übertragen.</a:t>
                      </a:r>
                    </a:p>
                  </a:txBody>
                  <a:tcPr marL="12732" marR="12732" marT="12732" marB="12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nvGraphicFramePr>
        <p:xfrm>
          <a:off x="395536" y="4437112"/>
          <a:ext cx="8136904" cy="1803824"/>
        </p:xfrm>
        <a:graphic>
          <a:graphicData uri="http://schemas.openxmlformats.org/drawingml/2006/table">
            <a:tbl>
              <a:tblPr/>
              <a:tblGrid>
                <a:gridCol w="1872208"/>
                <a:gridCol w="6264696"/>
              </a:tblGrid>
              <a:tr h="86829">
                <a:tc>
                  <a:txBody>
                    <a:bodyPr/>
                    <a:lstStyle/>
                    <a:p>
                      <a:r>
                        <a:rPr lang="de-AT" sz="1300" b="1" dirty="0" err="1" smtClean="0"/>
                        <a:t>UpdateSourceTrigger</a:t>
                      </a:r>
                      <a:endParaRPr lang="de-AT" sz="1300" b="1" dirty="0"/>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de-AT" sz="1300" b="1" dirty="0"/>
                        <a:t>Beschreibung </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120">
                <a:tc>
                  <a:txBody>
                    <a:bodyPr/>
                    <a:lstStyle/>
                    <a:p>
                      <a:r>
                        <a:rPr lang="de-AT" sz="1300"/>
                        <a:t>Default </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de-AT" sz="1300" dirty="0"/>
                        <a:t>Die Standardeinstellung variiert von Komponente zu Komponente. Oft ist es </a:t>
                      </a:r>
                      <a:r>
                        <a:rPr lang="de-AT" sz="1300" dirty="0" err="1"/>
                        <a:t>PropertyChanged</a:t>
                      </a:r>
                      <a:r>
                        <a:rPr lang="de-AT" sz="1300" dirty="0"/>
                        <a:t>, in selteneren Fällen </a:t>
                      </a:r>
                      <a:r>
                        <a:rPr lang="de-AT" sz="1300" dirty="0" err="1"/>
                        <a:t>LostFocus</a:t>
                      </a:r>
                      <a:r>
                        <a:rPr lang="de-AT" sz="1300" dirty="0"/>
                        <a:t> (wie bei einer TextBox).</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404">
                <a:tc>
                  <a:txBody>
                    <a:bodyPr/>
                    <a:lstStyle/>
                    <a:p>
                      <a:r>
                        <a:rPr lang="de-AT" sz="1300"/>
                        <a:t>Explicit </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de-AT" sz="1300" dirty="0"/>
                        <a:t>Die Änderung muss explizit durch den Aufruf der </a:t>
                      </a:r>
                      <a:r>
                        <a:rPr lang="de-AT" sz="1300" dirty="0" err="1"/>
                        <a:t>UpdateSource</a:t>
                      </a:r>
                      <a:r>
                        <a:rPr lang="de-AT" sz="1300" dirty="0"/>
                        <a:t>-Methode des Zielobjekts erfolgen.</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545">
                <a:tc>
                  <a:txBody>
                    <a:bodyPr/>
                    <a:lstStyle/>
                    <a:p>
                      <a:r>
                        <a:rPr lang="de-AT" sz="1300"/>
                        <a:t>LostFocus </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de-AT" sz="1300" dirty="0"/>
                        <a:t>Die Quelle wird aktualisiert, wenn die Zielkomponente den Fokus verliert.</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262">
                <a:tc>
                  <a:txBody>
                    <a:bodyPr/>
                    <a:lstStyle/>
                    <a:p>
                      <a:r>
                        <a:rPr lang="de-AT" sz="1300"/>
                        <a:t>PropertyChanged </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de-AT" sz="1300" dirty="0"/>
                        <a:t>Die Aktualisierung erfolgt bei jeder Änderung. Allerdings beansprucht diese Einstellung die Ressourcen sehr intensiv.</a:t>
                      </a:r>
                    </a:p>
                  </a:txBody>
                  <a:tcPr marL="21123" marR="21123" marT="21123" marB="211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2400" dirty="0" smtClean="0"/>
              <a:t>Datenbindung Angabe der </a:t>
            </a:r>
            <a:r>
              <a:rPr lang="de-AT" sz="2400" dirty="0" err="1" smtClean="0"/>
              <a:t>RelativeSource</a:t>
            </a:r>
            <a:r>
              <a:rPr lang="de-AT" sz="2400" dirty="0" smtClean="0"/>
              <a:t>-Property</a:t>
            </a:r>
            <a:endParaRPr lang="de-AT" sz="2400" dirty="0"/>
          </a:p>
        </p:txBody>
      </p:sp>
      <p:sp>
        <p:nvSpPr>
          <p:cNvPr id="9" name="Content Placeholder 2"/>
          <p:cNvSpPr>
            <a:spLocks noGrp="1"/>
          </p:cNvSpPr>
          <p:nvPr>
            <p:ph idx="1"/>
          </p:nvPr>
        </p:nvSpPr>
        <p:spPr>
          <a:xfrm>
            <a:off x="251520" y="1124744"/>
            <a:ext cx="8640960" cy="1944216"/>
          </a:xfrm>
        </p:spPr>
        <p:txBody>
          <a:bodyPr/>
          <a:lstStyle/>
          <a:p>
            <a:r>
              <a:rPr lang="de-AT" sz="1600" dirty="0" smtClean="0"/>
              <a:t>Hier kann die Quelle der Bindung als relatives Element zum aktuellen Element angegeben werden (ohne Angabe eines Element-Namen)</a:t>
            </a:r>
          </a:p>
          <a:p>
            <a:endParaRPr lang="de-AT" sz="1600" dirty="0" smtClean="0"/>
          </a:p>
          <a:p>
            <a:r>
              <a:rPr lang="de-AT" sz="1600" dirty="0" smtClean="0"/>
              <a:t>Im Attribut Mode wird die Datenherkunft angegeben. Mögliche Werte für Mode:</a:t>
            </a:r>
          </a:p>
          <a:p>
            <a:pPr lvl="1"/>
            <a:r>
              <a:rPr lang="de-AT" sz="1300" dirty="0" err="1" smtClean="0"/>
              <a:t>Self</a:t>
            </a:r>
            <a:r>
              <a:rPr lang="de-AT" sz="1300" dirty="0" smtClean="0"/>
              <a:t>: Das Element selbst</a:t>
            </a:r>
          </a:p>
          <a:p>
            <a:pPr lvl="1"/>
            <a:r>
              <a:rPr lang="de-AT" sz="1300" dirty="0" err="1" smtClean="0"/>
              <a:t>FindAncestor</a:t>
            </a:r>
            <a:r>
              <a:rPr lang="de-AT" sz="1300" dirty="0" smtClean="0"/>
              <a:t>: Ein Elternelement, welches noch näher über die Attribute </a:t>
            </a:r>
            <a:r>
              <a:rPr lang="de-AT" sz="1300" dirty="0" err="1" smtClean="0"/>
              <a:t>AncestorType</a:t>
            </a:r>
            <a:r>
              <a:rPr lang="de-AT" sz="1300" dirty="0" smtClean="0"/>
              <a:t> und ev. </a:t>
            </a:r>
            <a:r>
              <a:rPr lang="de-AT" sz="1300" dirty="0" err="1" smtClean="0"/>
              <a:t>AncestorLevel</a:t>
            </a:r>
            <a:r>
              <a:rPr lang="de-AT" sz="1300" dirty="0" smtClean="0"/>
              <a:t> (Level 1 ist das nächstgelegene Elternelement) spezifiziert werden muss.</a:t>
            </a:r>
          </a:p>
          <a:p>
            <a:pPr lvl="1"/>
            <a:r>
              <a:rPr lang="de-AT" sz="1300" dirty="0" err="1" smtClean="0"/>
              <a:t>PreviousData</a:t>
            </a:r>
            <a:r>
              <a:rPr lang="de-AT" sz="1300" dirty="0" smtClean="0"/>
              <a:t>: Das Vorgängerelement in einer datengebundenen Liste</a:t>
            </a:r>
          </a:p>
          <a:p>
            <a:pPr lvl="1"/>
            <a:r>
              <a:rPr lang="de-AT" sz="1300" dirty="0" err="1" smtClean="0"/>
              <a:t>TemplatedParent</a:t>
            </a:r>
            <a:r>
              <a:rPr lang="de-AT" sz="1300" dirty="0" smtClean="0"/>
              <a:t>: Das Elternelement in einem Template</a:t>
            </a:r>
          </a:p>
          <a:p>
            <a:pPr lvl="1"/>
            <a:endParaRPr lang="de-AT" sz="1300" dirty="0" smtClean="0"/>
          </a:p>
          <a:p>
            <a:pPr lvl="1"/>
            <a:endParaRPr lang="de-AT" sz="1300" dirty="0" smtClean="0"/>
          </a:p>
          <a:p>
            <a:pPr lvl="1">
              <a:buNone/>
            </a:pPr>
            <a:r>
              <a:rPr lang="de-AT" sz="1300" dirty="0" err="1" smtClean="0"/>
              <a:t>Bsp</a:t>
            </a:r>
            <a:r>
              <a:rPr lang="de-AT" sz="1300" dirty="0" smtClean="0"/>
              <a:t>: In einem TextBlock-Element wird der Name des Formulars angezeigt:</a:t>
            </a:r>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pPr>
              <a:buNone/>
            </a:pPr>
            <a:endParaRPr lang="de-AT" sz="1600" dirty="0" smtClean="0"/>
          </a:p>
          <a:p>
            <a:pPr>
              <a:buNone/>
            </a:pPr>
            <a:endParaRPr lang="de-AT" sz="1600" dirty="0" smtClean="0"/>
          </a:p>
          <a:p>
            <a:endParaRPr lang="de-AT" sz="1600" dirty="0"/>
          </a:p>
        </p:txBody>
      </p:sp>
      <p:sp>
        <p:nvSpPr>
          <p:cNvPr id="98305" name="Rectangle 1"/>
          <p:cNvSpPr>
            <a:spLocks noChangeArrowheads="1"/>
          </p:cNvSpPr>
          <p:nvPr/>
        </p:nvSpPr>
        <p:spPr bwMode="auto">
          <a:xfrm>
            <a:off x="755576" y="4365104"/>
            <a:ext cx="763863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RelativeSource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RelativeSource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Mode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FindAncestor</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FF"/>
                </a:solidFill>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AncestorType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Window</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de-AT" sz="2400" dirty="0" smtClean="0"/>
              <a:t>Elementeigenschaften binden (Alternative Möglichkeiten)</a:t>
            </a:r>
            <a:endParaRPr lang="de-AT" sz="2400" dirty="0"/>
          </a:p>
        </p:txBody>
      </p:sp>
      <p:sp>
        <p:nvSpPr>
          <p:cNvPr id="3" name="Content Placeholder 2"/>
          <p:cNvSpPr>
            <a:spLocks noGrp="1"/>
          </p:cNvSpPr>
          <p:nvPr>
            <p:ph idx="1"/>
          </p:nvPr>
        </p:nvSpPr>
        <p:spPr>
          <a:xfrm>
            <a:off x="251520" y="1124744"/>
            <a:ext cx="8640960" cy="1152128"/>
          </a:xfrm>
        </p:spPr>
        <p:txBody>
          <a:bodyPr/>
          <a:lstStyle/>
          <a:p>
            <a:r>
              <a:rPr lang="de-AT" sz="1600" dirty="0" smtClean="0"/>
              <a:t>Alternativ zur Angabe der Markup Extension in Attribut-Schreibweise, z.B. </a:t>
            </a:r>
            <a:r>
              <a:rPr lang="de-AT" sz="1600" i="1" dirty="0" smtClean="0"/>
              <a:t>Text=“{Binding…..}“, </a:t>
            </a:r>
            <a:r>
              <a:rPr lang="de-AT" sz="1600" dirty="0" smtClean="0"/>
              <a:t>kann die Definition auch über die Property Element Syntax erfolgen (siehe auch unter der Folie Markup Extension).</a:t>
            </a:r>
          </a:p>
          <a:p>
            <a:endParaRPr lang="de-AT" sz="1600" dirty="0" smtClean="0"/>
          </a:p>
          <a:p>
            <a:endParaRPr lang="de-AT" sz="1600" dirty="0" smtClean="0"/>
          </a:p>
          <a:p>
            <a:endParaRPr lang="de-AT" sz="1600" dirty="0" smtClean="0"/>
          </a:p>
          <a:p>
            <a:endParaRPr lang="de-AT" sz="1600" dirty="0" smtClean="0"/>
          </a:p>
          <a:p>
            <a:endParaRPr lang="de-AT" sz="1600" dirty="0" smtClean="0"/>
          </a:p>
          <a:p>
            <a:pPr>
              <a:buNone/>
            </a:pPr>
            <a:endParaRPr lang="de-AT" sz="1600" dirty="0" smtClean="0"/>
          </a:p>
          <a:p>
            <a:pPr>
              <a:buNone/>
            </a:pPr>
            <a:endParaRPr lang="de-AT" sz="1600" dirty="0" smtClean="0"/>
          </a:p>
          <a:p>
            <a:r>
              <a:rPr lang="de-AT" sz="1600" dirty="0" smtClean="0"/>
              <a:t>Auch per </a:t>
            </a:r>
            <a:r>
              <a:rPr lang="de-AT" sz="1600" dirty="0" err="1" smtClean="0"/>
              <a:t>Sourcecode</a:t>
            </a:r>
            <a:r>
              <a:rPr lang="de-AT" sz="1600" dirty="0" smtClean="0"/>
              <a:t> kann eine Bindung festgelegt werden:</a:t>
            </a:r>
          </a:p>
          <a:p>
            <a:pPr>
              <a:buNone/>
            </a:pPr>
            <a:r>
              <a:rPr lang="de-AT" sz="1600" dirty="0" smtClean="0"/>
              <a:t> </a:t>
            </a:r>
          </a:p>
          <a:p>
            <a:endParaRPr lang="de-AT" sz="1600" dirty="0" smtClean="0"/>
          </a:p>
          <a:p>
            <a:pPr>
              <a:buNone/>
            </a:pPr>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pPr>
              <a:buNone/>
            </a:pPr>
            <a:endParaRPr lang="de-AT" sz="1600" dirty="0" smtClean="0"/>
          </a:p>
          <a:p>
            <a:pPr>
              <a:buNone/>
            </a:pPr>
            <a:endParaRPr lang="de-AT" sz="1600" dirty="0" smtClean="0"/>
          </a:p>
          <a:p>
            <a:endParaRPr lang="de-AT" sz="1600" dirty="0"/>
          </a:p>
        </p:txBody>
      </p:sp>
      <p:sp>
        <p:nvSpPr>
          <p:cNvPr id="79873" name="Rectangle 1"/>
          <p:cNvSpPr>
            <a:spLocks noChangeArrowheads="1"/>
          </p:cNvSpPr>
          <p:nvPr/>
        </p:nvSpPr>
        <p:spPr bwMode="auto">
          <a:xfrm>
            <a:off x="467544" y="2204864"/>
            <a:ext cx="7321235"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TBLeft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ElementName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="Text"/&gt;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TBRight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 /&gt;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9874" name="Rectangle 2"/>
          <p:cNvSpPr>
            <a:spLocks noChangeArrowheads="1"/>
          </p:cNvSpPr>
          <p:nvPr/>
        </p:nvSpPr>
        <p:spPr bwMode="auto">
          <a:xfrm>
            <a:off x="0" y="4437112"/>
            <a:ext cx="6247223" cy="116955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            Binding</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binding.ElementName</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TBRight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binding.Path</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PropertyPath</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TBLeft.SetBinding</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TextBox</a:t>
            </a:r>
            <a:r>
              <a:rPr kumimoji="0" lang="en-US" sz="14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.TextProperty</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binding);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Bindung von Objekten</a:t>
            </a:r>
            <a:endParaRPr lang="de-AT" dirty="0"/>
          </a:p>
        </p:txBody>
      </p:sp>
      <p:sp>
        <p:nvSpPr>
          <p:cNvPr id="7" name="Content Placeholder 2"/>
          <p:cNvSpPr>
            <a:spLocks noGrp="1"/>
          </p:cNvSpPr>
          <p:nvPr>
            <p:ph idx="1"/>
          </p:nvPr>
        </p:nvSpPr>
        <p:spPr>
          <a:xfrm>
            <a:off x="323528" y="980728"/>
            <a:ext cx="8640960" cy="4968551"/>
          </a:xfrm>
        </p:spPr>
        <p:txBody>
          <a:bodyPr/>
          <a:lstStyle/>
          <a:p>
            <a:pPr>
              <a:buNone/>
            </a:pPr>
            <a:r>
              <a:rPr lang="de-AT" sz="1400" dirty="0" smtClean="0"/>
              <a:t>	Einleitendes Beispiel: Ein Objekt (der Klasse Person) wird als Ressource erstellt und zwei TextBox-Elemente werden an die Felder Vor- und Nachname gebunden.  </a:t>
            </a:r>
          </a:p>
          <a:p>
            <a:pPr>
              <a:buNone/>
            </a:pPr>
            <a:endParaRPr lang="de-AT" sz="1400" dirty="0" smtClean="0"/>
          </a:p>
          <a:p>
            <a:pPr>
              <a:buNone/>
            </a:pPr>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pPr>
              <a:buNone/>
            </a:pPr>
            <a:endParaRPr lang="de-AT" sz="1400" dirty="0" smtClean="0"/>
          </a:p>
          <a:p>
            <a:pPr>
              <a:buNone/>
            </a:pPr>
            <a:endParaRPr lang="de-AT" sz="1400" dirty="0" smtClean="0"/>
          </a:p>
          <a:p>
            <a:endParaRPr lang="de-AT" sz="1400" dirty="0"/>
          </a:p>
        </p:txBody>
      </p:sp>
      <p:sp>
        <p:nvSpPr>
          <p:cNvPr id="86017" name="Rectangle 1"/>
          <p:cNvSpPr>
            <a:spLocks noChangeArrowheads="1"/>
          </p:cNvSpPr>
          <p:nvPr/>
        </p:nvSpPr>
        <p:spPr bwMode="auto">
          <a:xfrm>
            <a:off x="323528" y="1628800"/>
            <a:ext cx="5715026" cy="476284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Class</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="Kap6_BindungAnEinObjekt.MainWindow"</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local</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clr-namespace:Person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Title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="Kapitel 6 - Bindung an ein Objekt"</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local</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Person</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APerson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FirstName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="Norbert"</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LastName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="Eder"/&gt;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="Personendaten"</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FontSize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="16"</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FontWeight</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Bold</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="Vorname"</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TextBox</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Name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="FirstNameTextBox"</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Text</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05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APerson</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=FirstName}"/&gt;</a:t>
            </a:r>
            <a:endParaRPr kumimoji="0" lang="de-AT"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="Nachname"</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TextBox</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Name</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="LastNameTextBox"</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Text</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05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05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APerson</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05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LastName</a:t>
            </a:r>
            <a:r>
              <a:rPr kumimoji="0" lang="de-AT" sz="105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Separator</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6018" name="Picture 2"/>
          <p:cNvPicPr>
            <a:picLocks noChangeAspect="1" noChangeArrowheads="1"/>
          </p:cNvPicPr>
          <p:nvPr/>
        </p:nvPicPr>
        <p:blipFill>
          <a:blip r:embed="rId2" cstate="print"/>
          <a:srcRect/>
          <a:stretch>
            <a:fillRect/>
          </a:stretch>
        </p:blipFill>
        <p:spPr bwMode="auto">
          <a:xfrm>
            <a:off x="6516216" y="1340768"/>
            <a:ext cx="1981200" cy="1676400"/>
          </a:xfrm>
          <a:prstGeom prst="rect">
            <a:avLst/>
          </a:prstGeom>
          <a:noFill/>
          <a:ln w="9525">
            <a:noFill/>
            <a:miter lim="800000"/>
            <a:headEnd/>
            <a:tailEnd/>
          </a:ln>
        </p:spPr>
      </p:pic>
      <p:sp>
        <p:nvSpPr>
          <p:cNvPr id="9" name="TextBox 8"/>
          <p:cNvSpPr txBox="1"/>
          <p:nvPr/>
        </p:nvSpPr>
        <p:spPr>
          <a:xfrm>
            <a:off x="5076056" y="3140968"/>
            <a:ext cx="3888432"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sz="1400" dirty="0" smtClean="0"/>
              <a:t>Hinweis! Sollen Änderungen die per Code am Objekt vorgenommen werden, auch automatisch in das WPF Formular übernommen werden, so muss die jeweilige Klasse das Interface </a:t>
            </a:r>
            <a:r>
              <a:rPr lang="de-AT" sz="1400" b="1" dirty="0" err="1" smtClean="0"/>
              <a:t>INotifyPropertyChanged</a:t>
            </a:r>
            <a:r>
              <a:rPr lang="de-AT" sz="1400" dirty="0" smtClean="0"/>
              <a:t> </a:t>
            </a:r>
            <a:r>
              <a:rPr lang="de-AT" sz="1400" dirty="0" err="1" smtClean="0"/>
              <a:t>implementiern</a:t>
            </a:r>
            <a:r>
              <a:rPr lang="de-AT" sz="1400" dirty="0" smtClean="0"/>
              <a:t> (</a:t>
            </a:r>
            <a:r>
              <a:rPr lang="de-AT" sz="1400" dirty="0" err="1" smtClean="0"/>
              <a:t>using</a:t>
            </a:r>
            <a:r>
              <a:rPr lang="de-AT" sz="1400" dirty="0" smtClean="0"/>
              <a:t> </a:t>
            </a:r>
            <a:r>
              <a:rPr lang="de-AT" sz="1400" dirty="0" err="1" smtClean="0"/>
              <a:t>System.ComponentModel</a:t>
            </a:r>
            <a:r>
              <a:rPr lang="de-AT" sz="1400" dirty="0" smtClean="0"/>
              <a:t>)</a:t>
            </a:r>
            <a:endParaRPr lang="de-AT" sz="1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Bindung mithilfe Datenkontext</a:t>
            </a:r>
            <a:endParaRPr lang="de-AT" dirty="0"/>
          </a:p>
        </p:txBody>
      </p:sp>
      <p:sp>
        <p:nvSpPr>
          <p:cNvPr id="3" name="Content Placeholder 2"/>
          <p:cNvSpPr>
            <a:spLocks noGrp="1"/>
          </p:cNvSpPr>
          <p:nvPr>
            <p:ph idx="1"/>
          </p:nvPr>
        </p:nvSpPr>
        <p:spPr>
          <a:xfrm>
            <a:off x="395536" y="1196752"/>
            <a:ext cx="8229600" cy="4525963"/>
          </a:xfrm>
        </p:spPr>
        <p:txBody>
          <a:bodyPr/>
          <a:lstStyle/>
          <a:p>
            <a:r>
              <a:rPr lang="de-AT" sz="1600" dirty="0" smtClean="0"/>
              <a:t>Bei größeren Masken kann es zu großem Aufwand führen, bei jedem gebundenen Element das Source-Attribut zu setzen. </a:t>
            </a:r>
          </a:p>
          <a:p>
            <a:r>
              <a:rPr lang="de-AT" sz="1600" dirty="0" smtClean="0"/>
              <a:t>Stattdessen bietet sich die </a:t>
            </a:r>
            <a:r>
              <a:rPr lang="de-AT" sz="1600" dirty="0" err="1" smtClean="0"/>
              <a:t>DataContext</a:t>
            </a:r>
            <a:r>
              <a:rPr lang="de-AT" sz="1600" dirty="0" smtClean="0"/>
              <a:t> Eigenschaft an.</a:t>
            </a:r>
          </a:p>
          <a:p>
            <a:r>
              <a:rPr lang="de-AT" sz="1600" dirty="0" smtClean="0"/>
              <a:t>Wird an einer Stelle eine Bindung ohne ElementName und ohne Source gesetzt, wird der Elementbaum (Visual </a:t>
            </a:r>
            <a:r>
              <a:rPr lang="de-AT" sz="1600" dirty="0" err="1" smtClean="0"/>
              <a:t>Tree</a:t>
            </a:r>
            <a:r>
              <a:rPr lang="de-AT" sz="1600" dirty="0" smtClean="0"/>
              <a:t>) aufsteigend nach einem </a:t>
            </a:r>
            <a:r>
              <a:rPr lang="de-AT" sz="1600" dirty="0" err="1" smtClean="0"/>
              <a:t>DataContext</a:t>
            </a:r>
            <a:r>
              <a:rPr lang="de-AT" sz="1600" dirty="0" smtClean="0"/>
              <a:t> durchsucht.</a:t>
            </a:r>
          </a:p>
          <a:p>
            <a:r>
              <a:rPr lang="de-AT" sz="1600" dirty="0" smtClean="0"/>
              <a:t>Wird ein </a:t>
            </a:r>
            <a:r>
              <a:rPr lang="de-AT" sz="1600" dirty="0" err="1" smtClean="0"/>
              <a:t>DataContext</a:t>
            </a:r>
            <a:r>
              <a:rPr lang="de-AT" sz="1600" dirty="0" smtClean="0"/>
              <a:t> gefunden, erfolgt die Bindung darauf.</a:t>
            </a:r>
            <a:endParaRPr lang="de-AT" sz="1600" dirty="0"/>
          </a:p>
        </p:txBody>
      </p:sp>
      <p:sp>
        <p:nvSpPr>
          <p:cNvPr id="83969" name="Rectangle 1"/>
          <p:cNvSpPr>
            <a:spLocks noChangeArrowheads="1"/>
          </p:cNvSpPr>
          <p:nvPr/>
        </p:nvSpPr>
        <p:spPr bwMode="auto">
          <a:xfrm>
            <a:off x="1475656" y="3068960"/>
            <a:ext cx="5493812" cy="34547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Window</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Class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WPFDataBinding.MainWindow</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local</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clr-namespace:PersonDataContext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Title</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="Datenkontext"</a:t>
            </a:r>
            <a:r>
              <a:rPr kumimoji="0" lang="de-AT"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a:t>
            </a:r>
            <a:r>
              <a:rPr kumimoji="0" lang="de-AT"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local</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Person</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PersonResource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FirstName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="Norbert"</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LastName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="Eder"/&gt;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DataContext</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PersonResource</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Bindung</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0000FF"/>
                </a:solidFill>
                <a:effectLst/>
                <a:latin typeface="Calibri"/>
                <a:ea typeface="Calibri" pitchFamily="34" charset="0"/>
                <a:cs typeface="Consolas" pitchFamily="49" charset="0"/>
              </a:rPr>
              <a:t>ü</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ber</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Datenkontext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FontSize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="16"</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FontWeight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="Bold"</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Vorname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Text</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FirstName</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Nachname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Text</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1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1"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LastName</a:t>
            </a:r>
            <a:r>
              <a:rPr kumimoji="0" lang="en-US" sz="11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686800" cy="1143000"/>
          </a:xfrm>
        </p:spPr>
        <p:txBody>
          <a:bodyPr>
            <a:normAutofit/>
          </a:bodyPr>
          <a:lstStyle/>
          <a:p>
            <a:r>
              <a:rPr lang="de-AT" sz="2400" dirty="0" smtClean="0"/>
              <a:t>Datenbindung in XAML – Binding von Listen über Ressourcen</a:t>
            </a:r>
            <a:endParaRPr lang="de-AT" sz="2400" dirty="0"/>
          </a:p>
        </p:txBody>
      </p:sp>
      <p:sp>
        <p:nvSpPr>
          <p:cNvPr id="3" name="Content Placeholder 2"/>
          <p:cNvSpPr>
            <a:spLocks noGrp="1"/>
          </p:cNvSpPr>
          <p:nvPr>
            <p:ph idx="1"/>
          </p:nvPr>
        </p:nvSpPr>
        <p:spPr>
          <a:xfrm>
            <a:off x="251520" y="908720"/>
            <a:ext cx="8640960" cy="4968551"/>
          </a:xfrm>
        </p:spPr>
        <p:txBody>
          <a:bodyPr/>
          <a:lstStyle/>
          <a:p>
            <a:pPr>
              <a:buNone/>
            </a:pPr>
            <a:r>
              <a:rPr lang="de-AT" sz="1400" dirty="0" smtClean="0"/>
              <a:t>	Beispiel: Eine Methode </a:t>
            </a:r>
            <a:r>
              <a:rPr lang="de-AT" sz="1400" dirty="0" err="1" smtClean="0"/>
              <a:t>GetAllCds</a:t>
            </a:r>
            <a:r>
              <a:rPr lang="de-AT" sz="1400" dirty="0" smtClean="0"/>
              <a:t>() von einer Instanz der Klasse </a:t>
            </a:r>
            <a:r>
              <a:rPr lang="de-AT" sz="1400" dirty="0" err="1" smtClean="0"/>
              <a:t>DataRepository</a:t>
            </a:r>
            <a:r>
              <a:rPr lang="de-AT" sz="1400" dirty="0" smtClean="0"/>
              <a:t> soll als Datenquelle verwendet werden (liefert z.B. eine </a:t>
            </a:r>
            <a:r>
              <a:rPr lang="de-AT" sz="1400" dirty="0" err="1" smtClean="0"/>
              <a:t>Collection</a:t>
            </a:r>
            <a:r>
              <a:rPr lang="de-AT" sz="1400" dirty="0" smtClean="0"/>
              <a:t> : </a:t>
            </a:r>
            <a:r>
              <a:rPr lang="de-AT" sz="1400" dirty="0" err="1" smtClean="0"/>
              <a:t>IEnumerable</a:t>
            </a:r>
            <a:r>
              <a:rPr lang="de-AT" sz="1400" dirty="0" smtClean="0"/>
              <a:t>&lt;</a:t>
            </a:r>
            <a:r>
              <a:rPr lang="de-AT" sz="1400" dirty="0" err="1" smtClean="0"/>
              <a:t>Cd</a:t>
            </a:r>
            <a:r>
              <a:rPr lang="de-AT" sz="1400" dirty="0" smtClean="0"/>
              <a:t>&gt;)</a:t>
            </a:r>
          </a:p>
          <a:p>
            <a:pPr>
              <a:buNone/>
            </a:pPr>
            <a:endParaRPr lang="de-AT" sz="1400" dirty="0" smtClean="0"/>
          </a:p>
          <a:p>
            <a:r>
              <a:rPr lang="de-AT" sz="1400" dirty="0" smtClean="0"/>
              <a:t>(1) Namespace muss eingebunden werden.</a:t>
            </a:r>
          </a:p>
          <a:p>
            <a:r>
              <a:rPr lang="de-AT" sz="1400" dirty="0" smtClean="0"/>
              <a:t>(2) Das anzubindende Objekt muss als Ressource angegeben werden und wird über den dort vergebenen Key angesprochen. (Wenn Klasse nicht statisch ist, so wird Instanz der angegebenen Klasse </a:t>
            </a:r>
            <a:r>
              <a:rPr lang="de-AT" sz="1400" dirty="0" err="1" smtClean="0"/>
              <a:t>DataRepository</a:t>
            </a:r>
            <a:r>
              <a:rPr lang="de-AT" sz="1400" dirty="0" smtClean="0"/>
              <a:t> automatisch erstellt </a:t>
            </a:r>
            <a:r>
              <a:rPr lang="de-AT" sz="1400" dirty="0" smtClean="0">
                <a:sym typeface="Wingdings" pitchFamily="2" charset="2"/>
              </a:rPr>
              <a:t> Parameterloser Konstruktor muss existieren</a:t>
            </a:r>
            <a:r>
              <a:rPr lang="de-AT" sz="1400" dirty="0" smtClean="0"/>
              <a:t>.)</a:t>
            </a:r>
          </a:p>
          <a:p>
            <a:r>
              <a:rPr lang="de-AT" sz="1400" dirty="0" smtClean="0"/>
              <a:t>(3) Nun kann die </a:t>
            </a:r>
            <a:r>
              <a:rPr lang="de-AT" sz="1400" dirty="0" err="1" smtClean="0"/>
              <a:t>Resource</a:t>
            </a:r>
            <a:r>
              <a:rPr lang="de-AT" sz="1400" dirty="0" smtClean="0"/>
              <a:t> als Datenquelle angegeben werden.</a:t>
            </a:r>
          </a:p>
          <a:p>
            <a:pPr>
              <a:buNone/>
            </a:pPr>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pPr>
              <a:buNone/>
            </a:pPr>
            <a:endParaRPr lang="de-AT" sz="1400" dirty="0" smtClean="0"/>
          </a:p>
          <a:p>
            <a:pPr>
              <a:buNone/>
            </a:pPr>
            <a:endParaRPr lang="de-AT" sz="1400" dirty="0" smtClean="0"/>
          </a:p>
          <a:p>
            <a:endParaRPr lang="de-AT" sz="1400" dirty="0"/>
          </a:p>
        </p:txBody>
      </p:sp>
      <p:sp>
        <p:nvSpPr>
          <p:cNvPr id="2049" name="Rectangle 1"/>
          <p:cNvSpPr>
            <a:spLocks noChangeArrowheads="1"/>
          </p:cNvSpPr>
          <p:nvPr/>
        </p:nvSpPr>
        <p:spPr bwMode="auto">
          <a:xfrm>
            <a:off x="539552" y="3140968"/>
            <a:ext cx="6726521" cy="30315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Window</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Class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WPFDataBinding.MainWindow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clr-namespace:Logic;assembly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=Logic"</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Title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MainWindow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="350"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="525"&gt;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CdProvider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ObjectType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DataRepository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MethodName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GetAllCds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ListBoxCds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ItemsSource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CdProvider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7524328" y="3635732"/>
            <a:ext cx="466794" cy="369332"/>
          </a:xfrm>
          <a:prstGeom prst="rect">
            <a:avLst/>
          </a:prstGeom>
          <a:noFill/>
        </p:spPr>
        <p:txBody>
          <a:bodyPr wrap="none" rtlCol="0">
            <a:spAutoFit/>
          </a:bodyPr>
          <a:lstStyle/>
          <a:p>
            <a:r>
              <a:rPr lang="de-AT" dirty="0" smtClean="0"/>
              <a:t>(1)</a:t>
            </a:r>
            <a:endParaRPr lang="de-AT" dirty="0"/>
          </a:p>
        </p:txBody>
      </p:sp>
      <p:sp>
        <p:nvSpPr>
          <p:cNvPr id="6" name="TextBox 5"/>
          <p:cNvSpPr txBox="1"/>
          <p:nvPr/>
        </p:nvSpPr>
        <p:spPr>
          <a:xfrm>
            <a:off x="7524328" y="4293096"/>
            <a:ext cx="466794" cy="369332"/>
          </a:xfrm>
          <a:prstGeom prst="rect">
            <a:avLst/>
          </a:prstGeom>
          <a:noFill/>
        </p:spPr>
        <p:txBody>
          <a:bodyPr wrap="none" rtlCol="0">
            <a:spAutoFit/>
          </a:bodyPr>
          <a:lstStyle/>
          <a:p>
            <a:r>
              <a:rPr lang="de-AT" dirty="0" smtClean="0"/>
              <a:t>(2)</a:t>
            </a:r>
            <a:endParaRPr lang="de-AT" dirty="0"/>
          </a:p>
        </p:txBody>
      </p:sp>
      <p:sp>
        <p:nvSpPr>
          <p:cNvPr id="7" name="TextBox 6"/>
          <p:cNvSpPr txBox="1"/>
          <p:nvPr/>
        </p:nvSpPr>
        <p:spPr>
          <a:xfrm>
            <a:off x="7524328" y="5229200"/>
            <a:ext cx="466794" cy="369332"/>
          </a:xfrm>
          <a:prstGeom prst="rect">
            <a:avLst/>
          </a:prstGeom>
          <a:noFill/>
        </p:spPr>
        <p:txBody>
          <a:bodyPr wrap="none" rtlCol="0">
            <a:spAutoFit/>
          </a:bodyPr>
          <a:lstStyle/>
          <a:p>
            <a:r>
              <a:rPr lang="de-AT" dirty="0" smtClean="0"/>
              <a:t>(3)</a:t>
            </a:r>
            <a:endParaRPr lang="de-AT" dirty="0"/>
          </a:p>
        </p:txBody>
      </p:sp>
      <p:cxnSp>
        <p:nvCxnSpPr>
          <p:cNvPr id="9" name="Straight Arrow Connector 8"/>
          <p:cNvCxnSpPr>
            <a:stCxn id="5" idx="1"/>
          </p:cNvCxnSpPr>
          <p:nvPr/>
        </p:nvCxnSpPr>
        <p:spPr>
          <a:xfrm flipH="1">
            <a:off x="5436096" y="3820398"/>
            <a:ext cx="2088232" cy="4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6660232" y="4477762"/>
            <a:ext cx="864096" cy="3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164288" y="551723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686800" cy="1143000"/>
          </a:xfrm>
        </p:spPr>
        <p:txBody>
          <a:bodyPr>
            <a:normAutofit/>
          </a:bodyPr>
          <a:lstStyle/>
          <a:p>
            <a:r>
              <a:rPr lang="de-AT" sz="2400" dirty="0" smtClean="0"/>
              <a:t>Datenbindung in XAML – Binding von Listen über Ressourcen</a:t>
            </a:r>
            <a:endParaRPr lang="de-AT" sz="2400" dirty="0"/>
          </a:p>
        </p:txBody>
      </p:sp>
      <p:sp>
        <p:nvSpPr>
          <p:cNvPr id="5" name="Content Placeholder 2"/>
          <p:cNvSpPr>
            <a:spLocks noGrp="1"/>
          </p:cNvSpPr>
          <p:nvPr>
            <p:ph idx="1"/>
          </p:nvPr>
        </p:nvSpPr>
        <p:spPr>
          <a:xfrm>
            <a:off x="251520" y="908721"/>
            <a:ext cx="8640960" cy="648072"/>
          </a:xfrm>
        </p:spPr>
        <p:txBody>
          <a:bodyPr/>
          <a:lstStyle/>
          <a:p>
            <a:r>
              <a:rPr lang="de-AT" sz="1800" dirty="0" smtClean="0"/>
              <a:t>Es werden die Rückgabewerte der Methode </a:t>
            </a:r>
            <a:r>
              <a:rPr lang="de-AT" sz="1800" dirty="0" err="1" smtClean="0"/>
              <a:t>ToString</a:t>
            </a:r>
            <a:r>
              <a:rPr lang="de-AT" sz="1800" dirty="0" smtClean="0"/>
              <a:t>() der einzelnen </a:t>
            </a:r>
            <a:r>
              <a:rPr lang="de-AT" sz="1800" dirty="0" err="1" smtClean="0"/>
              <a:t>CD´s</a:t>
            </a:r>
            <a:r>
              <a:rPr lang="de-AT" sz="1800" dirty="0" smtClean="0"/>
              <a:t> in der </a:t>
            </a:r>
            <a:r>
              <a:rPr lang="de-AT" sz="1800" dirty="0" err="1" smtClean="0"/>
              <a:t>ListBox</a:t>
            </a:r>
            <a:r>
              <a:rPr lang="de-AT" sz="1800" dirty="0" smtClean="0"/>
              <a:t> angezeigt</a:t>
            </a:r>
          </a:p>
          <a:p>
            <a:pPr>
              <a:buNone/>
            </a:pPr>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endParaRPr lang="de-AT" sz="1800" dirty="0" smtClean="0"/>
          </a:p>
          <a:p>
            <a:pPr>
              <a:buNone/>
            </a:pPr>
            <a:endParaRPr lang="de-AT" sz="1800" dirty="0" smtClean="0"/>
          </a:p>
          <a:p>
            <a:pPr>
              <a:buNone/>
            </a:pPr>
            <a:endParaRPr lang="de-AT" sz="1800" dirty="0" smtClean="0"/>
          </a:p>
          <a:p>
            <a:endParaRPr lang="de-AT" sz="1800" dirty="0"/>
          </a:p>
        </p:txBody>
      </p:sp>
      <p:pic>
        <p:nvPicPr>
          <p:cNvPr id="81922" name="Picture 2"/>
          <p:cNvPicPr>
            <a:picLocks noChangeAspect="1" noChangeArrowheads="1"/>
          </p:cNvPicPr>
          <p:nvPr/>
        </p:nvPicPr>
        <p:blipFill>
          <a:blip r:embed="rId2" cstate="print"/>
          <a:srcRect/>
          <a:stretch>
            <a:fillRect/>
          </a:stretch>
        </p:blipFill>
        <p:spPr bwMode="auto">
          <a:xfrm>
            <a:off x="827584" y="1844824"/>
            <a:ext cx="5643711" cy="4042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686800" cy="648072"/>
          </a:xfrm>
        </p:spPr>
        <p:txBody>
          <a:bodyPr>
            <a:normAutofit/>
          </a:bodyPr>
          <a:lstStyle/>
          <a:p>
            <a:r>
              <a:rPr lang="de-AT" sz="2400" dirty="0" smtClean="0"/>
              <a:t>Binding über Ressourcen - Parameterübergabe</a:t>
            </a:r>
            <a:endParaRPr lang="de-AT" sz="2400" dirty="0"/>
          </a:p>
        </p:txBody>
      </p:sp>
      <p:sp>
        <p:nvSpPr>
          <p:cNvPr id="5" name="Content Placeholder 2"/>
          <p:cNvSpPr>
            <a:spLocks noGrp="1"/>
          </p:cNvSpPr>
          <p:nvPr>
            <p:ph idx="1"/>
          </p:nvPr>
        </p:nvSpPr>
        <p:spPr>
          <a:xfrm>
            <a:off x="0" y="836712"/>
            <a:ext cx="8640960" cy="648072"/>
          </a:xfrm>
        </p:spPr>
        <p:txBody>
          <a:bodyPr/>
          <a:lstStyle/>
          <a:p>
            <a:r>
              <a:rPr lang="de-AT" sz="1400" dirty="0" smtClean="0"/>
              <a:t>Beispiel „</a:t>
            </a:r>
            <a:r>
              <a:rPr lang="de-AT" sz="1400" dirty="0" err="1" smtClean="0"/>
              <a:t>CD´s</a:t>
            </a:r>
            <a:r>
              <a:rPr lang="de-AT" sz="1400" dirty="0" smtClean="0"/>
              <a:t> je Country“: Parameter an Methode übergeben: Die untere Liste aktualisiert sich je nach Auswahl in der oberen Liste. </a:t>
            </a:r>
          </a:p>
          <a:p>
            <a:pPr>
              <a:buNone/>
            </a:pPr>
            <a:endParaRPr lang="de-AT" sz="11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endParaRPr lang="de-AT" sz="1400" dirty="0" smtClean="0"/>
          </a:p>
          <a:p>
            <a:pPr>
              <a:buNone/>
            </a:pPr>
            <a:endParaRPr lang="de-AT" sz="1400" dirty="0" smtClean="0"/>
          </a:p>
          <a:p>
            <a:pPr>
              <a:buNone/>
            </a:pPr>
            <a:endParaRPr lang="de-AT" sz="1400" dirty="0" smtClean="0"/>
          </a:p>
          <a:p>
            <a:endParaRPr lang="de-AT" sz="1400" dirty="0"/>
          </a:p>
        </p:txBody>
      </p:sp>
      <p:sp>
        <p:nvSpPr>
          <p:cNvPr id="82945" name="Rectangle 1"/>
          <p:cNvSpPr>
            <a:spLocks noChangeArrowheads="1"/>
          </p:cNvSpPr>
          <p:nvPr/>
        </p:nvSpPr>
        <p:spPr bwMode="auto">
          <a:xfrm>
            <a:off x="94039" y="1316015"/>
            <a:ext cx="8738290" cy="50552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Window</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Class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WPFDataBinding.MainWindow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clr-namespace:Logic;assembly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=Logic"</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clr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clr-namespace:System;assembly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mscorlib</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Title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MainWindow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="236"</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="227"&gt;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CountryProvider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ObjectType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MethodName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GetAllCountries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CDCountryProvider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ObjectType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MethodName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GetCDPerCountry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ObjectDataProvider.MethodParameters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clr</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String</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Param1</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clr</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String</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ObjectDataProvider.MethodParameters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ObjectDataProvider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ListBoxCds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FontFamily</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="Consolas"</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ItemsSource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CountryProvider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ListBox.SelectedItem</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Mode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OneWayToSource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CDCountryProvider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MethodParameters</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BindsDirectlyToSource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ListBox.SelectedItem</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ItemsSource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Source</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05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CDCountryProvider</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05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5504862" y="1628800"/>
            <a:ext cx="363913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sz="1100" dirty="0" smtClean="0"/>
              <a:t>Damit </a:t>
            </a:r>
            <a:r>
              <a:rPr lang="de-AT" sz="1100" dirty="0" err="1" smtClean="0"/>
              <a:t>clr</a:t>
            </a:r>
            <a:r>
              <a:rPr lang="de-AT" sz="1100" dirty="0" smtClean="0"/>
              <a:t>-Typen (z.B. </a:t>
            </a:r>
            <a:r>
              <a:rPr lang="de-AT" sz="1100" dirty="0" err="1" smtClean="0"/>
              <a:t>string</a:t>
            </a:r>
            <a:r>
              <a:rPr lang="de-AT" sz="1100" dirty="0" smtClean="0"/>
              <a:t>) verwendet werden können </a:t>
            </a:r>
            <a:endParaRPr lang="de-AT" sz="1100" dirty="0"/>
          </a:p>
        </p:txBody>
      </p:sp>
      <p:cxnSp>
        <p:nvCxnSpPr>
          <p:cNvPr id="8" name="Straight Arrow Connector 7"/>
          <p:cNvCxnSpPr>
            <a:stCxn id="6" idx="1"/>
          </p:cNvCxnSpPr>
          <p:nvPr/>
        </p:nvCxnSpPr>
        <p:spPr>
          <a:xfrm flipH="1">
            <a:off x="4499992" y="1759605"/>
            <a:ext cx="1004870" cy="301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2946" name="Picture 2"/>
          <p:cNvPicPr>
            <a:picLocks noChangeAspect="1" noChangeArrowheads="1"/>
          </p:cNvPicPr>
          <p:nvPr/>
        </p:nvPicPr>
        <p:blipFill>
          <a:blip r:embed="rId2" cstate="print"/>
          <a:srcRect/>
          <a:stretch>
            <a:fillRect/>
          </a:stretch>
        </p:blipFill>
        <p:spPr bwMode="auto">
          <a:xfrm>
            <a:off x="5328656" y="2263536"/>
            <a:ext cx="3600450"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a:lstStyle/>
          <a:p>
            <a:r>
              <a:rPr lang="de-AT" dirty="0" smtClean="0"/>
              <a:t>WPF – </a:t>
            </a:r>
            <a:r>
              <a:rPr lang="de-AT" dirty="0" err="1" smtClean="0"/>
              <a:t>Assemblies</a:t>
            </a:r>
            <a:r>
              <a:rPr lang="de-AT" dirty="0" smtClean="0"/>
              <a:t>/</a:t>
            </a:r>
            <a:r>
              <a:rPr lang="de-AT" dirty="0" err="1" smtClean="0"/>
              <a:t>Namespaces</a:t>
            </a:r>
            <a:endParaRPr lang="de-AT" dirty="0" smtClean="0"/>
          </a:p>
        </p:txBody>
      </p:sp>
      <p:sp>
        <p:nvSpPr>
          <p:cNvPr id="23555" name="Inhaltsplatzhalter 2"/>
          <p:cNvSpPr>
            <a:spLocks noGrp="1"/>
          </p:cNvSpPr>
          <p:nvPr>
            <p:ph idx="1"/>
          </p:nvPr>
        </p:nvSpPr>
        <p:spPr>
          <a:xfrm>
            <a:off x="395536" y="1196752"/>
            <a:ext cx="8229600" cy="4525963"/>
          </a:xfrm>
        </p:spPr>
        <p:txBody>
          <a:bodyPr/>
          <a:lstStyle/>
          <a:p>
            <a:pPr marL="625475" lvl="1"/>
            <a:r>
              <a:rPr lang="de-AT" sz="1800" dirty="0" smtClean="0"/>
              <a:t>Die wichtigsten Typen der WPF befinden sich in den </a:t>
            </a:r>
            <a:r>
              <a:rPr lang="de-AT" sz="1800" dirty="0" err="1" smtClean="0"/>
              <a:t>Assemblies</a:t>
            </a:r>
            <a:endParaRPr lang="de-AT" sz="1800" dirty="0" smtClean="0"/>
          </a:p>
          <a:p>
            <a:pPr marL="1073150" lvl="2"/>
            <a:r>
              <a:rPr lang="de-AT" sz="1500" i="1" dirty="0" smtClean="0"/>
              <a:t>PresentationCore.dll</a:t>
            </a:r>
            <a:r>
              <a:rPr lang="de-AT" sz="1500" dirty="0" smtClean="0"/>
              <a:t>, </a:t>
            </a:r>
          </a:p>
          <a:p>
            <a:pPr marL="1073150" lvl="2"/>
            <a:r>
              <a:rPr lang="de-AT" sz="1500" i="1" dirty="0" smtClean="0"/>
              <a:t>PresentationFramework.dll</a:t>
            </a:r>
            <a:r>
              <a:rPr lang="de-AT" sz="1500" dirty="0" smtClean="0"/>
              <a:t> </a:t>
            </a:r>
          </a:p>
          <a:p>
            <a:pPr marL="1073150" lvl="2"/>
            <a:r>
              <a:rPr lang="de-AT" sz="1500" i="1" dirty="0" smtClean="0"/>
              <a:t>WindowsBase.dll</a:t>
            </a:r>
            <a:r>
              <a:rPr lang="de-AT" sz="1500" dirty="0" smtClean="0"/>
              <a:t>. </a:t>
            </a:r>
          </a:p>
          <a:p>
            <a:pPr marL="1073150" lvl="2"/>
            <a:endParaRPr lang="de-AT" sz="1500" dirty="0" smtClean="0"/>
          </a:p>
          <a:p>
            <a:pPr marL="625475" lvl="1"/>
            <a:r>
              <a:rPr lang="de-AT" sz="1800" dirty="0" smtClean="0"/>
              <a:t>Diese werden in der Regel automatisch (neben einigen weiteren </a:t>
            </a:r>
            <a:r>
              <a:rPr lang="de-AT" sz="1800" dirty="0" err="1" smtClean="0"/>
              <a:t>Assemblies</a:t>
            </a:r>
            <a:r>
              <a:rPr lang="de-AT" sz="1800" dirty="0" smtClean="0"/>
              <a:t>) beim Erstellen eines neuen WPF-Projekts im Visual Studio referenziert. </a:t>
            </a:r>
          </a:p>
          <a:p>
            <a:pPr marL="625475" lvl="1"/>
            <a:endParaRPr lang="de-AT" sz="1800" dirty="0" smtClean="0"/>
          </a:p>
          <a:p>
            <a:pPr marL="625475" lvl="1"/>
            <a:r>
              <a:rPr lang="de-AT" sz="1800" dirty="0" smtClean="0"/>
              <a:t>Die WPF-spezifischen </a:t>
            </a:r>
            <a:r>
              <a:rPr lang="de-AT" sz="1800" dirty="0" err="1" smtClean="0"/>
              <a:t>Namespaces</a:t>
            </a:r>
            <a:r>
              <a:rPr lang="de-AT" sz="1800" dirty="0" smtClean="0"/>
              <a:t> finden Sie im Namespace </a:t>
            </a:r>
            <a:r>
              <a:rPr lang="de-AT" sz="1800" i="1" u="sng" dirty="0" err="1" smtClean="0"/>
              <a:t>System.Windows</a:t>
            </a:r>
            <a:r>
              <a:rPr lang="de-AT" sz="1800" dirty="0" smtClean="0"/>
              <a:t> und seinen untergeordneten </a:t>
            </a:r>
            <a:r>
              <a:rPr lang="de-AT" sz="1800" dirty="0" err="1" smtClean="0"/>
              <a:t>Namespaces</a:t>
            </a:r>
            <a:r>
              <a:rPr lang="de-AT" sz="1800" dirty="0" smtClean="0"/>
              <a:t>. </a:t>
            </a:r>
          </a:p>
          <a:p>
            <a:pPr marL="1073150" lvl="2"/>
            <a:r>
              <a:rPr lang="de-AT" sz="1500" dirty="0" smtClean="0"/>
              <a:t>Achte darauf, dass viele Typen ein Äquivalent im Namespace </a:t>
            </a:r>
            <a:r>
              <a:rPr lang="de-AT" sz="1500" dirty="0" err="1" smtClean="0"/>
              <a:t>System.Windows.Forms</a:t>
            </a:r>
            <a:r>
              <a:rPr lang="de-AT" sz="1500" dirty="0" smtClean="0"/>
              <a:t> besitzen, z.B. wenn Sie mit der MSDN-Hilfe arbeiten. </a:t>
            </a:r>
            <a:endParaRPr lang="de-AT" sz="1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Datenbindung über C# Code</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Wenn das Ziel verfolgt wird, Code und Design möglichst zu trennen, ist die Methode, sämtliche Datenquellen in XAML zu definieren (und zu instanziieren) nicht optimal.</a:t>
            </a:r>
          </a:p>
          <a:p>
            <a:r>
              <a:rPr lang="de-AT" sz="1800" dirty="0" smtClean="0"/>
              <a:t>Besser man setzt die erforderlichen Datenquellen (und EventHandler) direkt in der Code-Behind Datei</a:t>
            </a:r>
          </a:p>
          <a:p>
            <a:r>
              <a:rPr lang="de-AT" sz="1800" dirty="0" smtClean="0"/>
              <a:t>Auf der nächsten Folie wird das bereits gezeigte Beispiel „</a:t>
            </a:r>
            <a:r>
              <a:rPr lang="de-AT" sz="1800" dirty="0" err="1" smtClean="0"/>
              <a:t>CD´s</a:t>
            </a:r>
            <a:r>
              <a:rPr lang="de-AT" sz="1800" dirty="0" smtClean="0"/>
              <a:t> je Country“ auf diese Weise implementiert.</a:t>
            </a:r>
          </a:p>
          <a:p>
            <a:endParaRPr lang="de-AT" sz="1800" dirty="0"/>
          </a:p>
        </p:txBody>
      </p:sp>
      <p:pic>
        <p:nvPicPr>
          <p:cNvPr id="84995" name="Picture 3"/>
          <p:cNvPicPr>
            <a:picLocks noChangeAspect="1" noChangeArrowheads="1"/>
          </p:cNvPicPr>
          <p:nvPr/>
        </p:nvPicPr>
        <p:blipFill>
          <a:blip r:embed="rId2" cstate="print"/>
          <a:srcRect/>
          <a:stretch>
            <a:fillRect/>
          </a:stretch>
        </p:blipFill>
        <p:spPr bwMode="auto">
          <a:xfrm>
            <a:off x="1403648" y="3356992"/>
            <a:ext cx="4680520" cy="28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Datenbindung über C# Code</a:t>
            </a:r>
            <a:endParaRPr lang="de-AT" dirty="0"/>
          </a:p>
        </p:txBody>
      </p:sp>
      <p:sp>
        <p:nvSpPr>
          <p:cNvPr id="4" name="Rectangle 1"/>
          <p:cNvSpPr>
            <a:spLocks noChangeArrowheads="1"/>
          </p:cNvSpPr>
          <p:nvPr/>
        </p:nvSpPr>
        <p:spPr bwMode="auto">
          <a:xfrm>
            <a:off x="323528" y="1268760"/>
            <a:ext cx="7417415" cy="195438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Window</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Class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="WPFDataBinding.Window1"</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="http://schemas.microsoft.com/winfx/2006/xaml/presentation"</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xmlns</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="http://schemas.microsoft.com/winfx/2006/xaml"</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Title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="Window1"</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Width</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="300"&gt;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LBAllCountries</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LBCDPerCountry</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="1"&gt;&lt;/</a:t>
            </a:r>
            <a:r>
              <a:rPr kumimoji="0" lang="en-US"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1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a:t>
            </a:r>
            <a:r>
              <a:rPr kumimoji="0" lang="de-AT"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323528" y="3501008"/>
            <a:ext cx="8517075" cy="249299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public</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partial</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class</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Window1</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050" b="0" i="0" u="none" strike="noStrike" cap="none" normalizeH="0" baseline="0" dirty="0" smtClean="0">
                <a:ln>
                  <a:noFill/>
                </a:ln>
                <a:solidFill>
                  <a:srgbClr val="2B91AF"/>
                </a:solidFill>
                <a:effectLst/>
                <a:latin typeface="Consolas" pitchFamily="49" charset="0"/>
                <a:ea typeface="Calibri" pitchFamily="34" charset="0"/>
                <a:cs typeface="Consolas" pitchFamily="49" charset="0"/>
              </a:rPr>
              <a:t>Window</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public</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Window1()</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InitializeComponent</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DataRepository</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LBAllCountries.SelectionChanged</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SelectionChangedEventHandler</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LBAllCountries_SelectionChanged</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LBAllCountries.ItemsSource</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dataRepository.GetAllCountries</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void</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LBAllCountries_SelectionChanged</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05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object</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sender, </a:t>
            </a:r>
            <a:r>
              <a:rPr kumimoji="0" lang="en-US" sz="105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SelectionChangedEventArgs</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e)</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LBCDPerCountry.ItemsSource</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dataRepository.GetCDPerCountry</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05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LBAllCountries.SelectedItem.ToString</a:t>
            </a: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05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6660232" y="1268760"/>
            <a:ext cx="1056700" cy="461665"/>
          </a:xfrm>
          <a:prstGeom prst="rect">
            <a:avLst/>
          </a:prstGeom>
          <a:noFill/>
        </p:spPr>
        <p:txBody>
          <a:bodyPr wrap="none" rtlCol="0">
            <a:spAutoFit/>
          </a:bodyPr>
          <a:lstStyle/>
          <a:p>
            <a:r>
              <a:rPr lang="de-AT" sz="2400" b="1" dirty="0" smtClean="0"/>
              <a:t>XAML</a:t>
            </a:r>
            <a:endParaRPr lang="de-AT" sz="2400" b="1" dirty="0"/>
          </a:p>
        </p:txBody>
      </p:sp>
      <p:sp>
        <p:nvSpPr>
          <p:cNvPr id="8" name="TextBox 7"/>
          <p:cNvSpPr txBox="1"/>
          <p:nvPr/>
        </p:nvSpPr>
        <p:spPr>
          <a:xfrm>
            <a:off x="6588224" y="3789040"/>
            <a:ext cx="2098651" cy="461665"/>
          </a:xfrm>
          <a:prstGeom prst="rect">
            <a:avLst/>
          </a:prstGeom>
          <a:noFill/>
        </p:spPr>
        <p:txBody>
          <a:bodyPr wrap="none" rtlCol="0">
            <a:spAutoFit/>
          </a:bodyPr>
          <a:lstStyle/>
          <a:p>
            <a:r>
              <a:rPr lang="de-AT" sz="2400" b="1" dirty="0" smtClean="0"/>
              <a:t>Code-Behind</a:t>
            </a:r>
            <a:endParaRPr lang="de-AT" sz="24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Item-Controls </a:t>
            </a:r>
            <a:endParaRPr lang="de-AT" dirty="0"/>
          </a:p>
        </p:txBody>
      </p:sp>
      <p:sp>
        <p:nvSpPr>
          <p:cNvPr id="3" name="Content Placeholder 2"/>
          <p:cNvSpPr>
            <a:spLocks noGrp="1"/>
          </p:cNvSpPr>
          <p:nvPr>
            <p:ph idx="1"/>
          </p:nvPr>
        </p:nvSpPr>
        <p:spPr>
          <a:xfrm>
            <a:off x="467544" y="1124744"/>
            <a:ext cx="8229600" cy="4525963"/>
          </a:xfrm>
        </p:spPr>
        <p:txBody>
          <a:bodyPr/>
          <a:lstStyle/>
          <a:p>
            <a:r>
              <a:rPr lang="de-AT" sz="1800" dirty="0" smtClean="0"/>
              <a:t>Diese können eine Liste von Elementen beinhalten</a:t>
            </a:r>
          </a:p>
          <a:p>
            <a:endParaRPr lang="de-AT" sz="1800" dirty="0" smtClean="0"/>
          </a:p>
          <a:p>
            <a:r>
              <a:rPr lang="de-AT" sz="1800" dirty="0" smtClean="0"/>
              <a:t>Bei allen </a:t>
            </a:r>
            <a:r>
              <a:rPr lang="de-AT" sz="1800" i="1" dirty="0" err="1" smtClean="0"/>
              <a:t>ItemControls</a:t>
            </a:r>
            <a:r>
              <a:rPr lang="de-AT" sz="1800" dirty="0" smtClean="0"/>
              <a:t> kann eine Datenbindung über die Property </a:t>
            </a:r>
            <a:r>
              <a:rPr lang="de-AT" sz="1800" i="1" dirty="0" err="1" smtClean="0"/>
              <a:t>ItemSource</a:t>
            </a:r>
            <a:r>
              <a:rPr lang="de-AT" sz="1800" dirty="0" smtClean="0"/>
              <a:t> erfolgen </a:t>
            </a:r>
          </a:p>
          <a:p>
            <a:endParaRPr lang="de-AT" sz="1800" dirty="0" smtClean="0"/>
          </a:p>
          <a:p>
            <a:r>
              <a:rPr lang="de-AT" sz="1800" dirty="0" smtClean="0"/>
              <a:t>Wie die Elemente dargestellt werden, kann über die Property </a:t>
            </a:r>
            <a:r>
              <a:rPr lang="de-AT" sz="1800" i="1" dirty="0" err="1" smtClean="0"/>
              <a:t>ItemTemplate</a:t>
            </a:r>
            <a:r>
              <a:rPr lang="de-AT" sz="1800" dirty="0" smtClean="0"/>
              <a:t> angegeben werden. Dieser wird ein </a:t>
            </a:r>
            <a:r>
              <a:rPr lang="de-AT" sz="1800" i="1" dirty="0" err="1" smtClean="0"/>
              <a:t>DataTemplate</a:t>
            </a:r>
            <a:r>
              <a:rPr lang="de-AT" sz="1800" dirty="0" smtClean="0"/>
              <a:t> (Datenvorlage) zugewiesen, welches die Anordnung der Elemente mit der Datenbindung enthält.</a:t>
            </a:r>
          </a:p>
          <a:p>
            <a:endParaRPr lang="de-AT" sz="1800" dirty="0" smtClean="0"/>
          </a:p>
          <a:p>
            <a:r>
              <a:rPr lang="de-AT" sz="1800" dirty="0" smtClean="0"/>
              <a:t>Wenn kein </a:t>
            </a:r>
            <a:r>
              <a:rPr lang="de-AT" sz="1800" dirty="0" err="1" smtClean="0"/>
              <a:t>ItemTemplate</a:t>
            </a:r>
            <a:r>
              <a:rPr lang="de-AT" sz="1800" dirty="0" smtClean="0"/>
              <a:t> angegeben wird, so wird das Ergebnis der </a:t>
            </a:r>
            <a:r>
              <a:rPr lang="de-AT" sz="1800" dirty="0" err="1" smtClean="0"/>
              <a:t>ToString</a:t>
            </a:r>
            <a:r>
              <a:rPr lang="de-AT" sz="1800" dirty="0" smtClean="0"/>
              <a:t>() Methode des jeweiligen Objektes angezeigt. Oder man setzt über </a:t>
            </a:r>
            <a:r>
              <a:rPr lang="de-AT" sz="1800" b="1" dirty="0" err="1" smtClean="0"/>
              <a:t>DisplayMemberPath</a:t>
            </a:r>
            <a:r>
              <a:rPr lang="de-AT" sz="1800" b="1" dirty="0" smtClean="0"/>
              <a:t>="Name" </a:t>
            </a:r>
            <a:r>
              <a:rPr lang="de-AT" sz="1800" dirty="0" smtClean="0"/>
              <a:t>die anzuzeigende Property des Objektes.</a:t>
            </a:r>
          </a:p>
          <a:p>
            <a:endParaRPr lang="de-AT" sz="1800" dirty="0" smtClean="0"/>
          </a:p>
          <a:p>
            <a:r>
              <a:rPr lang="de-AT" sz="1800" dirty="0" smtClean="0"/>
              <a:t>Beispiele für </a:t>
            </a:r>
            <a:r>
              <a:rPr lang="de-AT" sz="1800" b="1" dirty="0" err="1" smtClean="0"/>
              <a:t>ItemControls</a:t>
            </a:r>
            <a:r>
              <a:rPr lang="de-AT" sz="1800" dirty="0" smtClean="0"/>
              <a:t>: </a:t>
            </a:r>
            <a:r>
              <a:rPr lang="de-AT" sz="1800" dirty="0" err="1" smtClean="0"/>
              <a:t>ComboBox</a:t>
            </a:r>
            <a:r>
              <a:rPr lang="de-AT" sz="1800" dirty="0" smtClean="0"/>
              <a:t>, </a:t>
            </a:r>
            <a:r>
              <a:rPr lang="de-AT" sz="1800" dirty="0" err="1" smtClean="0"/>
              <a:t>ListBox</a:t>
            </a:r>
            <a:r>
              <a:rPr lang="de-AT" sz="1800" dirty="0" smtClean="0"/>
              <a:t>, </a:t>
            </a:r>
            <a:r>
              <a:rPr lang="de-AT" sz="1800" dirty="0" err="1" smtClean="0"/>
              <a:t>ListView</a:t>
            </a:r>
            <a:r>
              <a:rPr lang="de-AT" sz="1800" dirty="0" smtClean="0"/>
              <a:t>, </a:t>
            </a:r>
            <a:r>
              <a:rPr lang="de-AT" sz="1800" dirty="0" err="1" smtClean="0"/>
              <a:t>DataGrid</a:t>
            </a:r>
            <a:r>
              <a:rPr lang="de-AT" sz="1800" dirty="0" smtClean="0"/>
              <a:t>, </a:t>
            </a:r>
            <a:r>
              <a:rPr lang="de-AT" sz="1800" dirty="0" err="1" smtClean="0"/>
              <a:t>TreeView</a:t>
            </a:r>
            <a:r>
              <a:rPr lang="de-AT" sz="1800" dirty="0" smtClean="0"/>
              <a:t>, …</a:t>
            </a:r>
          </a:p>
          <a:p>
            <a:pPr>
              <a:buNone/>
            </a:pPr>
            <a:endParaRPr lang="de-AT" sz="1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Item-</a:t>
            </a:r>
            <a:r>
              <a:rPr lang="de-AT" dirty="0" err="1" smtClean="0"/>
              <a:t>Control</a:t>
            </a:r>
            <a:r>
              <a:rPr lang="de-AT" dirty="0" smtClean="0"/>
              <a:t> / </a:t>
            </a:r>
            <a:r>
              <a:rPr lang="de-AT" dirty="0" err="1" smtClean="0"/>
              <a:t>DataTemplate</a:t>
            </a:r>
            <a:endParaRPr lang="de-AT" dirty="0"/>
          </a:p>
        </p:txBody>
      </p:sp>
      <p:pic>
        <p:nvPicPr>
          <p:cNvPr id="88067" name="Picture 3"/>
          <p:cNvPicPr>
            <a:picLocks noChangeAspect="1" noChangeArrowheads="1"/>
          </p:cNvPicPr>
          <p:nvPr/>
        </p:nvPicPr>
        <p:blipFill>
          <a:blip r:embed="rId2" cstate="print"/>
          <a:srcRect/>
          <a:stretch>
            <a:fillRect/>
          </a:stretch>
        </p:blipFill>
        <p:spPr bwMode="auto">
          <a:xfrm>
            <a:off x="3995936" y="3140968"/>
            <a:ext cx="3528392" cy="3057940"/>
          </a:xfrm>
          <a:prstGeom prst="rect">
            <a:avLst/>
          </a:prstGeom>
          <a:noFill/>
          <a:ln w="9525">
            <a:noFill/>
            <a:miter lim="800000"/>
            <a:headEnd/>
            <a:tailEnd/>
          </a:ln>
        </p:spPr>
      </p:pic>
      <p:sp>
        <p:nvSpPr>
          <p:cNvPr id="88068" name="Rectangle 4"/>
          <p:cNvSpPr>
            <a:spLocks noChangeArrowheads="1"/>
          </p:cNvSpPr>
          <p:nvPr/>
        </p:nvSpPr>
        <p:spPr bwMode="auto">
          <a:xfrm>
            <a:off x="-252536" y="1052736"/>
            <a:ext cx="9030036"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LBCDPerCountry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ListBox.ItemTemplate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BorderThickness</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BorderBrush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DarkBlue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="3,3,3,3"&gt;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=Title}"&gt;&lt;/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=Company}"&gt;&lt;/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Border</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ListBox.ItemTemplate</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DataTemplate</a:t>
            </a:r>
            <a:r>
              <a:rPr lang="de-AT" dirty="0" smtClean="0"/>
              <a:t> als Ressource mit Key</a:t>
            </a:r>
            <a:endParaRPr lang="de-AT" dirty="0"/>
          </a:p>
        </p:txBody>
      </p:sp>
      <p:sp>
        <p:nvSpPr>
          <p:cNvPr id="3" name="Content Placeholder 2"/>
          <p:cNvSpPr>
            <a:spLocks noGrp="1"/>
          </p:cNvSpPr>
          <p:nvPr>
            <p:ph idx="1"/>
          </p:nvPr>
        </p:nvSpPr>
        <p:spPr>
          <a:xfrm>
            <a:off x="539552" y="980728"/>
            <a:ext cx="8229600" cy="4525963"/>
          </a:xfrm>
        </p:spPr>
        <p:txBody>
          <a:bodyPr/>
          <a:lstStyle/>
          <a:p>
            <a:r>
              <a:rPr lang="de-AT" sz="1800" dirty="0" smtClean="0"/>
              <a:t>Man kann ein </a:t>
            </a:r>
            <a:r>
              <a:rPr lang="de-AT" sz="1800" dirty="0" err="1" smtClean="0"/>
              <a:t>DataTemplate</a:t>
            </a:r>
            <a:r>
              <a:rPr lang="de-AT" sz="1800" dirty="0" smtClean="0"/>
              <a:t> auch als Ressource (im eigenen Formular oder im </a:t>
            </a:r>
            <a:r>
              <a:rPr lang="de-AT" sz="1800" dirty="0" err="1" smtClean="0"/>
              <a:t>App.xaml</a:t>
            </a:r>
            <a:r>
              <a:rPr lang="de-AT" sz="1800" dirty="0" smtClean="0"/>
              <a:t>) anlegen.</a:t>
            </a:r>
          </a:p>
          <a:p>
            <a:r>
              <a:rPr lang="de-AT" sz="1800" dirty="0" smtClean="0"/>
              <a:t>Wenn man hierbei einen Key angibt, kann man über diesen Key dieses Template an unterschiedlichen Stellen auswählen (Achtung! Nur in Verbindung mit richtigen Datentypen sinnvoll!):</a:t>
            </a:r>
          </a:p>
          <a:p>
            <a:endParaRPr lang="de-AT" sz="1800" dirty="0" smtClean="0"/>
          </a:p>
          <a:p>
            <a:endParaRPr lang="de-AT" sz="1800" dirty="0" smtClean="0"/>
          </a:p>
          <a:p>
            <a:endParaRPr lang="de-AT" sz="1800" dirty="0" smtClean="0"/>
          </a:p>
          <a:p>
            <a:endParaRPr lang="de-AT" sz="1800" dirty="0" smtClean="0"/>
          </a:p>
          <a:p>
            <a:endParaRPr lang="de-AT" sz="1800" dirty="0"/>
          </a:p>
        </p:txBody>
      </p:sp>
      <p:sp>
        <p:nvSpPr>
          <p:cNvPr id="90113" name="Rectangle 1"/>
          <p:cNvSpPr>
            <a:spLocks noChangeArrowheads="1"/>
          </p:cNvSpPr>
          <p:nvPr/>
        </p:nvSpPr>
        <p:spPr bwMode="auto">
          <a:xfrm>
            <a:off x="539552" y="2708920"/>
            <a:ext cx="6981398" cy="19236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CDDataTemplate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BorderThickness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BorderBrush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DarkBlue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="3,3,3,3"&gt;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=Company}"&gt;&lt;/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90114" name="Rectangle 2"/>
          <p:cNvSpPr>
            <a:spLocks noChangeArrowheads="1"/>
          </p:cNvSpPr>
          <p:nvPr/>
        </p:nvSpPr>
        <p:spPr bwMode="auto">
          <a:xfrm>
            <a:off x="179512" y="4797152"/>
            <a:ext cx="874846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LBCDPerCountry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ItemTemplate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CDDataTemplate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DataTemplate</a:t>
            </a:r>
            <a:r>
              <a:rPr lang="de-AT" dirty="0" smtClean="0"/>
              <a:t> als Ressource mit Typ</a:t>
            </a:r>
            <a:endParaRPr lang="de-AT" dirty="0"/>
          </a:p>
        </p:txBody>
      </p:sp>
      <p:sp>
        <p:nvSpPr>
          <p:cNvPr id="3" name="Content Placeholder 2"/>
          <p:cNvSpPr>
            <a:spLocks noGrp="1"/>
          </p:cNvSpPr>
          <p:nvPr>
            <p:ph idx="1"/>
          </p:nvPr>
        </p:nvSpPr>
        <p:spPr>
          <a:xfrm>
            <a:off x="539552" y="980728"/>
            <a:ext cx="8229600" cy="4525963"/>
          </a:xfrm>
        </p:spPr>
        <p:txBody>
          <a:bodyPr/>
          <a:lstStyle/>
          <a:p>
            <a:r>
              <a:rPr lang="de-AT" sz="1600" dirty="0" smtClean="0"/>
              <a:t>Wenn bei der </a:t>
            </a:r>
            <a:r>
              <a:rPr lang="de-AT" sz="1600" dirty="0" err="1" smtClean="0"/>
              <a:t>DataTemplate</a:t>
            </a:r>
            <a:r>
              <a:rPr lang="de-AT" sz="1600" dirty="0" smtClean="0"/>
              <a:t>-Ressource statt einem Key ein Typ angegeben wird, dann gilt dieses Template automatisch bei jeder Darstellung von Objekten dieses Typs.</a:t>
            </a:r>
          </a:p>
          <a:p>
            <a:r>
              <a:rPr lang="de-AT" sz="1600" dirty="0" smtClean="0"/>
              <a:t>Beim untenstehenden Beispiel wird ein </a:t>
            </a:r>
            <a:r>
              <a:rPr lang="de-AT" sz="1600" dirty="0" err="1" smtClean="0"/>
              <a:t>DataTemplate</a:t>
            </a:r>
            <a:r>
              <a:rPr lang="de-AT" sz="1600" dirty="0" smtClean="0"/>
              <a:t> zur Darstellung von CDs definiert. In </a:t>
            </a:r>
            <a:r>
              <a:rPr lang="de-AT" sz="1600" dirty="0" err="1" smtClean="0"/>
              <a:t>ItemControls</a:t>
            </a:r>
            <a:r>
              <a:rPr lang="de-AT" sz="1600" dirty="0" smtClean="0"/>
              <a:t> wird nun ein CD-Objekt immer so dargestellt (ausgenommen es wird dezidiert ein anderes Template eingebunden).</a:t>
            </a:r>
          </a:p>
          <a:p>
            <a:endParaRPr lang="de-AT" sz="1600" dirty="0" smtClean="0"/>
          </a:p>
          <a:p>
            <a:endParaRPr lang="de-AT" sz="1600" dirty="0" smtClean="0"/>
          </a:p>
          <a:p>
            <a:endParaRPr lang="de-AT" sz="1600" dirty="0" smtClean="0"/>
          </a:p>
          <a:p>
            <a:endParaRPr lang="de-AT" sz="1600" dirty="0" smtClean="0"/>
          </a:p>
          <a:p>
            <a:endParaRPr lang="de-AT" sz="1600" dirty="0"/>
          </a:p>
        </p:txBody>
      </p:sp>
      <p:sp>
        <p:nvSpPr>
          <p:cNvPr id="90114" name="Rectangle 2"/>
          <p:cNvSpPr>
            <a:spLocks noChangeArrowheads="1"/>
          </p:cNvSpPr>
          <p:nvPr/>
        </p:nvSpPr>
        <p:spPr bwMode="auto">
          <a:xfrm>
            <a:off x="395536" y="4941168"/>
            <a:ext cx="874846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p>
          <a:p>
            <a:pPr lvl="0"/>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LBCDPerCountry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lang="en-US" sz="1200" dirty="0" smtClean="0">
                <a:solidFill>
                  <a:srgbClr val="0000FF"/>
                </a:solidFill>
                <a:latin typeface="Consolas" pitchFamily="49" charset="0"/>
                <a:ea typeface="Calibri" pitchFamily="34" charset="0"/>
                <a:cs typeface="Consolas" pitchFamily="49" charset="0"/>
              </a:rPr>
              <a:t>"&gt;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91137" name="Rectangle 1"/>
          <p:cNvSpPr>
            <a:spLocks noChangeArrowheads="1"/>
          </p:cNvSpPr>
          <p:nvPr/>
        </p:nvSpPr>
        <p:spPr bwMode="auto">
          <a:xfrm>
            <a:off x="467544" y="2708920"/>
            <a:ext cx="6981398" cy="19236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data</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BorderThickness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BorderBrush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DarkBlue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="3,3,3,3"&gt;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=Company}"&gt;&lt;/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StackPanel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ListView</a:t>
            </a:r>
            <a:r>
              <a:rPr lang="de-AT" dirty="0" smtClean="0"/>
              <a:t> (1)</a:t>
            </a:r>
            <a:endParaRPr lang="de-AT" dirty="0"/>
          </a:p>
        </p:txBody>
      </p:sp>
      <p:sp>
        <p:nvSpPr>
          <p:cNvPr id="3" name="Content Placeholder 2"/>
          <p:cNvSpPr>
            <a:spLocks noGrp="1"/>
          </p:cNvSpPr>
          <p:nvPr>
            <p:ph idx="1"/>
          </p:nvPr>
        </p:nvSpPr>
        <p:spPr>
          <a:xfrm>
            <a:off x="467544" y="1124744"/>
            <a:ext cx="8229600" cy="4525963"/>
          </a:xfrm>
        </p:spPr>
        <p:txBody>
          <a:bodyPr/>
          <a:lstStyle/>
          <a:p>
            <a:r>
              <a:rPr lang="de-AT" sz="2000" dirty="0" smtClean="0"/>
              <a:t>Vor allem für die tabellarischen Darstellung der Daten (mehrere Spalten)</a:t>
            </a:r>
          </a:p>
          <a:p>
            <a:endParaRPr lang="de-AT" sz="2000" dirty="0" smtClean="0"/>
          </a:p>
          <a:p>
            <a:r>
              <a:rPr lang="de-AT" sz="2000" dirty="0" smtClean="0"/>
              <a:t>Erweiterung einer </a:t>
            </a:r>
            <a:r>
              <a:rPr lang="de-AT" sz="2000" dirty="0" err="1" smtClean="0"/>
              <a:t>ListBox</a:t>
            </a:r>
            <a:r>
              <a:rPr lang="de-AT" sz="2000" dirty="0" smtClean="0"/>
              <a:t> mit zusätzlicher Property </a:t>
            </a:r>
            <a:r>
              <a:rPr lang="de-AT" sz="2000" i="1" dirty="0" smtClean="0"/>
              <a:t>View</a:t>
            </a:r>
            <a:r>
              <a:rPr lang="de-AT" sz="2000" dirty="0" smtClean="0"/>
              <a:t> für die Konfiguration des Aussehens. (Bequemer als über </a:t>
            </a:r>
            <a:r>
              <a:rPr lang="de-AT" sz="2000" i="1" dirty="0" err="1" smtClean="0"/>
              <a:t>DataTemplates</a:t>
            </a:r>
            <a:r>
              <a:rPr lang="de-AT" sz="2000" dirty="0" smtClean="0"/>
              <a:t>)</a:t>
            </a:r>
          </a:p>
          <a:p>
            <a:endParaRPr lang="de-AT" sz="2000" dirty="0" smtClean="0"/>
          </a:p>
          <a:p>
            <a:r>
              <a:rPr lang="de-AT" sz="2000" dirty="0" smtClean="0"/>
              <a:t>View Property wird eine Instanz der Klasse </a:t>
            </a:r>
            <a:r>
              <a:rPr lang="de-AT" sz="2000" dirty="0" err="1" smtClean="0"/>
              <a:t>GridView</a:t>
            </a:r>
            <a:r>
              <a:rPr lang="de-AT" sz="2000" dirty="0" smtClean="0"/>
              <a:t> zugewiesen. Diese dient zur Festlegung von Spalten.</a:t>
            </a:r>
          </a:p>
          <a:p>
            <a:pPr>
              <a:buNone/>
            </a:pPr>
            <a:endParaRPr lang="de-AT" sz="2000" dirty="0" smtClean="0"/>
          </a:p>
          <a:p>
            <a:r>
              <a:rPr lang="de-AT" sz="2000" dirty="0" smtClean="0"/>
              <a:t>Mögliche Templates bei der Spaltendefinition: </a:t>
            </a:r>
            <a:r>
              <a:rPr lang="de-AT" sz="2000" i="1" dirty="0" smtClean="0"/>
              <a:t>HeaderTemplate, </a:t>
            </a:r>
            <a:r>
              <a:rPr lang="de-AT" sz="2000" i="1" dirty="0" err="1" smtClean="0"/>
              <a:t>CellTemplate</a:t>
            </a:r>
            <a:endParaRPr lang="de-AT" sz="2000" i="1" dirty="0" smtClean="0"/>
          </a:p>
          <a:p>
            <a:endParaRPr lang="de-AT" sz="2000" i="1" dirty="0" smtClean="0"/>
          </a:p>
          <a:p>
            <a:r>
              <a:rPr lang="de-AT" sz="2000" dirty="0" smtClean="0"/>
              <a:t>Über </a:t>
            </a:r>
            <a:r>
              <a:rPr lang="de-AT" sz="2000" i="1" dirty="0" err="1" smtClean="0"/>
              <a:t>DisplayMemberBinding</a:t>
            </a:r>
            <a:r>
              <a:rPr lang="de-AT" sz="2000" i="1" dirty="0" smtClean="0"/>
              <a:t> </a:t>
            </a:r>
            <a:r>
              <a:rPr lang="de-AT" sz="2000" dirty="0" smtClean="0"/>
              <a:t>oder</a:t>
            </a:r>
            <a:r>
              <a:rPr lang="de-AT" sz="2000" i="1" dirty="0" smtClean="0"/>
              <a:t> </a:t>
            </a:r>
            <a:r>
              <a:rPr lang="de-AT" sz="2000" dirty="0" smtClean="0"/>
              <a:t>im</a:t>
            </a:r>
            <a:r>
              <a:rPr lang="de-AT" sz="2000" i="1" dirty="0" smtClean="0"/>
              <a:t> </a:t>
            </a:r>
            <a:r>
              <a:rPr lang="de-AT" sz="2000" i="1" dirty="0" err="1" smtClean="0"/>
              <a:t>CellTemplate</a:t>
            </a:r>
            <a:r>
              <a:rPr lang="de-AT" sz="2000" i="1" dirty="0" smtClean="0"/>
              <a:t> (über Binding)</a:t>
            </a:r>
            <a:r>
              <a:rPr lang="de-AT" sz="2000" dirty="0" smtClean="0"/>
              <a:t> wird für jede Spalte festgelegt, welche Eigenschaft (en) (Datenfelder) des anzuzeigenden Objektes dargestellt werden soll.</a:t>
            </a:r>
            <a:endParaRPr lang="de-AT" sz="2000" i="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ListView</a:t>
            </a:r>
            <a:r>
              <a:rPr lang="de-AT" dirty="0" smtClean="0"/>
              <a:t> (2)</a:t>
            </a:r>
            <a:endParaRPr lang="de-AT" dirty="0"/>
          </a:p>
        </p:txBody>
      </p:sp>
      <p:pic>
        <p:nvPicPr>
          <p:cNvPr id="92163" name="Picture 3"/>
          <p:cNvPicPr>
            <a:picLocks noChangeAspect="1" noChangeArrowheads="1"/>
          </p:cNvPicPr>
          <p:nvPr/>
        </p:nvPicPr>
        <p:blipFill>
          <a:blip r:embed="rId2" cstate="print"/>
          <a:srcRect/>
          <a:stretch>
            <a:fillRect/>
          </a:stretch>
        </p:blipFill>
        <p:spPr bwMode="auto">
          <a:xfrm>
            <a:off x="5614192" y="3933056"/>
            <a:ext cx="3334719" cy="2639566"/>
          </a:xfrm>
          <a:prstGeom prst="rect">
            <a:avLst/>
          </a:prstGeom>
          <a:noFill/>
          <a:ln w="9525">
            <a:noFill/>
            <a:miter lim="800000"/>
            <a:headEnd/>
            <a:tailEnd/>
          </a:ln>
        </p:spPr>
      </p:pic>
      <p:sp>
        <p:nvSpPr>
          <p:cNvPr id="92164" name="Rectangle 4"/>
          <p:cNvSpPr>
            <a:spLocks noChangeArrowheads="1"/>
          </p:cNvSpPr>
          <p:nvPr/>
        </p:nvSpPr>
        <p:spPr bwMode="auto">
          <a:xfrm>
            <a:off x="0" y="980728"/>
            <a:ext cx="8510663" cy="39703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="70*"&gt;&lt;/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RowDefinition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Grid.RowDefinitions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LBAllCountries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ListView</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LVCDsPerCountry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ListView.View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DisplayMemberBinding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=Title}“/&gt;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="Company"&gt;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GridViewColumn.CellTemplate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Content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=Company}"/&gt;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GridViewColumn.CellTemplate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GridView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ListView.View</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ListView</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539552" y="5301208"/>
            <a:ext cx="4536504" cy="923330"/>
          </a:xfrm>
          <a:prstGeom prst="rect">
            <a:avLst/>
          </a:prstGeom>
          <a:noFill/>
        </p:spPr>
        <p:txBody>
          <a:bodyPr wrap="square" rtlCol="0">
            <a:spAutoFit/>
          </a:bodyPr>
          <a:lstStyle/>
          <a:p>
            <a:r>
              <a:rPr lang="de-AT" dirty="0" smtClean="0"/>
              <a:t>Hinweis: Um eine horizontale Ausrichtung zu erreichen, muss ein </a:t>
            </a:r>
            <a:r>
              <a:rPr lang="de-AT" dirty="0" err="1" smtClean="0"/>
              <a:t>CellTemplate</a:t>
            </a:r>
            <a:r>
              <a:rPr lang="de-AT" dirty="0" smtClean="0"/>
              <a:t> festgelegt werden!</a:t>
            </a:r>
            <a:endParaRPr lang="de-AT"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DataGrid</a:t>
            </a:r>
            <a:endParaRPr lang="de-AT" dirty="0"/>
          </a:p>
        </p:txBody>
      </p:sp>
      <p:sp>
        <p:nvSpPr>
          <p:cNvPr id="3" name="Content Placeholder 2"/>
          <p:cNvSpPr>
            <a:spLocks noGrp="1"/>
          </p:cNvSpPr>
          <p:nvPr>
            <p:ph idx="1"/>
          </p:nvPr>
        </p:nvSpPr>
        <p:spPr>
          <a:xfrm>
            <a:off x="467544" y="1196752"/>
            <a:ext cx="8229600" cy="2160240"/>
          </a:xfrm>
        </p:spPr>
        <p:txBody>
          <a:bodyPr/>
          <a:lstStyle/>
          <a:p>
            <a:endParaRPr lang="de-AT" sz="1600" dirty="0" smtClean="0"/>
          </a:p>
          <a:p>
            <a:pPr lvl="1"/>
            <a:endParaRPr lang="de-AT" sz="1500" dirty="0" smtClean="0"/>
          </a:p>
          <a:p>
            <a:pPr marL="0">
              <a:buNone/>
            </a:pPr>
            <a:endParaRPr lang="de-AT" sz="1600" dirty="0" smtClean="0"/>
          </a:p>
        </p:txBody>
      </p:sp>
      <p:sp>
        <p:nvSpPr>
          <p:cNvPr id="6" name="Content Placeholder 2"/>
          <p:cNvSpPr txBox="1">
            <a:spLocks/>
          </p:cNvSpPr>
          <p:nvPr/>
        </p:nvSpPr>
        <p:spPr>
          <a:xfrm>
            <a:off x="467544" y="1196752"/>
            <a:ext cx="8229600" cy="5256584"/>
          </a:xfrm>
          <a:prstGeom prst="rect">
            <a:avLst/>
          </a:prstGeom>
        </p:spPr>
        <p:txBody>
          <a:bodyPr/>
          <a:lstStyle/>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Zur tabellarischen</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Anzeige von Daten, welche auch zu bearbeiten sind, bietet sich das </a:t>
            </a: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DataGrid</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an. (Wurde erst mit WPF 4 eingeführt)</a:t>
            </a: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Für jede Spalte ist ein Spaltentyp zu definieren. Dabei gibt es folgende vordefinierte Typen:</a:t>
            </a:r>
          </a:p>
          <a:p>
            <a:pPr marL="727075" lvl="1" indent="-269875" eaLnBrk="0" hangingPunct="0">
              <a:spcBef>
                <a:spcPct val="20000"/>
              </a:spcBef>
              <a:buClr>
                <a:srgbClr val="595959"/>
              </a:buClr>
              <a:buSzPct val="80000"/>
              <a:buFont typeface="Wingdings" pitchFamily="2" charset="2"/>
              <a:buChar char="§"/>
            </a:pPr>
            <a:r>
              <a:rPr lang="de-AT" sz="1600" noProof="0" dirty="0" err="1" smtClean="0">
                <a:solidFill>
                  <a:srgbClr val="404040"/>
                </a:solidFill>
                <a:latin typeface="Arial" pitchFamily="34" charset="0"/>
                <a:cs typeface="Arial" pitchFamily="34" charset="0"/>
              </a:rPr>
              <a:t>DataGridTextColumn</a:t>
            </a:r>
            <a:r>
              <a:rPr lang="de-AT" sz="1600" noProof="0" dirty="0" smtClean="0">
                <a:solidFill>
                  <a:srgbClr val="404040"/>
                </a:solidFill>
                <a:latin typeface="Arial" pitchFamily="34" charset="0"/>
                <a:cs typeface="Arial" pitchFamily="34" charset="0"/>
              </a:rPr>
              <a:t>: </a:t>
            </a:r>
            <a:r>
              <a:rPr lang="de-AT" sz="1600" dirty="0" smtClean="0">
                <a:solidFill>
                  <a:srgbClr val="404040"/>
                </a:solidFill>
                <a:latin typeface="Arial" pitchFamily="34" charset="0"/>
                <a:cs typeface="Arial" pitchFamily="34" charset="0"/>
              </a:rPr>
              <a:t>Typ: </a:t>
            </a:r>
            <a:r>
              <a:rPr lang="de-AT" sz="1600" dirty="0" err="1" smtClean="0">
                <a:solidFill>
                  <a:srgbClr val="404040"/>
                </a:solidFill>
                <a:latin typeface="Arial" pitchFamily="34" charset="0"/>
                <a:cs typeface="Arial" pitchFamily="34" charset="0"/>
              </a:rPr>
              <a:t>string</a:t>
            </a:r>
            <a:r>
              <a:rPr lang="de-AT" sz="1600" dirty="0" smtClean="0">
                <a:solidFill>
                  <a:srgbClr val="404040"/>
                </a:solidFill>
                <a:latin typeface="Arial" pitchFamily="34" charset="0"/>
                <a:cs typeface="Arial" pitchFamily="34" charset="0"/>
              </a:rPr>
              <a:t>  (Text-Ein/Ausgabe)</a:t>
            </a:r>
          </a:p>
          <a:p>
            <a:pPr marL="727075" lvl="1" indent="-269875" eaLnBrk="0" hangingPunct="0">
              <a:spcBef>
                <a:spcPct val="20000"/>
              </a:spcBef>
              <a:buClr>
                <a:srgbClr val="595959"/>
              </a:buClr>
              <a:buSzPct val="80000"/>
              <a:buFont typeface="Wingdings" pitchFamily="2" charset="2"/>
              <a:buChar char="§"/>
            </a:pPr>
            <a:r>
              <a:rPr kumimoji="0" lang="de-AT" sz="1600" b="0" i="0" u="none" strike="noStrike" kern="1200" cap="none" spc="0" normalizeH="0" baseline="0" noProof="0" dirty="0" err="1" smtClean="0">
                <a:ln>
                  <a:noFill/>
                </a:ln>
                <a:solidFill>
                  <a:srgbClr val="404040"/>
                </a:solidFill>
                <a:effectLst/>
                <a:uLnTx/>
                <a:uFillTx/>
                <a:latin typeface="Arial" pitchFamily="34" charset="0"/>
                <a:ea typeface="+mn-ea"/>
                <a:cs typeface="Arial" pitchFamily="34" charset="0"/>
              </a:rPr>
              <a:t>DataGridCheckBoxColumn</a:t>
            </a:r>
            <a:r>
              <a:rPr lang="de-AT" sz="1600" dirty="0" smtClean="0">
                <a:solidFill>
                  <a:srgbClr val="404040"/>
                </a:solidFill>
                <a:latin typeface="Arial" pitchFamily="34" charset="0"/>
                <a:cs typeface="Arial" pitchFamily="34" charset="0"/>
              </a:rPr>
              <a:t>: </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Typ: </a:t>
            </a: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boolean</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(wahr/falsch)</a:t>
            </a:r>
          </a:p>
          <a:p>
            <a:pPr marL="727075" lvl="1" indent="-269875" eaLnBrk="0" hangingPunct="0">
              <a:spcBef>
                <a:spcPct val="20000"/>
              </a:spcBef>
              <a:buClr>
                <a:srgbClr val="595959"/>
              </a:buClr>
              <a:buSzPct val="80000"/>
              <a:buFont typeface="Wingdings" pitchFamily="2" charset="2"/>
              <a:buChar char="§"/>
            </a:pPr>
            <a:r>
              <a:rPr lang="de-AT" sz="1600" baseline="0" dirty="0" err="1" smtClean="0">
                <a:solidFill>
                  <a:srgbClr val="404040"/>
                </a:solidFill>
                <a:latin typeface="Arial" pitchFamily="34" charset="0"/>
                <a:cs typeface="Arial" pitchFamily="34" charset="0"/>
              </a:rPr>
              <a:t>DataGridComboBoxColumn</a:t>
            </a:r>
            <a:r>
              <a:rPr lang="de-AT" sz="1600" baseline="0" dirty="0" smtClean="0">
                <a:solidFill>
                  <a:srgbClr val="404040"/>
                </a:solidFill>
                <a:latin typeface="Arial" pitchFamily="34" charset="0"/>
                <a:cs typeface="Arial" pitchFamily="34" charset="0"/>
              </a:rPr>
              <a:t>:</a:t>
            </a:r>
            <a:r>
              <a:rPr lang="de-AT" sz="1600" dirty="0" smtClean="0">
                <a:solidFill>
                  <a:srgbClr val="404040"/>
                </a:solidFill>
                <a:latin typeface="Arial" pitchFamily="34" charset="0"/>
                <a:cs typeface="Arial" pitchFamily="34" charset="0"/>
              </a:rPr>
              <a:t> Typ: </a:t>
            </a:r>
            <a:r>
              <a:rPr lang="de-AT" sz="1600" dirty="0" err="1" smtClean="0">
                <a:solidFill>
                  <a:srgbClr val="404040"/>
                </a:solidFill>
                <a:latin typeface="Arial" pitchFamily="34" charset="0"/>
                <a:cs typeface="Arial" pitchFamily="34" charset="0"/>
              </a:rPr>
              <a:t>enum</a:t>
            </a:r>
            <a:r>
              <a:rPr lang="de-AT" sz="1600" dirty="0" smtClean="0">
                <a:solidFill>
                  <a:srgbClr val="404040"/>
                </a:solidFill>
                <a:latin typeface="Arial" pitchFamily="34" charset="0"/>
                <a:cs typeface="Arial" pitchFamily="34" charset="0"/>
              </a:rPr>
              <a:t> (Mehrfachauswahl)</a:t>
            </a:r>
          </a:p>
          <a:p>
            <a:pPr marL="727075" lvl="1" indent="-269875" eaLnBrk="0" hangingPunct="0">
              <a:spcBef>
                <a:spcPct val="20000"/>
              </a:spcBef>
              <a:buClr>
                <a:srgbClr val="595959"/>
              </a:buClr>
              <a:buSzPct val="80000"/>
              <a:buFont typeface="Wingdings" pitchFamily="2" charset="2"/>
              <a:buChar char="§"/>
            </a:pPr>
            <a:r>
              <a:rPr kumimoji="0" lang="de-AT" sz="1600" b="0" i="0" u="none" strike="noStrike" kern="1200" cap="none" spc="0" normalizeH="0" baseline="0" noProof="0" dirty="0" err="1" smtClean="0">
                <a:ln>
                  <a:noFill/>
                </a:ln>
                <a:solidFill>
                  <a:srgbClr val="404040"/>
                </a:solidFill>
                <a:effectLst/>
                <a:uLnTx/>
                <a:uFillTx/>
                <a:latin typeface="Arial" pitchFamily="34" charset="0"/>
                <a:ea typeface="+mn-ea"/>
                <a:cs typeface="Arial" pitchFamily="34" charset="0"/>
              </a:rPr>
              <a:t>DataGridHyperlinkColumn</a:t>
            </a:r>
            <a:r>
              <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 Typ: </a:t>
            </a:r>
            <a:r>
              <a:rPr kumimoji="0" lang="de-AT" sz="1600" b="0" i="0" u="none" strike="noStrike" kern="1200" cap="none" spc="0" normalizeH="0" baseline="0" noProof="0" dirty="0" err="1" smtClean="0">
                <a:ln>
                  <a:noFill/>
                </a:ln>
                <a:solidFill>
                  <a:srgbClr val="404040"/>
                </a:solidFill>
                <a:effectLst/>
                <a:uLnTx/>
                <a:uFillTx/>
                <a:latin typeface="Arial" pitchFamily="34" charset="0"/>
                <a:ea typeface="+mn-ea"/>
                <a:cs typeface="Arial" pitchFamily="34" charset="0"/>
              </a:rPr>
              <a:t>url</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(Anzeige von Hyperlinks)</a:t>
            </a:r>
          </a:p>
          <a:p>
            <a:pPr marL="727075" lvl="1" indent="-269875" eaLnBrk="0" hangingPunct="0">
              <a:spcBef>
                <a:spcPct val="20000"/>
              </a:spcBef>
              <a:buClr>
                <a:srgbClr val="595959"/>
              </a:buClr>
              <a:buSzPct val="80000"/>
              <a:buFont typeface="Wingdings" pitchFamily="2" charset="2"/>
              <a:buChar char="§"/>
            </a:pPr>
            <a:endParaRPr lang="de-AT" sz="1600" baseline="0" dirty="0" smtClean="0">
              <a:solidFill>
                <a:srgbClr val="404040"/>
              </a:solidFill>
              <a:latin typeface="Arial" pitchFamily="34" charset="0"/>
              <a:cs typeface="Arial" pitchFamily="34" charset="0"/>
            </a:endParaRPr>
          </a:p>
          <a:p>
            <a:pPr marL="727075" lvl="1" indent="-269875" eaLnBrk="0" hangingPunct="0">
              <a:spcBef>
                <a:spcPct val="20000"/>
              </a:spcBef>
              <a:buClr>
                <a:srgbClr val="595959"/>
              </a:buClr>
              <a:buSzPct val="80000"/>
              <a:buFont typeface="Wingdings" pitchFamily="2" charset="2"/>
              <a:buChar char="§"/>
            </a:pP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DataGridTemplateColumn</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a:t>
            </a:r>
          </a:p>
          <a:p>
            <a:pPr marL="1184275" lvl="2" indent="-269875" eaLnBrk="0" hangingPunct="0">
              <a:spcBef>
                <a:spcPct val="20000"/>
              </a:spcBef>
              <a:buClr>
                <a:srgbClr val="595959"/>
              </a:buClr>
              <a:buSzPct val="80000"/>
              <a:buFont typeface="Wingdings" pitchFamily="2" charset="2"/>
              <a:buChar char="§"/>
            </a:pP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Für komplexere Anzeigen wie Kalender (</a:t>
            </a: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DatePicker</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Grafiken etc.</a:t>
            </a:r>
            <a:b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b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Für diesen </a:t>
            </a:r>
            <a:r>
              <a:rPr lang="de-AT" sz="1600" dirty="0" smtClean="0">
                <a:solidFill>
                  <a:srgbClr val="404040"/>
                </a:solidFill>
                <a:latin typeface="Arial" pitchFamily="34" charset="0"/>
                <a:cs typeface="Arial" pitchFamily="34" charset="0"/>
              </a:rPr>
              <a:t>Spaltentyp </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können wieder </a:t>
            </a: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CellTemplates</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definiert werden (welche wiederum ein </a:t>
            </a: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DataTemplate</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-Objekt aufnehmen können):</a:t>
            </a:r>
          </a:p>
          <a:p>
            <a:pPr marL="1641475" lvl="3" indent="-269875" eaLnBrk="0" hangingPunct="0">
              <a:spcBef>
                <a:spcPct val="20000"/>
              </a:spcBef>
              <a:buClr>
                <a:srgbClr val="595959"/>
              </a:buClr>
              <a:buSzPct val="80000"/>
              <a:buFont typeface="Wingdings" pitchFamily="2" charset="2"/>
              <a:buChar char="§"/>
            </a:pPr>
            <a:r>
              <a:rPr lang="de-AT" sz="1600" dirty="0" err="1" smtClean="0">
                <a:solidFill>
                  <a:srgbClr val="404040"/>
                </a:solidFill>
                <a:latin typeface="Arial" pitchFamily="34" charset="0"/>
                <a:cs typeface="Arial" pitchFamily="34" charset="0"/>
              </a:rPr>
              <a:t>CellEditingTemplate</a:t>
            </a:r>
            <a:r>
              <a:rPr lang="de-AT" sz="1600" dirty="0" smtClean="0">
                <a:solidFill>
                  <a:srgbClr val="404040"/>
                </a:solidFill>
                <a:latin typeface="Arial" pitchFamily="34" charset="0"/>
                <a:cs typeface="Arial" pitchFamily="34" charset="0"/>
              </a:rPr>
              <a:t>: Wird verwendet wenn die Zelle im Bearbeitungsmodus ist.</a:t>
            </a:r>
          </a:p>
          <a:p>
            <a:pPr marL="1641475" lvl="3" indent="-269875" eaLnBrk="0" hangingPunct="0">
              <a:spcBef>
                <a:spcPct val="20000"/>
              </a:spcBef>
              <a:buClr>
                <a:srgbClr val="595959"/>
              </a:buClr>
              <a:buSzPct val="80000"/>
              <a:buFont typeface="Wingdings" pitchFamily="2" charset="2"/>
              <a:buChar char="§"/>
            </a:pPr>
            <a:r>
              <a:rPr kumimoji="0" lang="de-AT" sz="1600" b="0" i="0" u="none" strike="noStrike" kern="1200" cap="none" spc="0" normalizeH="0" noProof="0" dirty="0" err="1" smtClean="0">
                <a:ln>
                  <a:noFill/>
                </a:ln>
                <a:solidFill>
                  <a:srgbClr val="404040"/>
                </a:solidFill>
                <a:effectLst/>
                <a:uLnTx/>
                <a:uFillTx/>
                <a:latin typeface="Arial" pitchFamily="34" charset="0"/>
                <a:ea typeface="+mn-ea"/>
                <a:cs typeface="Arial" pitchFamily="34" charset="0"/>
              </a:rPr>
              <a:t>CellTemplate</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Wenn die Zelle nicht im Bearbeitungsmodus ist</a:t>
            </a:r>
            <a:b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b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r>
              <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rPr>
              <a:t>Auch</a:t>
            </a:r>
            <a:r>
              <a:rPr kumimoji="0" lang="de-AT" sz="1600" b="0" i="0" u="none" strike="noStrike" kern="1200" cap="none" spc="0" normalizeH="0" noProof="0" dirty="0" smtClean="0">
                <a:ln>
                  <a:noFill/>
                </a:ln>
                <a:solidFill>
                  <a:srgbClr val="404040"/>
                </a:solidFill>
                <a:effectLst/>
                <a:uLnTx/>
                <a:uFillTx/>
                <a:latin typeface="Arial" pitchFamily="34" charset="0"/>
                <a:ea typeface="+mn-ea"/>
                <a:cs typeface="Arial" pitchFamily="34" charset="0"/>
              </a:rPr>
              <a:t> hier können wieder </a:t>
            </a: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269875"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Char char="§"/>
              <a:tabLst/>
              <a:defRPr/>
            </a:pP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895350" marR="0" lvl="1" indent="-354013" algn="l" defTabSz="914400" rtl="0" eaLnBrk="0" fontAlgn="base" latinLnBrk="0" hangingPunct="0">
              <a:lnSpc>
                <a:spcPct val="100000"/>
              </a:lnSpc>
              <a:spcBef>
                <a:spcPct val="20000"/>
              </a:spcBef>
              <a:spcAft>
                <a:spcPct val="0"/>
              </a:spcAft>
              <a:buClr>
                <a:srgbClr val="595959"/>
              </a:buClr>
              <a:buSzTx/>
              <a:buFont typeface="Symbol" pitchFamily="18" charset="2"/>
              <a:buChar char="-"/>
              <a:tabLst/>
              <a:defRPr/>
            </a:pPr>
            <a:endParaRPr kumimoji="0" lang="de-AT" sz="15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a:p>
            <a:pPr marL="0" marR="0" lvl="0" indent="-269875" algn="l" defTabSz="914400" rtl="0" eaLnBrk="0" fontAlgn="base" latinLnBrk="0" hangingPunct="0">
              <a:lnSpc>
                <a:spcPct val="100000"/>
              </a:lnSpc>
              <a:spcBef>
                <a:spcPct val="20000"/>
              </a:spcBef>
              <a:spcAft>
                <a:spcPct val="0"/>
              </a:spcAft>
              <a:buClr>
                <a:srgbClr val="595959"/>
              </a:buClr>
              <a:buSzPct val="80000"/>
              <a:buFont typeface="Wingdings" pitchFamily="2" charset="2"/>
              <a:buNone/>
              <a:tabLst/>
              <a:defRPr/>
            </a:pPr>
            <a:endParaRPr kumimoji="0" lang="de-AT" sz="1600" b="0" i="0" u="none" strike="noStrike" kern="1200" cap="none" spc="0" normalizeH="0" baseline="0" noProof="0" dirty="0" smtClean="0">
              <a:ln>
                <a:noFill/>
              </a:ln>
              <a:solidFill>
                <a:srgbClr val="404040"/>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DataGrid</a:t>
            </a:r>
            <a:r>
              <a:rPr lang="de-AT" dirty="0" smtClean="0"/>
              <a:t> - Beispiel</a:t>
            </a:r>
            <a:endParaRPr lang="de-AT" dirty="0"/>
          </a:p>
        </p:txBody>
      </p:sp>
      <p:sp>
        <p:nvSpPr>
          <p:cNvPr id="8193" name="Rectangle 1"/>
          <p:cNvSpPr>
            <a:spLocks noChangeArrowheads="1"/>
          </p:cNvSpPr>
          <p:nvPr/>
        </p:nvSpPr>
        <p:spPr bwMode="auto">
          <a:xfrm>
            <a:off x="-612576" y="1417131"/>
            <a:ext cx="9700091" cy="467820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dgActivities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="Auto"</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AutoGenerateColumns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="False"&gt;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DataGrid.Columns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="Datum"</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MinWidth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="110"&gt;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DataGridTemplateColumn.CellEditingTemplate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DatePicker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SelectedDate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=Date,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SelectedDateFormat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="Short"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DataGridTemplateColumn.CellEditingTemplate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DataGridTemplateColumn.CellTemplate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=Date,</a:t>
            </a:r>
            <a:r>
              <a:rPr kumimoji="0" lang="en-US" sz="1200" b="0" i="0" u="none" strike="noStrike" cap="none" normalizeH="0" dirty="0" smtClean="0">
                <a:ln>
                  <a:noFill/>
                </a:ln>
                <a:solidFill>
                  <a:srgbClr val="0000FF"/>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StringFormat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0</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dd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.MM.yyyy}}"&gt;&lt;/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DataGridTemplateColumn.CellTemplate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DataGridTemplateColumn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MinWidth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="60"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StartTime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smtClean="0">
                <a:solidFill>
                  <a:srgbClr val="0000FF"/>
                </a:solidFill>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StringFormat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=HH</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:mm,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Bis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MinWidth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="60"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EndTime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smtClean="0">
                <a:solidFill>
                  <a:srgbClr val="FF0000"/>
                </a:solidFill>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StringFormat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=HH</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:mm,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a:t>
            </a:r>
            <a:r>
              <a:rPr kumimoji="0" lang="en-US" sz="1200" b="0" i="0" u="none" strike="noStrike" cap="none" normalizeH="0" baseline="0" dirty="0" err="1" smtClean="0">
                <a:ln>
                  <a:noFill/>
                </a:ln>
                <a:solidFill>
                  <a:srgbClr val="0000FF"/>
                </a:solidFill>
                <a:effectLst/>
                <a:latin typeface="Calibri"/>
                <a:ea typeface="Calibri" pitchFamily="34" charset="0"/>
                <a:cs typeface="Consolas" pitchFamily="49" charset="0"/>
              </a:rPr>
              <a:t>ä</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tigkeit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MinWidth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ActivityText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UpdateSourceTrigger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PropertyChanged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MinWidth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="40"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Mode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TwoWay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smtClean="0">
                <a:solidFill>
                  <a:srgbClr val="FF0000"/>
                </a:solidFill>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IsReadOnly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DataGrid.Columns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WPF – Projektdateien</a:t>
            </a:r>
            <a:endParaRPr lang="de-AT" dirty="0"/>
          </a:p>
        </p:txBody>
      </p:sp>
      <p:sp>
        <p:nvSpPr>
          <p:cNvPr id="3" name="Content Placeholder 2"/>
          <p:cNvSpPr>
            <a:spLocks noGrp="1"/>
          </p:cNvSpPr>
          <p:nvPr>
            <p:ph idx="1"/>
          </p:nvPr>
        </p:nvSpPr>
        <p:spPr>
          <a:xfrm>
            <a:off x="467544" y="1268760"/>
            <a:ext cx="8229600" cy="4525963"/>
          </a:xfrm>
        </p:spPr>
        <p:txBody>
          <a:bodyPr/>
          <a:lstStyle/>
          <a:p>
            <a:r>
              <a:rPr lang="de-AT" sz="1800" dirty="0" smtClean="0"/>
              <a:t>In WPF-Applikationen besteht in der Regel eine </a:t>
            </a:r>
            <a:r>
              <a:rPr lang="de-AT" sz="1800" b="1" dirty="0" smtClean="0"/>
              <a:t>strikte Trennung zwischen Anwendungslogik und Darstellung</a:t>
            </a:r>
            <a:r>
              <a:rPr lang="de-AT" sz="1800" dirty="0" smtClean="0"/>
              <a:t>.</a:t>
            </a:r>
          </a:p>
          <a:p>
            <a:endParaRPr lang="de-AT" sz="1800" dirty="0" smtClean="0"/>
          </a:p>
          <a:p>
            <a:r>
              <a:rPr lang="de-AT" sz="1800" dirty="0" smtClean="0"/>
              <a:t>Während in der </a:t>
            </a:r>
            <a:r>
              <a:rPr lang="de-AT" sz="1800" b="1" dirty="0" smtClean="0"/>
              <a:t>XAML-Datei (</a:t>
            </a:r>
            <a:r>
              <a:rPr lang="de-AT" sz="1800" dirty="0" smtClean="0"/>
              <a:t>E</a:t>
            </a:r>
            <a:r>
              <a:rPr lang="de-AT" sz="1800" b="1" dirty="0" smtClean="0"/>
              <a:t>x</a:t>
            </a:r>
            <a:r>
              <a:rPr lang="de-AT" sz="1800" dirty="0" smtClean="0"/>
              <a:t>tensible </a:t>
            </a:r>
            <a:r>
              <a:rPr lang="de-AT" sz="1800" b="1" dirty="0" err="1" smtClean="0"/>
              <a:t>A</a:t>
            </a:r>
            <a:r>
              <a:rPr lang="de-AT" sz="1800" dirty="0" err="1" smtClean="0"/>
              <a:t>pplication</a:t>
            </a:r>
            <a:r>
              <a:rPr lang="de-AT" sz="1800" dirty="0" smtClean="0"/>
              <a:t> </a:t>
            </a:r>
            <a:r>
              <a:rPr lang="de-AT" sz="1800" b="1" dirty="0" smtClean="0"/>
              <a:t>M</a:t>
            </a:r>
            <a:r>
              <a:rPr lang="de-AT" sz="1800" dirty="0" smtClean="0"/>
              <a:t>arkup </a:t>
            </a:r>
            <a:r>
              <a:rPr lang="de-AT" sz="1800" b="1" dirty="0" smtClean="0"/>
              <a:t>L</a:t>
            </a:r>
            <a:r>
              <a:rPr lang="de-AT" sz="1800" dirty="0" smtClean="0"/>
              <a:t>anguage)</a:t>
            </a:r>
            <a:r>
              <a:rPr lang="de-AT" sz="1800" b="1" dirty="0" smtClean="0"/>
              <a:t> </a:t>
            </a:r>
            <a:r>
              <a:rPr lang="de-AT" sz="1800" dirty="0" smtClean="0"/>
              <a:t>die Oberfläche (ohne jeglichen Code) beschrieben wird, wird in der </a:t>
            </a:r>
            <a:r>
              <a:rPr lang="de-AT" sz="1800" b="1" dirty="0" smtClean="0"/>
              <a:t>Code-Behind-Datei </a:t>
            </a:r>
            <a:r>
              <a:rPr lang="de-AT" sz="1800" dirty="0" smtClean="0"/>
              <a:t>(dahinter liegende Code-Datei) die Anwendungslogik programmiert. </a:t>
            </a:r>
          </a:p>
          <a:p>
            <a:endParaRPr lang="de-AT" sz="1800" dirty="0" smtClean="0"/>
          </a:p>
          <a:p>
            <a:r>
              <a:rPr lang="de-AT" sz="1800" dirty="0" smtClean="0"/>
              <a:t>Die Verknüpfung zwischen beiden Dateien besteht in der Verwendung von partiellen Klassen, wie Sie bereits unter .NET 2.0 eingeführt wurden. </a:t>
            </a:r>
            <a:endParaRPr lang="de-AT"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DataGrid</a:t>
            </a:r>
            <a:r>
              <a:rPr lang="de-AT" dirty="0" smtClean="0"/>
              <a:t> - Beispiel</a:t>
            </a:r>
            <a:endParaRPr lang="de-AT" dirty="0"/>
          </a:p>
        </p:txBody>
      </p:sp>
      <p:pic>
        <p:nvPicPr>
          <p:cNvPr id="8194" name="Picture 2"/>
          <p:cNvPicPr>
            <a:picLocks noChangeAspect="1" noChangeArrowheads="1"/>
          </p:cNvPicPr>
          <p:nvPr/>
        </p:nvPicPr>
        <p:blipFill>
          <a:blip r:embed="rId2" cstate="print"/>
          <a:srcRect/>
          <a:stretch>
            <a:fillRect/>
          </a:stretch>
        </p:blipFill>
        <p:spPr bwMode="auto">
          <a:xfrm>
            <a:off x="539552" y="1196752"/>
            <a:ext cx="6768752" cy="49900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a:t>
            </a:r>
            <a:endParaRPr lang="de-AT" dirty="0"/>
          </a:p>
        </p:txBody>
      </p:sp>
      <p:sp>
        <p:nvSpPr>
          <p:cNvPr id="3" name="Content Placeholder 2"/>
          <p:cNvSpPr>
            <a:spLocks noGrp="1"/>
          </p:cNvSpPr>
          <p:nvPr>
            <p:ph idx="1"/>
          </p:nvPr>
        </p:nvSpPr>
        <p:spPr/>
        <p:txBody>
          <a:bodyPr/>
          <a:lstStyle/>
          <a:p>
            <a:r>
              <a:rPr lang="de-AT" sz="1800" dirty="0" smtClean="0"/>
              <a:t>Styles bieten die Möglichkeit, an einer zentralen Stelle Einstellungen vorzunehmen, welche dann von mehreren Elementen verwendet werden können. (Bsp.: Hintergrundfarbe, Schriftgröße, Schriftfarbe von Button-</a:t>
            </a:r>
            <a:r>
              <a:rPr lang="de-AT" sz="1800" dirty="0" err="1" smtClean="0"/>
              <a:t>Komoponenten</a:t>
            </a:r>
            <a:r>
              <a:rPr lang="de-AT" sz="1800" dirty="0" smtClean="0"/>
              <a:t> wird in einem Style gespeichert)</a:t>
            </a:r>
          </a:p>
          <a:p>
            <a:r>
              <a:rPr lang="de-AT" sz="1800" dirty="0" smtClean="0"/>
              <a:t>Styles werden üblicherweise an zentraler Stelle (z.B. im </a:t>
            </a:r>
            <a:r>
              <a:rPr lang="de-AT" sz="1800" dirty="0" err="1" smtClean="0"/>
              <a:t>App.xaml</a:t>
            </a:r>
            <a:r>
              <a:rPr lang="de-AT" sz="1800" dirty="0" smtClean="0"/>
              <a:t> oder in eigenen </a:t>
            </a:r>
            <a:r>
              <a:rPr lang="de-AT" sz="1800" dirty="0" err="1" smtClean="0"/>
              <a:t>ResourceDictionary</a:t>
            </a:r>
            <a:r>
              <a:rPr lang="de-AT" sz="1800" dirty="0" smtClean="0"/>
              <a:t>-Files) implementiert, damit WPF-Fenster/Formulare darauf zugreifen können.</a:t>
            </a:r>
          </a:p>
          <a:p>
            <a:r>
              <a:rPr lang="de-AT" sz="1800" dirty="0" smtClean="0"/>
              <a:t>Über das Attribut x:Key kann dem Style ein eindeutiger Schlüssel zugewiesen werden. </a:t>
            </a:r>
          </a:p>
          <a:p>
            <a:r>
              <a:rPr lang="de-AT" sz="1800" dirty="0" smtClean="0"/>
              <a:t>Mittels </a:t>
            </a:r>
            <a:r>
              <a:rPr lang="de-AT" sz="1800" dirty="0" err="1" smtClean="0"/>
              <a:t>TargetType</a:t>
            </a:r>
            <a:r>
              <a:rPr lang="de-AT" sz="1800" dirty="0" smtClean="0"/>
              <a:t> soll der Zielkomponententyp angegeben werden.</a:t>
            </a:r>
          </a:p>
          <a:p>
            <a:endParaRPr lang="de-AT" sz="1800" dirty="0"/>
          </a:p>
        </p:txBody>
      </p:sp>
      <p:sp>
        <p:nvSpPr>
          <p:cNvPr id="102401" name="Rectangle 1"/>
          <p:cNvSpPr>
            <a:spLocks noChangeArrowheads="1"/>
          </p:cNvSpPr>
          <p:nvPr/>
        </p:nvSpPr>
        <p:spPr bwMode="auto">
          <a:xfrm>
            <a:off x="539552" y="4725144"/>
            <a:ext cx="6744154"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ButtonBigTextStyle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FontStyle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="Italic"/&gt;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Bei den einzelnen Elementen kann nun auf den gewünschten Style mittel </a:t>
            </a:r>
            <a:r>
              <a:rPr lang="de-AT" sz="1800" dirty="0" err="1" smtClean="0"/>
              <a:t>StaticResource</a:t>
            </a:r>
            <a:r>
              <a:rPr lang="de-AT" sz="1800" dirty="0" smtClean="0"/>
              <a:t> oder </a:t>
            </a:r>
            <a:r>
              <a:rPr lang="de-AT" sz="1800" dirty="0" err="1" smtClean="0"/>
              <a:t>DynamicResource</a:t>
            </a:r>
            <a:r>
              <a:rPr lang="de-AT" sz="1800" dirty="0" smtClean="0"/>
              <a:t> verwiesen werden:</a:t>
            </a:r>
          </a:p>
          <a:p>
            <a:endParaRPr lang="de-AT" sz="1800" dirty="0"/>
          </a:p>
        </p:txBody>
      </p:sp>
      <p:sp>
        <p:nvSpPr>
          <p:cNvPr id="104449" name="Rectangle 1"/>
          <p:cNvSpPr>
            <a:spLocks noChangeArrowheads="1"/>
          </p:cNvSpPr>
          <p:nvPr/>
        </p:nvSpPr>
        <p:spPr bwMode="auto">
          <a:xfrm>
            <a:off x="0" y="1916832"/>
            <a:ext cx="9526967"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Columns</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BtNewEmp</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Style</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ResourceKey</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lang="en-US" sz="1400" b="1" dirty="0" err="1" smtClean="0">
                <a:solidFill>
                  <a:srgbClr val="0000FF"/>
                </a:solidFill>
                <a:latin typeface="Consolas" pitchFamily="49" charset="0"/>
                <a:ea typeface="Calibri" pitchFamily="34" charset="0"/>
                <a:cs typeface="Consolas" pitchFamily="49" charset="0"/>
              </a:rPr>
              <a:t>ButtonBigTextStyle</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5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Margin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Neuen Mitarbeiter anlegen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lvl="0" eaLnBrk="0" hangingPunct="0"/>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BtEditEmp</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Style</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400" b="1"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1"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ResourceKey</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lang="en-US" sz="1400" b="1" dirty="0" err="1" smtClean="0">
                <a:solidFill>
                  <a:srgbClr val="0000FF"/>
                </a:solidFill>
                <a:latin typeface="Consolas" pitchFamily="49" charset="0"/>
                <a:ea typeface="Calibri" pitchFamily="34" charset="0"/>
                <a:cs typeface="Consolas" pitchFamily="49" charset="0"/>
              </a:rPr>
              <a:t>ButtonBigTextStyle</a:t>
            </a:r>
            <a:r>
              <a:rPr kumimoji="0" lang="en-US" sz="14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5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Margin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Mitarbeiter bearbeiten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BtEditActivities</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p>
          <a:p>
            <a:pPr marL="0" marR="0" lvl="0" indent="0" algn="l" defTabSz="914400" rtl="0" eaLnBrk="0" fontAlgn="base" latinLnBrk="0" hangingPunct="0">
              <a:lnSpc>
                <a:spcPct val="100000"/>
              </a:lnSpc>
              <a:spcBef>
                <a:spcPct val="0"/>
              </a:spcBef>
              <a:spcAft>
                <a:spcPct val="0"/>
              </a:spcAft>
              <a:buClrTx/>
              <a:buSzTx/>
              <a:buFontTx/>
              <a:buNone/>
              <a:tabLst/>
            </a:pPr>
            <a:r>
              <a:rPr lang="de-AT" sz="1400" dirty="0" smtClean="0">
                <a:solidFill>
                  <a:srgbClr val="0000FF"/>
                </a:solidFill>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Aktivit</a:t>
            </a:r>
            <a:r>
              <a:rPr kumimoji="0" lang="de-AT" sz="1400" b="0" i="0" u="none" strike="noStrike" cap="none" normalizeH="0" baseline="0" dirty="0" smtClean="0">
                <a:ln>
                  <a:noFill/>
                </a:ln>
                <a:solidFill>
                  <a:srgbClr val="A31515"/>
                </a:solidFill>
                <a:effectLst/>
                <a:latin typeface="Calibri"/>
                <a:ea typeface="Calibri" pitchFamily="34" charset="0"/>
                <a:cs typeface="Consolas" pitchFamily="49" charset="0"/>
              </a:rPr>
              <a:t>ä</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ten des Mitarbeiters bearbeiten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4450" name="Picture 2"/>
          <p:cNvPicPr>
            <a:picLocks noChangeAspect="1" noChangeArrowheads="1"/>
          </p:cNvPicPr>
          <p:nvPr/>
        </p:nvPicPr>
        <p:blipFill>
          <a:blip r:embed="rId2" cstate="print"/>
          <a:srcRect/>
          <a:stretch>
            <a:fillRect/>
          </a:stretch>
        </p:blipFill>
        <p:spPr bwMode="auto">
          <a:xfrm>
            <a:off x="1475657" y="3762376"/>
            <a:ext cx="4896544" cy="2930712"/>
          </a:xfrm>
          <a:prstGeom prst="rect">
            <a:avLst/>
          </a:prstGeom>
          <a:noFill/>
          <a:ln w="9525">
            <a:noFill/>
            <a:miter lim="800000"/>
            <a:headEnd/>
            <a:tailEnd/>
          </a:ln>
        </p:spPr>
      </p:pic>
      <p:cxnSp>
        <p:nvCxnSpPr>
          <p:cNvPr id="10" name="Straight Arrow Connector 9"/>
          <p:cNvCxnSpPr/>
          <p:nvPr/>
        </p:nvCxnSpPr>
        <p:spPr>
          <a:xfrm>
            <a:off x="3635896" y="2348880"/>
            <a:ext cx="360040"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51920" y="2852936"/>
            <a:ext cx="504056"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Auch bei der Definition von Styles kann wie bei Ressourcen der Key weggelassen werden. Der Style wird dann automatisch bei allen Komponenten des angegebenen Typs (im Gültigkeitsbereich) angewandt:</a:t>
            </a:r>
          </a:p>
          <a:p>
            <a:endParaRPr lang="de-AT" sz="1800" dirty="0" smtClean="0"/>
          </a:p>
          <a:p>
            <a:endParaRPr lang="de-AT" sz="1800" dirty="0" smtClean="0"/>
          </a:p>
          <a:p>
            <a:endParaRPr lang="de-AT" sz="1800" dirty="0" smtClean="0"/>
          </a:p>
          <a:p>
            <a:endParaRPr lang="de-AT" sz="1800" dirty="0" smtClean="0"/>
          </a:p>
          <a:p>
            <a:r>
              <a:rPr lang="de-AT" sz="1800" dirty="0" smtClean="0"/>
              <a:t>Anwendung automatisch:</a:t>
            </a:r>
          </a:p>
          <a:p>
            <a:endParaRPr lang="de-AT" sz="1800" dirty="0"/>
          </a:p>
        </p:txBody>
      </p:sp>
      <p:sp>
        <p:nvSpPr>
          <p:cNvPr id="105473" name="Rectangle 1"/>
          <p:cNvSpPr>
            <a:spLocks noChangeArrowheads="1"/>
          </p:cNvSpPr>
          <p:nvPr/>
        </p:nvSpPr>
        <p:spPr bwMode="auto">
          <a:xfrm>
            <a:off x="251520" y="2132856"/>
            <a:ext cx="536717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="Italic"/&gt;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 name="Straight Arrow Connector 13"/>
          <p:cNvCxnSpPr/>
          <p:nvPr/>
        </p:nvCxnSpPr>
        <p:spPr>
          <a:xfrm flipH="1" flipV="1">
            <a:off x="3851920" y="2276872"/>
            <a:ext cx="2736304"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6176" y="2204864"/>
            <a:ext cx="280831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Kein Key </a:t>
            </a:r>
            <a:r>
              <a:rPr lang="de-AT" dirty="0" smtClean="0">
                <a:sym typeface="Wingdings" pitchFamily="2" charset="2"/>
              </a:rPr>
              <a:t> gilt für alle Komponenten vom Typ Button</a:t>
            </a:r>
            <a:endParaRPr lang="de-AT" dirty="0"/>
          </a:p>
        </p:txBody>
      </p:sp>
      <p:sp>
        <p:nvSpPr>
          <p:cNvPr id="105474" name="Rectangle 2"/>
          <p:cNvSpPr>
            <a:spLocks noChangeArrowheads="1"/>
          </p:cNvSpPr>
          <p:nvPr/>
        </p:nvSpPr>
        <p:spPr bwMode="auto">
          <a:xfrm>
            <a:off x="-678277" y="3645024"/>
            <a:ext cx="9858789"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Columns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Grid.Row</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Grid.Column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BtNewEmp</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Neuen Mitarbeiter anlegen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BtEditEmp</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Mitarbeiter bearbeiten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BtEditActivities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de-AT"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="10,10,10,10"&gt;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Aktivit</a:t>
            </a:r>
            <a:r>
              <a:rPr kumimoji="0" lang="de-AT" sz="1200" b="0" i="0" u="none" strike="noStrike" cap="none" normalizeH="0" baseline="0" dirty="0" smtClean="0">
                <a:ln>
                  <a:noFill/>
                </a:ln>
                <a:solidFill>
                  <a:srgbClr val="A31515"/>
                </a:solidFill>
                <a:effectLst/>
                <a:latin typeface="Calibri"/>
                <a:ea typeface="Calibri" pitchFamily="34" charset="0"/>
                <a:cs typeface="Consolas" pitchFamily="49" charset="0"/>
              </a:rPr>
              <a:t>ä</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ten des Mitarbeiters bearbeiten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Button</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UniformGrid</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5475" name="Picture 3"/>
          <p:cNvPicPr>
            <a:picLocks noChangeAspect="1" noChangeArrowheads="1"/>
          </p:cNvPicPr>
          <p:nvPr/>
        </p:nvPicPr>
        <p:blipFill>
          <a:blip r:embed="rId2" cstate="print"/>
          <a:srcRect/>
          <a:stretch>
            <a:fillRect/>
          </a:stretch>
        </p:blipFill>
        <p:spPr bwMode="auto">
          <a:xfrm>
            <a:off x="1547664" y="4581128"/>
            <a:ext cx="4824536" cy="2118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Vererbung</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Vererbung kann auch bei Styles ein wichtiger  Bestandteil.</a:t>
            </a:r>
          </a:p>
          <a:p>
            <a:pPr>
              <a:buNone/>
            </a:pPr>
            <a:r>
              <a:rPr lang="de-AT" sz="1800" dirty="0" smtClean="0"/>
              <a:t>     Bsp.:</a:t>
            </a:r>
          </a:p>
          <a:p>
            <a:pPr>
              <a:buNone/>
            </a:pPr>
            <a:endParaRPr lang="de-AT" sz="1800" dirty="0" smtClean="0"/>
          </a:p>
          <a:p>
            <a:pPr>
              <a:buNone/>
            </a:pPr>
            <a:endParaRPr lang="de-AT" sz="1800" dirty="0" smtClean="0"/>
          </a:p>
          <a:p>
            <a:pPr>
              <a:buNone/>
            </a:pPr>
            <a:endParaRPr lang="de-AT" sz="1800" dirty="0" smtClean="0"/>
          </a:p>
          <a:p>
            <a:pPr>
              <a:buNone/>
            </a:pPr>
            <a:endParaRPr lang="de-AT" sz="1800" dirty="0" smtClean="0"/>
          </a:p>
          <a:p>
            <a:pPr>
              <a:buNone/>
            </a:pPr>
            <a:endParaRPr lang="de-AT" sz="1800" dirty="0" smtClean="0"/>
          </a:p>
          <a:p>
            <a:pPr>
              <a:buNone/>
            </a:pPr>
            <a:endParaRPr lang="de-AT" sz="1800" dirty="0" smtClean="0"/>
          </a:p>
          <a:p>
            <a:pPr>
              <a:buNone/>
            </a:pPr>
            <a:endParaRPr lang="de-AT" sz="1800" dirty="0" smtClean="0"/>
          </a:p>
          <a:p>
            <a:pPr>
              <a:buNone/>
            </a:pPr>
            <a:endParaRPr lang="de-AT" sz="1800" dirty="0" smtClean="0"/>
          </a:p>
          <a:p>
            <a:endParaRPr lang="de-AT" sz="1800" dirty="0" smtClean="0"/>
          </a:p>
          <a:p>
            <a:r>
              <a:rPr lang="de-AT" sz="1800" dirty="0" smtClean="0"/>
              <a:t>Es kann auch von einem Standardstyle (ohne Key) geerbt werden:</a:t>
            </a:r>
          </a:p>
          <a:p>
            <a:endParaRPr lang="de-AT" sz="1800" dirty="0" smtClean="0"/>
          </a:p>
          <a:p>
            <a:endParaRPr lang="de-AT" sz="1800" dirty="0" smtClean="0"/>
          </a:p>
          <a:p>
            <a:endParaRPr lang="de-AT" sz="1800" dirty="0" smtClean="0"/>
          </a:p>
          <a:p>
            <a:endParaRPr lang="de-AT" sz="1800" dirty="0" smtClean="0"/>
          </a:p>
          <a:p>
            <a:endParaRPr lang="de-AT" sz="1800" dirty="0"/>
          </a:p>
        </p:txBody>
      </p:sp>
      <p:sp>
        <p:nvSpPr>
          <p:cNvPr id="106497" name="Rectangle 1"/>
          <p:cNvSpPr>
            <a:spLocks noChangeArrowheads="1"/>
          </p:cNvSpPr>
          <p:nvPr/>
        </p:nvSpPr>
        <p:spPr bwMode="auto">
          <a:xfrm>
            <a:off x="-252536" y="1916832"/>
            <a:ext cx="9190336"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200" b="0" i="0" u="none" strike="noStrike" cap="none" normalizeH="0" dirty="0" smtClean="0">
                <a:ln>
                  <a:noFill/>
                </a:ln>
                <a:solidFill>
                  <a:srgbClr val="0000FF"/>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FormCaptionStyle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Control.FontSize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="30"&gt;&lt;/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Control.FontWeight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="Bold"&gt;&lt;/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Control.Foreground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="Black"&gt;&lt;/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Control.Margin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="0,0,0,30"&gt;&lt;/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FormCaptionStyle_Small</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BasedOn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ResourceKey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FormCaptionStyle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Control.FontSize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 name="Straight Arrow Connector 7"/>
          <p:cNvCxnSpPr/>
          <p:nvPr/>
        </p:nvCxnSpPr>
        <p:spPr>
          <a:xfrm flipH="1" flipV="1">
            <a:off x="2987824" y="3429000"/>
            <a:ext cx="79208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51920" y="3573016"/>
            <a:ext cx="446449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sz="1600" dirty="0" smtClean="0"/>
              <a:t>Da kein </a:t>
            </a:r>
            <a:r>
              <a:rPr lang="de-AT" sz="1600" dirty="0" err="1" smtClean="0"/>
              <a:t>TargetType</a:t>
            </a:r>
            <a:r>
              <a:rPr lang="de-AT" sz="1600" dirty="0" smtClean="0"/>
              <a:t>  </a:t>
            </a:r>
            <a:r>
              <a:rPr lang="de-AT" sz="1600" dirty="0" err="1" smtClean="0"/>
              <a:t>angegegeben</a:t>
            </a:r>
            <a:r>
              <a:rPr lang="de-AT" sz="1600" dirty="0" smtClean="0"/>
              <a:t> wurde, muss der Klassen-Typ direkt in der Property-Bezeichnung angegeben werden</a:t>
            </a:r>
            <a:endParaRPr lang="de-AT" sz="1600" dirty="0"/>
          </a:p>
        </p:txBody>
      </p:sp>
      <p:sp>
        <p:nvSpPr>
          <p:cNvPr id="106498" name="Rectangle 2"/>
          <p:cNvSpPr>
            <a:spLocks noChangeArrowheads="1"/>
          </p:cNvSpPr>
          <p:nvPr/>
        </p:nvSpPr>
        <p:spPr bwMode="auto">
          <a:xfrm>
            <a:off x="179512" y="5085184"/>
            <a:ext cx="5961888"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="Italic"/&gt;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SpecialBtnStyle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BasedOn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="Foreground"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AntiqueWhite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Box 9"/>
          <p:cNvSpPr txBox="1"/>
          <p:nvPr/>
        </p:nvSpPr>
        <p:spPr>
          <a:xfrm>
            <a:off x="6012160" y="1700808"/>
            <a:ext cx="2914672"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sz="1600" dirty="0" smtClean="0"/>
              <a:t>Spezieller Style erbt vom Standard (</a:t>
            </a:r>
            <a:r>
              <a:rPr lang="de-AT" sz="1600" dirty="0" err="1" smtClean="0"/>
              <a:t>FormCaptionStyle</a:t>
            </a:r>
            <a:r>
              <a:rPr lang="de-AT" sz="1600" dirty="0" smtClean="0"/>
              <a:t>)</a:t>
            </a:r>
            <a:endParaRPr lang="de-AT" sz="1600" dirty="0"/>
          </a:p>
        </p:txBody>
      </p:sp>
      <p:cxnSp>
        <p:nvCxnSpPr>
          <p:cNvPr id="12" name="Straight Arrow Connector 11"/>
          <p:cNvCxnSpPr/>
          <p:nvPr/>
        </p:nvCxnSpPr>
        <p:spPr>
          <a:xfrm>
            <a:off x="7236296" y="242088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Trigger</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Das Aussehen von Komponenten kann sich in bestimmten Situationen ändern (z.B. Button gedrückt oder nicht gedrückt, visuelle Hervorhebung der Komponente mit dem Focus…)</a:t>
            </a:r>
          </a:p>
          <a:p>
            <a:r>
              <a:rPr lang="de-AT" sz="1800" dirty="0" smtClean="0"/>
              <a:t>Diese „situationsabhängigen“ Designs können mittels der Eigenschaft Trigger (= </a:t>
            </a:r>
            <a:r>
              <a:rPr lang="de-AT" sz="1800" dirty="0" err="1" smtClean="0"/>
              <a:t>Collection</a:t>
            </a:r>
            <a:r>
              <a:rPr lang="de-AT" sz="1800" dirty="0" smtClean="0"/>
              <a:t> vom Typ </a:t>
            </a:r>
            <a:r>
              <a:rPr lang="de-AT" sz="1800" dirty="0" err="1" smtClean="0"/>
              <a:t>TriggerBase</a:t>
            </a:r>
            <a:r>
              <a:rPr lang="de-AT" sz="1800" dirty="0" smtClean="0"/>
              <a:t>) festgelegt werden.</a:t>
            </a:r>
          </a:p>
          <a:p>
            <a:r>
              <a:rPr lang="de-AT" sz="1600" dirty="0" smtClean="0"/>
              <a:t>Hinweis: Auch den Klassen </a:t>
            </a:r>
            <a:r>
              <a:rPr lang="de-AT" sz="1600" dirty="0" err="1" smtClean="0"/>
              <a:t>DataTemplate</a:t>
            </a:r>
            <a:r>
              <a:rPr lang="de-AT" sz="1600" dirty="0" smtClean="0"/>
              <a:t> und </a:t>
            </a:r>
            <a:r>
              <a:rPr lang="de-AT" sz="1600" dirty="0" err="1" smtClean="0"/>
              <a:t>ControlTemplate</a:t>
            </a:r>
            <a:r>
              <a:rPr lang="de-AT" sz="1600" dirty="0" smtClean="0"/>
              <a:t> können Trigger zugewiesen werden!</a:t>
            </a:r>
          </a:p>
          <a:p>
            <a:endParaRPr lang="de-AT" sz="1800" dirty="0" smtClean="0"/>
          </a:p>
          <a:p>
            <a:r>
              <a:rPr lang="de-AT" sz="1800" dirty="0" smtClean="0"/>
              <a:t>Verschiedene Arten von Trigger:</a:t>
            </a:r>
          </a:p>
          <a:p>
            <a:pPr lvl="1"/>
            <a:r>
              <a:rPr lang="de-AT" sz="1500" dirty="0" smtClean="0"/>
              <a:t>Eigenschafts-Trigger (Property-Trigger)</a:t>
            </a:r>
          </a:p>
          <a:p>
            <a:pPr lvl="1"/>
            <a:r>
              <a:rPr lang="de-AT" sz="1500" dirty="0" smtClean="0"/>
              <a:t>Multi-Trigger</a:t>
            </a:r>
          </a:p>
          <a:p>
            <a:pPr lvl="1"/>
            <a:r>
              <a:rPr lang="de-AT" sz="1500" dirty="0" smtClean="0"/>
              <a:t>Ereignis-Trigger (Event-Trigger)</a:t>
            </a:r>
          </a:p>
          <a:p>
            <a:pPr lvl="1"/>
            <a:r>
              <a:rPr lang="de-AT" sz="1500" dirty="0" smtClean="0"/>
              <a:t>Daten-Trigger</a:t>
            </a:r>
          </a:p>
          <a:p>
            <a:endParaRPr lang="de-AT" sz="1800" dirty="0" smtClean="0"/>
          </a:p>
          <a:p>
            <a:endParaRPr lang="de-AT" sz="1800" dirty="0" smtClean="0"/>
          </a:p>
          <a:p>
            <a:endParaRPr lang="de-AT" sz="1800" dirty="0" smtClean="0"/>
          </a:p>
          <a:p>
            <a:endParaRPr lang="de-AT"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Property-Trigger </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Um auf Veränderungen von Eigenschaften (Properties) zu reagieren.</a:t>
            </a:r>
          </a:p>
          <a:p>
            <a:r>
              <a:rPr lang="de-AT" sz="1800" dirty="0" smtClean="0"/>
              <a:t>Beispiel: Wenn mit dem Mauszeiger über einen Button gefahren wird, so soll der Text des jeweiligen Buttons fett dargestellt werden.</a:t>
            </a:r>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1025" name="Rectangle 1"/>
          <p:cNvSpPr>
            <a:spLocks noChangeArrowheads="1"/>
          </p:cNvSpPr>
          <p:nvPr/>
        </p:nvSpPr>
        <p:spPr bwMode="auto">
          <a:xfrm>
            <a:off x="323528" y="2204864"/>
            <a:ext cx="7340471" cy="20313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FontStyle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="Italic"/&gt;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Trigger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Button.IsMouseOver</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FontWeight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="Bold"/&gt;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Trigger</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Group 7"/>
          <p:cNvGrpSpPr/>
          <p:nvPr/>
        </p:nvGrpSpPr>
        <p:grpSpPr>
          <a:xfrm>
            <a:off x="2987824" y="4149080"/>
            <a:ext cx="3400425" cy="2343150"/>
            <a:chOff x="2987824" y="4149080"/>
            <a:chExt cx="3400425" cy="2343150"/>
          </a:xfrm>
        </p:grpSpPr>
        <p:pic>
          <p:nvPicPr>
            <p:cNvPr id="1026" name="Picture 2"/>
            <p:cNvPicPr>
              <a:picLocks noChangeAspect="1" noChangeArrowheads="1"/>
            </p:cNvPicPr>
            <p:nvPr/>
          </p:nvPicPr>
          <p:blipFill>
            <a:blip r:embed="rId2" cstate="print"/>
            <a:srcRect/>
            <a:stretch>
              <a:fillRect/>
            </a:stretch>
          </p:blipFill>
          <p:spPr bwMode="auto">
            <a:xfrm>
              <a:off x="2987824" y="4149080"/>
              <a:ext cx="3400425" cy="2343150"/>
            </a:xfrm>
            <a:prstGeom prst="rect">
              <a:avLst/>
            </a:prstGeom>
            <a:noFill/>
            <a:ln w="9525">
              <a:noFill/>
              <a:miter lim="800000"/>
              <a:headEnd/>
              <a:tailEnd/>
            </a:ln>
          </p:spPr>
        </p:pic>
        <p:sp>
          <p:nvSpPr>
            <p:cNvPr id="6" name="Up Arrow 5"/>
            <p:cNvSpPr/>
            <p:nvPr/>
          </p:nvSpPr>
          <p:spPr>
            <a:xfrm rot="19800000">
              <a:off x="5967801" y="6124476"/>
              <a:ext cx="196729" cy="26873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Multi-Trigger</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Wenn der Style nicht nur von einer Eigenschaft abhängen soll, sondern mehrere Eigenschaften beobachtet werden sollen. </a:t>
            </a:r>
          </a:p>
          <a:p>
            <a:r>
              <a:rPr lang="de-AT" sz="1800" dirty="0" smtClean="0"/>
              <a:t>Beispiel: Button Text soll nur fett werden, wenn sich die Maus über dem Knopf befindet und wenn die Beschriftung „Speichern“ lautet:</a:t>
            </a:r>
          </a:p>
          <a:p>
            <a:endParaRPr lang="de-AT" sz="1800" dirty="0" smtClean="0"/>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5" name="Rectangle 1"/>
          <p:cNvSpPr>
            <a:spLocks noChangeArrowheads="1"/>
          </p:cNvSpPr>
          <p:nvPr/>
        </p:nvSpPr>
        <p:spPr bwMode="auto">
          <a:xfrm>
            <a:off x="323528" y="2348880"/>
            <a:ext cx="8425705" cy="247760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="Button"&gt;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="Italic"/&gt;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MultiTrigger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MultiTrigger.Conditions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Condition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Button.IsMouseOver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Condition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Button.Content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Speichern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MultiTrigger.Conditions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FontWeight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="Bold"/&gt;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MultiTrigger</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a:blip r:embed="rId2" cstate="print"/>
          <a:srcRect/>
          <a:stretch>
            <a:fillRect/>
          </a:stretch>
        </p:blipFill>
        <p:spPr bwMode="auto">
          <a:xfrm>
            <a:off x="5580112" y="4293096"/>
            <a:ext cx="3400425" cy="2343150"/>
          </a:xfrm>
          <a:prstGeom prst="rect">
            <a:avLst/>
          </a:prstGeom>
          <a:noFill/>
          <a:ln w="9525">
            <a:noFill/>
            <a:miter lim="800000"/>
            <a:headEnd/>
            <a:tailEnd/>
          </a:ln>
        </p:spPr>
      </p:pic>
      <p:sp>
        <p:nvSpPr>
          <p:cNvPr id="10" name="Up Arrow 9"/>
          <p:cNvSpPr/>
          <p:nvPr/>
        </p:nvSpPr>
        <p:spPr>
          <a:xfrm rot="19800000">
            <a:off x="6930262" y="6268492"/>
            <a:ext cx="196729" cy="26873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Event-Trigger / Animationen (1)</a:t>
            </a:r>
            <a:endParaRPr lang="de-AT" dirty="0"/>
          </a:p>
        </p:txBody>
      </p:sp>
      <p:sp>
        <p:nvSpPr>
          <p:cNvPr id="3" name="Content Placeholder 2"/>
          <p:cNvSpPr>
            <a:spLocks noGrp="1"/>
          </p:cNvSpPr>
          <p:nvPr>
            <p:ph idx="1"/>
          </p:nvPr>
        </p:nvSpPr>
        <p:spPr>
          <a:xfrm>
            <a:off x="467544" y="1052736"/>
            <a:ext cx="8229600" cy="4525963"/>
          </a:xfrm>
        </p:spPr>
        <p:txBody>
          <a:bodyPr/>
          <a:lstStyle/>
          <a:p>
            <a:r>
              <a:rPr lang="de-AT" sz="1800" dirty="0" smtClean="0"/>
              <a:t>Möchte man nicht auf Eigenschaften (Properties) sondern Ereignisse (Events) reagieren, so verwendet man Ereignis Trigger.</a:t>
            </a:r>
          </a:p>
          <a:p>
            <a:r>
              <a:rPr lang="de-AT" sz="1800" dirty="0" smtClean="0"/>
              <a:t>Event-Trigger  besitzen keine Setters-Property über welche die gewünschten Werte gesetzt werden können. Stattdessen wird eine „Animation“ zugewiesen (Animation ist in diesem Zusammenhang die automatische schrittweise Wertveränderung einer Eigenschaft).</a:t>
            </a:r>
          </a:p>
          <a:p>
            <a:r>
              <a:rPr lang="de-AT" sz="1800" dirty="0" smtClean="0"/>
              <a:t>Im Gegensatz zu den Eigenschafts-Trigger, wird der veränderte Wert nicht automatisch wieder zurückgesetzt. Dies muss wenn Gewünscht manuell passieren.</a:t>
            </a:r>
          </a:p>
          <a:p>
            <a:endParaRPr lang="de-AT" sz="1800" dirty="0" smtClean="0"/>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10" name="Up Arrow 9"/>
          <p:cNvSpPr/>
          <p:nvPr/>
        </p:nvSpPr>
        <p:spPr>
          <a:xfrm rot="19800000">
            <a:off x="6930262" y="6268492"/>
            <a:ext cx="196729" cy="26873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Event-Trigger (2)</a:t>
            </a:r>
            <a:endParaRPr lang="de-AT" dirty="0"/>
          </a:p>
        </p:txBody>
      </p:sp>
      <p:sp>
        <p:nvSpPr>
          <p:cNvPr id="7" name="Content Placeholder 2"/>
          <p:cNvSpPr>
            <a:spLocks noGrp="1"/>
          </p:cNvSpPr>
          <p:nvPr>
            <p:ph idx="1"/>
          </p:nvPr>
        </p:nvSpPr>
        <p:spPr>
          <a:xfrm>
            <a:off x="467544" y="1052736"/>
            <a:ext cx="8229600" cy="4525963"/>
          </a:xfrm>
        </p:spPr>
        <p:txBody>
          <a:bodyPr/>
          <a:lstStyle/>
          <a:p>
            <a:r>
              <a:rPr lang="de-AT" sz="1800" dirty="0" smtClean="0"/>
              <a:t>Beispiel: Sobald eine </a:t>
            </a:r>
            <a:r>
              <a:rPr lang="de-AT" sz="1800" dirty="0" err="1" smtClean="0"/>
              <a:t>Textbox</a:t>
            </a:r>
            <a:r>
              <a:rPr lang="de-AT" sz="1800" dirty="0" smtClean="0"/>
              <a:t> den Fokus erhält, soll diese vergrößert werden. Beim Verlust des Fokus muss Schriftgröße wieder verkleinert werden:</a:t>
            </a:r>
          </a:p>
          <a:p>
            <a:endParaRPr lang="de-AT" sz="1800" dirty="0" smtClean="0"/>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110593" name="Rectangle 1"/>
          <p:cNvSpPr>
            <a:spLocks noChangeArrowheads="1"/>
          </p:cNvSpPr>
          <p:nvPr/>
        </p:nvSpPr>
        <p:spPr bwMode="auto">
          <a:xfrm>
            <a:off x="1331640" y="1916832"/>
            <a:ext cx="7576113" cy="37702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TextBox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EventTrigger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RoutedEvent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GotFocus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BeginStoryboard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DoubleAnimation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To</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="20"</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Duration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="0:0:0.2"</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Storyboard.TargetProperty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BeginStoryboard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EventTrigger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EventTrigger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RoutedEvent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LostFocus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BeginStoryboard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DoubleAnimation</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To</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="12"</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Duration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="0:0:0.2"</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Storyboard.TargetProperty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FontSize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BeginStoryboard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EventTrigger</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0594" name="Picture 2"/>
          <p:cNvPicPr>
            <a:picLocks noChangeAspect="1" noChangeArrowheads="1"/>
          </p:cNvPicPr>
          <p:nvPr/>
        </p:nvPicPr>
        <p:blipFill>
          <a:blip r:embed="rId2" cstate="print"/>
          <a:srcRect/>
          <a:stretch>
            <a:fillRect/>
          </a:stretch>
        </p:blipFill>
        <p:spPr bwMode="auto">
          <a:xfrm>
            <a:off x="179512" y="2636912"/>
            <a:ext cx="2843808" cy="2087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WPF – Projektdateien (2)</a:t>
            </a:r>
            <a:endParaRPr lang="de-AT" dirty="0"/>
          </a:p>
        </p:txBody>
      </p:sp>
      <p:sp>
        <p:nvSpPr>
          <p:cNvPr id="9" name="Content Placeholder 2"/>
          <p:cNvSpPr>
            <a:spLocks noGrp="1"/>
          </p:cNvSpPr>
          <p:nvPr>
            <p:ph idx="1"/>
          </p:nvPr>
        </p:nvSpPr>
        <p:spPr>
          <a:xfrm>
            <a:off x="395536" y="1196752"/>
            <a:ext cx="8229600" cy="4525963"/>
          </a:xfrm>
        </p:spPr>
        <p:txBody>
          <a:bodyPr/>
          <a:lstStyle/>
          <a:p>
            <a:pPr>
              <a:buFont typeface="Arial" pitchFamily="34" charset="0"/>
              <a:buChar char="•"/>
            </a:pPr>
            <a:r>
              <a:rPr lang="de-AT" sz="1800" dirty="0" smtClean="0"/>
              <a:t>Eine Standard-WPF-Windows-Anwendung besteht aus den Anwendungsdateien </a:t>
            </a:r>
            <a:r>
              <a:rPr lang="de-AT" sz="1800" i="1" dirty="0" err="1" smtClean="0"/>
              <a:t>App.xaml</a:t>
            </a:r>
            <a:r>
              <a:rPr lang="de-AT" sz="1800" dirty="0" smtClean="0"/>
              <a:t> und </a:t>
            </a:r>
            <a:r>
              <a:rPr lang="de-AT" sz="1800" i="1" dirty="0" err="1" smtClean="0"/>
              <a:t>App.xaml.cs</a:t>
            </a:r>
            <a:r>
              <a:rPr lang="de-AT" sz="1800" dirty="0" smtClean="0"/>
              <a:t> sowie einem vordefinierten Fenster, das durch die Dateien </a:t>
            </a:r>
            <a:r>
              <a:rPr lang="de-AT" sz="1800" i="1" dirty="0" err="1" smtClean="0"/>
              <a:t>MainWindow.xaml</a:t>
            </a:r>
            <a:r>
              <a:rPr lang="de-AT" sz="1800" dirty="0" smtClean="0"/>
              <a:t> und </a:t>
            </a:r>
            <a:r>
              <a:rPr lang="de-AT" sz="1800" i="1" dirty="0" err="1" smtClean="0"/>
              <a:t>MainWindow.xaml.cs</a:t>
            </a:r>
            <a:r>
              <a:rPr lang="de-AT" sz="1800" dirty="0" smtClean="0"/>
              <a:t> erzeugt wird. </a:t>
            </a:r>
          </a:p>
          <a:p>
            <a:pPr>
              <a:buFont typeface="Arial" pitchFamily="34" charset="0"/>
              <a:buChar char="•"/>
            </a:pPr>
            <a:endParaRPr lang="de-AT" sz="1800" dirty="0" smtClean="0"/>
          </a:p>
          <a:p>
            <a:pPr>
              <a:buFont typeface="Arial" pitchFamily="34" charset="0"/>
              <a:buChar char="•"/>
            </a:pPr>
            <a:r>
              <a:rPr lang="de-AT" sz="1800" dirty="0" smtClean="0"/>
              <a:t>Das Visual Studio stellt die Zusammengehörigkeit von XAML- und C#-Dateien auch grafisch im </a:t>
            </a:r>
            <a:r>
              <a:rPr lang="de-AT" sz="1800" dirty="0" err="1" smtClean="0"/>
              <a:t>Projektmappenexplorer</a:t>
            </a:r>
            <a:r>
              <a:rPr lang="de-AT" sz="1800" dirty="0" smtClean="0"/>
              <a:t> dar. </a:t>
            </a:r>
            <a:endParaRPr lang="de-AT" sz="1800" dirty="0"/>
          </a:p>
        </p:txBody>
      </p:sp>
      <p:pic>
        <p:nvPicPr>
          <p:cNvPr id="1026" name="Picture 2"/>
          <p:cNvPicPr>
            <a:picLocks noChangeAspect="1" noChangeArrowheads="1"/>
          </p:cNvPicPr>
          <p:nvPr/>
        </p:nvPicPr>
        <p:blipFill>
          <a:blip r:embed="rId2" cstate="print"/>
          <a:srcRect/>
          <a:stretch>
            <a:fillRect/>
          </a:stretch>
        </p:blipFill>
        <p:spPr bwMode="auto">
          <a:xfrm>
            <a:off x="2915816" y="3573016"/>
            <a:ext cx="2943225"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Styles: Daten-Trigger</a:t>
            </a:r>
            <a:endParaRPr lang="de-AT" dirty="0"/>
          </a:p>
        </p:txBody>
      </p:sp>
      <p:sp>
        <p:nvSpPr>
          <p:cNvPr id="7" name="Content Placeholder 2"/>
          <p:cNvSpPr>
            <a:spLocks noGrp="1"/>
          </p:cNvSpPr>
          <p:nvPr>
            <p:ph idx="1"/>
          </p:nvPr>
        </p:nvSpPr>
        <p:spPr>
          <a:xfrm>
            <a:off x="467544" y="1052737"/>
            <a:ext cx="8229600" cy="1872208"/>
          </a:xfrm>
        </p:spPr>
        <p:txBody>
          <a:bodyPr/>
          <a:lstStyle/>
          <a:p>
            <a:r>
              <a:rPr lang="de-AT" sz="1800" dirty="0" smtClean="0"/>
              <a:t>Um den Eigenschaftswerte von gewissen Dateninhalten abhängig zu machen, werden Daten-Trigger verwendet.</a:t>
            </a:r>
          </a:p>
          <a:p>
            <a:r>
              <a:rPr lang="de-AT" sz="1800" dirty="0" smtClean="0"/>
              <a:t>Beispiel: Alle Mitarbeiternamen mit dem Nachnamen Mustermann sollen „rot“ und „fett“ in einer </a:t>
            </a:r>
            <a:r>
              <a:rPr lang="de-AT" sz="1800" dirty="0" err="1" smtClean="0"/>
              <a:t>Listbox</a:t>
            </a:r>
            <a:r>
              <a:rPr lang="de-AT" sz="1800" dirty="0" smtClean="0"/>
              <a:t> dargestellt werden.</a:t>
            </a:r>
          </a:p>
          <a:p>
            <a:pPr lvl="1"/>
            <a:r>
              <a:rPr lang="de-AT" sz="1500" dirty="0" smtClean="0"/>
              <a:t>Da dies nur für ein bestimmtes Formular gelten soll, wird der Style einfach im </a:t>
            </a:r>
            <a:r>
              <a:rPr lang="de-AT" sz="1500" dirty="0" err="1" smtClean="0"/>
              <a:t>Windows.Resources</a:t>
            </a:r>
            <a:r>
              <a:rPr lang="de-AT" sz="1500" dirty="0" smtClean="0"/>
              <a:t> Teil des betreffenden Formulars festgelegt und nicht im </a:t>
            </a:r>
            <a:r>
              <a:rPr lang="de-AT" sz="1500" dirty="0" err="1" smtClean="0"/>
              <a:t>App.xaml</a:t>
            </a:r>
            <a:r>
              <a:rPr lang="de-AT" sz="1500" dirty="0" smtClean="0"/>
              <a:t>. </a:t>
            </a:r>
          </a:p>
          <a:p>
            <a:pPr lvl="1"/>
            <a:r>
              <a:rPr lang="de-AT" sz="1500" dirty="0" smtClean="0"/>
              <a:t>Da ev. ein Standardstyle festgelegt wird (z.B. im </a:t>
            </a:r>
            <a:r>
              <a:rPr lang="de-AT" sz="1500" dirty="0" err="1" smtClean="0"/>
              <a:t>App.xaml</a:t>
            </a:r>
            <a:r>
              <a:rPr lang="de-AT" sz="1500" dirty="0" smtClean="0"/>
              <a:t>) wird von diesem abgeleitet (geerbt).</a:t>
            </a:r>
          </a:p>
          <a:p>
            <a:endParaRPr lang="de-AT" sz="1800" dirty="0" smtClean="0"/>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110595" name="Rectangle 3"/>
          <p:cNvSpPr>
            <a:spLocks noChangeArrowheads="1"/>
          </p:cNvSpPr>
          <p:nvPr/>
        </p:nvSpPr>
        <p:spPr bwMode="auto">
          <a:xfrm>
            <a:off x="179512" y="3501008"/>
            <a:ext cx="7661072"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ListBoxItem</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BasedOn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StaticResource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ListBoxItem</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DataTrigger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Binding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LastName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Mustermann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FontWeight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="Bold"/&gt;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="Foreground"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="Red"/&gt;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DataTrigger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Style.Triggers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Style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Window.Resources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0596" name="Picture 4"/>
          <p:cNvPicPr>
            <a:picLocks noChangeAspect="1" noChangeArrowheads="1"/>
          </p:cNvPicPr>
          <p:nvPr/>
        </p:nvPicPr>
        <p:blipFill>
          <a:blip r:embed="rId2" cstate="print"/>
          <a:srcRect/>
          <a:stretch>
            <a:fillRect/>
          </a:stretch>
        </p:blipFill>
        <p:spPr bwMode="auto">
          <a:xfrm>
            <a:off x="6516216" y="4581128"/>
            <a:ext cx="2376264" cy="2116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ControlTemplates</a:t>
            </a:r>
            <a:endParaRPr lang="de-AT" dirty="0"/>
          </a:p>
        </p:txBody>
      </p:sp>
      <p:sp>
        <p:nvSpPr>
          <p:cNvPr id="7" name="Content Placeholder 2"/>
          <p:cNvSpPr>
            <a:spLocks noGrp="1"/>
          </p:cNvSpPr>
          <p:nvPr>
            <p:ph idx="1"/>
          </p:nvPr>
        </p:nvSpPr>
        <p:spPr>
          <a:xfrm>
            <a:off x="467544" y="1052737"/>
            <a:ext cx="8229600" cy="1872208"/>
          </a:xfrm>
        </p:spPr>
        <p:txBody>
          <a:bodyPr/>
          <a:lstStyle/>
          <a:p>
            <a:r>
              <a:rPr lang="de-AT" sz="1800" dirty="0" smtClean="0"/>
              <a:t>Mittels </a:t>
            </a:r>
            <a:r>
              <a:rPr lang="de-AT" sz="1800" dirty="0" err="1" smtClean="0"/>
              <a:t>ControlTemplates</a:t>
            </a:r>
            <a:r>
              <a:rPr lang="de-AT" sz="1800" dirty="0" smtClean="0"/>
              <a:t> können Steuerelemente fast nach Belieben angepasst werden. (Tiefere Anpassungsmöglichkeiten als mit Styles)</a:t>
            </a:r>
          </a:p>
          <a:p>
            <a:r>
              <a:rPr lang="de-AT" sz="1800" dirty="0" smtClean="0"/>
              <a:t>Einem Style kann ein </a:t>
            </a:r>
            <a:r>
              <a:rPr lang="de-AT" sz="1800" dirty="0" err="1" smtClean="0"/>
              <a:t>ControlTemplate</a:t>
            </a:r>
            <a:r>
              <a:rPr lang="de-AT" sz="1800" dirty="0" smtClean="0"/>
              <a:t> zugewiesen werden!</a:t>
            </a:r>
          </a:p>
          <a:p>
            <a:r>
              <a:rPr lang="de-AT" sz="1800" dirty="0" smtClean="0"/>
              <a:t>Es gibt verschiedene Standardvorlagen (</a:t>
            </a:r>
            <a:r>
              <a:rPr lang="de-AT" sz="1800" dirty="0" err="1" smtClean="0"/>
              <a:t>ControlTemplates</a:t>
            </a:r>
            <a:r>
              <a:rPr lang="de-AT" sz="1800" dirty="0" smtClean="0"/>
              <a:t> für jedes Element)</a:t>
            </a:r>
            <a:endParaRPr lang="de-AT" sz="1500" dirty="0" smtClean="0"/>
          </a:p>
          <a:p>
            <a:endParaRPr lang="de-AT" sz="1800" dirty="0" smtClean="0"/>
          </a:p>
          <a:p>
            <a:pPr>
              <a:buNone/>
            </a:pPr>
            <a:r>
              <a:rPr lang="de-AT" sz="1600" dirty="0" smtClean="0"/>
              <a:t>          </a:t>
            </a:r>
          </a:p>
          <a:p>
            <a:endParaRPr lang="de-AT" sz="1800" dirty="0" smtClean="0"/>
          </a:p>
          <a:p>
            <a:endParaRPr lang="de-AT" sz="1800" dirty="0" smtClean="0"/>
          </a:p>
          <a:p>
            <a:endParaRPr lang="de-AT" sz="1800" dirty="0" smtClean="0"/>
          </a:p>
          <a:p>
            <a:endParaRPr lang="de-AT" sz="1800" dirty="0"/>
          </a:p>
        </p:txBody>
      </p:sp>
      <p:sp>
        <p:nvSpPr>
          <p:cNvPr id="113665" name="Rectangle 1"/>
          <p:cNvSpPr>
            <a:spLocks noChangeArrowheads="1"/>
          </p:cNvSpPr>
          <p:nvPr/>
        </p:nvSpPr>
        <p:spPr bwMode="auto">
          <a:xfrm>
            <a:off x="323528" y="3068960"/>
            <a:ext cx="8425705" cy="249299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nsolas" pitchFamily="49" charset="0"/>
                <a:ea typeface="Calibri" pitchFamily="34" charset="0"/>
                <a:cs typeface="Consolas" pitchFamily="49" charset="0"/>
              </a:rPr>
              <a:t>       &lt;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ControlTemplate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Key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buttonTemplate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TargetType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Type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Button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x</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BorderBrush</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="Blue"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BorderThickness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CornerRadius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="Azure"</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Padding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="3"&gt;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Margin</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TemplateBinding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Padding</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Text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TemplateBinding</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Content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VerticalAlignment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="Center"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HorizontalAlignment</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="Center"&gt;&lt;/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ControlTemplate.Triggers</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Trigger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IsMouseOver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="Background"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LightBlue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TargetName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="border"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Property</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="Cursor"</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Value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="Hand"&gt;&lt;/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Setter</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Trigger</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ControlTemplate.Triggers</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2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ControlTemplate</a:t>
            </a:r>
            <a:r>
              <a:rPr kumimoji="0" lang="de-AT"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Routed</a:t>
            </a:r>
            <a:r>
              <a:rPr lang="de-AT" dirty="0" smtClean="0"/>
              <a:t> Events in WPF</a:t>
            </a:r>
            <a:endParaRPr lang="de-AT" dirty="0"/>
          </a:p>
        </p:txBody>
      </p:sp>
      <p:sp>
        <p:nvSpPr>
          <p:cNvPr id="3" name="Content Placeholder 2"/>
          <p:cNvSpPr>
            <a:spLocks noGrp="1"/>
          </p:cNvSpPr>
          <p:nvPr>
            <p:ph idx="1"/>
          </p:nvPr>
        </p:nvSpPr>
        <p:spPr>
          <a:xfrm>
            <a:off x="467544" y="908720"/>
            <a:ext cx="8229600" cy="4525963"/>
          </a:xfrm>
        </p:spPr>
        <p:txBody>
          <a:bodyPr/>
          <a:lstStyle/>
          <a:p>
            <a:r>
              <a:rPr lang="de-AT" sz="1600" dirty="0" err="1" smtClean="0"/>
              <a:t>Routed</a:t>
            </a:r>
            <a:r>
              <a:rPr lang="de-AT" sz="1600" dirty="0" smtClean="0"/>
              <a:t> Events (weitergeleitete Ereignisse) funktionieren ähnlich wie die bekannten Events. Jedoch werden diese nicht nur beim betroffenen Element ausgelöst, sondern auch von anderen Elementen der Elementhierarchie.</a:t>
            </a:r>
          </a:p>
          <a:p>
            <a:endParaRPr lang="de-AT" sz="1600" dirty="0" smtClean="0"/>
          </a:p>
          <a:p>
            <a:r>
              <a:rPr lang="de-AT" sz="1600" dirty="0" smtClean="0"/>
              <a:t>Beispiel: Taschenrechner mit 12 Tasten (je eine TextBlock Komponente) wird in einem </a:t>
            </a:r>
            <a:r>
              <a:rPr lang="de-AT" sz="1600" dirty="0" err="1" smtClean="0"/>
              <a:t>Grid</a:t>
            </a:r>
            <a:r>
              <a:rPr lang="de-AT" sz="1600" dirty="0" smtClean="0"/>
              <a:t> implementiert. Statt für jeden der 12 TextBlock-Komponenten ein </a:t>
            </a:r>
            <a:r>
              <a:rPr lang="de-AT" sz="1600" dirty="0" err="1" smtClean="0"/>
              <a:t>MouseDown</a:t>
            </a:r>
            <a:r>
              <a:rPr lang="de-AT" sz="1600" dirty="0" smtClean="0"/>
              <a:t> Event zu abonnieren, kann im übergeordneten </a:t>
            </a:r>
            <a:r>
              <a:rPr lang="de-AT" sz="1600" dirty="0" err="1" smtClean="0"/>
              <a:t>Grid</a:t>
            </a:r>
            <a:r>
              <a:rPr lang="de-AT" sz="1600" dirty="0" smtClean="0"/>
              <a:t> ein einziges Event für jeden beliebigen Tastendruck abonniert werden.</a:t>
            </a:r>
          </a:p>
          <a:p>
            <a:endParaRPr lang="de-AT" sz="1600" dirty="0" smtClean="0"/>
          </a:p>
          <a:p>
            <a:r>
              <a:rPr lang="de-AT" sz="1600" dirty="0" smtClean="0"/>
              <a:t>Es gibt zwei Arten von </a:t>
            </a:r>
            <a:r>
              <a:rPr lang="de-AT" sz="1600" dirty="0" err="1" smtClean="0"/>
              <a:t>Routed</a:t>
            </a:r>
            <a:r>
              <a:rPr lang="de-AT" sz="1600" dirty="0" smtClean="0"/>
              <a:t> Events (Routing Strategien):</a:t>
            </a:r>
          </a:p>
          <a:p>
            <a:pPr lvl="1"/>
            <a:r>
              <a:rPr lang="de-AT" sz="1600" b="1" dirty="0" err="1" smtClean="0"/>
              <a:t>Bubbling</a:t>
            </a:r>
            <a:r>
              <a:rPr lang="de-AT" sz="1600" b="1" dirty="0" smtClean="0"/>
              <a:t> Events</a:t>
            </a:r>
            <a:r>
              <a:rPr lang="de-AT" sz="1600" dirty="0" smtClean="0"/>
              <a:t>: Event wird vom Ereignis ausgelöst bei dem Aktion eingetreten ist. Dann wird es in der Hierarchie </a:t>
            </a:r>
            <a:r>
              <a:rPr lang="de-AT" sz="1600" b="1" dirty="0" smtClean="0"/>
              <a:t>nach</a:t>
            </a:r>
            <a:r>
              <a:rPr lang="de-AT" sz="1600" dirty="0" smtClean="0"/>
              <a:t> </a:t>
            </a:r>
            <a:r>
              <a:rPr lang="de-AT" sz="1600" b="1" dirty="0" smtClean="0"/>
              <a:t>oben</a:t>
            </a:r>
            <a:r>
              <a:rPr lang="de-AT" sz="1600" dirty="0" smtClean="0"/>
              <a:t> weitergereicht. </a:t>
            </a:r>
            <a:br>
              <a:rPr lang="de-AT" sz="1600" dirty="0" smtClean="0"/>
            </a:br>
            <a:r>
              <a:rPr lang="de-AT" sz="1600" dirty="0" smtClean="0"/>
              <a:t>Beispiel: Event </a:t>
            </a:r>
            <a:r>
              <a:rPr lang="de-AT" sz="1600" dirty="0" err="1" smtClean="0"/>
              <a:t>MouseDown</a:t>
            </a:r>
            <a:r>
              <a:rPr lang="de-AT" sz="1600" dirty="0" smtClean="0"/>
              <a:t> bei TextBlock. Wird die TextBlock (Taste des Taschenrechners) gedrückt, so wird zuerst </a:t>
            </a:r>
            <a:r>
              <a:rPr lang="de-AT" sz="1600" dirty="0" err="1" smtClean="0"/>
              <a:t>MouseDown</a:t>
            </a:r>
            <a:r>
              <a:rPr lang="de-AT" sz="1600" dirty="0" smtClean="0"/>
              <a:t> des TextBlocks ausgelöst und dann </a:t>
            </a:r>
            <a:r>
              <a:rPr lang="de-AT" sz="1600" dirty="0" err="1" smtClean="0"/>
              <a:t>MouseDown</a:t>
            </a:r>
            <a:r>
              <a:rPr lang="de-AT" sz="1600" dirty="0" smtClean="0"/>
              <a:t> des </a:t>
            </a:r>
            <a:r>
              <a:rPr lang="de-AT" sz="1600" dirty="0" err="1" smtClean="0"/>
              <a:t>Grids</a:t>
            </a:r>
            <a:r>
              <a:rPr lang="de-AT" sz="1600" dirty="0" smtClean="0"/>
              <a:t>.</a:t>
            </a:r>
          </a:p>
          <a:p>
            <a:pPr lvl="1"/>
            <a:r>
              <a:rPr lang="de-AT" sz="1600" b="1" dirty="0" smtClean="0"/>
              <a:t>Tunneling Events</a:t>
            </a:r>
            <a:r>
              <a:rPr lang="de-AT" sz="1600" dirty="0" smtClean="0"/>
              <a:t>: Event wird beim Wurzelelement ausgelöst und dann bis zum betroffenen Event </a:t>
            </a:r>
            <a:r>
              <a:rPr lang="de-AT" sz="1600" b="1" dirty="0" smtClean="0"/>
              <a:t>nach unten </a:t>
            </a:r>
            <a:r>
              <a:rPr lang="de-AT" sz="1600" dirty="0" smtClean="0"/>
              <a:t>weitergereicht.</a:t>
            </a:r>
            <a:br>
              <a:rPr lang="de-AT" sz="1600" dirty="0" smtClean="0"/>
            </a:br>
            <a:r>
              <a:rPr lang="de-AT" sz="1600" dirty="0" smtClean="0"/>
              <a:t>Beispiel: Event </a:t>
            </a:r>
            <a:r>
              <a:rPr lang="de-AT" sz="1600" dirty="0" err="1" smtClean="0"/>
              <a:t>PreviewMouseDown</a:t>
            </a:r>
            <a:r>
              <a:rPr lang="de-AT" sz="1600" dirty="0" smtClean="0"/>
              <a:t> beim TextBlock. Wird der TextBlock (Taste des Taschenrechners) gedrückt, so wird zuerst </a:t>
            </a:r>
            <a:r>
              <a:rPr lang="de-AT" sz="1600" dirty="0" err="1" smtClean="0"/>
              <a:t>MouseDown</a:t>
            </a:r>
            <a:r>
              <a:rPr lang="de-AT" sz="1600" dirty="0" smtClean="0"/>
              <a:t> des </a:t>
            </a:r>
            <a:r>
              <a:rPr lang="de-AT" sz="1600" dirty="0" err="1" smtClean="0"/>
              <a:t>Grid</a:t>
            </a:r>
            <a:r>
              <a:rPr lang="de-AT" sz="1600" dirty="0" smtClean="0"/>
              <a:t> ausgelöst und dann </a:t>
            </a:r>
            <a:r>
              <a:rPr lang="de-AT" sz="1600" dirty="0" err="1" smtClean="0"/>
              <a:t>MouseDown</a:t>
            </a:r>
            <a:r>
              <a:rPr lang="de-AT" sz="1600" dirty="0" smtClean="0"/>
              <a:t> des TextBlock. (Tunneling Events beginnen mit Preview…)</a:t>
            </a:r>
          </a:p>
          <a:p>
            <a:pPr lvl="1"/>
            <a:endParaRPr lang="de-AT" sz="1500" dirty="0" smtClean="0"/>
          </a:p>
          <a:p>
            <a:pPr marL="0">
              <a:buNone/>
            </a:pPr>
            <a:endParaRPr lang="de-AT" sz="1600" dirty="0" smtClean="0"/>
          </a:p>
        </p:txBody>
      </p:sp>
      <p:sp>
        <p:nvSpPr>
          <p:cNvPr id="95234" name="Rectangle 2"/>
          <p:cNvSpPr>
            <a:spLocks noChangeArrowheads="1"/>
          </p:cNvSpPr>
          <p:nvPr/>
        </p:nvSpPr>
        <p:spPr bwMode="auto">
          <a:xfrm>
            <a:off x="1403648" y="2996952"/>
            <a:ext cx="681148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GridKeyboard.MouseDown</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MouseButtonEventHandler</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GridKeyboard_MouseDown</a:t>
            </a: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Routed</a:t>
            </a:r>
            <a:r>
              <a:rPr lang="de-AT" dirty="0" smtClean="0"/>
              <a:t> Events in WPF (2)</a:t>
            </a:r>
            <a:endParaRPr lang="de-AT" dirty="0"/>
          </a:p>
        </p:txBody>
      </p:sp>
      <p:sp>
        <p:nvSpPr>
          <p:cNvPr id="3" name="Content Placeholder 2"/>
          <p:cNvSpPr>
            <a:spLocks noGrp="1"/>
          </p:cNvSpPr>
          <p:nvPr>
            <p:ph idx="1"/>
          </p:nvPr>
        </p:nvSpPr>
        <p:spPr>
          <a:xfrm>
            <a:off x="467544" y="1196752"/>
            <a:ext cx="8229600" cy="5256584"/>
          </a:xfrm>
        </p:spPr>
        <p:txBody>
          <a:bodyPr/>
          <a:lstStyle/>
          <a:p>
            <a:r>
              <a:rPr lang="de-AT" sz="1600" dirty="0" smtClean="0"/>
              <a:t>Warum ist die Reihenfolge der Eventauslösung relevant?</a:t>
            </a:r>
          </a:p>
          <a:p>
            <a:endParaRPr lang="de-AT" sz="1600" dirty="0" smtClean="0"/>
          </a:p>
          <a:p>
            <a:pPr lvl="1"/>
            <a:r>
              <a:rPr lang="de-AT" sz="1600" dirty="0" smtClean="0"/>
              <a:t>Wenn bei mehreren Events in der Hierarchie eine Behandlung erfolgt, spielt es natürlich eine Rolle, welche Behandlung zuerst durchgeführt wird. (Z.B. Fehlerprüfung bei TextBlock / Ausgabe bei </a:t>
            </a:r>
            <a:r>
              <a:rPr lang="de-AT" sz="1600" dirty="0" err="1" smtClean="0"/>
              <a:t>Grid</a:t>
            </a:r>
            <a:r>
              <a:rPr lang="de-AT" sz="1600" dirty="0" smtClean="0"/>
              <a:t> </a:t>
            </a:r>
            <a:r>
              <a:rPr lang="de-AT" sz="1600" dirty="0" smtClean="0">
                <a:sym typeface="Wingdings" pitchFamily="2" charset="2"/>
              </a:rPr>
              <a:t> Fehlerprüfung sollte vor Ausgabe erfolgen  Welches Routing Strategie wird benötigt?)</a:t>
            </a:r>
          </a:p>
          <a:p>
            <a:pPr lvl="1"/>
            <a:endParaRPr lang="de-AT" sz="1600" dirty="0" smtClean="0">
              <a:sym typeface="Wingdings" pitchFamily="2" charset="2"/>
            </a:endParaRPr>
          </a:p>
          <a:p>
            <a:pPr lvl="1"/>
            <a:r>
              <a:rPr lang="de-AT" sz="1600" dirty="0" smtClean="0"/>
              <a:t>Wie üblich werden an eine Ereignisbehandlungsroutine das Objekt (wer hat Event ausgelöst) und die EventArgs übergeben. Wenn in einer Behandlungsroutine die </a:t>
            </a:r>
            <a:r>
              <a:rPr lang="de-AT" sz="1600" b="1" dirty="0" smtClean="0"/>
              <a:t>Property „</a:t>
            </a:r>
            <a:r>
              <a:rPr lang="de-AT" sz="1600" b="1" dirty="0" err="1" smtClean="0"/>
              <a:t>Handled</a:t>
            </a:r>
            <a:r>
              <a:rPr lang="de-AT" sz="1600" b="1" dirty="0" smtClean="0"/>
              <a:t>“ </a:t>
            </a:r>
            <a:r>
              <a:rPr lang="de-AT" sz="1600" dirty="0" smtClean="0"/>
              <a:t>der </a:t>
            </a:r>
            <a:r>
              <a:rPr lang="de-AT" sz="1600" b="1" dirty="0" smtClean="0"/>
              <a:t>EventArgs</a:t>
            </a:r>
            <a:r>
              <a:rPr lang="de-AT" sz="1600" dirty="0" smtClean="0"/>
              <a:t> auf </a:t>
            </a:r>
            <a:r>
              <a:rPr lang="de-AT" sz="1600" dirty="0" err="1" smtClean="0"/>
              <a:t>true</a:t>
            </a:r>
            <a:r>
              <a:rPr lang="de-AT" sz="1600" dirty="0" smtClean="0"/>
              <a:t> gesetzt wird, so wird</a:t>
            </a:r>
            <a:r>
              <a:rPr lang="de-AT" sz="1600" b="1" dirty="0" smtClean="0"/>
              <a:t> die weitere Weiterleitung des Event verhindert</a:t>
            </a:r>
            <a:r>
              <a:rPr lang="de-AT" sz="1600" dirty="0" smtClean="0"/>
              <a:t>. Auch hierzu ist natürlich die Reihenfolge relevant.</a:t>
            </a:r>
          </a:p>
          <a:p>
            <a:pPr lvl="1"/>
            <a:endParaRPr lang="de-AT" sz="1600" dirty="0" smtClean="0"/>
          </a:p>
          <a:p>
            <a:pPr lvl="1"/>
            <a:endParaRPr lang="de-AT" sz="1600" dirty="0" smtClean="0"/>
          </a:p>
          <a:p>
            <a:pPr lvl="1"/>
            <a:endParaRPr lang="de-AT" sz="1600" dirty="0" smtClean="0"/>
          </a:p>
          <a:p>
            <a:pPr lvl="1"/>
            <a:endParaRPr lang="de-AT" sz="1600" dirty="0" smtClean="0"/>
          </a:p>
          <a:p>
            <a:pPr lvl="1"/>
            <a:r>
              <a:rPr lang="de-AT" sz="1600" dirty="0" smtClean="0"/>
              <a:t>Eine weitere wichtige Property der EventArgs ist die </a:t>
            </a:r>
            <a:r>
              <a:rPr lang="de-AT" sz="1600" b="1" dirty="0" err="1" smtClean="0"/>
              <a:t>OriginalSource</a:t>
            </a:r>
            <a:r>
              <a:rPr lang="de-AT" sz="1600" b="1" dirty="0" smtClean="0"/>
              <a:t>. </a:t>
            </a:r>
            <a:r>
              <a:rPr lang="de-AT" sz="1600" dirty="0" smtClean="0"/>
              <a:t>Darin wird übergeben, welches Objekt ursprünglich das Ereignis ausgelöst hat. </a:t>
            </a:r>
          </a:p>
          <a:p>
            <a:pPr lvl="1"/>
            <a:endParaRPr lang="de-AT" sz="1600" dirty="0" smtClean="0"/>
          </a:p>
          <a:p>
            <a:endParaRPr lang="de-AT" sz="1600" dirty="0" smtClean="0"/>
          </a:p>
          <a:p>
            <a:pPr lvl="1"/>
            <a:endParaRPr lang="de-AT" sz="1500" dirty="0" smtClean="0"/>
          </a:p>
          <a:p>
            <a:pPr marL="0">
              <a:buNone/>
            </a:pPr>
            <a:endParaRPr lang="de-AT" sz="1600" dirty="0" smtClean="0"/>
          </a:p>
        </p:txBody>
      </p:sp>
      <p:sp>
        <p:nvSpPr>
          <p:cNvPr id="94210" name="Rectangle 2"/>
          <p:cNvSpPr>
            <a:spLocks noChangeArrowheads="1"/>
          </p:cNvSpPr>
          <p:nvPr/>
        </p:nvSpPr>
        <p:spPr bwMode="auto">
          <a:xfrm>
            <a:off x="971600" y="4437112"/>
            <a:ext cx="9144000" cy="93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private</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void</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GridKeyboard_MouseDown</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object</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sender, </a:t>
            </a:r>
            <a:r>
              <a:rPr kumimoji="0" lang="en-US" sz="11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MouseButtonEventArgs</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e)</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e.Handled</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true</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if</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e.OriginalSource</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is</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TextBlock</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endParaRPr kumimoji="0" lang="de-AT"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smtClean="0">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100" b="0" i="0" u="none" strike="noStrike" cap="none" normalizeH="0" baseline="0" dirty="0" smtClean="0">
                <a:ln>
                  <a:noFill/>
                </a:ln>
                <a:solidFill>
                  <a:schemeClr val="tx1"/>
                </a:solidFill>
                <a:effectLst/>
                <a:latin typeface="Calibri"/>
                <a:ea typeface="Calibri" pitchFamily="34" charset="0"/>
                <a:cs typeface="Consolas" pitchFamily="49"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Attached</a:t>
            </a:r>
            <a:r>
              <a:rPr lang="de-AT" dirty="0" smtClean="0"/>
              <a:t> Events</a:t>
            </a:r>
            <a:endParaRPr lang="de-AT" dirty="0"/>
          </a:p>
        </p:txBody>
      </p:sp>
      <p:sp>
        <p:nvSpPr>
          <p:cNvPr id="3" name="Content Placeholder 2"/>
          <p:cNvSpPr>
            <a:spLocks noGrp="1"/>
          </p:cNvSpPr>
          <p:nvPr>
            <p:ph idx="1"/>
          </p:nvPr>
        </p:nvSpPr>
        <p:spPr>
          <a:xfrm>
            <a:off x="467544" y="1196752"/>
            <a:ext cx="8229600" cy="5256584"/>
          </a:xfrm>
        </p:spPr>
        <p:txBody>
          <a:bodyPr/>
          <a:lstStyle/>
          <a:p>
            <a:r>
              <a:rPr lang="de-AT" sz="1600" dirty="0" smtClean="0"/>
              <a:t>Wenn  ein übergeordnetes Element nicht dasselbe Event wie das untergeordnete auslösenden Element besitzt, kann dies nicht wie vorher beschrieben abonniert werden. (Dies wäre der Fall wenn das </a:t>
            </a:r>
            <a:r>
              <a:rPr lang="de-AT" sz="1600" dirty="0" err="1" smtClean="0"/>
              <a:t>Grid</a:t>
            </a:r>
            <a:r>
              <a:rPr lang="de-AT" sz="1600" dirty="0" smtClean="0"/>
              <a:t> kein </a:t>
            </a:r>
            <a:r>
              <a:rPr lang="de-AT" sz="1600" dirty="0" err="1" smtClean="0"/>
              <a:t>MouseDown</a:t>
            </a:r>
            <a:r>
              <a:rPr lang="de-AT" sz="1600" dirty="0" smtClean="0"/>
              <a:t> Event besitzen würde).</a:t>
            </a:r>
          </a:p>
          <a:p>
            <a:endParaRPr lang="de-AT" sz="1600" dirty="0" smtClean="0"/>
          </a:p>
          <a:p>
            <a:r>
              <a:rPr lang="de-AT" sz="1600" dirty="0" smtClean="0"/>
              <a:t>In diesem Fall können </a:t>
            </a:r>
            <a:r>
              <a:rPr lang="de-AT" sz="1600" dirty="0" err="1" smtClean="0"/>
              <a:t>Attached</a:t>
            </a:r>
            <a:r>
              <a:rPr lang="de-AT" sz="1600" dirty="0" smtClean="0"/>
              <a:t> Events (angehängte Ereignisse) verwendet werden. Angehängte Ereignisse können Ereignisse von über- oder untergeordneten Elementen sein. </a:t>
            </a:r>
          </a:p>
          <a:p>
            <a:endParaRPr lang="de-AT" sz="1600" dirty="0" smtClean="0"/>
          </a:p>
          <a:p>
            <a:r>
              <a:rPr lang="de-AT" sz="1600" dirty="0" smtClean="0"/>
              <a:t>Beispiel: Würde man den Taschenrechner statt mit TextBlock-Komponenten mit Button-Komponenten umsetzen, so müsste man bei den Buttons auf das </a:t>
            </a:r>
            <a:r>
              <a:rPr lang="de-AT" sz="1600" dirty="0" err="1" smtClean="0"/>
              <a:t>OnClick</a:t>
            </a:r>
            <a:r>
              <a:rPr lang="de-AT" sz="1600" dirty="0" smtClean="0"/>
              <a:t>-Event reagieren. Ein </a:t>
            </a:r>
            <a:r>
              <a:rPr lang="de-AT" sz="1600" dirty="0" err="1" smtClean="0"/>
              <a:t>Grid</a:t>
            </a:r>
            <a:r>
              <a:rPr lang="de-AT" sz="1600" dirty="0" smtClean="0"/>
              <a:t> besitzt jedoch kein </a:t>
            </a:r>
            <a:r>
              <a:rPr lang="de-AT" sz="1600" dirty="0" err="1" smtClean="0"/>
              <a:t>OnClick</a:t>
            </a:r>
            <a:r>
              <a:rPr lang="de-AT" sz="1600" dirty="0" smtClean="0"/>
              <a:t> Event </a:t>
            </a:r>
            <a:r>
              <a:rPr lang="de-AT" sz="1600" dirty="0" smtClean="0">
                <a:sym typeface="Wingdings" pitchFamily="2" charset="2"/>
              </a:rPr>
              <a:t> </a:t>
            </a:r>
            <a:r>
              <a:rPr lang="de-AT" sz="1600" dirty="0" err="1" smtClean="0">
                <a:sym typeface="Wingdings" pitchFamily="2" charset="2"/>
              </a:rPr>
              <a:t>Attached</a:t>
            </a:r>
            <a:r>
              <a:rPr lang="de-AT" sz="1600" dirty="0" smtClean="0">
                <a:sym typeface="Wingdings" pitchFamily="2" charset="2"/>
              </a:rPr>
              <a:t> Property muss verwendet werden. In </a:t>
            </a:r>
            <a:r>
              <a:rPr lang="de-AT" sz="1600" dirty="0" err="1" smtClean="0">
                <a:sym typeface="Wingdings" pitchFamily="2" charset="2"/>
              </a:rPr>
              <a:t>Xaml</a:t>
            </a:r>
            <a:r>
              <a:rPr lang="de-AT" sz="1600" dirty="0" smtClean="0">
                <a:sym typeface="Wingdings" pitchFamily="2" charset="2"/>
              </a:rPr>
              <a:t>:</a:t>
            </a:r>
          </a:p>
          <a:p>
            <a:endParaRPr lang="de-AT" sz="1600" dirty="0" smtClean="0">
              <a:sym typeface="Wingdings" pitchFamily="2" charset="2"/>
            </a:endParaRPr>
          </a:p>
          <a:p>
            <a:endParaRPr lang="de-AT" sz="1600" dirty="0" smtClean="0">
              <a:sym typeface="Wingdings" pitchFamily="2" charset="2"/>
            </a:endParaRPr>
          </a:p>
          <a:p>
            <a:r>
              <a:rPr lang="de-AT" sz="1600" dirty="0" smtClean="0">
                <a:sym typeface="Wingdings" pitchFamily="2" charset="2"/>
              </a:rPr>
              <a:t>Oder besser </a:t>
            </a:r>
            <a:r>
              <a:rPr lang="de-AT" sz="1600" dirty="0" err="1" smtClean="0">
                <a:sym typeface="Wingdings" pitchFamily="2" charset="2"/>
              </a:rPr>
              <a:t>Attached</a:t>
            </a:r>
            <a:r>
              <a:rPr lang="de-AT" sz="1600" dirty="0" smtClean="0">
                <a:sym typeface="Wingdings" pitchFamily="2" charset="2"/>
              </a:rPr>
              <a:t> Event über die Code-Behind Datei abonnieren:</a:t>
            </a:r>
            <a:endParaRPr lang="de-AT" sz="1600" dirty="0" smtClean="0"/>
          </a:p>
          <a:p>
            <a:endParaRPr lang="de-AT" sz="1600" dirty="0" smtClean="0"/>
          </a:p>
          <a:p>
            <a:endParaRPr lang="de-AT" sz="1600" dirty="0" smtClean="0"/>
          </a:p>
          <a:p>
            <a:pPr lvl="1"/>
            <a:endParaRPr lang="de-AT" sz="1500" dirty="0" smtClean="0"/>
          </a:p>
          <a:p>
            <a:pPr marL="0">
              <a:buNone/>
            </a:pPr>
            <a:endParaRPr lang="de-AT" sz="1600" dirty="0" smtClean="0"/>
          </a:p>
        </p:txBody>
      </p:sp>
      <p:sp>
        <p:nvSpPr>
          <p:cNvPr id="96257" name="Rectangle 1"/>
          <p:cNvSpPr>
            <a:spLocks noChangeArrowheads="1"/>
          </p:cNvSpPr>
          <p:nvPr/>
        </p:nvSpPr>
        <p:spPr bwMode="auto">
          <a:xfrm>
            <a:off x="827584" y="4509120"/>
            <a:ext cx="723627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2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Grid</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Name</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GridKeyboard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ButtonBase.Click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err="1" smtClean="0">
                <a:ln>
                  <a:noFill/>
                </a:ln>
                <a:solidFill>
                  <a:srgbClr val="0000FF"/>
                </a:solidFill>
                <a:effectLst/>
                <a:latin typeface="Consolas" pitchFamily="49" charset="0"/>
                <a:ea typeface="Calibri" pitchFamily="34" charset="0"/>
                <a:cs typeface="Consolas" pitchFamily="49" charset="0"/>
              </a:rPr>
              <a:t>GridKeyboard_Click</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Background</a:t>
            </a:r>
            <a:r>
              <a:rPr kumimoji="0" lang="en-US" sz="12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="Azure"&gt;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96258" name="Rectangle 2"/>
          <p:cNvSpPr>
            <a:spLocks noChangeArrowheads="1"/>
          </p:cNvSpPr>
          <p:nvPr/>
        </p:nvSpPr>
        <p:spPr bwMode="auto">
          <a:xfrm>
            <a:off x="827584" y="5589240"/>
            <a:ext cx="800090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GridKeyboard.AddHandler</a:t>
            </a:r>
            <a:r>
              <a:rPr kumimoji="0" lang="en-US" sz="12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200" b="1"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Button</a:t>
            </a:r>
            <a:r>
              <a:rPr kumimoji="0" lang="en-US" sz="1200" b="1"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.ClickEvent</a:t>
            </a:r>
            <a:r>
              <a:rPr kumimoji="0" lang="en-US" sz="12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new</a:t>
            </a:r>
            <a:r>
              <a:rPr kumimoji="0" lang="en-US" sz="12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200" b="1" i="0" u="none" strike="noStrike" cap="none" normalizeH="0" baseline="0" dirty="0" err="1" smtClean="0">
                <a:ln>
                  <a:noFill/>
                </a:ln>
                <a:solidFill>
                  <a:srgbClr val="2B91AF"/>
                </a:solidFill>
                <a:effectLst/>
                <a:latin typeface="Consolas" pitchFamily="49" charset="0"/>
                <a:ea typeface="Calibri" pitchFamily="34" charset="0"/>
                <a:cs typeface="Consolas" pitchFamily="49" charset="0"/>
              </a:rPr>
              <a:t>RoutedEventHandler</a:t>
            </a:r>
            <a:r>
              <a:rPr kumimoji="0" lang="en-US" sz="12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a:t>
            </a:r>
            <a:r>
              <a:rPr kumimoji="0" lang="en-US" sz="1200" b="1" i="0" u="none" strike="noStrike" cap="none" normalizeH="0" baseline="0" dirty="0" err="1" smtClean="0">
                <a:ln>
                  <a:noFill/>
                </a:ln>
                <a:solidFill>
                  <a:schemeClr val="tx1"/>
                </a:solidFill>
                <a:effectLst/>
                <a:latin typeface="Consolas" pitchFamily="49" charset="0"/>
                <a:ea typeface="Calibri" pitchFamily="34" charset="0"/>
                <a:cs typeface="Consolas" pitchFamily="49" charset="0"/>
              </a:rPr>
              <a:t>GridKeyboard_Click</a:t>
            </a:r>
            <a:r>
              <a:rPr kumimoji="0" lang="en-US" sz="1200" b="1"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endParaRPr kumimoji="0" lang="de-AT"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Nützliches – </a:t>
            </a:r>
            <a:r>
              <a:rPr lang="de-AT" dirty="0" err="1" smtClean="0"/>
              <a:t>StringFormat</a:t>
            </a:r>
            <a:r>
              <a:rPr lang="de-AT" dirty="0" smtClean="0"/>
              <a:t> / MultiBinding</a:t>
            </a:r>
            <a:endParaRPr lang="de-AT" dirty="0"/>
          </a:p>
        </p:txBody>
      </p:sp>
      <p:sp>
        <p:nvSpPr>
          <p:cNvPr id="3" name="Content Placeholder 2"/>
          <p:cNvSpPr>
            <a:spLocks noGrp="1"/>
          </p:cNvSpPr>
          <p:nvPr>
            <p:ph idx="1"/>
          </p:nvPr>
        </p:nvSpPr>
        <p:spPr>
          <a:xfrm>
            <a:off x="395536" y="1196752"/>
            <a:ext cx="8229600" cy="5256584"/>
          </a:xfrm>
        </p:spPr>
        <p:txBody>
          <a:bodyPr/>
          <a:lstStyle/>
          <a:p>
            <a:r>
              <a:rPr lang="de-AT" sz="1600" dirty="0" smtClean="0"/>
              <a:t>Um mehrere Properties in einem Ausgabefeld verknüpfen zu können kann </a:t>
            </a:r>
            <a:r>
              <a:rPr lang="de-AT" sz="1600" dirty="0" err="1" smtClean="0"/>
              <a:t>StringFormat</a:t>
            </a:r>
            <a:r>
              <a:rPr lang="de-AT" sz="1600" dirty="0" smtClean="0"/>
              <a:t> in Verbindung mit MultiBinding verwendet werden. </a:t>
            </a:r>
          </a:p>
          <a:p>
            <a:pPr>
              <a:buNone/>
            </a:pPr>
            <a:r>
              <a:rPr lang="de-AT" sz="1600" dirty="0" smtClean="0"/>
              <a:t/>
            </a:r>
            <a:br>
              <a:rPr lang="de-AT" sz="1600" dirty="0" smtClean="0"/>
            </a:br>
            <a:r>
              <a:rPr lang="de-AT" sz="1600" dirty="0" smtClean="0"/>
              <a:t>Beispiel: Anzeige von zwei Properties (von Min und Max) mit Bindestrich getrennt in einer TextBlock-Komponente:</a:t>
            </a:r>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endParaRPr lang="de-AT" sz="1600" dirty="0" smtClean="0"/>
          </a:p>
          <a:p>
            <a:r>
              <a:rPr lang="de-AT" sz="1600" dirty="0" err="1" smtClean="0"/>
              <a:t>StringFormat</a:t>
            </a:r>
            <a:r>
              <a:rPr lang="de-AT" sz="1600" dirty="0" smtClean="0"/>
              <a:t> kann auch ohne MultiBinding verwendet werden, wenn Standardformatierungen ohne Parameter angewendet werden sollen.</a:t>
            </a:r>
            <a:br>
              <a:rPr lang="de-AT" sz="1600" dirty="0" smtClean="0"/>
            </a:br>
            <a:r>
              <a:rPr lang="de-AT" sz="1600" dirty="0" smtClean="0"/>
              <a:t>Beispiel: Preis mit zwei Nachkommastellen formatieren.</a:t>
            </a:r>
          </a:p>
          <a:p>
            <a:endParaRPr lang="de-AT" sz="1600" dirty="0" smtClean="0"/>
          </a:p>
          <a:p>
            <a:endParaRPr lang="de-AT" sz="1600" dirty="0" smtClean="0"/>
          </a:p>
          <a:p>
            <a:endParaRPr lang="de-AT" sz="1600" dirty="0" smtClean="0"/>
          </a:p>
          <a:p>
            <a:endParaRPr lang="de-AT" sz="1600" dirty="0" smtClean="0"/>
          </a:p>
          <a:p>
            <a:pPr lvl="1"/>
            <a:endParaRPr lang="de-AT" sz="1500" dirty="0" smtClean="0"/>
          </a:p>
          <a:p>
            <a:pPr marL="0">
              <a:buNone/>
            </a:pPr>
            <a:endParaRPr lang="de-AT" sz="1600" dirty="0" smtClean="0"/>
          </a:p>
        </p:txBody>
      </p:sp>
      <p:sp>
        <p:nvSpPr>
          <p:cNvPr id="2049" name="Rectangle 1"/>
          <p:cNvSpPr>
            <a:spLocks noChangeArrowheads="1"/>
          </p:cNvSpPr>
          <p:nvPr/>
        </p:nvSpPr>
        <p:spPr bwMode="auto">
          <a:xfrm>
            <a:off x="1187624" y="2616588"/>
            <a:ext cx="5452134"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TextBlock.Text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MultiBinding</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a:t>
            </a:r>
            <a:r>
              <a:rPr kumimoji="0" lang="de-AT"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StringFormat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="[{0} - {1}]"&gt;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="Min"&gt;&lt;/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Path</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="Max"&gt;&lt;/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MultiBinding</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TextBlock.Text</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endParaRPr kumimoji="0" lang="de-AT"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TextBlock</a:t>
            </a:r>
            <a:r>
              <a:rPr kumimoji="0" lang="de-AT"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&gt;</a:t>
            </a:r>
            <a:r>
              <a:rPr kumimoji="0" lang="de-AT"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 </a:t>
            </a:r>
            <a:endParaRPr kumimoji="0" lang="de-AT"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683568" y="5501843"/>
            <a:ext cx="8036174"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&lt;</a:t>
            </a:r>
            <a:r>
              <a:rPr kumimoji="0" lang="en-US" sz="1400" b="0" i="0" u="none" strike="noStrike" cap="none" normalizeH="0" baseline="0" dirty="0" err="1" smtClean="0">
                <a:ln>
                  <a:noFill/>
                </a:ln>
                <a:solidFill>
                  <a:srgbClr val="A31515"/>
                </a:solidFill>
                <a:effectLst/>
                <a:latin typeface="Consolas" pitchFamily="49" charset="0"/>
                <a:ea typeface="Calibri" pitchFamily="34" charset="0"/>
                <a:cs typeface="Consolas" pitchFamily="49" charset="0"/>
              </a:rPr>
              <a:t>DataGridTextColumn</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Header</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="Price"</a:t>
            </a:r>
            <a:r>
              <a:rPr kumimoji="0" lang="en-US" sz="1400" b="0" i="0" u="none" strike="noStrike" cap="none" normalizeH="0" baseline="0" dirty="0" smtClean="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a:t>
            </a:r>
            <a:r>
              <a:rPr kumimoji="0" lang="en-US" sz="1400" b="0" i="0" u="none" strike="noStrike" cap="none" normalizeH="0" baseline="0" dirty="0" smtClean="0">
                <a:ln>
                  <a:noFill/>
                </a:ln>
                <a:solidFill>
                  <a:srgbClr val="A31515"/>
                </a:solidFill>
                <a:effectLst/>
                <a:latin typeface="Consolas" pitchFamily="49" charset="0"/>
                <a:ea typeface="Calibri" pitchFamily="34" charset="0"/>
                <a:cs typeface="Consolas" pitchFamily="49" charset="0"/>
              </a:rPr>
              <a:t>Binding</a:t>
            </a:r>
            <a:r>
              <a:rPr kumimoji="0" lang="en-US" sz="1400" b="0" i="0" u="none" strike="noStrike" cap="none" normalizeH="0" baseline="0" dirty="0" smtClean="0">
                <a:ln>
                  <a:noFill/>
                </a:ln>
                <a:solidFill>
                  <a:srgbClr val="FF0000"/>
                </a:solidFill>
                <a:effectLst/>
                <a:latin typeface="Consolas" pitchFamily="49" charset="0"/>
                <a:ea typeface="Calibri" pitchFamily="34" charset="0"/>
                <a:cs typeface="Consolas" pitchFamily="49" charset="0"/>
              </a:rPr>
              <a:t> Price</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FF0000"/>
                </a:solidFill>
                <a:effectLst/>
                <a:latin typeface="Consolas" pitchFamily="49" charset="0"/>
                <a:ea typeface="Calibri" pitchFamily="34" charset="0"/>
                <a:cs typeface="Consolas" pitchFamily="49" charset="0"/>
              </a:rPr>
              <a:t>StringFormat</a:t>
            </a:r>
            <a:r>
              <a:rPr kumimoji="0" lang="en-US" sz="1400" b="0" i="0" u="none" strike="noStrike" cap="none" normalizeH="0" baseline="0" dirty="0" smtClean="0">
                <a:ln>
                  <a:noFill/>
                </a:ln>
                <a:solidFill>
                  <a:srgbClr val="0000FF"/>
                </a:solidFill>
                <a:effectLst/>
                <a:latin typeface="Consolas" pitchFamily="49" charset="0"/>
                <a:ea typeface="Calibri" pitchFamily="34" charset="0"/>
                <a:cs typeface="Consolas" pitchFamily="49" charset="0"/>
              </a:rPr>
              <a:t>=F2}"/&gt;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en-US" dirty="0" err="1" smtClean="0"/>
              <a:t>Verknüpfung</a:t>
            </a:r>
            <a:r>
              <a:rPr lang="en-US" dirty="0" smtClean="0"/>
              <a:t> </a:t>
            </a:r>
            <a:r>
              <a:rPr lang="en-US" dirty="0" err="1" smtClean="0"/>
              <a:t>der</a:t>
            </a:r>
            <a:r>
              <a:rPr lang="en-US" dirty="0" smtClean="0"/>
              <a:t> </a:t>
            </a:r>
            <a:r>
              <a:rPr lang="en-US" dirty="0" err="1" smtClean="0"/>
              <a:t>Projektdateien</a:t>
            </a:r>
            <a:endParaRPr lang="de-AT" dirty="0" smtClean="0"/>
          </a:p>
        </p:txBody>
      </p:sp>
      <p:pic>
        <p:nvPicPr>
          <p:cNvPr id="28674" name="Picture 2" descr="Beziehungen zwischen den XAML- und Code-Behind-Dateien"/>
          <p:cNvPicPr>
            <a:picLocks noChangeAspect="1" noChangeArrowheads="1"/>
          </p:cNvPicPr>
          <p:nvPr/>
        </p:nvPicPr>
        <p:blipFill>
          <a:blip r:embed="rId2" cstate="print"/>
          <a:srcRect/>
          <a:stretch>
            <a:fillRect/>
          </a:stretch>
        </p:blipFill>
        <p:spPr bwMode="auto">
          <a:xfrm>
            <a:off x="179512" y="980728"/>
            <a:ext cx="5256584" cy="5735232"/>
          </a:xfrm>
          <a:prstGeom prst="rect">
            <a:avLst/>
          </a:prstGeom>
          <a:noFill/>
        </p:spPr>
      </p:pic>
      <p:cxnSp>
        <p:nvCxnSpPr>
          <p:cNvPr id="8" name="Straight Arrow Connector 7"/>
          <p:cNvCxnSpPr>
            <a:stCxn id="9" idx="1"/>
          </p:cNvCxnSpPr>
          <p:nvPr/>
        </p:nvCxnSpPr>
        <p:spPr>
          <a:xfrm flipH="1" flipV="1">
            <a:off x="2339752" y="1700808"/>
            <a:ext cx="3635896" cy="1233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75648" y="2564904"/>
            <a:ext cx="3168352" cy="738664"/>
          </a:xfrm>
          <a:prstGeom prst="rect">
            <a:avLst/>
          </a:prstGeom>
          <a:noFill/>
        </p:spPr>
        <p:txBody>
          <a:bodyPr wrap="square" rtlCol="0">
            <a:spAutoFit/>
          </a:bodyPr>
          <a:lstStyle/>
          <a:p>
            <a:r>
              <a:rPr lang="de-AT" sz="1400" dirty="0" err="1" smtClean="0"/>
              <a:t>StartUri</a:t>
            </a:r>
            <a:r>
              <a:rPr lang="de-AT" sz="1400" dirty="0" smtClean="0"/>
              <a:t> = </a:t>
            </a:r>
          </a:p>
          <a:p>
            <a:r>
              <a:rPr lang="de-AT" sz="1400" dirty="0" smtClean="0"/>
              <a:t>Name des Formulars das beim Programmstart angezeigt werden soll</a:t>
            </a:r>
            <a:endParaRPr lang="de-AT" sz="1400" dirty="0"/>
          </a:p>
        </p:txBody>
      </p:sp>
      <p:cxnSp>
        <p:nvCxnSpPr>
          <p:cNvPr id="11" name="Straight Arrow Connector 10"/>
          <p:cNvCxnSpPr>
            <a:stCxn id="14" idx="1"/>
          </p:cNvCxnSpPr>
          <p:nvPr/>
        </p:nvCxnSpPr>
        <p:spPr>
          <a:xfrm flipH="1">
            <a:off x="5292080" y="4807025"/>
            <a:ext cx="683568" cy="56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1"/>
          </p:cNvCxnSpPr>
          <p:nvPr/>
        </p:nvCxnSpPr>
        <p:spPr>
          <a:xfrm flipH="1" flipV="1">
            <a:off x="5292080" y="3068960"/>
            <a:ext cx="683568" cy="1738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5648" y="4653136"/>
            <a:ext cx="3168352" cy="307777"/>
          </a:xfrm>
          <a:prstGeom prst="rect">
            <a:avLst/>
          </a:prstGeom>
          <a:noFill/>
        </p:spPr>
        <p:txBody>
          <a:bodyPr wrap="square" rtlCol="0">
            <a:spAutoFit/>
          </a:bodyPr>
          <a:lstStyle/>
          <a:p>
            <a:r>
              <a:rPr lang="de-AT" sz="1400" dirty="0" smtClean="0"/>
              <a:t>Code-Behind Dateien (</a:t>
            </a:r>
            <a:r>
              <a:rPr lang="de-AT" sz="1400" dirty="0" err="1" smtClean="0"/>
              <a:t>Logic</a:t>
            </a:r>
            <a:r>
              <a:rPr lang="de-AT" sz="1400" dirty="0" smtClean="0"/>
              <a:t>)</a:t>
            </a:r>
            <a:endParaRPr lang="de-AT" sz="1400" dirty="0"/>
          </a:p>
        </p:txBody>
      </p:sp>
      <p:sp>
        <p:nvSpPr>
          <p:cNvPr id="28675" name="Rectangle 3"/>
          <p:cNvSpPr>
            <a:spLocks noChangeArrowheads="1"/>
          </p:cNvSpPr>
          <p:nvPr/>
        </p:nvSpPr>
        <p:spPr bwMode="auto">
          <a:xfrm>
            <a:off x="5436096" y="936303"/>
            <a:ext cx="3456384"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de-DE" sz="1400" dirty="0" smtClean="0"/>
              <a:t>Über das Attribut x:Class geben Sie an, dass es sich bei der generierten Klasse, die beim Übersetzen für die XAML-Datei erstellt wird, um eine partielle Klasse handelt. Als Wert wird der Namespace und der Klassename angegeben. </a:t>
            </a:r>
          </a:p>
        </p:txBody>
      </p:sp>
      <p:cxnSp>
        <p:nvCxnSpPr>
          <p:cNvPr id="21" name="Straight Arrow Connector 20"/>
          <p:cNvCxnSpPr/>
          <p:nvPr/>
        </p:nvCxnSpPr>
        <p:spPr>
          <a:xfrm flipH="1">
            <a:off x="3491880" y="1124744"/>
            <a:ext cx="201622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292080" y="1988840"/>
            <a:ext cx="72008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004048" y="3789040"/>
            <a:ext cx="100811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75648" y="3645024"/>
            <a:ext cx="3168352" cy="307777"/>
          </a:xfrm>
          <a:prstGeom prst="rect">
            <a:avLst/>
          </a:prstGeom>
          <a:noFill/>
        </p:spPr>
        <p:txBody>
          <a:bodyPr wrap="square" rtlCol="0">
            <a:spAutoFit/>
          </a:bodyPr>
          <a:lstStyle/>
          <a:p>
            <a:r>
              <a:rPr lang="de-AT" sz="1400" dirty="0" smtClean="0"/>
              <a:t>XAML Dateien (Benutzeroberfläche)</a:t>
            </a:r>
            <a:endParaRPr lang="de-AT"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normAutofit/>
          </a:bodyPr>
          <a:lstStyle/>
          <a:p>
            <a:r>
              <a:rPr lang="de-AT" sz="2800" dirty="0" smtClean="0"/>
              <a:t>Grundlagen von XAML</a:t>
            </a:r>
          </a:p>
        </p:txBody>
      </p:sp>
      <p:sp>
        <p:nvSpPr>
          <p:cNvPr id="6" name="Content Placeholder 2"/>
          <p:cNvSpPr>
            <a:spLocks noGrp="1"/>
          </p:cNvSpPr>
          <p:nvPr>
            <p:ph idx="1"/>
          </p:nvPr>
        </p:nvSpPr>
        <p:spPr>
          <a:xfrm>
            <a:off x="251520" y="1268760"/>
            <a:ext cx="6264696" cy="4525963"/>
          </a:xfrm>
        </p:spPr>
        <p:txBody>
          <a:bodyPr/>
          <a:lstStyle/>
          <a:p>
            <a:pPr>
              <a:buFont typeface="Arial" pitchFamily="34" charset="0"/>
              <a:buChar char="•"/>
            </a:pPr>
            <a:r>
              <a:rPr lang="de-AT" sz="1600" dirty="0" smtClean="0"/>
              <a:t>XAML basiert auf der Syntax von XML. Dies bedeutet eine XAML-Datei besitzt ein Wurzelelement, welches alle anderen Elemente einschließt. Weiterhin müssen alle Elemente korrekt verschachtelt sein.</a:t>
            </a:r>
          </a:p>
          <a:p>
            <a:pPr>
              <a:buFont typeface="Arial" pitchFamily="34" charset="0"/>
              <a:buChar char="•"/>
            </a:pPr>
            <a:endParaRPr lang="de-AT" sz="1600" dirty="0" smtClean="0"/>
          </a:p>
          <a:p>
            <a:pPr>
              <a:buFont typeface="Arial" pitchFamily="34" charset="0"/>
              <a:buChar char="•"/>
            </a:pPr>
            <a:r>
              <a:rPr lang="de-AT" sz="1600" dirty="0" smtClean="0"/>
              <a:t>Attribute werden in doppelte Anführungszeichen gesetzt und die Namen der Elemente müssen die Groß- und Kleinschreibung beachten. </a:t>
            </a:r>
          </a:p>
          <a:p>
            <a:pPr>
              <a:buFont typeface="Arial" pitchFamily="34" charset="0"/>
              <a:buChar char="•"/>
            </a:pPr>
            <a:endParaRPr lang="de-AT" sz="1600" b="1" dirty="0" smtClean="0"/>
          </a:p>
          <a:p>
            <a:pPr>
              <a:buFont typeface="Arial" pitchFamily="34" charset="0"/>
              <a:buChar char="•"/>
            </a:pPr>
            <a:r>
              <a:rPr lang="de-AT" sz="1600" dirty="0" smtClean="0"/>
              <a:t>Als Wurzelelement kommt in der Regel ein Windows- oder ein Page-Element zum Einsatz, wenn es sich um ein Fenster oder eine Seite in einer Navigationsanwendung handelt. Bzw. ein </a:t>
            </a:r>
            <a:r>
              <a:rPr lang="de-AT" sz="1600" dirty="0" err="1" smtClean="0"/>
              <a:t>RessourceDictionary</a:t>
            </a:r>
            <a:r>
              <a:rPr lang="de-AT" sz="1600" dirty="0" smtClean="0"/>
              <a:t> oder </a:t>
            </a:r>
            <a:r>
              <a:rPr lang="de-AT" sz="1600" dirty="0" err="1" smtClean="0"/>
              <a:t>Application</a:t>
            </a:r>
            <a:r>
              <a:rPr lang="de-AT" sz="1600" dirty="0" smtClean="0"/>
              <a:t>-Element, wenn Sie eine Ressourcen- oder die Anwendungsdatei mit XAML beschreiben.</a:t>
            </a:r>
          </a:p>
          <a:p>
            <a:pPr>
              <a:buFont typeface="Arial" pitchFamily="34" charset="0"/>
              <a:buChar char="•"/>
            </a:pPr>
            <a:endParaRPr lang="de-AT" sz="1600" dirty="0" smtClean="0"/>
          </a:p>
          <a:p>
            <a:pPr>
              <a:buFont typeface="Arial" pitchFamily="34" charset="0"/>
              <a:buChar char="•"/>
            </a:pPr>
            <a:r>
              <a:rPr lang="de-AT" sz="1600" dirty="0" smtClean="0"/>
              <a:t>Durch die Anordnung und Verschachtelung der XAML Elemente entsteht eine Hierarchie, die in weiterer Folge </a:t>
            </a:r>
            <a:r>
              <a:rPr lang="de-AT" sz="1600" smtClean="0"/>
              <a:t>durch WPF </a:t>
            </a:r>
            <a:r>
              <a:rPr lang="de-AT" sz="1600" dirty="0" smtClean="0"/>
              <a:t>zu einer Oberfläche interpretiert wird.</a:t>
            </a:r>
          </a:p>
          <a:p>
            <a:pPr>
              <a:buNone/>
            </a:pPr>
            <a:endParaRPr lang="de-AT" sz="1600" dirty="0" smtClean="0"/>
          </a:p>
          <a:p>
            <a:pPr>
              <a:buFont typeface="Arial" pitchFamily="34" charset="0"/>
              <a:buChar char="•"/>
            </a:pPr>
            <a:endParaRPr lang="de-AT" sz="1600" b="1" dirty="0" smtClean="0"/>
          </a:p>
          <a:p>
            <a:pPr>
              <a:buNone/>
            </a:pPr>
            <a:endParaRPr lang="de-AT" sz="1600" b="1" dirty="0"/>
          </a:p>
        </p:txBody>
      </p:sp>
      <p:pic>
        <p:nvPicPr>
          <p:cNvPr id="27649" name="Picture 1"/>
          <p:cNvPicPr>
            <a:picLocks noChangeAspect="1" noChangeArrowheads="1"/>
          </p:cNvPicPr>
          <p:nvPr/>
        </p:nvPicPr>
        <p:blipFill>
          <a:blip r:embed="rId2" cstate="print"/>
          <a:srcRect/>
          <a:stretch>
            <a:fillRect/>
          </a:stretch>
        </p:blipFill>
        <p:spPr bwMode="auto">
          <a:xfrm>
            <a:off x="6948264" y="980728"/>
            <a:ext cx="1211957" cy="1062024"/>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srcRect/>
          <a:stretch>
            <a:fillRect/>
          </a:stretch>
        </p:blipFill>
        <p:spPr bwMode="auto">
          <a:xfrm>
            <a:off x="6444208" y="2636912"/>
            <a:ext cx="2289027" cy="371194"/>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6444208" y="4653136"/>
            <a:ext cx="2520280" cy="13737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8492</Words>
  <Application>Microsoft Office PowerPoint</Application>
  <PresentationFormat>Bildschirmpräsentation (4:3)</PresentationFormat>
  <Paragraphs>1197</Paragraphs>
  <Slides>75</Slides>
  <Notes>0</Notes>
  <HiddenSlides>0</HiddenSlides>
  <MMClips>0</MMClips>
  <ScaleCrop>false</ScaleCrop>
  <HeadingPairs>
    <vt:vector size="6" baseType="variant">
      <vt:variant>
        <vt:lpstr>Verwendete Schriftarten</vt:lpstr>
      </vt:variant>
      <vt:variant>
        <vt:i4>5</vt:i4>
      </vt:variant>
      <vt:variant>
        <vt:lpstr>Design</vt:lpstr>
      </vt:variant>
      <vt:variant>
        <vt:i4>5</vt:i4>
      </vt:variant>
      <vt:variant>
        <vt:lpstr>Folientitel</vt:lpstr>
      </vt:variant>
      <vt:variant>
        <vt:i4>75</vt:i4>
      </vt:variant>
    </vt:vector>
  </HeadingPairs>
  <TitlesOfParts>
    <vt:vector size="85" baseType="lpstr">
      <vt:lpstr>Arial</vt:lpstr>
      <vt:lpstr>Calibri</vt:lpstr>
      <vt:lpstr>Consolas</vt:lpstr>
      <vt:lpstr>Symbol</vt:lpstr>
      <vt:lpstr>Wingdings</vt:lpstr>
      <vt:lpstr>1_Larissa</vt:lpstr>
      <vt:lpstr>2_Larissa</vt:lpstr>
      <vt:lpstr>5_Larissa</vt:lpstr>
      <vt:lpstr>6_Larissa</vt:lpstr>
      <vt:lpstr>4_Larissa</vt:lpstr>
      <vt:lpstr>WPF -  Windows Presentation Foundation</vt:lpstr>
      <vt:lpstr>Was ist WPF?</vt:lpstr>
      <vt:lpstr>Vorteile WPF</vt:lpstr>
      <vt:lpstr>Projekttypen in Visual Studio</vt:lpstr>
      <vt:lpstr>WPF – Assemblies/Namespaces</vt:lpstr>
      <vt:lpstr>WPF – Projektdateien</vt:lpstr>
      <vt:lpstr>WPF – Projektdateien (2)</vt:lpstr>
      <vt:lpstr>Verknüpfung der Projektdateien</vt:lpstr>
      <vt:lpstr>Grundlagen von XAML</vt:lpstr>
      <vt:lpstr>Grundlagen von XAML (2)</vt:lpstr>
      <vt:lpstr>Einbinden von Namespaces</vt:lpstr>
      <vt:lpstr>Attributschreibweisen</vt:lpstr>
      <vt:lpstr>Namen von Elementen</vt:lpstr>
      <vt:lpstr>Markup-Erweiterungen (Markup Extensions)</vt:lpstr>
      <vt:lpstr>WPF – spezifische Markups</vt:lpstr>
      <vt:lpstr>XAML - definierte Markups</vt:lpstr>
      <vt:lpstr>Dependency Properties</vt:lpstr>
      <vt:lpstr>Attached Properties</vt:lpstr>
      <vt:lpstr>Einfaches Eventhandling in WPF</vt:lpstr>
      <vt:lpstr>Beispiel-Events der Klasse Window</vt:lpstr>
      <vt:lpstr>Steuerelemente-Content (1)</vt:lpstr>
      <vt:lpstr>Steuerelemente – Content (2)</vt:lpstr>
      <vt:lpstr>Content (3)</vt:lpstr>
      <vt:lpstr>Standard-Steuerelemente</vt:lpstr>
      <vt:lpstr>Layout und Container</vt:lpstr>
      <vt:lpstr>Grid </vt:lpstr>
      <vt:lpstr>Grid – Größeneinstellung </vt:lpstr>
      <vt:lpstr>XAML-Grid Beispiel (tlw. eingeklappt)</vt:lpstr>
      <vt:lpstr>Beispiel</vt:lpstr>
      <vt:lpstr>RowDefinitions</vt:lpstr>
      <vt:lpstr>Wie in HTML</vt:lpstr>
      <vt:lpstr>GridSplitter</vt:lpstr>
      <vt:lpstr>Canvas</vt:lpstr>
      <vt:lpstr>Stack Panel</vt:lpstr>
      <vt:lpstr>Wrap Panel</vt:lpstr>
      <vt:lpstr>Dock Panel</vt:lpstr>
      <vt:lpstr>Uniform Grid</vt:lpstr>
      <vt:lpstr>Wichtiges Know-How zu Container</vt:lpstr>
      <vt:lpstr>Komponentenerstellung und Zugriff auf Attached Properties aus dem C# SourceCode</vt:lpstr>
      <vt:lpstr>Datenbindung</vt:lpstr>
      <vt:lpstr>Elementeigenschaften binden</vt:lpstr>
      <vt:lpstr>Bindungsmodi / Übersicht</vt:lpstr>
      <vt:lpstr>Datenbindung Angabe der RelativeSource-Property</vt:lpstr>
      <vt:lpstr>Elementeigenschaften binden (Alternative Möglichkeiten)</vt:lpstr>
      <vt:lpstr>Bindung von Objekten</vt:lpstr>
      <vt:lpstr>Bindung mithilfe Datenkontext</vt:lpstr>
      <vt:lpstr>Datenbindung in XAML – Binding von Listen über Ressourcen</vt:lpstr>
      <vt:lpstr>Datenbindung in XAML – Binding von Listen über Ressourcen</vt:lpstr>
      <vt:lpstr>Binding über Ressourcen - Parameterübergabe</vt:lpstr>
      <vt:lpstr>Datenbindung über C# Code</vt:lpstr>
      <vt:lpstr>Datenbindung über C# Code</vt:lpstr>
      <vt:lpstr>Item-Controls </vt:lpstr>
      <vt:lpstr>Item-Control / DataTemplate</vt:lpstr>
      <vt:lpstr>DataTemplate als Ressource mit Key</vt:lpstr>
      <vt:lpstr>DataTemplate als Ressource mit Typ</vt:lpstr>
      <vt:lpstr>ListView (1)</vt:lpstr>
      <vt:lpstr>ListView (2)</vt:lpstr>
      <vt:lpstr>DataGrid</vt:lpstr>
      <vt:lpstr>DataGrid - Beispiel</vt:lpstr>
      <vt:lpstr>DataGrid - Beispiel</vt:lpstr>
      <vt:lpstr>Styles</vt:lpstr>
      <vt:lpstr>Styles</vt:lpstr>
      <vt:lpstr>Styles</vt:lpstr>
      <vt:lpstr>Styles Vererbung</vt:lpstr>
      <vt:lpstr>Styles Trigger</vt:lpstr>
      <vt:lpstr>Styles: Property-Trigger </vt:lpstr>
      <vt:lpstr>Styles: Multi-Trigger</vt:lpstr>
      <vt:lpstr>Styles: Event-Trigger / Animationen (1)</vt:lpstr>
      <vt:lpstr>Styles: Event-Trigger (2)</vt:lpstr>
      <vt:lpstr>Styles: Daten-Trigger</vt:lpstr>
      <vt:lpstr>ControlTemplates</vt:lpstr>
      <vt:lpstr>Routed Events in WPF</vt:lpstr>
      <vt:lpstr>Routed Events in WPF (2)</vt:lpstr>
      <vt:lpstr>Attached Events</vt:lpstr>
      <vt:lpstr>Nützliches – StringFormat / MultiBinding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Bucek</dc:creator>
  <cp:lastModifiedBy>Michael Bucek</cp:lastModifiedBy>
  <cp:revision>609</cp:revision>
  <dcterms:created xsi:type="dcterms:W3CDTF">2011-08-18T07:37:01Z</dcterms:created>
  <dcterms:modified xsi:type="dcterms:W3CDTF">2015-12-16T10:57:44Z</dcterms:modified>
</cp:coreProperties>
</file>