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embedTrueType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17" r:id="rId2"/>
    <p:sldId id="314" r:id="rId3"/>
    <p:sldId id="318" r:id="rId4"/>
    <p:sldId id="323" r:id="rId5"/>
    <p:sldId id="324" r:id="rId6"/>
    <p:sldId id="322" r:id="rId7"/>
    <p:sldId id="319" r:id="rId8"/>
  </p:sldIdLst>
  <p:sldSz cx="12195175" cy="6859588"/>
  <p:notesSz cx="7099300" cy="10234613"/>
  <p:custDataLst>
    <p:tags r:id="rId11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72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44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91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8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8610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8332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8053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7775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8">
          <p15:clr>
            <a:srgbClr val="A4A3A4"/>
          </p15:clr>
        </p15:guide>
        <p15:guide id="2" pos="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EAEA"/>
    <a:srgbClr val="DDDDDD"/>
    <a:srgbClr val="B2B2B2"/>
    <a:srgbClr val="808080"/>
    <a:srgbClr val="5F5F5F"/>
    <a:srgbClr val="333333"/>
    <a:srgbClr val="1C1C1C"/>
    <a:srgbClr val="080808"/>
    <a:srgbClr val="006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0" autoAdjust="0"/>
    <p:restoredTop sz="74581" autoAdjust="0"/>
  </p:normalViewPr>
  <p:slideViewPr>
    <p:cSldViewPr>
      <p:cViewPr varScale="1">
        <p:scale>
          <a:sx n="62" d="100"/>
          <a:sy n="62" d="100"/>
        </p:scale>
        <p:origin x="1349" y="58"/>
      </p:cViewPr>
      <p:guideLst>
        <p:guide orient="horz" pos="4248"/>
        <p:guide pos="29"/>
      </p:guideLst>
    </p:cSldViewPr>
  </p:slideViewPr>
  <p:outlineViewPr>
    <p:cViewPr>
      <p:scale>
        <a:sx n="33" d="100"/>
        <a:sy n="33" d="100"/>
      </p:scale>
      <p:origin x="0" y="317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2958" y="-108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6F662337-F29A-42C0-AD78-B55C516B3873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‹#›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98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297" tIns="46812" rIns="95297" bIns="46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notes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1950" y="892175"/>
            <a:ext cx="6378575" cy="3589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B547CDA9-CD15-4116-9F85-711E0754F959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‹#›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19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722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44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9166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888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8610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Introduction to Semantic Systems (</a:t>
            </a:r>
            <a:r>
              <a:rPr lang="en-AU" dirty="0"/>
              <a:t>Information Systems Engineering)</a:t>
            </a:r>
          </a:p>
          <a:p>
            <a:r>
              <a:rPr lang="en-AU" dirty="0"/>
              <a:t>SHACL: </a:t>
            </a:r>
            <a:r>
              <a:rPr lang="en-AU" b="0" i="0" dirty="0">
                <a:solidFill>
                  <a:srgbClr val="202124"/>
                </a:solidFill>
                <a:effectLst/>
                <a:latin typeface="Google Sans"/>
              </a:rPr>
              <a:t>W3C standard for the validation of RDF graphs</a:t>
            </a:r>
          </a:p>
          <a:p>
            <a:r>
              <a:rPr lang="en-AU" b="0" i="0" dirty="0">
                <a:solidFill>
                  <a:srgbClr val="202124"/>
                </a:solidFill>
                <a:effectLst/>
                <a:latin typeface="Google Sans"/>
              </a:rPr>
              <a:t>QSE: quality shape extraction -&gt; (manual steps) -&gt;  omit shapes</a:t>
            </a:r>
          </a:p>
          <a:p>
            <a:r>
              <a:rPr lang="en-GB" dirty="0"/>
              <a:t>Room for improvement -&gt; faster, compare shapes between versions, maybe minimal changes</a:t>
            </a:r>
          </a:p>
        </p:txBody>
      </p:sp>
    </p:spTree>
    <p:extLst>
      <p:ext uri="{BB962C8B-B14F-4D97-AF65-F5344CB8AC3E}">
        <p14:creationId xmlns:p14="http://schemas.microsoft.com/office/powerpoint/2010/main" val="2614044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RQ1: Appropriate for RQ1 means user-friendly, useful and correct. Goal: Web-App</a:t>
            </a:r>
          </a:p>
        </p:txBody>
      </p:sp>
    </p:spTree>
    <p:extLst>
      <p:ext uri="{BB962C8B-B14F-4D97-AF65-F5344CB8AC3E}">
        <p14:creationId xmlns:p14="http://schemas.microsoft.com/office/powerpoint/2010/main" val="772227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RQ2: goal: algorithm</a:t>
            </a:r>
          </a:p>
          <a:p>
            <a:r>
              <a:rPr lang="en-AU" dirty="0"/>
              <a:t>RQ4: SPARQL query language</a:t>
            </a:r>
          </a:p>
          <a:p>
            <a:r>
              <a:rPr lang="en-AU" dirty="0"/>
              <a:t>Appropriate for RQ2, RQ3 and RQ4 means correct and faster in comparison to the baseline (run QSE and V1, run QSE on V2, plus time for a self-made script which compares S1 and S2)</a:t>
            </a:r>
          </a:p>
        </p:txBody>
      </p:sp>
    </p:spTree>
    <p:extLst>
      <p:ext uri="{BB962C8B-B14F-4D97-AF65-F5344CB8AC3E}">
        <p14:creationId xmlns:p14="http://schemas.microsoft.com/office/powerpoint/2010/main" val="3866107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324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1665360" y="610763"/>
            <a:ext cx="319841" cy="5627344"/>
            <a:chOff x="5475" y="54"/>
            <a:chExt cx="216" cy="3856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5633" y="53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5527" y="53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auto">
            <a:xfrm>
              <a:off x="5633" y="582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5475" y="582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5633" y="635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5581" y="635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auto">
            <a:xfrm>
              <a:off x="5633" y="688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auto">
            <a:xfrm>
              <a:off x="5581" y="582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auto">
            <a:xfrm>
              <a:off x="5527" y="688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auto">
            <a:xfrm>
              <a:off x="5475" y="688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5633" y="74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auto">
            <a:xfrm>
              <a:off x="5581" y="7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auto">
            <a:xfrm>
              <a:off x="5527" y="79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auto">
            <a:xfrm>
              <a:off x="5633" y="79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auto">
            <a:xfrm>
              <a:off x="5633" y="847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auto">
            <a:xfrm>
              <a:off x="5581" y="847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auto">
            <a:xfrm>
              <a:off x="5475" y="847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auto">
            <a:xfrm>
              <a:off x="5633" y="89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auto">
            <a:xfrm>
              <a:off x="5581" y="89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auto">
            <a:xfrm>
              <a:off x="5527" y="899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auto">
            <a:xfrm>
              <a:off x="5633" y="953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5581" y="95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5475" y="953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7" name="Rectangle 35"/>
            <p:cNvSpPr>
              <a:spLocks noChangeArrowheads="1"/>
            </p:cNvSpPr>
            <p:nvPr userDrawn="1"/>
          </p:nvSpPr>
          <p:spPr bwMode="auto">
            <a:xfrm>
              <a:off x="5633" y="100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8" name="Rectangle 36"/>
            <p:cNvSpPr>
              <a:spLocks noChangeArrowheads="1"/>
            </p:cNvSpPr>
            <p:nvPr userDrawn="1"/>
          </p:nvSpPr>
          <p:spPr bwMode="auto">
            <a:xfrm>
              <a:off x="5527" y="100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5633" y="1057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5581" y="105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1" name="Rectangle 39"/>
            <p:cNvSpPr>
              <a:spLocks noChangeArrowheads="1"/>
            </p:cNvSpPr>
            <p:nvPr userDrawn="1"/>
          </p:nvSpPr>
          <p:spPr bwMode="auto">
            <a:xfrm>
              <a:off x="5475" y="1057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2" name="Rectangle 40"/>
            <p:cNvSpPr>
              <a:spLocks noChangeArrowheads="1"/>
            </p:cNvSpPr>
            <p:nvPr userDrawn="1"/>
          </p:nvSpPr>
          <p:spPr bwMode="auto">
            <a:xfrm>
              <a:off x="5633" y="111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3" name="Rectangle 41"/>
            <p:cNvSpPr>
              <a:spLocks noChangeArrowheads="1"/>
            </p:cNvSpPr>
            <p:nvPr userDrawn="1"/>
          </p:nvSpPr>
          <p:spPr bwMode="auto">
            <a:xfrm>
              <a:off x="5581" y="1111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4" name="Rectangle 42"/>
            <p:cNvSpPr>
              <a:spLocks noChangeArrowheads="1"/>
            </p:cNvSpPr>
            <p:nvPr userDrawn="1"/>
          </p:nvSpPr>
          <p:spPr bwMode="auto">
            <a:xfrm>
              <a:off x="5633" y="116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5527" y="116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6" name="Rectangle 44"/>
            <p:cNvSpPr>
              <a:spLocks noChangeArrowheads="1"/>
            </p:cNvSpPr>
            <p:nvPr userDrawn="1"/>
          </p:nvSpPr>
          <p:spPr bwMode="auto">
            <a:xfrm>
              <a:off x="5633" y="1217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7" name="Rectangle 45"/>
            <p:cNvSpPr>
              <a:spLocks noChangeArrowheads="1"/>
            </p:cNvSpPr>
            <p:nvPr userDrawn="1"/>
          </p:nvSpPr>
          <p:spPr bwMode="auto">
            <a:xfrm>
              <a:off x="5581" y="121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8" name="Rectangle 46"/>
            <p:cNvSpPr>
              <a:spLocks noChangeArrowheads="1"/>
            </p:cNvSpPr>
            <p:nvPr userDrawn="1"/>
          </p:nvSpPr>
          <p:spPr bwMode="auto">
            <a:xfrm>
              <a:off x="5527" y="1217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9" name="Rectangle 47"/>
            <p:cNvSpPr>
              <a:spLocks noChangeArrowheads="1"/>
            </p:cNvSpPr>
            <p:nvPr userDrawn="1"/>
          </p:nvSpPr>
          <p:spPr bwMode="auto">
            <a:xfrm>
              <a:off x="5633" y="126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0" name="Rectangle 48"/>
            <p:cNvSpPr>
              <a:spLocks noChangeArrowheads="1"/>
            </p:cNvSpPr>
            <p:nvPr userDrawn="1"/>
          </p:nvSpPr>
          <p:spPr bwMode="auto">
            <a:xfrm>
              <a:off x="5581" y="126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1" name="Rectangle 49"/>
            <p:cNvSpPr>
              <a:spLocks noChangeArrowheads="1"/>
            </p:cNvSpPr>
            <p:nvPr userDrawn="1"/>
          </p:nvSpPr>
          <p:spPr bwMode="auto">
            <a:xfrm>
              <a:off x="5475" y="126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2" name="Rectangle 50"/>
            <p:cNvSpPr>
              <a:spLocks noChangeArrowheads="1"/>
            </p:cNvSpPr>
            <p:nvPr userDrawn="1"/>
          </p:nvSpPr>
          <p:spPr bwMode="auto">
            <a:xfrm>
              <a:off x="5633" y="1323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3" name="Rectangle 51"/>
            <p:cNvSpPr>
              <a:spLocks noChangeArrowheads="1"/>
            </p:cNvSpPr>
            <p:nvPr userDrawn="1"/>
          </p:nvSpPr>
          <p:spPr bwMode="auto">
            <a:xfrm>
              <a:off x="5527" y="132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4" name="Rectangle 52"/>
            <p:cNvSpPr>
              <a:spLocks noChangeArrowheads="1"/>
            </p:cNvSpPr>
            <p:nvPr userDrawn="1"/>
          </p:nvSpPr>
          <p:spPr bwMode="auto">
            <a:xfrm>
              <a:off x="5633" y="137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5" name="Rectangle 53"/>
            <p:cNvSpPr>
              <a:spLocks noChangeArrowheads="1"/>
            </p:cNvSpPr>
            <p:nvPr userDrawn="1"/>
          </p:nvSpPr>
          <p:spPr bwMode="auto">
            <a:xfrm>
              <a:off x="5581" y="137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6" name="Rectangle 54"/>
            <p:cNvSpPr>
              <a:spLocks noChangeArrowheads="1"/>
            </p:cNvSpPr>
            <p:nvPr userDrawn="1"/>
          </p:nvSpPr>
          <p:spPr bwMode="auto">
            <a:xfrm>
              <a:off x="5527" y="137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7" name="Rectangle 55"/>
            <p:cNvSpPr>
              <a:spLocks noChangeArrowheads="1"/>
            </p:cNvSpPr>
            <p:nvPr userDrawn="1"/>
          </p:nvSpPr>
          <p:spPr bwMode="auto">
            <a:xfrm>
              <a:off x="5633" y="142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8" name="Rectangle 56"/>
            <p:cNvSpPr>
              <a:spLocks noChangeArrowheads="1"/>
            </p:cNvSpPr>
            <p:nvPr userDrawn="1"/>
          </p:nvSpPr>
          <p:spPr bwMode="auto">
            <a:xfrm>
              <a:off x="5581" y="142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9" name="Rectangle 57"/>
            <p:cNvSpPr>
              <a:spLocks noChangeArrowheads="1"/>
            </p:cNvSpPr>
            <p:nvPr userDrawn="1"/>
          </p:nvSpPr>
          <p:spPr bwMode="auto">
            <a:xfrm>
              <a:off x="5633" y="148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0" name="Rectangle 58"/>
            <p:cNvSpPr>
              <a:spLocks noChangeArrowheads="1"/>
            </p:cNvSpPr>
            <p:nvPr userDrawn="1"/>
          </p:nvSpPr>
          <p:spPr bwMode="auto">
            <a:xfrm>
              <a:off x="5581" y="148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1" name="Rectangle 59"/>
            <p:cNvSpPr>
              <a:spLocks noChangeArrowheads="1"/>
            </p:cNvSpPr>
            <p:nvPr userDrawn="1"/>
          </p:nvSpPr>
          <p:spPr bwMode="auto">
            <a:xfrm>
              <a:off x="5527" y="148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2" name="Rectangle 60"/>
            <p:cNvSpPr>
              <a:spLocks noChangeArrowheads="1"/>
            </p:cNvSpPr>
            <p:nvPr userDrawn="1"/>
          </p:nvSpPr>
          <p:spPr bwMode="auto">
            <a:xfrm>
              <a:off x="5633" y="1533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3" name="Rectangle 61"/>
            <p:cNvSpPr>
              <a:spLocks noChangeArrowheads="1"/>
            </p:cNvSpPr>
            <p:nvPr userDrawn="1"/>
          </p:nvSpPr>
          <p:spPr bwMode="auto">
            <a:xfrm>
              <a:off x="5475" y="1533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4" name="Rectangle 62"/>
            <p:cNvSpPr>
              <a:spLocks noChangeArrowheads="1"/>
            </p:cNvSpPr>
            <p:nvPr userDrawn="1"/>
          </p:nvSpPr>
          <p:spPr bwMode="auto">
            <a:xfrm>
              <a:off x="5633" y="1586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5" name="Rectangle 63"/>
            <p:cNvSpPr>
              <a:spLocks noChangeArrowheads="1"/>
            </p:cNvSpPr>
            <p:nvPr userDrawn="1"/>
          </p:nvSpPr>
          <p:spPr bwMode="auto">
            <a:xfrm>
              <a:off x="5581" y="1586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6" name="Rectangle 64"/>
            <p:cNvSpPr>
              <a:spLocks noChangeArrowheads="1"/>
            </p:cNvSpPr>
            <p:nvPr userDrawn="1"/>
          </p:nvSpPr>
          <p:spPr bwMode="auto">
            <a:xfrm>
              <a:off x="5527" y="1586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7" name="Rectangle 65"/>
            <p:cNvSpPr>
              <a:spLocks noChangeArrowheads="1"/>
            </p:cNvSpPr>
            <p:nvPr userDrawn="1"/>
          </p:nvSpPr>
          <p:spPr bwMode="auto">
            <a:xfrm>
              <a:off x="5633" y="163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8" name="Rectangle 66"/>
            <p:cNvSpPr>
              <a:spLocks noChangeArrowheads="1"/>
            </p:cNvSpPr>
            <p:nvPr userDrawn="1"/>
          </p:nvSpPr>
          <p:spPr bwMode="auto">
            <a:xfrm>
              <a:off x="5633" y="169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9" name="Rectangle 67"/>
            <p:cNvSpPr>
              <a:spLocks noChangeArrowheads="1"/>
            </p:cNvSpPr>
            <p:nvPr userDrawn="1"/>
          </p:nvSpPr>
          <p:spPr bwMode="auto">
            <a:xfrm>
              <a:off x="5581" y="1692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0" name="Rectangle 68"/>
            <p:cNvSpPr>
              <a:spLocks noChangeArrowheads="1"/>
            </p:cNvSpPr>
            <p:nvPr userDrawn="1"/>
          </p:nvSpPr>
          <p:spPr bwMode="auto">
            <a:xfrm>
              <a:off x="5527" y="169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1" name="Rectangle 69"/>
            <p:cNvSpPr>
              <a:spLocks noChangeArrowheads="1"/>
            </p:cNvSpPr>
            <p:nvPr userDrawn="1"/>
          </p:nvSpPr>
          <p:spPr bwMode="auto">
            <a:xfrm>
              <a:off x="5633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2" name="Rectangle 70"/>
            <p:cNvSpPr>
              <a:spLocks noChangeArrowheads="1"/>
            </p:cNvSpPr>
            <p:nvPr userDrawn="1"/>
          </p:nvSpPr>
          <p:spPr bwMode="auto">
            <a:xfrm>
              <a:off x="5581" y="1744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3" name="Rectangle 71"/>
            <p:cNvSpPr>
              <a:spLocks noChangeArrowheads="1"/>
            </p:cNvSpPr>
            <p:nvPr userDrawn="1"/>
          </p:nvSpPr>
          <p:spPr bwMode="auto">
            <a:xfrm>
              <a:off x="5527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4" name="Rectangle 72"/>
            <p:cNvSpPr>
              <a:spLocks noChangeArrowheads="1"/>
            </p:cNvSpPr>
            <p:nvPr userDrawn="1"/>
          </p:nvSpPr>
          <p:spPr bwMode="auto">
            <a:xfrm>
              <a:off x="5633" y="179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5" name="Rectangle 73"/>
            <p:cNvSpPr>
              <a:spLocks noChangeArrowheads="1"/>
            </p:cNvSpPr>
            <p:nvPr userDrawn="1"/>
          </p:nvSpPr>
          <p:spPr bwMode="auto">
            <a:xfrm>
              <a:off x="5527" y="185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6" name="Rectangle 74"/>
            <p:cNvSpPr>
              <a:spLocks noChangeArrowheads="1"/>
            </p:cNvSpPr>
            <p:nvPr userDrawn="1"/>
          </p:nvSpPr>
          <p:spPr bwMode="auto">
            <a:xfrm>
              <a:off x="5475" y="1798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7" name="Rectangle 75"/>
            <p:cNvSpPr>
              <a:spLocks noChangeArrowheads="1"/>
            </p:cNvSpPr>
            <p:nvPr userDrawn="1"/>
          </p:nvSpPr>
          <p:spPr bwMode="auto">
            <a:xfrm>
              <a:off x="5633" y="185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8" name="Rectangle 76"/>
            <p:cNvSpPr>
              <a:spLocks noChangeArrowheads="1"/>
            </p:cNvSpPr>
            <p:nvPr userDrawn="1"/>
          </p:nvSpPr>
          <p:spPr bwMode="auto">
            <a:xfrm>
              <a:off x="5633" y="190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9" name="Rectangle 77"/>
            <p:cNvSpPr>
              <a:spLocks noChangeArrowheads="1"/>
            </p:cNvSpPr>
            <p:nvPr userDrawn="1"/>
          </p:nvSpPr>
          <p:spPr bwMode="auto">
            <a:xfrm>
              <a:off x="5581" y="1902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0" name="Rectangle 78"/>
            <p:cNvSpPr>
              <a:spLocks noChangeArrowheads="1"/>
            </p:cNvSpPr>
            <p:nvPr userDrawn="1"/>
          </p:nvSpPr>
          <p:spPr bwMode="auto">
            <a:xfrm>
              <a:off x="5633" y="243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1" name="Rectangle 79"/>
            <p:cNvSpPr>
              <a:spLocks noChangeArrowheads="1"/>
            </p:cNvSpPr>
            <p:nvPr userDrawn="1"/>
          </p:nvSpPr>
          <p:spPr bwMode="auto">
            <a:xfrm>
              <a:off x="5581" y="243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2" name="Rectangle 80"/>
            <p:cNvSpPr>
              <a:spLocks noChangeArrowheads="1"/>
            </p:cNvSpPr>
            <p:nvPr userDrawn="1"/>
          </p:nvSpPr>
          <p:spPr bwMode="auto">
            <a:xfrm>
              <a:off x="5527" y="243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3" name="Rectangle 81"/>
            <p:cNvSpPr>
              <a:spLocks noChangeArrowheads="1"/>
            </p:cNvSpPr>
            <p:nvPr userDrawn="1"/>
          </p:nvSpPr>
          <p:spPr bwMode="auto">
            <a:xfrm>
              <a:off x="5633" y="248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4" name="Rectangle 82"/>
            <p:cNvSpPr>
              <a:spLocks noChangeArrowheads="1"/>
            </p:cNvSpPr>
            <p:nvPr userDrawn="1"/>
          </p:nvSpPr>
          <p:spPr bwMode="auto">
            <a:xfrm>
              <a:off x="5581" y="248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5" name="Rectangle 83"/>
            <p:cNvSpPr>
              <a:spLocks noChangeArrowheads="1"/>
            </p:cNvSpPr>
            <p:nvPr userDrawn="1"/>
          </p:nvSpPr>
          <p:spPr bwMode="auto">
            <a:xfrm>
              <a:off x="5633" y="2538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6" name="Rectangle 84"/>
            <p:cNvSpPr>
              <a:spLocks noChangeArrowheads="1"/>
            </p:cNvSpPr>
            <p:nvPr userDrawn="1"/>
          </p:nvSpPr>
          <p:spPr bwMode="auto">
            <a:xfrm>
              <a:off x="5527" y="253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7" name="Rectangle 85"/>
            <p:cNvSpPr>
              <a:spLocks noChangeArrowheads="1"/>
            </p:cNvSpPr>
            <p:nvPr userDrawn="1"/>
          </p:nvSpPr>
          <p:spPr bwMode="auto">
            <a:xfrm>
              <a:off x="5633" y="2590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8" name="Rectangle 86"/>
            <p:cNvSpPr>
              <a:spLocks noChangeArrowheads="1"/>
            </p:cNvSpPr>
            <p:nvPr userDrawn="1"/>
          </p:nvSpPr>
          <p:spPr bwMode="auto">
            <a:xfrm>
              <a:off x="5581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9" name="Rectangle 87"/>
            <p:cNvSpPr>
              <a:spLocks noChangeArrowheads="1"/>
            </p:cNvSpPr>
            <p:nvPr userDrawn="1"/>
          </p:nvSpPr>
          <p:spPr bwMode="auto">
            <a:xfrm>
              <a:off x="5475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0" name="Rectangle 88"/>
            <p:cNvSpPr>
              <a:spLocks noChangeArrowheads="1"/>
            </p:cNvSpPr>
            <p:nvPr userDrawn="1"/>
          </p:nvSpPr>
          <p:spPr bwMode="auto">
            <a:xfrm>
              <a:off x="5633" y="264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1" name="Rectangle 89"/>
            <p:cNvSpPr>
              <a:spLocks noChangeArrowheads="1"/>
            </p:cNvSpPr>
            <p:nvPr userDrawn="1"/>
          </p:nvSpPr>
          <p:spPr bwMode="auto">
            <a:xfrm>
              <a:off x="5581" y="264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2" name="Rectangle 90"/>
            <p:cNvSpPr>
              <a:spLocks noChangeArrowheads="1"/>
            </p:cNvSpPr>
            <p:nvPr userDrawn="1"/>
          </p:nvSpPr>
          <p:spPr bwMode="auto">
            <a:xfrm>
              <a:off x="5527" y="2643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3" name="Rectangle 91"/>
            <p:cNvSpPr>
              <a:spLocks noChangeArrowheads="1"/>
            </p:cNvSpPr>
            <p:nvPr userDrawn="1"/>
          </p:nvSpPr>
          <p:spPr bwMode="auto">
            <a:xfrm>
              <a:off x="5633" y="2695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4" name="Rectangle 92"/>
            <p:cNvSpPr>
              <a:spLocks noChangeArrowheads="1"/>
            </p:cNvSpPr>
            <p:nvPr userDrawn="1"/>
          </p:nvSpPr>
          <p:spPr bwMode="auto">
            <a:xfrm>
              <a:off x="5581" y="2695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5" name="Rectangle 93"/>
            <p:cNvSpPr>
              <a:spLocks noChangeArrowheads="1"/>
            </p:cNvSpPr>
            <p:nvPr userDrawn="1"/>
          </p:nvSpPr>
          <p:spPr bwMode="auto">
            <a:xfrm>
              <a:off x="5633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6" name="Rectangle 94"/>
            <p:cNvSpPr>
              <a:spLocks noChangeArrowheads="1"/>
            </p:cNvSpPr>
            <p:nvPr userDrawn="1"/>
          </p:nvSpPr>
          <p:spPr bwMode="auto">
            <a:xfrm>
              <a:off x="5581" y="2748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7" name="Rectangle 95"/>
            <p:cNvSpPr>
              <a:spLocks noChangeArrowheads="1"/>
            </p:cNvSpPr>
            <p:nvPr userDrawn="1"/>
          </p:nvSpPr>
          <p:spPr bwMode="auto">
            <a:xfrm>
              <a:off x="5527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8" name="Rectangle 96"/>
            <p:cNvSpPr>
              <a:spLocks noChangeArrowheads="1"/>
            </p:cNvSpPr>
            <p:nvPr userDrawn="1"/>
          </p:nvSpPr>
          <p:spPr bwMode="auto">
            <a:xfrm>
              <a:off x="5633" y="280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9" name="Rectangle 97"/>
            <p:cNvSpPr>
              <a:spLocks noChangeArrowheads="1"/>
            </p:cNvSpPr>
            <p:nvPr userDrawn="1"/>
          </p:nvSpPr>
          <p:spPr bwMode="auto">
            <a:xfrm>
              <a:off x="5581" y="280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0" name="Rectangle 98"/>
            <p:cNvSpPr>
              <a:spLocks noChangeArrowheads="1"/>
            </p:cNvSpPr>
            <p:nvPr userDrawn="1"/>
          </p:nvSpPr>
          <p:spPr bwMode="auto">
            <a:xfrm>
              <a:off x="5475" y="2801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1" name="Rectangle 99"/>
            <p:cNvSpPr>
              <a:spLocks noChangeArrowheads="1"/>
            </p:cNvSpPr>
            <p:nvPr userDrawn="1"/>
          </p:nvSpPr>
          <p:spPr bwMode="auto">
            <a:xfrm>
              <a:off x="5633" y="285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2" name="Rectangle 100"/>
            <p:cNvSpPr>
              <a:spLocks noChangeArrowheads="1"/>
            </p:cNvSpPr>
            <p:nvPr userDrawn="1"/>
          </p:nvSpPr>
          <p:spPr bwMode="auto">
            <a:xfrm>
              <a:off x="5527" y="285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3" name="Rectangle 101"/>
            <p:cNvSpPr>
              <a:spLocks noChangeArrowheads="1"/>
            </p:cNvSpPr>
            <p:nvPr userDrawn="1"/>
          </p:nvSpPr>
          <p:spPr bwMode="auto">
            <a:xfrm>
              <a:off x="5633" y="290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4" name="Rectangle 102"/>
            <p:cNvSpPr>
              <a:spLocks noChangeArrowheads="1"/>
            </p:cNvSpPr>
            <p:nvPr userDrawn="1"/>
          </p:nvSpPr>
          <p:spPr bwMode="auto">
            <a:xfrm>
              <a:off x="5581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5" name="Rectangle 103"/>
            <p:cNvSpPr>
              <a:spLocks noChangeArrowheads="1"/>
            </p:cNvSpPr>
            <p:nvPr userDrawn="1"/>
          </p:nvSpPr>
          <p:spPr bwMode="auto">
            <a:xfrm>
              <a:off x="5475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6" name="Rectangle 104"/>
            <p:cNvSpPr>
              <a:spLocks noChangeArrowheads="1"/>
            </p:cNvSpPr>
            <p:nvPr userDrawn="1"/>
          </p:nvSpPr>
          <p:spPr bwMode="auto">
            <a:xfrm>
              <a:off x="5633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auto">
            <a:xfrm>
              <a:off x="5581" y="295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auto">
            <a:xfrm>
              <a:off x="5527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9" name="Rectangle 107"/>
            <p:cNvSpPr>
              <a:spLocks noChangeArrowheads="1"/>
            </p:cNvSpPr>
            <p:nvPr userDrawn="1"/>
          </p:nvSpPr>
          <p:spPr bwMode="auto">
            <a:xfrm>
              <a:off x="5633" y="301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0" name="Rectangle 108"/>
            <p:cNvSpPr>
              <a:spLocks noChangeArrowheads="1"/>
            </p:cNvSpPr>
            <p:nvPr userDrawn="1"/>
          </p:nvSpPr>
          <p:spPr bwMode="auto">
            <a:xfrm>
              <a:off x="5475" y="301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1" name="Rectangle 109"/>
            <p:cNvSpPr>
              <a:spLocks noChangeArrowheads="1"/>
            </p:cNvSpPr>
            <p:nvPr userDrawn="1"/>
          </p:nvSpPr>
          <p:spPr bwMode="auto">
            <a:xfrm>
              <a:off x="5633" y="306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2" name="Rectangle 110"/>
            <p:cNvSpPr>
              <a:spLocks noChangeArrowheads="1"/>
            </p:cNvSpPr>
            <p:nvPr userDrawn="1"/>
          </p:nvSpPr>
          <p:spPr bwMode="auto">
            <a:xfrm>
              <a:off x="5581" y="306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3" name="Rectangle 111"/>
            <p:cNvSpPr>
              <a:spLocks noChangeArrowheads="1"/>
            </p:cNvSpPr>
            <p:nvPr userDrawn="1"/>
          </p:nvSpPr>
          <p:spPr bwMode="auto">
            <a:xfrm>
              <a:off x="5527" y="306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4" name="Rectangle 112"/>
            <p:cNvSpPr>
              <a:spLocks noChangeArrowheads="1"/>
            </p:cNvSpPr>
            <p:nvPr userDrawn="1"/>
          </p:nvSpPr>
          <p:spPr bwMode="auto">
            <a:xfrm>
              <a:off x="5633" y="311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auto">
            <a:xfrm>
              <a:off x="5581" y="311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6" name="Rectangle 114"/>
            <p:cNvSpPr>
              <a:spLocks noChangeArrowheads="1"/>
            </p:cNvSpPr>
            <p:nvPr userDrawn="1"/>
          </p:nvSpPr>
          <p:spPr bwMode="auto">
            <a:xfrm>
              <a:off x="5633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7" name="Rectangle 115"/>
            <p:cNvSpPr>
              <a:spLocks noChangeArrowheads="1"/>
            </p:cNvSpPr>
            <p:nvPr userDrawn="1"/>
          </p:nvSpPr>
          <p:spPr bwMode="auto">
            <a:xfrm>
              <a:off x="5527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8" name="Rectangle 116"/>
            <p:cNvSpPr>
              <a:spLocks noChangeArrowheads="1"/>
            </p:cNvSpPr>
            <p:nvPr userDrawn="1"/>
          </p:nvSpPr>
          <p:spPr bwMode="auto">
            <a:xfrm>
              <a:off x="5633" y="322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9" name="Rectangle 117"/>
            <p:cNvSpPr>
              <a:spLocks noChangeArrowheads="1"/>
            </p:cNvSpPr>
            <p:nvPr userDrawn="1"/>
          </p:nvSpPr>
          <p:spPr bwMode="auto">
            <a:xfrm>
              <a:off x="5581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0" name="Rectangle 118"/>
            <p:cNvSpPr>
              <a:spLocks noChangeArrowheads="1"/>
            </p:cNvSpPr>
            <p:nvPr userDrawn="1"/>
          </p:nvSpPr>
          <p:spPr bwMode="auto">
            <a:xfrm>
              <a:off x="5475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1" name="Rectangle 119"/>
            <p:cNvSpPr>
              <a:spLocks noChangeArrowheads="1"/>
            </p:cNvSpPr>
            <p:nvPr userDrawn="1"/>
          </p:nvSpPr>
          <p:spPr bwMode="auto">
            <a:xfrm>
              <a:off x="5633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2" name="Rectangle 120"/>
            <p:cNvSpPr>
              <a:spLocks noChangeArrowheads="1"/>
            </p:cNvSpPr>
            <p:nvPr userDrawn="1"/>
          </p:nvSpPr>
          <p:spPr bwMode="auto">
            <a:xfrm>
              <a:off x="5581" y="327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3" name="Rectangle 121"/>
            <p:cNvSpPr>
              <a:spLocks noChangeArrowheads="1"/>
            </p:cNvSpPr>
            <p:nvPr userDrawn="1"/>
          </p:nvSpPr>
          <p:spPr bwMode="auto">
            <a:xfrm>
              <a:off x="5527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4" name="Rectangle 122"/>
            <p:cNvSpPr>
              <a:spLocks noChangeArrowheads="1"/>
            </p:cNvSpPr>
            <p:nvPr userDrawn="1"/>
          </p:nvSpPr>
          <p:spPr bwMode="auto">
            <a:xfrm>
              <a:off x="5633" y="332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5" name="Rectangle 123"/>
            <p:cNvSpPr>
              <a:spLocks noChangeArrowheads="1"/>
            </p:cNvSpPr>
            <p:nvPr userDrawn="1"/>
          </p:nvSpPr>
          <p:spPr bwMode="auto">
            <a:xfrm>
              <a:off x="5581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6" name="Rectangle 124"/>
            <p:cNvSpPr>
              <a:spLocks noChangeArrowheads="1"/>
            </p:cNvSpPr>
            <p:nvPr userDrawn="1"/>
          </p:nvSpPr>
          <p:spPr bwMode="auto">
            <a:xfrm>
              <a:off x="5475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7" name="Rectangle 125"/>
            <p:cNvSpPr>
              <a:spLocks noChangeArrowheads="1"/>
            </p:cNvSpPr>
            <p:nvPr userDrawn="1"/>
          </p:nvSpPr>
          <p:spPr bwMode="auto">
            <a:xfrm>
              <a:off x="5633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8" name="Rectangle 126"/>
            <p:cNvSpPr>
              <a:spLocks noChangeArrowheads="1"/>
            </p:cNvSpPr>
            <p:nvPr userDrawn="1"/>
          </p:nvSpPr>
          <p:spPr bwMode="auto">
            <a:xfrm>
              <a:off x="5581" y="3383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9" name="Rectangle 127"/>
            <p:cNvSpPr>
              <a:spLocks noChangeArrowheads="1"/>
            </p:cNvSpPr>
            <p:nvPr userDrawn="1"/>
          </p:nvSpPr>
          <p:spPr bwMode="auto">
            <a:xfrm>
              <a:off x="5527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0" name="Rectangle 128"/>
            <p:cNvSpPr>
              <a:spLocks noChangeArrowheads="1"/>
            </p:cNvSpPr>
            <p:nvPr userDrawn="1"/>
          </p:nvSpPr>
          <p:spPr bwMode="auto">
            <a:xfrm>
              <a:off x="5633" y="3435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1" name="Rectangle 129"/>
            <p:cNvSpPr>
              <a:spLocks noChangeArrowheads="1"/>
            </p:cNvSpPr>
            <p:nvPr userDrawn="1"/>
          </p:nvSpPr>
          <p:spPr bwMode="auto">
            <a:xfrm>
              <a:off x="5633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2" name="Rectangle 130"/>
            <p:cNvSpPr>
              <a:spLocks noChangeArrowheads="1"/>
            </p:cNvSpPr>
            <p:nvPr userDrawn="1"/>
          </p:nvSpPr>
          <p:spPr bwMode="auto">
            <a:xfrm>
              <a:off x="5581" y="3489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3" name="Rectangle 131"/>
            <p:cNvSpPr>
              <a:spLocks noChangeArrowheads="1"/>
            </p:cNvSpPr>
            <p:nvPr userDrawn="1"/>
          </p:nvSpPr>
          <p:spPr bwMode="auto">
            <a:xfrm>
              <a:off x="5527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4" name="Rectangle 132"/>
            <p:cNvSpPr>
              <a:spLocks noChangeArrowheads="1"/>
            </p:cNvSpPr>
            <p:nvPr userDrawn="1"/>
          </p:nvSpPr>
          <p:spPr bwMode="auto">
            <a:xfrm>
              <a:off x="5633" y="354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5" name="Rectangle 133"/>
            <p:cNvSpPr>
              <a:spLocks noChangeArrowheads="1"/>
            </p:cNvSpPr>
            <p:nvPr userDrawn="1"/>
          </p:nvSpPr>
          <p:spPr bwMode="auto">
            <a:xfrm>
              <a:off x="5581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6" name="Rectangle 134"/>
            <p:cNvSpPr>
              <a:spLocks noChangeArrowheads="1"/>
            </p:cNvSpPr>
            <p:nvPr userDrawn="1"/>
          </p:nvSpPr>
          <p:spPr bwMode="auto">
            <a:xfrm>
              <a:off x="5475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7" name="Rectangle 135"/>
            <p:cNvSpPr>
              <a:spLocks noChangeArrowheads="1"/>
            </p:cNvSpPr>
            <p:nvPr userDrawn="1"/>
          </p:nvSpPr>
          <p:spPr bwMode="auto">
            <a:xfrm>
              <a:off x="5633" y="359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8" name="Rectangle 136"/>
            <p:cNvSpPr>
              <a:spLocks noChangeArrowheads="1"/>
            </p:cNvSpPr>
            <p:nvPr userDrawn="1"/>
          </p:nvSpPr>
          <p:spPr bwMode="auto">
            <a:xfrm>
              <a:off x="5527" y="359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9" name="Rectangle 137"/>
            <p:cNvSpPr>
              <a:spLocks noChangeArrowheads="1"/>
            </p:cNvSpPr>
            <p:nvPr userDrawn="1"/>
          </p:nvSpPr>
          <p:spPr bwMode="auto">
            <a:xfrm>
              <a:off x="5633" y="364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0" name="Rectangle 138"/>
            <p:cNvSpPr>
              <a:spLocks noChangeArrowheads="1"/>
            </p:cNvSpPr>
            <p:nvPr userDrawn="1"/>
          </p:nvSpPr>
          <p:spPr bwMode="auto">
            <a:xfrm>
              <a:off x="5581" y="364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1" name="Rectangle 139"/>
            <p:cNvSpPr>
              <a:spLocks noChangeArrowheads="1"/>
            </p:cNvSpPr>
            <p:nvPr userDrawn="1"/>
          </p:nvSpPr>
          <p:spPr bwMode="auto">
            <a:xfrm>
              <a:off x="5475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2" name="Rectangle 140"/>
            <p:cNvSpPr>
              <a:spLocks noChangeArrowheads="1"/>
            </p:cNvSpPr>
            <p:nvPr userDrawn="1"/>
          </p:nvSpPr>
          <p:spPr bwMode="auto">
            <a:xfrm>
              <a:off x="5633" y="369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3" name="Rectangle 141"/>
            <p:cNvSpPr>
              <a:spLocks noChangeArrowheads="1"/>
            </p:cNvSpPr>
            <p:nvPr userDrawn="1"/>
          </p:nvSpPr>
          <p:spPr bwMode="auto">
            <a:xfrm>
              <a:off x="5581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4" name="Rectangle 142"/>
            <p:cNvSpPr>
              <a:spLocks noChangeArrowheads="1"/>
            </p:cNvSpPr>
            <p:nvPr userDrawn="1"/>
          </p:nvSpPr>
          <p:spPr bwMode="auto">
            <a:xfrm>
              <a:off x="5633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5" name="Rectangle 143"/>
            <p:cNvSpPr>
              <a:spLocks noChangeArrowheads="1"/>
            </p:cNvSpPr>
            <p:nvPr userDrawn="1"/>
          </p:nvSpPr>
          <p:spPr bwMode="auto">
            <a:xfrm>
              <a:off x="5527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6" name="Rectangle 144"/>
            <p:cNvSpPr>
              <a:spLocks noChangeArrowheads="1"/>
            </p:cNvSpPr>
            <p:nvPr userDrawn="1"/>
          </p:nvSpPr>
          <p:spPr bwMode="auto">
            <a:xfrm>
              <a:off x="5633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7" name="Rectangle 145"/>
            <p:cNvSpPr>
              <a:spLocks noChangeArrowheads="1"/>
            </p:cNvSpPr>
            <p:nvPr userDrawn="1"/>
          </p:nvSpPr>
          <p:spPr bwMode="auto">
            <a:xfrm>
              <a:off x="5581" y="380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8" name="Rectangle 146"/>
            <p:cNvSpPr>
              <a:spLocks noChangeArrowheads="1"/>
            </p:cNvSpPr>
            <p:nvPr userDrawn="1"/>
          </p:nvSpPr>
          <p:spPr bwMode="auto">
            <a:xfrm>
              <a:off x="5527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9" name="Rectangle 147"/>
            <p:cNvSpPr>
              <a:spLocks noChangeArrowheads="1"/>
            </p:cNvSpPr>
            <p:nvPr userDrawn="1"/>
          </p:nvSpPr>
          <p:spPr bwMode="auto">
            <a:xfrm>
              <a:off x="5633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0" name="Rectangle 148"/>
            <p:cNvSpPr>
              <a:spLocks noChangeArrowheads="1"/>
            </p:cNvSpPr>
            <p:nvPr userDrawn="1"/>
          </p:nvSpPr>
          <p:spPr bwMode="auto">
            <a:xfrm>
              <a:off x="5581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1" name="Rectangle 149"/>
            <p:cNvSpPr>
              <a:spLocks noChangeArrowheads="1"/>
            </p:cNvSpPr>
            <p:nvPr userDrawn="1"/>
          </p:nvSpPr>
          <p:spPr bwMode="auto">
            <a:xfrm>
              <a:off x="5527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2" name="Rectangle 150"/>
            <p:cNvSpPr>
              <a:spLocks noChangeArrowheads="1"/>
            </p:cNvSpPr>
            <p:nvPr userDrawn="1"/>
          </p:nvSpPr>
          <p:spPr bwMode="auto">
            <a:xfrm>
              <a:off x="5475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3" name="Rectangle 151"/>
            <p:cNvSpPr>
              <a:spLocks noChangeArrowheads="1"/>
            </p:cNvSpPr>
            <p:nvPr userDrawn="1"/>
          </p:nvSpPr>
          <p:spPr bwMode="auto">
            <a:xfrm>
              <a:off x="5633" y="195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4" name="Rectangle 152"/>
            <p:cNvSpPr>
              <a:spLocks noChangeArrowheads="1"/>
            </p:cNvSpPr>
            <p:nvPr userDrawn="1"/>
          </p:nvSpPr>
          <p:spPr bwMode="auto">
            <a:xfrm>
              <a:off x="5581" y="1956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5" name="Rectangle 153"/>
            <p:cNvSpPr>
              <a:spLocks noChangeArrowheads="1"/>
            </p:cNvSpPr>
            <p:nvPr userDrawn="1"/>
          </p:nvSpPr>
          <p:spPr bwMode="auto">
            <a:xfrm>
              <a:off x="5527" y="195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6" name="Rectangle 154"/>
            <p:cNvSpPr>
              <a:spLocks noChangeArrowheads="1"/>
            </p:cNvSpPr>
            <p:nvPr userDrawn="1"/>
          </p:nvSpPr>
          <p:spPr bwMode="auto">
            <a:xfrm>
              <a:off x="5633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7" name="Rectangle 155"/>
            <p:cNvSpPr>
              <a:spLocks noChangeArrowheads="1"/>
            </p:cNvSpPr>
            <p:nvPr userDrawn="1"/>
          </p:nvSpPr>
          <p:spPr bwMode="auto">
            <a:xfrm>
              <a:off x="5527" y="2114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8" name="Rectangle 156"/>
            <p:cNvSpPr>
              <a:spLocks noChangeArrowheads="1"/>
            </p:cNvSpPr>
            <p:nvPr userDrawn="1"/>
          </p:nvSpPr>
          <p:spPr bwMode="auto">
            <a:xfrm>
              <a:off x="5527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9" name="Rectangle 157"/>
            <p:cNvSpPr>
              <a:spLocks noChangeArrowheads="1"/>
            </p:cNvSpPr>
            <p:nvPr userDrawn="1"/>
          </p:nvSpPr>
          <p:spPr bwMode="auto">
            <a:xfrm>
              <a:off x="5633" y="206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0" name="Rectangle 158"/>
            <p:cNvSpPr>
              <a:spLocks noChangeArrowheads="1"/>
            </p:cNvSpPr>
            <p:nvPr userDrawn="1"/>
          </p:nvSpPr>
          <p:spPr bwMode="auto">
            <a:xfrm>
              <a:off x="5581" y="206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1" name="Rectangle 159"/>
            <p:cNvSpPr>
              <a:spLocks noChangeArrowheads="1"/>
            </p:cNvSpPr>
            <p:nvPr userDrawn="1"/>
          </p:nvSpPr>
          <p:spPr bwMode="auto">
            <a:xfrm>
              <a:off x="5475" y="206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2" name="Rectangle 160"/>
            <p:cNvSpPr>
              <a:spLocks noChangeArrowheads="1"/>
            </p:cNvSpPr>
            <p:nvPr userDrawn="1"/>
          </p:nvSpPr>
          <p:spPr bwMode="auto">
            <a:xfrm>
              <a:off x="5633" y="2114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3" name="Rectangle 161"/>
            <p:cNvSpPr>
              <a:spLocks noChangeArrowheads="1"/>
            </p:cNvSpPr>
            <p:nvPr userDrawn="1"/>
          </p:nvSpPr>
          <p:spPr bwMode="auto">
            <a:xfrm>
              <a:off x="5633" y="216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4" name="Rectangle 162"/>
            <p:cNvSpPr>
              <a:spLocks noChangeArrowheads="1"/>
            </p:cNvSpPr>
            <p:nvPr userDrawn="1"/>
          </p:nvSpPr>
          <p:spPr bwMode="auto">
            <a:xfrm>
              <a:off x="5581" y="2168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5" name="Rectangle 163"/>
            <p:cNvSpPr>
              <a:spLocks noChangeArrowheads="1"/>
            </p:cNvSpPr>
            <p:nvPr userDrawn="1"/>
          </p:nvSpPr>
          <p:spPr bwMode="auto">
            <a:xfrm>
              <a:off x="5633" y="222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6" name="Rectangle 164"/>
            <p:cNvSpPr>
              <a:spLocks noChangeArrowheads="1"/>
            </p:cNvSpPr>
            <p:nvPr userDrawn="1"/>
          </p:nvSpPr>
          <p:spPr bwMode="auto">
            <a:xfrm>
              <a:off x="5581" y="2220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7" name="Rectangle 165"/>
            <p:cNvSpPr>
              <a:spLocks noChangeArrowheads="1"/>
            </p:cNvSpPr>
            <p:nvPr userDrawn="1"/>
          </p:nvSpPr>
          <p:spPr bwMode="auto">
            <a:xfrm>
              <a:off x="5527" y="222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8" name="Rectangle 166"/>
            <p:cNvSpPr>
              <a:spLocks noChangeArrowheads="1"/>
            </p:cNvSpPr>
            <p:nvPr userDrawn="1"/>
          </p:nvSpPr>
          <p:spPr bwMode="auto">
            <a:xfrm>
              <a:off x="5633" y="227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9" name="Rectangle 167"/>
            <p:cNvSpPr>
              <a:spLocks noChangeArrowheads="1"/>
            </p:cNvSpPr>
            <p:nvPr userDrawn="1"/>
          </p:nvSpPr>
          <p:spPr bwMode="auto">
            <a:xfrm>
              <a:off x="5633" y="232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0" name="Rectangle 168"/>
            <p:cNvSpPr>
              <a:spLocks noChangeArrowheads="1"/>
            </p:cNvSpPr>
            <p:nvPr userDrawn="1"/>
          </p:nvSpPr>
          <p:spPr bwMode="auto">
            <a:xfrm>
              <a:off x="5581" y="2272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1" name="Rectangle 169"/>
            <p:cNvSpPr>
              <a:spLocks noChangeArrowheads="1"/>
            </p:cNvSpPr>
            <p:nvPr userDrawn="1"/>
          </p:nvSpPr>
          <p:spPr bwMode="auto">
            <a:xfrm>
              <a:off x="5527" y="2326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2" name="Rectangle 170"/>
            <p:cNvSpPr>
              <a:spLocks noChangeArrowheads="1"/>
            </p:cNvSpPr>
            <p:nvPr userDrawn="1"/>
          </p:nvSpPr>
          <p:spPr bwMode="auto">
            <a:xfrm>
              <a:off x="5633" y="237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3" name="Rectangle 171"/>
            <p:cNvSpPr>
              <a:spLocks noChangeArrowheads="1"/>
            </p:cNvSpPr>
            <p:nvPr userDrawn="1"/>
          </p:nvSpPr>
          <p:spPr bwMode="auto">
            <a:xfrm>
              <a:off x="5581" y="2378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4" name="Rectangle 172"/>
            <p:cNvSpPr>
              <a:spLocks noChangeArrowheads="1"/>
            </p:cNvSpPr>
            <p:nvPr userDrawn="1"/>
          </p:nvSpPr>
          <p:spPr bwMode="auto">
            <a:xfrm>
              <a:off x="5475" y="2378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5" name="Rectangle 173"/>
            <p:cNvSpPr>
              <a:spLocks noChangeArrowheads="1"/>
            </p:cNvSpPr>
            <p:nvPr userDrawn="1"/>
          </p:nvSpPr>
          <p:spPr bwMode="auto">
            <a:xfrm>
              <a:off x="5581" y="1798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6" name="Rectangle 174"/>
            <p:cNvSpPr>
              <a:spLocks noChangeArrowheads="1"/>
            </p:cNvSpPr>
            <p:nvPr userDrawn="1"/>
          </p:nvSpPr>
          <p:spPr bwMode="auto">
            <a:xfrm>
              <a:off x="5581" y="477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7" name="Rectangle 175"/>
            <p:cNvSpPr>
              <a:spLocks noChangeArrowheads="1"/>
            </p:cNvSpPr>
            <p:nvPr userDrawn="1"/>
          </p:nvSpPr>
          <p:spPr bwMode="auto">
            <a:xfrm>
              <a:off x="5633" y="477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8" name="Rectangle 176"/>
            <p:cNvSpPr>
              <a:spLocks noChangeArrowheads="1"/>
            </p:cNvSpPr>
            <p:nvPr userDrawn="1"/>
          </p:nvSpPr>
          <p:spPr bwMode="auto">
            <a:xfrm>
              <a:off x="5527" y="424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9" name="Rectangle 177"/>
            <p:cNvSpPr>
              <a:spLocks noChangeArrowheads="1"/>
            </p:cNvSpPr>
            <p:nvPr userDrawn="1"/>
          </p:nvSpPr>
          <p:spPr bwMode="auto">
            <a:xfrm>
              <a:off x="5581" y="424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0" name="Rectangle 178"/>
            <p:cNvSpPr>
              <a:spLocks noChangeArrowheads="1"/>
            </p:cNvSpPr>
            <p:nvPr userDrawn="1"/>
          </p:nvSpPr>
          <p:spPr bwMode="auto">
            <a:xfrm>
              <a:off x="5633" y="424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1" name="Rectangle 179"/>
            <p:cNvSpPr>
              <a:spLocks noChangeArrowheads="1"/>
            </p:cNvSpPr>
            <p:nvPr userDrawn="1"/>
          </p:nvSpPr>
          <p:spPr bwMode="auto">
            <a:xfrm>
              <a:off x="5633" y="37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2" name="Rectangle 180"/>
            <p:cNvSpPr>
              <a:spLocks noChangeArrowheads="1"/>
            </p:cNvSpPr>
            <p:nvPr userDrawn="1"/>
          </p:nvSpPr>
          <p:spPr bwMode="auto">
            <a:xfrm>
              <a:off x="5475" y="37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3" name="Rectangle 181"/>
            <p:cNvSpPr>
              <a:spLocks noChangeArrowheads="1"/>
            </p:cNvSpPr>
            <p:nvPr userDrawn="1"/>
          </p:nvSpPr>
          <p:spPr bwMode="auto">
            <a:xfrm>
              <a:off x="5527" y="318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4" name="Rectangle 182"/>
            <p:cNvSpPr>
              <a:spLocks noChangeArrowheads="1"/>
            </p:cNvSpPr>
            <p:nvPr userDrawn="1"/>
          </p:nvSpPr>
          <p:spPr bwMode="auto">
            <a:xfrm>
              <a:off x="5581" y="318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5" name="Rectangle 183"/>
            <p:cNvSpPr>
              <a:spLocks noChangeArrowheads="1"/>
            </p:cNvSpPr>
            <p:nvPr userDrawn="1"/>
          </p:nvSpPr>
          <p:spPr bwMode="auto">
            <a:xfrm>
              <a:off x="5633" y="318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6" name="Rectangle 184"/>
            <p:cNvSpPr>
              <a:spLocks noChangeArrowheads="1"/>
            </p:cNvSpPr>
            <p:nvPr userDrawn="1"/>
          </p:nvSpPr>
          <p:spPr bwMode="auto">
            <a:xfrm>
              <a:off x="5581" y="266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7" name="Rectangle 185"/>
            <p:cNvSpPr>
              <a:spLocks noChangeArrowheads="1"/>
            </p:cNvSpPr>
            <p:nvPr userDrawn="1"/>
          </p:nvSpPr>
          <p:spPr bwMode="auto">
            <a:xfrm>
              <a:off x="5633" y="26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8" name="Rectangle 186"/>
            <p:cNvSpPr>
              <a:spLocks noChangeArrowheads="1"/>
            </p:cNvSpPr>
            <p:nvPr userDrawn="1"/>
          </p:nvSpPr>
          <p:spPr bwMode="auto">
            <a:xfrm>
              <a:off x="5527" y="212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9" name="Rectangle 187"/>
            <p:cNvSpPr>
              <a:spLocks noChangeArrowheads="1"/>
            </p:cNvSpPr>
            <p:nvPr userDrawn="1"/>
          </p:nvSpPr>
          <p:spPr bwMode="auto">
            <a:xfrm>
              <a:off x="5581" y="212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0" name="Rectangle 188"/>
            <p:cNvSpPr>
              <a:spLocks noChangeArrowheads="1"/>
            </p:cNvSpPr>
            <p:nvPr userDrawn="1"/>
          </p:nvSpPr>
          <p:spPr bwMode="auto">
            <a:xfrm>
              <a:off x="5633" y="212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1" name="Rectangle 189"/>
            <p:cNvSpPr>
              <a:spLocks noChangeArrowheads="1"/>
            </p:cNvSpPr>
            <p:nvPr userDrawn="1"/>
          </p:nvSpPr>
          <p:spPr bwMode="auto">
            <a:xfrm>
              <a:off x="5476" y="214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2" name="Rectangle 190"/>
            <p:cNvSpPr>
              <a:spLocks noChangeArrowheads="1"/>
            </p:cNvSpPr>
            <p:nvPr userDrawn="1"/>
          </p:nvSpPr>
          <p:spPr bwMode="auto">
            <a:xfrm>
              <a:off x="5527" y="16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3" name="Rectangle 191"/>
            <p:cNvSpPr>
              <a:spLocks noChangeArrowheads="1"/>
            </p:cNvSpPr>
            <p:nvPr userDrawn="1"/>
          </p:nvSpPr>
          <p:spPr bwMode="auto">
            <a:xfrm>
              <a:off x="5581" y="160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4" name="Rectangle 192"/>
            <p:cNvSpPr>
              <a:spLocks noChangeArrowheads="1"/>
            </p:cNvSpPr>
            <p:nvPr userDrawn="1"/>
          </p:nvSpPr>
          <p:spPr bwMode="auto">
            <a:xfrm>
              <a:off x="5633" y="16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5" name="Rectangle 193"/>
            <p:cNvSpPr>
              <a:spLocks noChangeArrowheads="1"/>
            </p:cNvSpPr>
            <p:nvPr userDrawn="1"/>
          </p:nvSpPr>
          <p:spPr bwMode="auto">
            <a:xfrm>
              <a:off x="5581" y="106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6" name="Rectangle 194"/>
            <p:cNvSpPr>
              <a:spLocks noChangeArrowheads="1"/>
            </p:cNvSpPr>
            <p:nvPr userDrawn="1"/>
          </p:nvSpPr>
          <p:spPr bwMode="auto">
            <a:xfrm>
              <a:off x="5633" y="106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7" name="Rectangle 195"/>
            <p:cNvSpPr>
              <a:spLocks noChangeArrowheads="1"/>
            </p:cNvSpPr>
            <p:nvPr userDrawn="1"/>
          </p:nvSpPr>
          <p:spPr bwMode="auto">
            <a:xfrm>
              <a:off x="5527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8" name="Rectangle 196"/>
            <p:cNvSpPr>
              <a:spLocks noChangeArrowheads="1"/>
            </p:cNvSpPr>
            <p:nvPr userDrawn="1"/>
          </p:nvSpPr>
          <p:spPr bwMode="auto">
            <a:xfrm>
              <a:off x="5581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9" name="Rectangle 197"/>
            <p:cNvSpPr>
              <a:spLocks noChangeArrowheads="1"/>
            </p:cNvSpPr>
            <p:nvPr userDrawn="1"/>
          </p:nvSpPr>
          <p:spPr bwMode="auto">
            <a:xfrm>
              <a:off x="5633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0" name="Rectangle 198"/>
            <p:cNvSpPr>
              <a:spLocks noChangeArrowheads="1"/>
            </p:cNvSpPr>
            <p:nvPr userDrawn="1"/>
          </p:nvSpPr>
          <p:spPr bwMode="auto">
            <a:xfrm>
              <a:off x="5475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0" name="Rectangle 191"/>
            <p:cNvSpPr>
              <a:spLocks noChangeArrowheads="1"/>
            </p:cNvSpPr>
            <p:nvPr userDrawn="1"/>
          </p:nvSpPr>
          <p:spPr bwMode="auto">
            <a:xfrm>
              <a:off x="5585" y="161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1" name="Rectangle 193"/>
            <p:cNvSpPr>
              <a:spLocks noChangeArrowheads="1"/>
            </p:cNvSpPr>
            <p:nvPr userDrawn="1"/>
          </p:nvSpPr>
          <p:spPr bwMode="auto">
            <a:xfrm>
              <a:off x="5585" y="10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2" name="Rectangle 194"/>
            <p:cNvSpPr>
              <a:spLocks noChangeArrowheads="1"/>
            </p:cNvSpPr>
            <p:nvPr userDrawn="1"/>
          </p:nvSpPr>
          <p:spPr bwMode="auto">
            <a:xfrm>
              <a:off x="5637" y="107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3" name="Rectangle 195"/>
            <p:cNvSpPr>
              <a:spLocks noChangeArrowheads="1"/>
            </p:cNvSpPr>
            <p:nvPr userDrawn="1"/>
          </p:nvSpPr>
          <p:spPr bwMode="auto">
            <a:xfrm>
              <a:off x="5531" y="5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4" name="Rectangle 196"/>
            <p:cNvSpPr>
              <a:spLocks noChangeArrowheads="1"/>
            </p:cNvSpPr>
            <p:nvPr userDrawn="1"/>
          </p:nvSpPr>
          <p:spPr bwMode="auto">
            <a:xfrm>
              <a:off x="5585" y="55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5" name="Rectangle 197"/>
            <p:cNvSpPr>
              <a:spLocks noChangeArrowheads="1"/>
            </p:cNvSpPr>
            <p:nvPr userDrawn="1"/>
          </p:nvSpPr>
          <p:spPr bwMode="auto">
            <a:xfrm>
              <a:off x="5637" y="5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6" name="Rectangle 198"/>
            <p:cNvSpPr>
              <a:spLocks noChangeArrowheads="1"/>
            </p:cNvSpPr>
            <p:nvPr userDrawn="1"/>
          </p:nvSpPr>
          <p:spPr bwMode="auto">
            <a:xfrm>
              <a:off x="5479" y="55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273607" name="Rectangle 199"/>
          <p:cNvSpPr>
            <a:spLocks noGrp="1" noChangeArrowheads="1"/>
          </p:cNvSpPr>
          <p:nvPr>
            <p:ph type="ctrTitle"/>
          </p:nvPr>
        </p:nvSpPr>
        <p:spPr>
          <a:xfrm>
            <a:off x="239246" y="76220"/>
            <a:ext cx="11258941" cy="2555839"/>
          </a:xfrm>
        </p:spPr>
        <p:txBody>
          <a:bodyPr anchor="b" anchorCtr="1"/>
          <a:lstStyle>
            <a:lvl1pPr algn="ctr">
              <a:defRPr sz="4000" b="1">
                <a:solidFill>
                  <a:srgbClr val="006599"/>
                </a:solidFill>
              </a:defRPr>
            </a:lvl1pPr>
          </a:lstStyle>
          <a:p>
            <a:r>
              <a:rPr lang="de-AT" dirty="0"/>
              <a:t>Click to edit Master title style</a:t>
            </a:r>
          </a:p>
        </p:txBody>
      </p:sp>
      <p:sp>
        <p:nvSpPr>
          <p:cNvPr id="273608" name="Rectangle 200"/>
          <p:cNvSpPr>
            <a:spLocks noGrp="1" noChangeArrowheads="1"/>
          </p:cNvSpPr>
          <p:nvPr>
            <p:ph type="subTitle" idx="1"/>
          </p:nvPr>
        </p:nvSpPr>
        <p:spPr>
          <a:xfrm>
            <a:off x="239246" y="3074354"/>
            <a:ext cx="11258941" cy="1440196"/>
          </a:xfrm>
        </p:spPr>
        <p:txBody>
          <a:bodyPr anchor="ctr"/>
          <a:lstStyle>
            <a:lvl1pPr marL="0" indent="0" algn="ctr">
              <a:buFont typeface="Arial" charset="0"/>
              <a:buNone/>
              <a:defRPr sz="3200"/>
            </a:lvl1pPr>
          </a:lstStyle>
          <a:p>
            <a:r>
              <a:rPr lang="de-AT" dirty="0"/>
              <a:t>Click to edit Master subtitle style</a:t>
            </a:r>
          </a:p>
        </p:txBody>
      </p:sp>
      <p:grpSp>
        <p:nvGrpSpPr>
          <p:cNvPr id="201" name="Group 2"/>
          <p:cNvGrpSpPr>
            <a:grpSpLocks noChangeAspect="1"/>
          </p:cNvGrpSpPr>
          <p:nvPr userDrawn="1"/>
        </p:nvGrpSpPr>
        <p:grpSpPr bwMode="auto">
          <a:xfrm>
            <a:off x="11642203" y="6335668"/>
            <a:ext cx="362045" cy="406494"/>
            <a:chOff x="5494" y="4030"/>
            <a:chExt cx="179" cy="201"/>
          </a:xfrm>
        </p:grpSpPr>
        <p:sp>
          <p:nvSpPr>
            <p:cNvPr id="202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3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4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5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6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7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8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9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39245" y="4775200"/>
            <a:ext cx="11258942" cy="1423988"/>
          </a:xfrm>
        </p:spPr>
        <p:txBody>
          <a:bodyPr/>
          <a:lstStyle>
            <a:lvl1pPr marL="0" indent="0" algn="ctr">
              <a:buNone/>
              <a:tabLst>
                <a:tab pos="457200" algn="l"/>
              </a:tabLst>
              <a:defRPr sz="2400" b="0">
                <a:solidFill>
                  <a:srgbClr val="5F5F5F"/>
                </a:solidFill>
              </a:defRPr>
            </a:lvl1pPr>
          </a:lstStyle>
          <a:p>
            <a:r>
              <a:rPr lang="de-AT" kern="0" dirty="0">
                <a:solidFill>
                  <a:srgbClr val="5F5F5F"/>
                </a:solidFill>
              </a:rPr>
              <a:t>Click to edit Master affiliation</a:t>
            </a:r>
            <a:r>
              <a:rPr lang="de-AT" kern="0" baseline="0" dirty="0">
                <a:solidFill>
                  <a:srgbClr val="5F5F5F"/>
                </a:solidFill>
              </a:rPr>
              <a:t> </a:t>
            </a:r>
            <a:r>
              <a:rPr lang="de-AT" kern="0" dirty="0">
                <a:solidFill>
                  <a:srgbClr val="5F5F5F"/>
                </a:solidFill>
              </a:rPr>
              <a:t>style</a:t>
            </a:r>
          </a:p>
        </p:txBody>
      </p:sp>
      <p:pic>
        <p:nvPicPr>
          <p:cNvPr id="217" name="Picture 2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190" y="182432"/>
            <a:ext cx="372088" cy="373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4" y="42082"/>
            <a:ext cx="10513168" cy="75741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b="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Hint:       Do NOT use bullet lists wherever possible!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add name/title under INSERT -&gt; Header&amp;Footer (Apply to All)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4" y="42082"/>
            <a:ext cx="10513168" cy="75741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add name/title under INSERT -&gt; </a:t>
            </a:r>
            <a:r>
              <a:rPr lang="en-GB" dirty="0" err="1"/>
              <a:t>Header&amp;Footer</a:t>
            </a:r>
            <a:r>
              <a:rPr lang="en-GB" dirty="0"/>
              <a:t> (Apply to All)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799496"/>
            <a:ext cx="12195175" cy="6060092"/>
          </a:xfrm>
          <a:prstGeom prst="rect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 dirty="0"/>
              <a:t>add name/title under INSERT -&gt; </a:t>
            </a:r>
            <a:r>
              <a:rPr lang="en-GB" dirty="0" err="1"/>
              <a:t>Header&amp;Footer</a:t>
            </a:r>
            <a:r>
              <a:rPr lang="en-GB" dirty="0"/>
              <a:t> (Apply to All)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  <p:grpSp>
        <p:nvGrpSpPr>
          <p:cNvPr id="6" name="Group 2"/>
          <p:cNvGrpSpPr>
            <a:grpSpLocks noChangeAspect="1"/>
          </p:cNvGrpSpPr>
          <p:nvPr userDrawn="1"/>
        </p:nvGrpSpPr>
        <p:grpSpPr bwMode="auto">
          <a:xfrm>
            <a:off x="11642203" y="6335668"/>
            <a:ext cx="362045" cy="406494"/>
            <a:chOff x="5494" y="4030"/>
            <a:chExt cx="179" cy="201"/>
          </a:xfrm>
        </p:grpSpPr>
        <p:sp>
          <p:nvSpPr>
            <p:cNvPr id="7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8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9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solidFill>
              <a:srgbClr val="5F5F5F"/>
            </a:solidFill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11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4" y="44463"/>
            <a:ext cx="10513168" cy="7574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4560" y="908260"/>
            <a:ext cx="5803294" cy="54749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9595" y="908260"/>
            <a:ext cx="5805411" cy="54749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xfrm>
            <a:off x="154560" y="6513437"/>
            <a:ext cx="4943440" cy="30169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add name/title under INSERT -&gt; Header&amp;Footer (Apply to All)</a:t>
            </a:r>
            <a:endParaRPr lang="de-A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5175" cy="799496"/>
          </a:xfrm>
          <a:prstGeom prst="rect">
            <a:avLst/>
          </a:prstGeom>
          <a:solidFill>
            <a:srgbClr val="006599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98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841004" y="42082"/>
            <a:ext cx="10513168" cy="757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44" tIns="60972" rIns="121944" bIns="609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Click to edit Master title style</a:t>
            </a:r>
          </a:p>
        </p:txBody>
      </p:sp>
      <p:sp>
        <p:nvSpPr>
          <p:cNvPr id="8199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4561" y="914886"/>
            <a:ext cx="11849688" cy="547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44" tIns="60972" rIns="121944" bIns="609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Text</a:t>
            </a:r>
          </a:p>
          <a:p>
            <a:pPr lvl="1"/>
            <a:r>
              <a:rPr lang="de-AT" dirty="0"/>
              <a:t>Text</a:t>
            </a:r>
          </a:p>
          <a:p>
            <a:pPr lvl="2"/>
            <a:r>
              <a:rPr lang="de-AT" dirty="0"/>
              <a:t>Text</a:t>
            </a:r>
          </a:p>
        </p:txBody>
      </p:sp>
      <p:sp>
        <p:nvSpPr>
          <p:cNvPr id="272412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4560" y="6513437"/>
            <a:ext cx="4943440" cy="301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944" tIns="60972" rIns="121944" bIns="60972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5F5F5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GB" dirty="0"/>
              <a:t>add name/title under INSERT -&gt; </a:t>
            </a:r>
            <a:r>
              <a:rPr lang="en-GB" dirty="0" err="1"/>
              <a:t>Header&amp;Footer</a:t>
            </a:r>
            <a:r>
              <a:rPr lang="en-GB" dirty="0"/>
              <a:t> (Apply to All)</a:t>
            </a:r>
            <a:endParaRPr lang="de-AT" dirty="0"/>
          </a:p>
        </p:txBody>
      </p:sp>
      <p:sp>
        <p:nvSpPr>
          <p:cNvPr id="272413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77733" y="6508672"/>
            <a:ext cx="1439708" cy="306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944" tIns="60972" rIns="121944" bIns="60972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5F5F5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  <p:grpSp>
        <p:nvGrpSpPr>
          <p:cNvPr id="19" name="Group 2"/>
          <p:cNvGrpSpPr>
            <a:grpSpLocks noChangeAspect="1"/>
          </p:cNvGrpSpPr>
          <p:nvPr userDrawn="1"/>
        </p:nvGrpSpPr>
        <p:grpSpPr bwMode="auto">
          <a:xfrm>
            <a:off x="11642203" y="6335668"/>
            <a:ext cx="362045" cy="406494"/>
            <a:chOff x="5494" y="4030"/>
            <a:chExt cx="179" cy="201"/>
          </a:xfrm>
        </p:grpSpPr>
        <p:sp>
          <p:nvSpPr>
            <p:cNvPr id="20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1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2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3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4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solidFill>
              <a:srgbClr val="5F5F5F"/>
            </a:solidFill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5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6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7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</p:grpSp>
      <p:sp>
        <p:nvSpPr>
          <p:cNvPr id="28" name="Rectangle 27"/>
          <p:cNvSpPr/>
          <p:nvPr userDrawn="1"/>
        </p:nvSpPr>
        <p:spPr bwMode="auto">
          <a:xfrm>
            <a:off x="10621396" y="1112938"/>
            <a:ext cx="985020" cy="981522"/>
          </a:xfrm>
          <a:prstGeom prst="rect">
            <a:avLst/>
          </a:prstGeom>
          <a:solidFill>
            <a:srgbClr val="FFFFFF">
              <a:alpha val="30196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 descr="http://www.tuwien.ac.at/fileadmin/t/tuwien/downloads/cd/CD_NEU_2009/TU_Logos_2009/TU_Signet_white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189" y="91277"/>
            <a:ext cx="617839" cy="61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4" r:id="rId2"/>
    <p:sldLayoutId id="2147483857" r:id="rId3"/>
    <p:sldLayoutId id="2147483867" r:id="rId4"/>
    <p:sldLayoutId id="2147483864" r:id="rId5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0">
          <a:solidFill>
            <a:schemeClr val="bg1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5pPr>
      <a:lvl6pPr marL="609722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6pPr>
      <a:lvl7pPr marL="1219444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7pPr>
      <a:lvl8pPr marL="1829166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8pPr>
      <a:lvl9pPr marL="2438888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9pPr>
    </p:titleStyle>
    <p:bodyStyle>
      <a:lvl1pPr marL="357188" indent="-357188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Tx/>
        <a:buBlip>
          <a:blip r:embed="rId8"/>
        </a:buBlip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898525" indent="-358775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55000"/>
        <a:buFontTx/>
        <a:buBlip>
          <a:blip r:embed="rId8"/>
        </a:buBlip>
        <a:defRPr sz="3000">
          <a:solidFill>
            <a:schemeClr val="tx1"/>
          </a:solidFill>
          <a:latin typeface="Calibri" pitchFamily="34" charset="0"/>
        </a:defRPr>
      </a:lvl2pPr>
      <a:lvl3pPr marL="1435100" indent="-358775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50000"/>
        <a:buFontTx/>
        <a:buBlip>
          <a:blip r:embed="rId8"/>
        </a:buBlip>
        <a:defRPr sz="2800">
          <a:solidFill>
            <a:schemeClr val="tx1"/>
          </a:solidFill>
          <a:latin typeface="Calibri" pitchFamily="34" charset="0"/>
        </a:defRPr>
      </a:lvl3pPr>
      <a:lvl4pPr marL="1438275" indent="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None/>
        <a:defRPr sz="2500">
          <a:solidFill>
            <a:schemeClr val="tx1"/>
          </a:solidFill>
          <a:latin typeface="Calibri" pitchFamily="34" charset="0"/>
        </a:defRPr>
      </a:lvl4pPr>
      <a:lvl5pPr marL="1793875" indent="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None/>
        <a:defRPr sz="2200">
          <a:solidFill>
            <a:schemeClr val="tx1"/>
          </a:solidFill>
          <a:latin typeface="Calibri" pitchFamily="34" charset="0"/>
        </a:defRPr>
      </a:lvl5pPr>
      <a:lvl6pPr marL="3596937" indent="-35778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6pPr>
      <a:lvl7pPr marL="4206658" indent="-35778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7pPr>
      <a:lvl8pPr marL="4816380" indent="-35778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8pPr>
      <a:lvl9pPr marL="5426102" indent="-35778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SHACL Shape Extraction for Evolving Knowledge Graphs using QSE</a:t>
            </a:r>
            <a:endParaRPr lang="de-AT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/>
              <a:t>Proposal</a:t>
            </a:r>
            <a:r>
              <a:rPr lang="de-AT" dirty="0"/>
              <a:t> / Eva Pürmayr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Supervision: Univ. Prof. Dr.-Ing. Dipl.-Inf. Katja Hose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3771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diagram of a network&#10;&#10;Description automatically generated">
            <a:extLst>
              <a:ext uri="{FF2B5EF4-FFF2-40B4-BE49-F238E27FC236}">
                <a16:creationId xmlns:a16="http://schemas.microsoft.com/office/drawing/2014/main" id="{0E9DA22F-BD12-148A-5414-693E329C5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968" y="2167136"/>
            <a:ext cx="4347939" cy="28301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Introduction</a:t>
            </a:r>
            <a:endParaRPr lang="de-AT" dirty="0"/>
          </a:p>
        </p:txBody>
      </p:sp>
      <p:sp>
        <p:nvSpPr>
          <p:cNvPr id="9" name="TextBox 8"/>
          <p:cNvSpPr txBox="1"/>
          <p:nvPr/>
        </p:nvSpPr>
        <p:spPr>
          <a:xfrm>
            <a:off x="841003" y="52299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90075" y="1341562"/>
            <a:ext cx="985020" cy="981522"/>
          </a:xfrm>
          <a:prstGeom prst="rect">
            <a:avLst/>
          </a:prstGeom>
          <a:solidFill>
            <a:srgbClr val="FFFFFF">
              <a:alpha val="40000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716D9-EC08-639C-2BA2-A24F61E46AC5}"/>
              </a:ext>
            </a:extLst>
          </p:cNvPr>
          <p:cNvSpPr txBox="1"/>
          <p:nvPr/>
        </p:nvSpPr>
        <p:spPr>
          <a:xfrm>
            <a:off x="243473" y="1847425"/>
            <a:ext cx="466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Calibri" panose="020F0502020204030204" pitchFamily="34" charset="0"/>
              </a:rPr>
              <a:t>RDF Knowledge Graphs</a:t>
            </a:r>
            <a:endParaRPr lang="en-AU" sz="3200" dirty="0" err="1"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1550C-151D-6653-7AE7-8DFF9FA3224A}"/>
              </a:ext>
            </a:extLst>
          </p:cNvPr>
          <p:cNvSpPr txBox="1"/>
          <p:nvPr/>
        </p:nvSpPr>
        <p:spPr>
          <a:xfrm>
            <a:off x="4813210" y="1129522"/>
            <a:ext cx="2197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Calibri" panose="020F0502020204030204" pitchFamily="34" charset="0"/>
              </a:rPr>
              <a:t>Data </a:t>
            </a:r>
            <a:r>
              <a:rPr lang="de-DE" sz="3200" dirty="0" err="1">
                <a:latin typeface="Calibri" panose="020F0502020204030204" pitchFamily="34" charset="0"/>
              </a:rPr>
              <a:t>quality</a:t>
            </a:r>
            <a:endParaRPr lang="en-AU" sz="3200" dirty="0" err="1">
              <a:latin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E26B9-2D94-0795-FB16-EA202806F692}"/>
              </a:ext>
            </a:extLst>
          </p:cNvPr>
          <p:cNvSpPr txBox="1"/>
          <p:nvPr/>
        </p:nvSpPr>
        <p:spPr>
          <a:xfrm>
            <a:off x="9232808" y="1847424"/>
            <a:ext cx="1257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Calibri" panose="020F0502020204030204" pitchFamily="34" charset="0"/>
              </a:rPr>
              <a:t>SHACL</a:t>
            </a:r>
            <a:endParaRPr lang="en-AU" sz="3200" dirty="0" err="1">
              <a:latin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2C4F34-7516-4F00-F9AD-B6B66C237B59}"/>
              </a:ext>
            </a:extLst>
          </p:cNvPr>
          <p:cNvSpPr txBox="1"/>
          <p:nvPr/>
        </p:nvSpPr>
        <p:spPr>
          <a:xfrm>
            <a:off x="5486888" y="5229994"/>
            <a:ext cx="849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Calibri" panose="020F0502020204030204" pitchFamily="34" charset="0"/>
              </a:rPr>
              <a:t>QSE</a:t>
            </a:r>
            <a:endParaRPr lang="en-AU" sz="3200" dirty="0" err="1">
              <a:latin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6FCB2E-BC6B-BA95-8E7A-886131A09386}"/>
              </a:ext>
            </a:extLst>
          </p:cNvPr>
          <p:cNvSpPr txBox="1"/>
          <p:nvPr/>
        </p:nvSpPr>
        <p:spPr>
          <a:xfrm>
            <a:off x="6283773" y="5742485"/>
            <a:ext cx="1453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Calibri" panose="020F0502020204030204" pitchFamily="34" charset="0"/>
              </a:rPr>
              <a:t>Shactor</a:t>
            </a:r>
            <a:endParaRPr lang="en-AU" sz="3200" dirty="0" err="1">
              <a:latin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2D4392-E091-07F5-F2AE-64187B1CCA55}"/>
              </a:ext>
            </a:extLst>
          </p:cNvPr>
          <p:cNvSpPr txBox="1"/>
          <p:nvPr/>
        </p:nvSpPr>
        <p:spPr>
          <a:xfrm>
            <a:off x="243473" y="4038185"/>
            <a:ext cx="34924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Calibri" panose="020F0502020204030204" pitchFamily="34" charset="0"/>
              </a:rPr>
              <a:t>Evolving</a:t>
            </a:r>
            <a:r>
              <a:rPr lang="de-DE" sz="3200" dirty="0">
                <a:latin typeface="Calibri" panose="020F0502020204030204" pitchFamily="34" charset="0"/>
              </a:rPr>
              <a:t> Knowledge</a:t>
            </a:r>
          </a:p>
          <a:p>
            <a:r>
              <a:rPr lang="de-DE" sz="3200" dirty="0">
                <a:latin typeface="Calibri" panose="020F0502020204030204" pitchFamily="34" charset="0"/>
              </a:rPr>
              <a:t> </a:t>
            </a:r>
            <a:r>
              <a:rPr lang="de-DE" sz="3200" dirty="0" err="1">
                <a:latin typeface="Calibri" panose="020F0502020204030204" pitchFamily="34" charset="0"/>
              </a:rPr>
              <a:t>graphs</a:t>
            </a:r>
            <a:endParaRPr lang="en-AU" sz="3200" dirty="0" err="1">
              <a:latin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4BCFF3-840B-612C-BC21-81C49BA14EE8}"/>
              </a:ext>
            </a:extLst>
          </p:cNvPr>
          <p:cNvSpPr txBox="1"/>
          <p:nvPr/>
        </p:nvSpPr>
        <p:spPr>
          <a:xfrm rot="10800000" flipV="1">
            <a:off x="8083907" y="3049799"/>
            <a:ext cx="44011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err="1"/>
              <a:t>ex:PersonShape</a:t>
            </a:r>
            <a:r>
              <a:rPr lang="en-AU" sz="2000" dirty="0"/>
              <a:t> a </a:t>
            </a:r>
            <a:r>
              <a:rPr lang="en-AU" sz="2000" dirty="0" err="1"/>
              <a:t>sh:NodeShape</a:t>
            </a:r>
            <a:r>
              <a:rPr lang="en-AU" sz="2000" dirty="0"/>
              <a:t> ; </a:t>
            </a:r>
          </a:p>
          <a:p>
            <a:r>
              <a:rPr lang="en-AU" sz="2000" dirty="0" err="1"/>
              <a:t>sh:targetClass</a:t>
            </a:r>
            <a:r>
              <a:rPr lang="en-AU" sz="2000" dirty="0"/>
              <a:t> </a:t>
            </a:r>
            <a:r>
              <a:rPr lang="en-AU" sz="2000" dirty="0" err="1"/>
              <a:t>ex:</a:t>
            </a:r>
            <a:r>
              <a:rPr lang="en-AU" sz="2000" dirty="0" err="1">
                <a:solidFill>
                  <a:schemeClr val="accent5">
                    <a:lumMod val="75000"/>
                  </a:schemeClr>
                </a:solidFill>
              </a:rPr>
              <a:t>Person</a:t>
            </a:r>
            <a:r>
              <a:rPr lang="en-AU" sz="2000" dirty="0"/>
              <a:t> ; </a:t>
            </a:r>
          </a:p>
          <a:p>
            <a:r>
              <a:rPr lang="en-AU" sz="2000" dirty="0" err="1"/>
              <a:t>sh:property</a:t>
            </a:r>
            <a:r>
              <a:rPr lang="en-AU" sz="2000" dirty="0"/>
              <a:t> [ </a:t>
            </a:r>
          </a:p>
          <a:p>
            <a:r>
              <a:rPr lang="en-AU" sz="2000" dirty="0"/>
              <a:t>   a </a:t>
            </a:r>
            <a:r>
              <a:rPr lang="en-AU" sz="2000" dirty="0" err="1"/>
              <a:t>sh:PropertyShape</a:t>
            </a:r>
            <a:r>
              <a:rPr lang="en-AU" sz="2000" dirty="0"/>
              <a:t>; </a:t>
            </a:r>
          </a:p>
          <a:p>
            <a:r>
              <a:rPr lang="en-AU" sz="2000" dirty="0"/>
              <a:t>   </a:t>
            </a:r>
            <a:r>
              <a:rPr lang="en-AU" sz="2000" dirty="0" err="1"/>
              <a:t>sh:path</a:t>
            </a:r>
            <a:r>
              <a:rPr lang="en-AU" sz="2000" dirty="0"/>
              <a:t> </a:t>
            </a:r>
            <a:r>
              <a:rPr lang="en-AU" sz="2000" dirty="0" err="1"/>
              <a:t>ex:</a:t>
            </a:r>
            <a:r>
              <a:rPr lang="en-AU" sz="2000" dirty="0" err="1">
                <a:solidFill>
                  <a:schemeClr val="accent5">
                    <a:lumMod val="75000"/>
                  </a:schemeClr>
                </a:solidFill>
              </a:rPr>
              <a:t>name</a:t>
            </a:r>
            <a:r>
              <a:rPr lang="en-AU" sz="2000" dirty="0"/>
              <a:t>; </a:t>
            </a:r>
          </a:p>
          <a:p>
            <a:r>
              <a:rPr lang="en-AU" sz="2000" dirty="0"/>
              <a:t>   </a:t>
            </a:r>
            <a:r>
              <a:rPr lang="en-AU" sz="2000" dirty="0" err="1"/>
              <a:t>sh:minCount</a:t>
            </a:r>
            <a:r>
              <a:rPr lang="en-AU" sz="2000" dirty="0"/>
              <a:t> 1 ] . </a:t>
            </a:r>
            <a:endParaRPr lang="en-AU" sz="2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Given two versions of a graph (V1 and V2) and the corresponding SHACL shapes generated by QSE (S1 and S2): 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RQ1: What is an appropriate way to compare S1 and S2 in a user-friendly way and explain the differences (addition, removal, change)? </a:t>
            </a:r>
          </a:p>
        </p:txBody>
      </p:sp>
    </p:spTree>
    <p:extLst>
      <p:ext uri="{BB962C8B-B14F-4D97-AF65-F5344CB8AC3E}">
        <p14:creationId xmlns:p14="http://schemas.microsoft.com/office/powerpoint/2010/main" val="126478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RQ2: Given S1 and the changeset between V1 and V2, how can we use the changeset and S1 to derive S2? </a:t>
            </a:r>
          </a:p>
          <a:p>
            <a:r>
              <a:rPr lang="en-AU" dirty="0"/>
              <a:t>RQ3: What is an appropriate extension of the QSE algorithm so that - after executing standard QSE on V1, we can parse V2 to obtain the changed shapes without having to run the complete QSE algorithm again on V2? </a:t>
            </a:r>
          </a:p>
          <a:p>
            <a:r>
              <a:rPr lang="en-AU" dirty="0"/>
              <a:t>RQ4: Given SPARQL endpoints hosting the graphs, how can we use SPARQL queries to derive which shapes of S1 remain unchanged and which were removed for V2?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522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F3897-ABCB-C249-1CD5-F0633DAF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Methodology</a:t>
            </a:r>
            <a:r>
              <a:rPr lang="de-DE" dirty="0"/>
              <a:t> and </a:t>
            </a:r>
            <a:r>
              <a:rPr lang="de-DE" dirty="0" err="1"/>
              <a:t>approach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04A0F-8F7C-CAC8-A854-00967DC3F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Design Science Research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B4FBFC0-CE52-7AE8-18C5-7A1E83D4E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077447"/>
              </p:ext>
            </p:extLst>
          </p:nvPr>
        </p:nvGraphicFramePr>
        <p:xfrm>
          <a:off x="336947" y="1701602"/>
          <a:ext cx="11305257" cy="453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8419">
                  <a:extLst>
                    <a:ext uri="{9D8B030D-6E8A-4147-A177-3AD203B41FA5}">
                      <a16:colId xmlns:a16="http://schemas.microsoft.com/office/drawing/2014/main" val="3716280412"/>
                    </a:ext>
                  </a:extLst>
                </a:gridCol>
                <a:gridCol w="3768419">
                  <a:extLst>
                    <a:ext uri="{9D8B030D-6E8A-4147-A177-3AD203B41FA5}">
                      <a16:colId xmlns:a16="http://schemas.microsoft.com/office/drawing/2014/main" val="3297561542"/>
                    </a:ext>
                  </a:extLst>
                </a:gridCol>
                <a:gridCol w="3768419">
                  <a:extLst>
                    <a:ext uri="{9D8B030D-6E8A-4147-A177-3AD203B41FA5}">
                      <a16:colId xmlns:a16="http://schemas.microsoft.com/office/drawing/2014/main" val="1782107328"/>
                    </a:ext>
                  </a:extLst>
                </a:gridCol>
              </a:tblGrid>
              <a:tr h="886509"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latin typeface="+mj-lt"/>
                        </a:rPr>
                        <a:t>Relevance</a:t>
                      </a:r>
                      <a:r>
                        <a:rPr lang="de-DE" dirty="0">
                          <a:latin typeface="+mj-lt"/>
                        </a:rPr>
                        <a:t> Cycle</a:t>
                      </a:r>
                    </a:p>
                    <a:p>
                      <a:pPr algn="ctr"/>
                      <a:r>
                        <a:rPr lang="de-DE" dirty="0">
                          <a:latin typeface="+mj-lt"/>
                        </a:rPr>
                        <a:t>Rigor Cycle</a:t>
                      </a:r>
                      <a:endParaRPr lang="en-AU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+mj-lt"/>
                        </a:rPr>
                        <a:t>Build Cycle</a:t>
                      </a:r>
                      <a:endParaRPr lang="en-AU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+mj-lt"/>
                        </a:rPr>
                        <a:t>Evaluation Cycle</a:t>
                      </a:r>
                      <a:endParaRPr lang="en-AU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1895125"/>
                  </a:ext>
                </a:extLst>
              </a:tr>
              <a:tr h="3649995">
                <a:tc>
                  <a:txBody>
                    <a:bodyPr/>
                    <a:lstStyle/>
                    <a:p>
                      <a:endParaRPr lang="en-AU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643572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A777D00-640E-69D0-7623-25A2AD36A9DF}"/>
              </a:ext>
            </a:extLst>
          </p:cNvPr>
          <p:cNvSpPr/>
          <p:nvPr/>
        </p:nvSpPr>
        <p:spPr bwMode="auto">
          <a:xfrm>
            <a:off x="985019" y="3939756"/>
            <a:ext cx="2376264" cy="6480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Systematic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Literature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Review</a:t>
            </a:r>
            <a:endParaRPr kumimoji="0" lang="en-A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8CA24C-0BC4-8DC0-853B-56592BBB9482}"/>
              </a:ext>
            </a:extLst>
          </p:cNvPr>
          <p:cNvSpPr/>
          <p:nvPr/>
        </p:nvSpPr>
        <p:spPr bwMode="auto">
          <a:xfrm>
            <a:off x="4657427" y="3105758"/>
            <a:ext cx="2376264" cy="6480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Prototyping</a:t>
            </a:r>
            <a:endParaRPr kumimoji="0" lang="en-A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2C5F3F-5565-5B89-2385-01B31F1DA29C}"/>
              </a:ext>
            </a:extLst>
          </p:cNvPr>
          <p:cNvSpPr/>
          <p:nvPr/>
        </p:nvSpPr>
        <p:spPr bwMode="auto">
          <a:xfrm>
            <a:off x="4657427" y="4941962"/>
            <a:ext cx="2376264" cy="6480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Algorithmic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Design</a:t>
            </a:r>
            <a:endParaRPr kumimoji="0" lang="en-A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9E695C-939E-85F6-9892-3A1CB08DC87B}"/>
              </a:ext>
            </a:extLst>
          </p:cNvPr>
          <p:cNvSpPr/>
          <p:nvPr/>
        </p:nvSpPr>
        <p:spPr bwMode="auto">
          <a:xfrm>
            <a:off x="8597165" y="2845967"/>
            <a:ext cx="2592288" cy="135886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Semi-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structured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expert 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interviews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with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qualitative 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content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analysis</a:t>
            </a:r>
            <a:endParaRPr kumimoji="0" lang="en-A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7B55F5-A828-89D4-65CE-EE3760A94E47}"/>
              </a:ext>
            </a:extLst>
          </p:cNvPr>
          <p:cNvSpPr/>
          <p:nvPr/>
        </p:nvSpPr>
        <p:spPr bwMode="auto">
          <a:xfrm>
            <a:off x="8597165" y="4941962"/>
            <a:ext cx="2376264" cy="6480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Technical 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experiments</a:t>
            </a:r>
            <a:endParaRPr kumimoji="0" lang="en-A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9808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4B269-B23B-302F-4B8D-6F9BCBCC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30DFD-32A0-6915-D225-F07039558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1800" dirty="0"/>
              <a:t>K. Rabbani, M. </a:t>
            </a:r>
            <a:r>
              <a:rPr lang="en-AU" sz="1800" dirty="0" err="1"/>
              <a:t>Lissandrini</a:t>
            </a:r>
            <a:r>
              <a:rPr lang="en-AU" sz="1800" dirty="0"/>
              <a:t>, and K. Hose, “Extraction of Validating Shapes from Very Large Knowledge Graphs,” </a:t>
            </a:r>
            <a:r>
              <a:rPr lang="en-AU" sz="1800" dirty="0" err="1"/>
              <a:t>en</a:t>
            </a:r>
            <a:r>
              <a:rPr lang="en-AU" sz="1800" dirty="0"/>
              <a:t>, Proceedings of the VLDB Endowment, vol. 16, no. 5, pp. 1023–1032, Jan. 2023, </a:t>
            </a:r>
            <a:r>
              <a:rPr lang="en-AU" sz="1800" dirty="0" err="1"/>
              <a:t>issn</a:t>
            </a:r>
            <a:r>
              <a:rPr lang="en-AU" sz="1800" dirty="0"/>
              <a:t>: 2150-8097. </a:t>
            </a:r>
            <a:r>
              <a:rPr lang="en-AU" sz="1800" dirty="0" err="1"/>
              <a:t>doi</a:t>
            </a:r>
            <a:r>
              <a:rPr lang="en-AU" sz="1800" dirty="0"/>
              <a:t>: 10 . 14778 / 3579075 . 3579078. [Online]. Available: 6 https : / / dl . </a:t>
            </a:r>
            <a:r>
              <a:rPr lang="en-AU" sz="1800" dirty="0" err="1"/>
              <a:t>acm</a:t>
            </a:r>
            <a:r>
              <a:rPr lang="en-AU" sz="1800" dirty="0"/>
              <a:t> . org / </a:t>
            </a:r>
            <a:r>
              <a:rPr lang="en-AU" sz="1800" dirty="0" err="1"/>
              <a:t>doi</a:t>
            </a:r>
            <a:r>
              <a:rPr lang="en-AU" sz="1800" dirty="0"/>
              <a:t> / 10 . 14778 / 3579075 . 3579078 (visited on 11/13/2023).</a:t>
            </a:r>
          </a:p>
          <a:p>
            <a:r>
              <a:rPr lang="en-AU" sz="1800" dirty="0"/>
              <a:t>M. </a:t>
            </a:r>
            <a:r>
              <a:rPr lang="en-AU" sz="1800" dirty="0" err="1"/>
              <a:t>Frommhold</a:t>
            </a:r>
            <a:r>
              <a:rPr lang="en-AU" sz="1800" dirty="0"/>
              <a:t>, R. N. </a:t>
            </a:r>
            <a:r>
              <a:rPr lang="en-AU" sz="1800" dirty="0" err="1"/>
              <a:t>Piris</a:t>
            </a:r>
            <a:r>
              <a:rPr lang="en-AU" sz="1800" dirty="0"/>
              <a:t>, and N. Arndt, “Towards Versioning of Arbitrary RDF Data,” </a:t>
            </a:r>
            <a:r>
              <a:rPr lang="en-AU" sz="1800" dirty="0" err="1"/>
              <a:t>en</a:t>
            </a:r>
            <a:endParaRPr lang="en-AU" sz="1800" dirty="0"/>
          </a:p>
          <a:p>
            <a:r>
              <a:rPr lang="en-AU" sz="1800" dirty="0"/>
              <a:t>R. </a:t>
            </a:r>
            <a:r>
              <a:rPr lang="en-AU" sz="1800" dirty="0" err="1"/>
              <a:t>Pernischova</a:t>
            </a:r>
            <a:r>
              <a:rPr lang="en-AU" sz="1800" dirty="0"/>
              <a:t>, D. </a:t>
            </a:r>
            <a:r>
              <a:rPr lang="en-AU" sz="1800" dirty="0" err="1"/>
              <a:t>Dell’Aglio</a:t>
            </a:r>
            <a:r>
              <a:rPr lang="en-AU" sz="1800" dirty="0"/>
              <a:t>, M. Horridge, M. Baumgartner, and A. Bernstein, “Toward Predicting Impact of Changes in Evolving Knowledge Graphs,” Oct. 2019.</a:t>
            </a:r>
          </a:p>
          <a:p>
            <a:r>
              <a:rPr lang="en-AU" sz="1800" dirty="0"/>
              <a:t>A. </a:t>
            </a:r>
            <a:r>
              <a:rPr lang="en-AU" sz="1800" dirty="0" err="1"/>
              <a:t>Schmickl</a:t>
            </a:r>
            <a:r>
              <a:rPr lang="en-AU" sz="1800" dirty="0"/>
              <a:t>, 5 steps to detect inconsistencies in evolving knowledge graphs, </a:t>
            </a:r>
            <a:r>
              <a:rPr lang="en-AU" sz="1800" dirty="0" err="1"/>
              <a:t>en</a:t>
            </a:r>
            <a:r>
              <a:rPr lang="en-AU" sz="1800" dirty="0"/>
              <a:t>, Feb. 2021. [Online]. Available: https://alenaschmickl. medium . com / 5 - steps - to - find - inconsistencies - in - evolving - knowledge-graphs-6f3f88c0ab7b (visited on 11/10/2023). </a:t>
            </a:r>
          </a:p>
          <a:p>
            <a:r>
              <a:rPr lang="en-AU" sz="1800" dirty="0"/>
              <a:t>I. </a:t>
            </a:r>
            <a:r>
              <a:rPr lang="en-AU" sz="1800" dirty="0" err="1"/>
              <a:t>Boneva</a:t>
            </a:r>
            <a:r>
              <a:rPr lang="en-AU" sz="1800" dirty="0"/>
              <a:t>, J. </a:t>
            </a:r>
            <a:r>
              <a:rPr lang="en-AU" sz="1800" dirty="0" err="1"/>
              <a:t>Dusart</a:t>
            </a:r>
            <a:r>
              <a:rPr lang="en-AU" sz="1800" dirty="0"/>
              <a:t>, D. </a:t>
            </a:r>
            <a:r>
              <a:rPr lang="en-AU" sz="1800" dirty="0" err="1"/>
              <a:t>Fern´andez</a:t>
            </a:r>
            <a:r>
              <a:rPr lang="en-AU" sz="1800" dirty="0"/>
              <a:t> Alvarez, and J. E. L. </a:t>
            </a:r>
            <a:r>
              <a:rPr lang="en-AU" sz="1800" dirty="0" err="1"/>
              <a:t>Gayo</a:t>
            </a:r>
            <a:r>
              <a:rPr lang="en-AU" sz="1800" dirty="0"/>
              <a:t>, Shape Designer for </a:t>
            </a:r>
            <a:r>
              <a:rPr lang="en-AU" sz="1800" dirty="0" err="1"/>
              <a:t>ShEx</a:t>
            </a:r>
            <a:r>
              <a:rPr lang="en-AU" sz="1800" dirty="0"/>
              <a:t> and SHACL Constraints, Published: ISWC 2019 - 18th International Semantic Web Conference, Oct. 2019. [Online]. Available: https://hal.science/hal-02268667 (visited on 11/29/2023).</a:t>
            </a:r>
          </a:p>
          <a:p>
            <a:r>
              <a:rPr lang="en-AU" sz="1800" dirty="0"/>
              <a:t>A. Keely, </a:t>
            </a:r>
            <a:r>
              <a:rPr lang="en-AU" sz="1800" dirty="0" err="1"/>
              <a:t>Shaclgen</a:t>
            </a:r>
            <a:r>
              <a:rPr lang="en-AU" sz="1800" dirty="0"/>
              <a:t>: </a:t>
            </a:r>
            <a:r>
              <a:rPr lang="en-AU" sz="1800" dirty="0" err="1"/>
              <a:t>Shacl</a:t>
            </a:r>
            <a:r>
              <a:rPr lang="en-AU" sz="1800" dirty="0"/>
              <a:t> graph generator. [Online]. Available: https: //github.com/</a:t>
            </a:r>
            <a:r>
              <a:rPr lang="en-AU" sz="1800" dirty="0" err="1"/>
              <a:t>uwlib</a:t>
            </a:r>
            <a:r>
              <a:rPr lang="en-AU" sz="1800" dirty="0"/>
              <a:t>-cams/</a:t>
            </a:r>
            <a:r>
              <a:rPr lang="en-AU" sz="1800" dirty="0" err="1"/>
              <a:t>shaclgen</a:t>
            </a:r>
            <a:r>
              <a:rPr lang="en-AU" sz="1800" dirty="0"/>
              <a:t> (visited on 11/29/2023).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616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116" y="3072577"/>
            <a:ext cx="11258941" cy="714433"/>
          </a:xfrm>
        </p:spPr>
        <p:txBody>
          <a:bodyPr wrap="square" anchor="b">
            <a:normAutofit fontScale="90000"/>
          </a:bodyPr>
          <a:lstStyle/>
          <a:p>
            <a:r>
              <a:rPr lang="en-GB" dirty="0"/>
              <a:t>Questions &amp; Discussion</a:t>
            </a:r>
          </a:p>
        </p:txBody>
      </p:sp>
    </p:spTree>
    <p:extLst>
      <p:ext uri="{BB962C8B-B14F-4D97-AF65-F5344CB8AC3E}">
        <p14:creationId xmlns:p14="http://schemas.microsoft.com/office/powerpoint/2010/main" val="6420348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PROFILE" val="D:\WINNT\System32\spool\DRIVERS\COLOR\c840i1_sams_d65_fb_2.icc"/>
  <p:tag name="DESTINATIONPROFILE" val="D:\WINNT\System32\spool\DRIVERS\COLOR\Projector_16.08.2005_3_hab.icc"/>
  <p:tag name="RI" val="0"/>
  <p:tag name="VIEW" val="MONITOR"/>
</p:tagLst>
</file>

<file path=ppt/theme/theme1.xml><?xml version="1.0" encoding="utf-8"?>
<a:theme xmlns:a="http://schemas.openxmlformats.org/drawingml/2006/main" name="Blends">
  <a:themeElements>
    <a:clrScheme name="ICG-Standard">
      <a:dk1>
        <a:srgbClr val="000000"/>
      </a:dk1>
      <a:lt1>
        <a:srgbClr val="FFFFFF"/>
      </a:lt1>
      <a:dk2>
        <a:srgbClr val="FFFFFF"/>
      </a:dk2>
      <a:lt2>
        <a:srgbClr val="006599"/>
      </a:lt2>
      <a:accent1>
        <a:srgbClr val="006599"/>
      </a:accent1>
      <a:accent2>
        <a:srgbClr val="C32D9B"/>
      </a:accent2>
      <a:accent3>
        <a:srgbClr val="FFFFFF"/>
      </a:accent3>
      <a:accent4>
        <a:srgbClr val="000000"/>
      </a:accent4>
      <a:accent5>
        <a:srgbClr val="00B050"/>
      </a:accent5>
      <a:accent6>
        <a:srgbClr val="FF0000"/>
      </a:accent6>
      <a:hlink>
        <a:srgbClr val="3333CC"/>
      </a:hlink>
      <a:folHlink>
        <a:srgbClr val="8484E0"/>
      </a:folHlink>
    </a:clrScheme>
    <a:fontScheme name="Calibri-Cambria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28575" cap="flat" cmpd="sng" algn="ctr">
          <a:solidFill>
            <a:schemeClr val="accent5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800" dirty="0" err="1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FFFFFF"/>
        </a:dk2>
        <a:lt2>
          <a:srgbClr val="5F5F5F"/>
        </a:lt2>
        <a:accent1>
          <a:srgbClr val="2AA3D8"/>
        </a:accent1>
        <a:accent2>
          <a:srgbClr val="C32D9B"/>
        </a:accent2>
        <a:accent3>
          <a:srgbClr val="FFFFFF"/>
        </a:accent3>
        <a:accent4>
          <a:srgbClr val="000000"/>
        </a:accent4>
        <a:accent5>
          <a:srgbClr val="ACCEE9"/>
        </a:accent5>
        <a:accent6>
          <a:srgbClr val="B0288C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11</Pages>
  <Words>678</Words>
  <Application>Microsoft Office PowerPoint</Application>
  <PresentationFormat>Custom</PresentationFormat>
  <Paragraphs>52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Times New Roman</vt:lpstr>
      <vt:lpstr>Google Sans</vt:lpstr>
      <vt:lpstr>Arial</vt:lpstr>
      <vt:lpstr>Calibri</vt:lpstr>
      <vt:lpstr>Blends</vt:lpstr>
      <vt:lpstr>SHACL Shape Extraction for Evolving Knowledge Graphs using QSE</vt:lpstr>
      <vt:lpstr>Introduction</vt:lpstr>
      <vt:lpstr>Research Questions</vt:lpstr>
      <vt:lpstr>Research Questions</vt:lpstr>
      <vt:lpstr>Methodology and approach</vt:lpstr>
      <vt:lpstr>State of the art</vt:lpstr>
      <vt:lpstr>Questions &amp;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2009-05-18T22:11:47Z</dcterms:created>
  <dcterms:modified xsi:type="dcterms:W3CDTF">2024-03-19T09:45:10Z</dcterms:modified>
</cp:coreProperties>
</file>