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7" r:id="rId2"/>
    <p:sldId id="314" r:id="rId3"/>
    <p:sldId id="318" r:id="rId4"/>
    <p:sldId id="323" r:id="rId5"/>
    <p:sldId id="324" r:id="rId6"/>
    <p:sldId id="322" r:id="rId7"/>
    <p:sldId id="319" r:id="rId8"/>
  </p:sldIdLst>
  <p:sldSz cx="12195175" cy="6859588"/>
  <p:notesSz cx="7099300" cy="10234613"/>
  <p:custDataLst>
    <p:tags r:id="rId1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>
          <p15:clr>
            <a:srgbClr val="A4A3A4"/>
          </p15:clr>
        </p15:guide>
        <p15:guide id="2" pos="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DDDDDD"/>
    <a:srgbClr val="B2B2B2"/>
    <a:srgbClr val="808080"/>
    <a:srgbClr val="5F5F5F"/>
    <a:srgbClr val="333333"/>
    <a:srgbClr val="1C1C1C"/>
    <a:srgbClr val="080808"/>
    <a:srgbClr val="00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 autoAdjust="0"/>
    <p:restoredTop sz="74581" autoAdjust="0"/>
  </p:normalViewPr>
  <p:slideViewPr>
    <p:cSldViewPr>
      <p:cViewPr varScale="1">
        <p:scale>
          <a:sx n="61" d="100"/>
          <a:sy n="61" d="100"/>
        </p:scale>
        <p:origin x="1378" y="58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 Semantic Systems (</a:t>
            </a:r>
            <a:r>
              <a:rPr lang="en-AU" dirty="0"/>
              <a:t>Information Systems Engineering)</a:t>
            </a:r>
          </a:p>
          <a:p>
            <a:r>
              <a:rPr lang="en-AU" dirty="0"/>
              <a:t>Data quality: no schema in knowledge graphs, you can do anything</a:t>
            </a:r>
          </a:p>
          <a:p>
            <a:r>
              <a:rPr lang="en-AU" dirty="0"/>
              <a:t>SHACL: </a:t>
            </a: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standard for the validation of RDF graphs, bad example ex:flightNumber</a:t>
            </a: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QSE: (</a:t>
            </a:r>
            <a:r>
              <a:rPr lang="en-AU" b="0" i="0" dirty="0" err="1">
                <a:solidFill>
                  <a:srgbClr val="202124"/>
                </a:solidFill>
                <a:effectLst/>
                <a:latin typeface="Google Sans"/>
              </a:rPr>
              <a:t>Dbpedia</a:t>
            </a: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) quality shape extraction -&gt; (manual steps) -&gt;  omit nodes</a:t>
            </a:r>
          </a:p>
          <a:p>
            <a:r>
              <a:rPr lang="en-GB" dirty="0"/>
              <a:t>Room for improvement -&gt; faster, compare shapes between versions, maybe minimal changes</a:t>
            </a:r>
          </a:p>
          <a:p>
            <a:r>
              <a:rPr lang="en-AU" dirty="0"/>
              <a:t>After this thesis is finished, users should be able to conveniently and efficiently compare SHACL shapes across various versions of a knowledge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04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RQ1: Appropriate for RQ1 means user-friendly, useful and correct. Goal: Web-App</a:t>
            </a:r>
          </a:p>
        </p:txBody>
      </p:sp>
    </p:spTree>
    <p:extLst>
      <p:ext uri="{BB962C8B-B14F-4D97-AF65-F5344CB8AC3E}">
        <p14:creationId xmlns:p14="http://schemas.microsoft.com/office/powerpoint/2010/main" val="77222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Goals: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Appropriate for RQ2, RQ3 and RQ4 means correct and faster in comparison to the baseline (run QSE and V1, run QSE on V2, plus time for a self-made script which compares S1 and S2)</a:t>
            </a:r>
          </a:p>
          <a:p>
            <a:r>
              <a:rPr lang="en-AU" dirty="0"/>
              <a:t>RQ4: SPARQL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8661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89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evolving knowledge graphs and defining versions of a graph in general</a:t>
            </a:r>
          </a:p>
          <a:p>
            <a:r>
              <a:rPr lang="en-AU" dirty="0"/>
              <a:t>how data quality can be ensured in knowledge graphs</a:t>
            </a:r>
          </a:p>
          <a:p>
            <a:r>
              <a:rPr lang="en-AU" dirty="0"/>
              <a:t>SHACLGEN or ShapeDesigner</a:t>
            </a:r>
          </a:p>
          <a:p>
            <a:r>
              <a:rPr lang="en-AU" dirty="0"/>
              <a:t>more algorithms, that automatically extract a schema from data, but have several other shortcomings </a:t>
            </a:r>
          </a:p>
        </p:txBody>
      </p:sp>
    </p:spTree>
    <p:extLst>
      <p:ext uri="{BB962C8B-B14F-4D97-AF65-F5344CB8AC3E}">
        <p14:creationId xmlns:p14="http://schemas.microsoft.com/office/powerpoint/2010/main" val="65315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324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0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6" y="76220"/>
            <a:ext cx="11258941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6" y="3074354"/>
            <a:ext cx="11258941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200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90" y="182432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add name/title under INSERT -&gt; Header&amp;Footer (Apply to All)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add name/title under INSERT -&gt; Header&amp;Footer (Apply to All)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dirty="0"/>
              <a:t>add name/title under INSERT -&gt; Header&amp;Footer (Apply to All)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0" y="908260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5" y="908260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37"/>
            <a:ext cx="4943440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add name/title under INSERT -&gt; Header&amp;Footer (Apply to All)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1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37"/>
            <a:ext cx="4943440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 dirty="0"/>
              <a:t>add name/title under INSERT -&gt; Header&amp;Footer (Apply to All)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3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 dirty="0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6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89" y="91277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72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44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166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888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525" indent="-35877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5100" indent="-35877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27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87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937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658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6380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6102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SHACL Shape Extraction for Evolving Knowledge Graphs using QSE</a:t>
            </a:r>
            <a:endParaRPr lang="de-A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</a:t>
            </a:r>
            <a:r>
              <a:rPr lang="de-AT" dirty="0"/>
              <a:t> / Eva Pürmayr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Supervision: Univ. Prof. Dr.-Ing. Dipl.-Inf. Katja Hose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diagram of a network&#10;&#10;Description automatically generated">
            <a:extLst>
              <a:ext uri="{FF2B5EF4-FFF2-40B4-BE49-F238E27FC236}">
                <a16:creationId xmlns:a16="http://schemas.microsoft.com/office/drawing/2014/main" id="{0E9DA22F-BD12-148A-5414-693E329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381" y="2121451"/>
            <a:ext cx="4382404" cy="2852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003" y="5229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716D9-EC08-639C-2BA2-A24F61E46AC5}"/>
              </a:ext>
            </a:extLst>
          </p:cNvPr>
          <p:cNvSpPr txBox="1"/>
          <p:nvPr/>
        </p:nvSpPr>
        <p:spPr>
          <a:xfrm>
            <a:off x="120923" y="2301554"/>
            <a:ext cx="46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RDF Knowledge Graphs</a:t>
            </a:r>
            <a:endParaRPr lang="en-AU" sz="32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1550C-151D-6653-7AE7-8DFF9FA3224A}"/>
              </a:ext>
            </a:extLst>
          </p:cNvPr>
          <p:cNvSpPr txBox="1"/>
          <p:nvPr/>
        </p:nvSpPr>
        <p:spPr>
          <a:xfrm>
            <a:off x="4998953" y="1168086"/>
            <a:ext cx="219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Data 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E26B9-2D94-0795-FB16-EA202806F692}"/>
              </a:ext>
            </a:extLst>
          </p:cNvPr>
          <p:cNvSpPr txBox="1"/>
          <p:nvPr/>
        </p:nvSpPr>
        <p:spPr>
          <a:xfrm>
            <a:off x="9027205" y="2301555"/>
            <a:ext cx="125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SHACL</a:t>
            </a:r>
            <a:endParaRPr lang="en-AU" sz="3200" dirty="0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C4F34-7516-4F00-F9AD-B6B66C237B59}"/>
              </a:ext>
            </a:extLst>
          </p:cNvPr>
          <p:cNvSpPr txBox="1"/>
          <p:nvPr/>
        </p:nvSpPr>
        <p:spPr>
          <a:xfrm>
            <a:off x="3876045" y="5323653"/>
            <a:ext cx="444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Calibri" panose="020F0502020204030204" pitchFamily="34" charset="0"/>
              </a:rPr>
              <a:t>Q</a:t>
            </a:r>
            <a:r>
              <a:rPr lang="de-DE" sz="3200" dirty="0">
                <a:latin typeface="Calibri" panose="020F0502020204030204" pitchFamily="34" charset="0"/>
              </a:rPr>
              <a:t>uality </a:t>
            </a:r>
            <a:r>
              <a:rPr lang="de-DE" sz="3200" b="1" dirty="0">
                <a:latin typeface="Calibri" panose="020F0502020204030204" pitchFamily="34" charset="0"/>
              </a:rPr>
              <a:t>S</a:t>
            </a:r>
            <a:r>
              <a:rPr lang="de-DE" sz="3200" dirty="0">
                <a:latin typeface="Calibri" panose="020F0502020204030204" pitchFamily="34" charset="0"/>
              </a:rPr>
              <a:t>hapes </a:t>
            </a:r>
            <a:r>
              <a:rPr lang="en-US" sz="3200" b="1" dirty="0">
                <a:latin typeface="Calibri" panose="020F0502020204030204" pitchFamily="34" charset="0"/>
              </a:rPr>
              <a:t>E</a:t>
            </a:r>
            <a:r>
              <a:rPr lang="en-US" sz="3200" dirty="0">
                <a:latin typeface="Calibri" panose="020F0502020204030204" pitchFamily="34" charset="0"/>
              </a:rPr>
              <a:t>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FCB2E-BC6B-BA95-8E7A-886131A09386}"/>
              </a:ext>
            </a:extLst>
          </p:cNvPr>
          <p:cNvSpPr txBox="1"/>
          <p:nvPr/>
        </p:nvSpPr>
        <p:spPr>
          <a:xfrm>
            <a:off x="7747145" y="5965685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Shactor</a:t>
            </a:r>
            <a:endParaRPr lang="en-AU" sz="3200" dirty="0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D4392-E091-07F5-F2AE-64187B1CCA55}"/>
              </a:ext>
            </a:extLst>
          </p:cNvPr>
          <p:cNvSpPr txBox="1"/>
          <p:nvPr/>
        </p:nvSpPr>
        <p:spPr>
          <a:xfrm>
            <a:off x="413886" y="4152776"/>
            <a:ext cx="3492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Evolving Knowledge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graphs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BCFF3-840B-612C-BC21-81C49BA14EE8}"/>
              </a:ext>
            </a:extLst>
          </p:cNvPr>
          <p:cNvSpPr txBox="1"/>
          <p:nvPr/>
        </p:nvSpPr>
        <p:spPr>
          <a:xfrm rot="10800000" flipV="1">
            <a:off x="8473851" y="2886329"/>
            <a:ext cx="4166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ex:PersonShape a sh:NodeShape ; </a:t>
            </a:r>
          </a:p>
          <a:p>
            <a:r>
              <a:rPr lang="en-AU" sz="2000" dirty="0">
                <a:latin typeface="+mj-lt"/>
              </a:rPr>
              <a:t>sh:targetClass ex:</a:t>
            </a:r>
            <a:r>
              <a:rPr lang="en-AU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Person</a:t>
            </a:r>
            <a:r>
              <a:rPr lang="en-AU" sz="2000" dirty="0">
                <a:latin typeface="+mj-lt"/>
              </a:rPr>
              <a:t> ; </a:t>
            </a:r>
          </a:p>
          <a:p>
            <a:r>
              <a:rPr lang="en-AU" sz="2000" dirty="0">
                <a:latin typeface="+mj-lt"/>
              </a:rPr>
              <a:t>sh:property [ </a:t>
            </a:r>
          </a:p>
          <a:p>
            <a:r>
              <a:rPr lang="en-AU" sz="2000" dirty="0">
                <a:latin typeface="+mj-lt"/>
              </a:rPr>
              <a:t>   a sh:PropertyShape; </a:t>
            </a:r>
          </a:p>
          <a:p>
            <a:r>
              <a:rPr lang="en-AU" sz="2000" dirty="0">
                <a:latin typeface="+mj-lt"/>
              </a:rPr>
              <a:t>   sh:path ex:</a:t>
            </a:r>
            <a:r>
              <a:rPr lang="en-AU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name</a:t>
            </a:r>
            <a:r>
              <a:rPr lang="en-AU" sz="2000" dirty="0">
                <a:latin typeface="+mj-lt"/>
              </a:rPr>
              <a:t>; </a:t>
            </a:r>
          </a:p>
          <a:p>
            <a:r>
              <a:rPr lang="en-AU" sz="2000" dirty="0">
                <a:latin typeface="+mj-lt"/>
              </a:rPr>
              <a:t>   sh:minCount 1 ] 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Given two versions of a graph (V1 and V2) and the corresponding SHACL shapes generated by QSE (S1 and S2):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RQ1: What is an appropriate way to compare S1 and S2 in a user-friendly way and explain the differences (addition, removal, change)? </a:t>
            </a:r>
          </a:p>
        </p:txBody>
      </p:sp>
    </p:spTree>
    <p:extLst>
      <p:ext uri="{BB962C8B-B14F-4D97-AF65-F5344CB8AC3E}">
        <p14:creationId xmlns:p14="http://schemas.microsoft.com/office/powerpoint/2010/main" val="126478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RQ2: Given S1 and the changeset between V1 and V2, how can we use the changeset and S1 to derive S2? </a:t>
            </a:r>
          </a:p>
          <a:p>
            <a:r>
              <a:rPr lang="en-AU" dirty="0"/>
              <a:t>RQ3: What is an appropriate extension of the QSE algorithm so that - after executing standard QSE on V1, we can parse V2 to obtain the changed shapes without having to run the complete QSE algorithm again on V2? </a:t>
            </a:r>
          </a:p>
          <a:p>
            <a:r>
              <a:rPr lang="en-AU" dirty="0"/>
              <a:t>RQ4: Given SPARQL endpoints hosting the graphs, how can we use SPARQL queries to derive which shapes of S1 remain unchanged and which were removed for V2?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3897-ABCB-C249-1CD5-F0633DAF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r>
              <a:rPr lang="de-DE" dirty="0"/>
              <a:t> and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4A0F-8F7C-CAC8-A854-00967DC3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Design Science Research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4FBFC0-CE52-7AE8-18C5-7A1E83D4E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68009"/>
              </p:ext>
            </p:extLst>
          </p:nvPr>
        </p:nvGraphicFramePr>
        <p:xfrm>
          <a:off x="336947" y="1701602"/>
          <a:ext cx="11305257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19">
                  <a:extLst>
                    <a:ext uri="{9D8B030D-6E8A-4147-A177-3AD203B41FA5}">
                      <a16:colId xmlns:a16="http://schemas.microsoft.com/office/drawing/2014/main" val="3716280412"/>
                    </a:ext>
                  </a:extLst>
                </a:gridCol>
                <a:gridCol w="3768419">
                  <a:extLst>
                    <a:ext uri="{9D8B030D-6E8A-4147-A177-3AD203B41FA5}">
                      <a16:colId xmlns:a16="http://schemas.microsoft.com/office/drawing/2014/main" val="3297561542"/>
                    </a:ext>
                  </a:extLst>
                </a:gridCol>
                <a:gridCol w="3768419">
                  <a:extLst>
                    <a:ext uri="{9D8B030D-6E8A-4147-A177-3AD203B41FA5}">
                      <a16:colId xmlns:a16="http://schemas.microsoft.com/office/drawing/2014/main" val="1782107328"/>
                    </a:ext>
                  </a:extLst>
                </a:gridCol>
              </a:tblGrid>
              <a:tr h="886509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+mj-lt"/>
                        </a:rPr>
                        <a:t>Relevance</a:t>
                      </a:r>
                      <a:r>
                        <a:rPr lang="de-DE" dirty="0">
                          <a:latin typeface="+mj-lt"/>
                        </a:rPr>
                        <a:t> Cycle</a:t>
                      </a:r>
                    </a:p>
                    <a:p>
                      <a:pPr algn="ctr"/>
                      <a:r>
                        <a:rPr lang="de-DE" dirty="0">
                          <a:latin typeface="+mj-lt"/>
                        </a:rPr>
                        <a:t>Rigor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+mj-lt"/>
                        </a:rPr>
                        <a:t>Build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+mj-lt"/>
                        </a:rPr>
                        <a:t>Evaluation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895125"/>
                  </a:ext>
                </a:extLst>
              </a:tr>
              <a:tr h="3649995"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64357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777D00-640E-69D0-7623-25A2AD36A9DF}"/>
              </a:ext>
            </a:extLst>
          </p:cNvPr>
          <p:cNvSpPr/>
          <p:nvPr/>
        </p:nvSpPr>
        <p:spPr bwMode="auto">
          <a:xfrm>
            <a:off x="1092647" y="3969854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Systematic Literature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A24C-0BC4-8DC0-853B-56592BBB9482}"/>
              </a:ext>
            </a:extLst>
          </p:cNvPr>
          <p:cNvSpPr/>
          <p:nvPr/>
        </p:nvSpPr>
        <p:spPr bwMode="auto">
          <a:xfrm>
            <a:off x="4885470" y="3105758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Prototyping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C5F3F-5565-5B89-2385-01B31F1DA29C}"/>
              </a:ext>
            </a:extLst>
          </p:cNvPr>
          <p:cNvSpPr/>
          <p:nvPr/>
        </p:nvSpPr>
        <p:spPr bwMode="auto">
          <a:xfrm>
            <a:off x="4885470" y="4833949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Algorithmic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Design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E695C-939E-85F6-9892-3A1CB08DC87B}"/>
              </a:ext>
            </a:extLst>
          </p:cNvPr>
          <p:cNvSpPr/>
          <p:nvPr/>
        </p:nvSpPr>
        <p:spPr bwMode="auto">
          <a:xfrm>
            <a:off x="8325596" y="2970266"/>
            <a:ext cx="2919402" cy="919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Semi-structured expert interviews / qualitative content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7B55F5-A828-89D4-65CE-EE3760A94E47}"/>
              </a:ext>
            </a:extLst>
          </p:cNvPr>
          <p:cNvSpPr/>
          <p:nvPr/>
        </p:nvSpPr>
        <p:spPr bwMode="auto">
          <a:xfrm>
            <a:off x="8597165" y="4833949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Technical experiments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C0D7C-5F3B-89A6-0B08-2299553F37B6}"/>
              </a:ext>
            </a:extLst>
          </p:cNvPr>
          <p:cNvSpPr/>
          <p:nvPr/>
        </p:nvSpPr>
        <p:spPr bwMode="auto">
          <a:xfrm>
            <a:off x="4224611" y="4423745"/>
            <a:ext cx="7272808" cy="146848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latin typeface="+mj-lt"/>
              </a:rPr>
              <a:t>RQ2, RQ3, RQ4</a:t>
            </a:r>
            <a:endParaRPr kumimoji="0" lang="en-AU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4286C-E0B3-B425-CE04-3817416FE2F1}"/>
              </a:ext>
            </a:extLst>
          </p:cNvPr>
          <p:cNvSpPr/>
          <p:nvPr/>
        </p:nvSpPr>
        <p:spPr bwMode="auto">
          <a:xfrm>
            <a:off x="4224611" y="2730322"/>
            <a:ext cx="7272808" cy="146848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j-lt"/>
              </a:rPr>
              <a:t>RQ1</a:t>
            </a:r>
            <a:endParaRPr kumimoji="0" lang="en-AU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980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B269-B23B-302F-4B8D-6F9BCBCC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r>
              <a:rPr lang="de-DE" dirty="0"/>
              <a:t> </a:t>
            </a:r>
            <a:r>
              <a:rPr lang="en-US" dirty="0"/>
              <a:t>&amp;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0DFD-32A0-6915-D225-F0703955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K. Rabbani, M. Lissandrini, and K. Hose, “Extraction of Validating Shapes from Very Large Knowledge Graphs,” en, Proceedings of the VLDB Endowment, vol. 16, no. 5, pp. 1023–1032, Jan. 2023, issn: 2150-8097. doi: 10 . 14778 / 3579075 . 3579078. [Online]. Available: 6 https : / / dl . acm . org / doi / 10 . 14778 / 3579075 . 3579078 (visited on 11/13/2023).</a:t>
            </a:r>
          </a:p>
          <a:p>
            <a:r>
              <a:rPr lang="en-AU" sz="2000" dirty="0"/>
              <a:t>M. Frommhold, R. N. Piris, and N. Arndt, “Towards Versioning of Arbitrary RDF Data,” en</a:t>
            </a:r>
          </a:p>
          <a:p>
            <a:r>
              <a:rPr lang="en-AU" sz="2000" dirty="0"/>
              <a:t>R. Pernischova, D. Dell’Aglio, M. Horridge, M. Baumgartner, and A. Bernstein, “Toward Predicting Impact of Changes in Evolving Knowledge Graphs,” Oct. 2019.</a:t>
            </a:r>
          </a:p>
          <a:p>
            <a:r>
              <a:rPr lang="en-AU" sz="2000" dirty="0"/>
              <a:t>A. Schmickl, 5 steps to detect inconsistencies in evolving knowledge graphs, en, Feb. 2021. [Online]. Available: https://alenaschmickl. medium . com / 5 - steps - to - find - inconsistencies - in - evolving - knowledge-graphs-6f3f88c0ab7b (visited on 11/10/2023). </a:t>
            </a:r>
          </a:p>
          <a:p>
            <a:r>
              <a:rPr lang="en-AU" sz="2000" dirty="0"/>
              <a:t>I. Boneva, J. Dusart, D. Fern´andez Alvarez, and J. E. L. Gayo, Shape Designer for ShEx and SHACL Constraints, Published: ISWC 2019 - 18th International Semantic Web Conference, Oct. 2019. [Online]. Available: https://hal.science/hal-02268667 (visited on 11/29/2023).</a:t>
            </a:r>
          </a:p>
          <a:p>
            <a:r>
              <a:rPr lang="en-AU" sz="2000" dirty="0"/>
              <a:t>A. Keely, Shaclgen: Shacl graph generator. [Online]. Available: https: //github.com/uwlib-cams/shaclgen (visited on 11/29/2023).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19616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116" y="3072577"/>
            <a:ext cx="11258941" cy="714433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642034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771</Words>
  <Application>Microsoft Office PowerPoint</Application>
  <PresentationFormat>Custom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Calibri</vt:lpstr>
      <vt:lpstr>Google Sans</vt:lpstr>
      <vt:lpstr>Blends</vt:lpstr>
      <vt:lpstr>SHACL Shape Extraction for Evolving Knowledge Graphs using QSE</vt:lpstr>
      <vt:lpstr>Introduction</vt:lpstr>
      <vt:lpstr>Research Questions</vt:lpstr>
      <vt:lpstr>Research Questions</vt:lpstr>
      <vt:lpstr>Methodology and approach</vt:lpstr>
      <vt:lpstr>Literature &amp; State of the art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2024-03-22T09:21:03Z</dcterms:modified>
</cp:coreProperties>
</file>