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89" r:id="rId3"/>
    <p:sldId id="261" r:id="rId4"/>
    <p:sldId id="312" r:id="rId5"/>
    <p:sldId id="320" r:id="rId6"/>
    <p:sldId id="319" r:id="rId7"/>
    <p:sldId id="317" r:id="rId8"/>
    <p:sldId id="318" r:id="rId9"/>
    <p:sldId id="323" r:id="rId10"/>
    <p:sldId id="322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  <p15:guide id="3" pos="483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pos="3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4660"/>
  </p:normalViewPr>
  <p:slideViewPr>
    <p:cSldViewPr snapToGrid="0">
      <p:cViewPr>
        <p:scale>
          <a:sx n="110" d="100"/>
          <a:sy n="110" d="100"/>
        </p:scale>
        <p:origin x="-1170" y="-210"/>
      </p:cViewPr>
      <p:guideLst>
        <p:guide orient="horz" pos="2137"/>
        <p:guide pos="3840"/>
        <p:guide pos="483"/>
        <p:guide pos="7151"/>
        <p:guide pos="36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2020-12-31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9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2020-12-31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5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18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4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90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9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9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58675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9EAD85-B801-4B8A-897A-44ADE610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45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jp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12">
            <a:extLst>
              <a:ext uri="{FF2B5EF4-FFF2-40B4-BE49-F238E27FC236}">
                <a16:creationId xmlns="" xmlns:a16="http://schemas.microsoft.com/office/drawing/2014/main" id="{1ADBB93F-F5EE-422F-9140-606E3077B48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矩形 6">
            <a:extLst>
              <a:ext uri="{FF2B5EF4-FFF2-40B4-BE49-F238E27FC236}">
                <a16:creationId xmlns="" xmlns:a16="http://schemas.microsoft.com/office/drawing/2014/main" id="{5D37A102-9C33-4CB2-81D9-903C465706A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19050" y="1022350"/>
            <a:ext cx="2705100" cy="2647950"/>
          </a:xfrm>
          <a:prstGeom prst="rect">
            <a:avLst/>
          </a:prstGeom>
          <a:blipFill>
            <a:blip r:embed="rId14"/>
            <a:stretch>
              <a:fillRect l="-18073" r="-17905"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矩形 7">
            <a:extLst>
              <a:ext uri="{FF2B5EF4-FFF2-40B4-BE49-F238E27FC236}">
                <a16:creationId xmlns="" xmlns:a16="http://schemas.microsoft.com/office/drawing/2014/main" id="{440B61B1-5198-43F8-A2AD-E35A6B7CA6F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724150" y="1022350"/>
            <a:ext cx="2800350" cy="1314450"/>
          </a:xfrm>
          <a:prstGeom prst="rect">
            <a:avLst/>
          </a:prstGeom>
          <a:blipFill>
            <a:blip r:embed="rId15"/>
            <a:stretch>
              <a:fillRect t="-19661" b="-19293"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矩形 8">
            <a:extLst>
              <a:ext uri="{FF2B5EF4-FFF2-40B4-BE49-F238E27FC236}">
                <a16:creationId xmlns="" xmlns:a16="http://schemas.microsoft.com/office/drawing/2014/main" id="{0E35B24D-6C7B-4430-95D3-596C88F88D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724150" y="2381689"/>
            <a:ext cx="2800350" cy="1298135"/>
          </a:xfrm>
          <a:prstGeom prst="rect">
            <a:avLst/>
          </a:prstGeom>
          <a:blipFill>
            <a:blip r:embed="rId16"/>
            <a:stretch>
              <a:fillRect t="-21190" b="-20784"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10">
            <a:extLst>
              <a:ext uri="{FF2B5EF4-FFF2-40B4-BE49-F238E27FC236}">
                <a16:creationId xmlns="" xmlns:a16="http://schemas.microsoft.com/office/drawing/2014/main" id="{49566E58-1276-4C6F-8615-25A88726215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998811" y="3986152"/>
            <a:ext cx="2800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对标</a:t>
            </a:r>
            <a:endParaRPr lang="zh-CN" altLang="en-US" sz="6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_文本框 11">
            <a:extLst>
              <a:ext uri="{FF2B5EF4-FFF2-40B4-BE49-F238E27FC236}">
                <a16:creationId xmlns="" xmlns:a16="http://schemas.microsoft.com/office/drawing/2014/main" id="{7E9EB336-825A-4BC8-87C3-272010511B6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324475" y="3993806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单兵</a:t>
            </a:r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_矩形 15">
            <a:extLst>
              <a:ext uri="{FF2B5EF4-FFF2-40B4-BE49-F238E27FC236}">
                <a16:creationId xmlns="" xmlns:a16="http://schemas.microsoft.com/office/drawing/2014/main" id="{BB5198A7-C58A-4744-940C-F97DEE05A91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043987" y="5590887"/>
            <a:ext cx="2568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制作人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：黄钊 裴梦泽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EB7CEE8-1FDE-4518-A3DC-B9A2A13D16AA}"/>
              </a:ext>
            </a:extLst>
          </p:cNvPr>
          <p:cNvGrpSpPr/>
          <p:nvPr/>
        </p:nvGrpSpPr>
        <p:grpSpPr>
          <a:xfrm>
            <a:off x="5562600" y="1022350"/>
            <a:ext cx="6629400" cy="2647950"/>
            <a:chOff x="5562600" y="1022350"/>
            <a:chExt cx="6629400" cy="2647950"/>
          </a:xfrm>
        </p:grpSpPr>
        <p:sp>
          <p:nvSpPr>
            <p:cNvPr id="2" name="PA_矩形 1">
              <a:extLst>
                <a:ext uri="{FF2B5EF4-FFF2-40B4-BE49-F238E27FC236}">
                  <a16:creationId xmlns="" xmlns:a16="http://schemas.microsoft.com/office/drawing/2014/main" id="{8181C224-4D98-4A0A-B44F-C02776D7220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562600" y="1022350"/>
              <a:ext cx="6629400" cy="2647950"/>
            </a:xfrm>
            <a:prstGeom prst="rect">
              <a:avLst/>
            </a:prstGeom>
            <a:blipFill>
              <a:blip r:embed="rId17"/>
              <a:stretch>
                <a:fillRect/>
              </a:stretch>
            </a:blip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4A98064F-560D-463D-A688-A904B7BB5741}"/>
                </a:ext>
              </a:extLst>
            </p:cNvPr>
            <p:cNvGrpSpPr/>
            <p:nvPr/>
          </p:nvGrpSpPr>
          <p:grpSpPr>
            <a:xfrm>
              <a:off x="5562600" y="1022350"/>
              <a:ext cx="6629400" cy="2647949"/>
              <a:chOff x="5562600" y="1022350"/>
              <a:chExt cx="6629400" cy="2647949"/>
            </a:xfrm>
          </p:grpSpPr>
          <p:sp>
            <p:nvSpPr>
              <p:cNvPr id="14" name="PA_矩形 13">
                <a:extLst>
                  <a:ext uri="{FF2B5EF4-FFF2-40B4-BE49-F238E27FC236}">
                    <a16:creationId xmlns="" xmlns:a16="http://schemas.microsoft.com/office/drawing/2014/main" id="{9FC3584E-A51C-4C9E-9D36-609EB9B02F16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5562600" y="1022350"/>
                <a:ext cx="6629400" cy="2647949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PA_文本框 18">
                <a:extLst>
                  <a:ext uri="{FF2B5EF4-FFF2-40B4-BE49-F238E27FC236}">
                    <a16:creationId xmlns="" xmlns:a16="http://schemas.microsoft.com/office/drawing/2014/main" id="{1C2FEA35-0846-47B5-81E6-7AB93F2B08D2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086475" y="2217454"/>
                <a:ext cx="591502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4000" b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defRPr>
                </a:lvl1pPr>
              </a:lstStyle>
              <a:p>
                <a:r>
                  <a:rPr lang="en-US" altLang="zh-CN" dirty="0"/>
                  <a:t>TRAINING </a:t>
                </a:r>
              </a:p>
              <a:p>
                <a:r>
                  <a:rPr lang="en-US" altLang="zh-CN" dirty="0"/>
                  <a:t>FOR THE PRODUCT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159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91408" y="209420"/>
            <a:ext cx="1014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单兵辅助安全管控业务规划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4" name="Picture 6" descr="bi工具_报表软件_数据可视化平台_大数据分析工具-永洪科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50825"/>
            <a:ext cx="11811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Users\A07067\桌面\单兵辅助安全管控模块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022475"/>
            <a:ext cx="113538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2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">
            <a:extLst>
              <a:ext uri="{FF2B5EF4-FFF2-40B4-BE49-F238E27FC236}">
                <a16:creationId xmlns="" xmlns:a16="http://schemas.microsoft.com/office/drawing/2014/main" id="{AD002B8B-95AC-41BF-83EB-98F7AC83EFA4}"/>
              </a:ext>
            </a:extLst>
          </p:cNvPr>
          <p:cNvSpPr txBox="1"/>
          <p:nvPr/>
        </p:nvSpPr>
        <p:spPr>
          <a:xfrm>
            <a:off x="6866805" y="2820174"/>
            <a:ext cx="715350" cy="40011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DAE652DE-3340-4A97-9926-F1052AB7F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8" y="0"/>
            <a:ext cx="4785360" cy="6858000"/>
          </a:xfrm>
          <a:prstGeom prst="rect">
            <a:avLst/>
          </a:prstGeom>
        </p:spPr>
      </p:pic>
      <p:sp>
        <p:nvSpPr>
          <p:cNvPr id="16" name="PA_矩形 12">
            <a:extLst>
              <a:ext uri="{FF2B5EF4-FFF2-40B4-BE49-F238E27FC236}">
                <a16:creationId xmlns="" xmlns:a16="http://schemas.microsoft.com/office/drawing/2014/main" id="{A4AA11D7-FABC-4497-A5C8-71B272E9C3D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91778" y="0"/>
            <a:ext cx="4812713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>
            <a:extLst>
              <a:ext uri="{FF2B5EF4-FFF2-40B4-BE49-F238E27FC236}">
                <a16:creationId xmlns="" xmlns:a16="http://schemas.microsoft.com/office/drawing/2014/main" id="{9FA644B2-DCE7-40A1-A69E-A1CA4655EA7B}"/>
              </a:ext>
            </a:extLst>
          </p:cNvPr>
          <p:cNvSpPr txBox="1"/>
          <p:nvPr/>
        </p:nvSpPr>
        <p:spPr>
          <a:xfrm>
            <a:off x="2750284" y="3058410"/>
            <a:ext cx="192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AB2F0E76-53AC-45B3-B71F-FCF2F2AF5211}"/>
              </a:ext>
            </a:extLst>
          </p:cNvPr>
          <p:cNvSpPr/>
          <p:nvPr/>
        </p:nvSpPr>
        <p:spPr>
          <a:xfrm>
            <a:off x="1767167" y="2531759"/>
            <a:ext cx="608267" cy="60826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52E2ABA-3CD7-4FFB-B4F5-A38BBD06FCCC}"/>
              </a:ext>
            </a:extLst>
          </p:cNvPr>
          <p:cNvSpPr/>
          <p:nvPr/>
        </p:nvSpPr>
        <p:spPr>
          <a:xfrm>
            <a:off x="2512429" y="3232816"/>
            <a:ext cx="250463" cy="2504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0B3A5335-60FC-429C-96C3-9122CF93F22F}"/>
              </a:ext>
            </a:extLst>
          </p:cNvPr>
          <p:cNvSpPr/>
          <p:nvPr/>
        </p:nvSpPr>
        <p:spPr>
          <a:xfrm>
            <a:off x="2686445" y="2323878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">
            <a:extLst>
              <a:ext uri="{FF2B5EF4-FFF2-40B4-BE49-F238E27FC236}">
                <a16:creationId xmlns="" xmlns:a16="http://schemas.microsoft.com/office/drawing/2014/main" id="{3E2ABA5D-9894-4A5E-8F10-E9FF96277747}"/>
              </a:ext>
            </a:extLst>
          </p:cNvPr>
          <p:cNvSpPr txBox="1"/>
          <p:nvPr/>
        </p:nvSpPr>
        <p:spPr>
          <a:xfrm>
            <a:off x="6866805" y="3685853"/>
            <a:ext cx="715350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E199CB0E-2489-4EE0-B19C-69609F1AC7DA}"/>
              </a:ext>
            </a:extLst>
          </p:cNvPr>
          <p:cNvSpPr/>
          <p:nvPr/>
        </p:nvSpPr>
        <p:spPr>
          <a:xfrm>
            <a:off x="7890524" y="274013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相关产品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4341F8B2-E8FA-484C-91B7-820AA65B772A}"/>
              </a:ext>
            </a:extLst>
          </p:cNvPr>
          <p:cNvSpPr/>
          <p:nvPr/>
        </p:nvSpPr>
        <p:spPr>
          <a:xfrm>
            <a:off x="7890524" y="361043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核心业务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="" xmlns:a16="http://schemas.microsoft.com/office/drawing/2014/main" id="{AD002B8B-95AC-41BF-83EB-98F7AC83EFA4}"/>
              </a:ext>
            </a:extLst>
          </p:cNvPr>
          <p:cNvSpPr txBox="1"/>
          <p:nvPr/>
        </p:nvSpPr>
        <p:spPr>
          <a:xfrm>
            <a:off x="6934539" y="4479644"/>
            <a:ext cx="715350" cy="40011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199CB0E-2489-4EE0-B19C-69609F1AC7DA}"/>
              </a:ext>
            </a:extLst>
          </p:cNvPr>
          <p:cNvSpPr/>
          <p:nvPr/>
        </p:nvSpPr>
        <p:spPr>
          <a:xfrm>
            <a:off x="7958258" y="439960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业务计划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0E7D3B5D-3EE8-45E8-9BB3-CF2637FA79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2" name="PA_矩形 12">
            <a:extLst>
              <a:ext uri="{FF2B5EF4-FFF2-40B4-BE49-F238E27FC236}">
                <a16:creationId xmlns="" xmlns:a16="http://schemas.microsoft.com/office/drawing/2014/main" id="{451EB00A-0537-4F02-B70A-3003A048472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" y="0"/>
            <a:ext cx="12191997" cy="685800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6F91A08-0D26-4F92-8610-FB93423D28D1}"/>
              </a:ext>
            </a:extLst>
          </p:cNvPr>
          <p:cNvSpPr/>
          <p:nvPr/>
        </p:nvSpPr>
        <p:spPr>
          <a:xfrm>
            <a:off x="1090031" y="1085799"/>
            <a:ext cx="2733870" cy="26107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文本框 5">
            <a:extLst>
              <a:ext uri="{FF2B5EF4-FFF2-40B4-BE49-F238E27FC236}">
                <a16:creationId xmlns="" xmlns:a16="http://schemas.microsoft.com/office/drawing/2014/main" id="{2ADB5009-4ADC-481D-8265-5CFC0091C9B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772112" y="2748559"/>
            <a:ext cx="4404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相关产品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8890853C-6816-4D7F-8DB3-AEBB9D1A03D2}"/>
              </a:ext>
            </a:extLst>
          </p:cNvPr>
          <p:cNvSpPr/>
          <p:nvPr/>
        </p:nvSpPr>
        <p:spPr>
          <a:xfrm>
            <a:off x="11204812" y="6155140"/>
            <a:ext cx="987187" cy="440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ONE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A1A272A-38AB-41CD-98B8-3B13F4596183}"/>
              </a:ext>
            </a:extLst>
          </p:cNvPr>
          <p:cNvSpPr/>
          <p:nvPr/>
        </p:nvSpPr>
        <p:spPr>
          <a:xfrm>
            <a:off x="4926762" y="2946997"/>
            <a:ext cx="434122" cy="434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0A2C5DF8-C54A-4268-BAD8-EC757118BC96}"/>
              </a:ext>
            </a:extLst>
          </p:cNvPr>
          <p:cNvSpPr/>
          <p:nvPr/>
        </p:nvSpPr>
        <p:spPr>
          <a:xfrm>
            <a:off x="2989509" y="1243884"/>
            <a:ext cx="1691136" cy="1691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48D538E-7B3F-4615-BC55-43DA8C5756EA}"/>
              </a:ext>
            </a:extLst>
          </p:cNvPr>
          <p:cNvSpPr txBox="1"/>
          <p:nvPr/>
        </p:nvSpPr>
        <p:spPr>
          <a:xfrm>
            <a:off x="3001039" y="1398295"/>
            <a:ext cx="2212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P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79916A2E-1767-401E-9BF5-07254A8AA860}"/>
              </a:ext>
            </a:extLst>
          </p:cNvPr>
          <p:cNvSpPr/>
          <p:nvPr/>
        </p:nvSpPr>
        <p:spPr>
          <a:xfrm>
            <a:off x="3379833" y="2264308"/>
            <a:ext cx="694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ART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37DABA1-BC0E-4C6F-B762-4EB3390B9EE9}"/>
              </a:ext>
            </a:extLst>
          </p:cNvPr>
          <p:cNvSpPr/>
          <p:nvPr/>
        </p:nvSpPr>
        <p:spPr>
          <a:xfrm>
            <a:off x="3935932" y="2037216"/>
            <a:ext cx="755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005D7596-76A7-4B20-B178-5F01169D23CC}"/>
              </a:ext>
            </a:extLst>
          </p:cNvPr>
          <p:cNvSpPr/>
          <p:nvPr/>
        </p:nvSpPr>
        <p:spPr>
          <a:xfrm>
            <a:off x="2271258" y="3195047"/>
            <a:ext cx="2095057" cy="20006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E215DB71-54A1-4730-978E-E27A4975FE24}"/>
              </a:ext>
            </a:extLst>
          </p:cNvPr>
          <p:cNvSpPr/>
          <p:nvPr/>
        </p:nvSpPr>
        <p:spPr>
          <a:xfrm>
            <a:off x="5591084" y="3614988"/>
            <a:ext cx="3240000" cy="1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599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91408" y="209420"/>
            <a:ext cx="1014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公司及产品</a:t>
            </a:r>
            <a:endParaRPr lang="zh-CN" altLang="en-US" sz="2000" dirty="0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://www.valwell.com/hw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867" y="1406906"/>
            <a:ext cx="1808560" cy="93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sh-tech.com/images/icon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96" y="3350003"/>
            <a:ext cx="1895531" cy="46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新一代生产管理软件|MIS系统---大唐思拓智慧型管控平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96" y="5073235"/>
            <a:ext cx="1930051" cy="73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893514" y="149480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巡检作业安全管控系统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3893514" y="312801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智慧风电一体化管控平台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3893514" y="507493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风电安全生产一体化管控解决方案</a:t>
            </a:r>
          </a:p>
        </p:txBody>
      </p:sp>
      <p:sp>
        <p:nvSpPr>
          <p:cNvPr id="6" name="矩形 5"/>
          <p:cNvSpPr/>
          <p:nvPr/>
        </p:nvSpPr>
        <p:spPr>
          <a:xfrm>
            <a:off x="4451964" y="1844483"/>
            <a:ext cx="6849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集防</a:t>
            </a:r>
            <a:r>
              <a:rPr lang="zh-CN" altLang="en-US" sz="1600" dirty="0"/>
              <a:t>误操作闭锁、锁控、巡检与一体的风电场安全管控</a:t>
            </a:r>
            <a:r>
              <a:rPr lang="zh-CN" altLang="en-US" sz="1600" dirty="0" smtClean="0"/>
              <a:t>系统。</a:t>
            </a:r>
            <a:endParaRPr lang="en-US" altLang="zh-CN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4477365" y="3496121"/>
            <a:ext cx="6947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针对</a:t>
            </a:r>
            <a:r>
              <a:rPr lang="zh-CN" altLang="en-US" sz="1600" dirty="0"/>
              <a:t>风电场现场管理工作、生产工作的痛点</a:t>
            </a:r>
            <a:r>
              <a:rPr lang="zh-CN" altLang="en-US" sz="1600" dirty="0" smtClean="0"/>
              <a:t>，</a:t>
            </a:r>
            <a:endParaRPr lang="en-US" altLang="zh-CN" sz="1600" dirty="0"/>
          </a:p>
          <a:p>
            <a:r>
              <a:rPr lang="zh-CN" altLang="en-US" sz="1600" dirty="0" smtClean="0"/>
              <a:t>提升</a:t>
            </a:r>
            <a:r>
              <a:rPr lang="zh-CN" altLang="en-US" sz="1600" dirty="0"/>
              <a:t>现场设备可利用率、减轻人员劳动强度、增强日常管理</a:t>
            </a:r>
            <a:r>
              <a:rPr lang="zh-CN" altLang="en-US" sz="1600" dirty="0" smtClean="0"/>
              <a:t>效率</a:t>
            </a:r>
            <a:r>
              <a:rPr lang="zh-CN" altLang="en-US" sz="16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477364" y="5469885"/>
            <a:ext cx="6947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实现对安全生产的全方位、全过程、全天候、全员的有效管</a:t>
            </a:r>
            <a:r>
              <a:rPr lang="zh-CN" altLang="en-US" sz="1600" dirty="0" smtClean="0"/>
              <a:t>控。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270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0E7D3B5D-3EE8-45E8-9BB3-CF2637FA7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2" name="PA_矩形 12">
            <a:extLst>
              <a:ext uri="{FF2B5EF4-FFF2-40B4-BE49-F238E27FC236}">
                <a16:creationId xmlns="" xmlns:a16="http://schemas.microsoft.com/office/drawing/2014/main" id="{451EB00A-0537-4F02-B70A-3003A048472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" y="0"/>
            <a:ext cx="12191997" cy="685800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6F91A08-0D26-4F92-8610-FB93423D28D1}"/>
              </a:ext>
            </a:extLst>
          </p:cNvPr>
          <p:cNvSpPr/>
          <p:nvPr/>
        </p:nvSpPr>
        <p:spPr>
          <a:xfrm>
            <a:off x="1090031" y="1085799"/>
            <a:ext cx="2733870" cy="26107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文本框 5">
            <a:extLst>
              <a:ext uri="{FF2B5EF4-FFF2-40B4-BE49-F238E27FC236}">
                <a16:creationId xmlns="" xmlns:a16="http://schemas.microsoft.com/office/drawing/2014/main" id="{2ADB5009-4ADC-481D-8265-5CFC0091C9B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72112" y="2748559"/>
            <a:ext cx="3795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核心业务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8890853C-6816-4D7F-8DB3-AEBB9D1A03D2}"/>
              </a:ext>
            </a:extLst>
          </p:cNvPr>
          <p:cNvSpPr/>
          <p:nvPr/>
        </p:nvSpPr>
        <p:spPr>
          <a:xfrm>
            <a:off x="10964334" y="6155140"/>
            <a:ext cx="1227666" cy="440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TWO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A1A272A-38AB-41CD-98B8-3B13F4596183}"/>
              </a:ext>
            </a:extLst>
          </p:cNvPr>
          <p:cNvSpPr/>
          <p:nvPr/>
        </p:nvSpPr>
        <p:spPr>
          <a:xfrm>
            <a:off x="4926762" y="2946997"/>
            <a:ext cx="434122" cy="434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0A2C5DF8-C54A-4268-BAD8-EC757118BC96}"/>
              </a:ext>
            </a:extLst>
          </p:cNvPr>
          <p:cNvSpPr/>
          <p:nvPr/>
        </p:nvSpPr>
        <p:spPr>
          <a:xfrm>
            <a:off x="2989509" y="1243884"/>
            <a:ext cx="1691136" cy="1691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48D538E-7B3F-4615-BC55-43DA8C5756EA}"/>
              </a:ext>
            </a:extLst>
          </p:cNvPr>
          <p:cNvSpPr txBox="1"/>
          <p:nvPr/>
        </p:nvSpPr>
        <p:spPr>
          <a:xfrm>
            <a:off x="3001039" y="1398295"/>
            <a:ext cx="2212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P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79916A2E-1767-401E-9BF5-07254A8AA860}"/>
              </a:ext>
            </a:extLst>
          </p:cNvPr>
          <p:cNvSpPr/>
          <p:nvPr/>
        </p:nvSpPr>
        <p:spPr>
          <a:xfrm>
            <a:off x="3379833" y="2264308"/>
            <a:ext cx="694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ART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37DABA1-BC0E-4C6F-B762-4EB3390B9EE9}"/>
              </a:ext>
            </a:extLst>
          </p:cNvPr>
          <p:cNvSpPr/>
          <p:nvPr/>
        </p:nvSpPr>
        <p:spPr>
          <a:xfrm>
            <a:off x="3935932" y="2037216"/>
            <a:ext cx="755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02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005D7596-76A7-4B20-B178-5F01169D23CC}"/>
              </a:ext>
            </a:extLst>
          </p:cNvPr>
          <p:cNvSpPr/>
          <p:nvPr/>
        </p:nvSpPr>
        <p:spPr>
          <a:xfrm>
            <a:off x="2271258" y="3195047"/>
            <a:ext cx="2095057" cy="20006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E215DB71-54A1-4730-978E-E27A4975FE24}"/>
              </a:ext>
            </a:extLst>
          </p:cNvPr>
          <p:cNvSpPr/>
          <p:nvPr/>
        </p:nvSpPr>
        <p:spPr>
          <a:xfrm>
            <a:off x="5591084" y="3614988"/>
            <a:ext cx="3240000" cy="1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7403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91408" y="209420"/>
            <a:ext cx="1014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华伟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安全管控核心业务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4" name="Picture 6" descr="bi工具_报表软件_数据可视化平台_大数据分析工具-永洪科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50825"/>
            <a:ext cx="11811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 descr="D:\Users\A07067\桌面\华伟 巡检作业安全管控系统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874781"/>
            <a:ext cx="9988550" cy="56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24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91408" y="209420"/>
            <a:ext cx="1014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赛摩博晟安全管控核心业务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4" name="Picture 6" descr="bi工具_报表软件_数据可视化平台_大数据分析工具-永洪科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50825"/>
            <a:ext cx="11811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Users\A07067\桌面\赛摩博晟 智慧风电一体化管控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93825"/>
            <a:ext cx="11544300" cy="407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4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91408" y="209420"/>
            <a:ext cx="1014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大唐思拓安全管控核心业务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4" name="Picture 6" descr="bi工具_报表软件_数据可视化平台_大数据分析工具-永洪科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50825"/>
            <a:ext cx="11811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sers\A07067\桌面\大唐思拓 风电安全生产一体化管控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7" y="1295400"/>
            <a:ext cx="1167553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0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0E7D3B5D-3EE8-45E8-9BB3-CF2637FA7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2" name="PA_矩形 12">
            <a:extLst>
              <a:ext uri="{FF2B5EF4-FFF2-40B4-BE49-F238E27FC236}">
                <a16:creationId xmlns="" xmlns:a16="http://schemas.microsoft.com/office/drawing/2014/main" id="{451EB00A-0537-4F02-B70A-3003A048472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" y="0"/>
            <a:ext cx="12191997" cy="685800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6F91A08-0D26-4F92-8610-FB93423D28D1}"/>
              </a:ext>
            </a:extLst>
          </p:cNvPr>
          <p:cNvSpPr/>
          <p:nvPr/>
        </p:nvSpPr>
        <p:spPr>
          <a:xfrm>
            <a:off x="1090031" y="1085799"/>
            <a:ext cx="2733870" cy="26107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文本框 5">
            <a:extLst>
              <a:ext uri="{FF2B5EF4-FFF2-40B4-BE49-F238E27FC236}">
                <a16:creationId xmlns="" xmlns:a16="http://schemas.microsoft.com/office/drawing/2014/main" id="{2ADB5009-4ADC-481D-8265-5CFC0091C9B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72112" y="2748559"/>
            <a:ext cx="3795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业务计划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8890853C-6816-4D7F-8DB3-AEBB9D1A03D2}"/>
              </a:ext>
            </a:extLst>
          </p:cNvPr>
          <p:cNvSpPr/>
          <p:nvPr/>
        </p:nvSpPr>
        <p:spPr>
          <a:xfrm>
            <a:off x="10964334" y="6155140"/>
            <a:ext cx="1227666" cy="440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THREE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A1A272A-38AB-41CD-98B8-3B13F4596183}"/>
              </a:ext>
            </a:extLst>
          </p:cNvPr>
          <p:cNvSpPr/>
          <p:nvPr/>
        </p:nvSpPr>
        <p:spPr>
          <a:xfrm>
            <a:off x="4926762" y="2946997"/>
            <a:ext cx="434122" cy="434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0A2C5DF8-C54A-4268-BAD8-EC757118BC96}"/>
              </a:ext>
            </a:extLst>
          </p:cNvPr>
          <p:cNvSpPr/>
          <p:nvPr/>
        </p:nvSpPr>
        <p:spPr>
          <a:xfrm>
            <a:off x="2989509" y="1243884"/>
            <a:ext cx="1691136" cy="1691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48D538E-7B3F-4615-BC55-43DA8C5756EA}"/>
              </a:ext>
            </a:extLst>
          </p:cNvPr>
          <p:cNvSpPr txBox="1"/>
          <p:nvPr/>
        </p:nvSpPr>
        <p:spPr>
          <a:xfrm>
            <a:off x="3001039" y="1398295"/>
            <a:ext cx="2212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P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79916A2E-1767-401E-9BF5-07254A8AA860}"/>
              </a:ext>
            </a:extLst>
          </p:cNvPr>
          <p:cNvSpPr/>
          <p:nvPr/>
        </p:nvSpPr>
        <p:spPr>
          <a:xfrm>
            <a:off x="3379833" y="2264308"/>
            <a:ext cx="694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ART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37DABA1-BC0E-4C6F-B762-4EB3390B9EE9}"/>
              </a:ext>
            </a:extLst>
          </p:cNvPr>
          <p:cNvSpPr/>
          <p:nvPr/>
        </p:nvSpPr>
        <p:spPr>
          <a:xfrm>
            <a:off x="3935932" y="2037216"/>
            <a:ext cx="755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03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005D7596-76A7-4B20-B178-5F01169D23CC}"/>
              </a:ext>
            </a:extLst>
          </p:cNvPr>
          <p:cNvSpPr/>
          <p:nvPr/>
        </p:nvSpPr>
        <p:spPr>
          <a:xfrm>
            <a:off x="2271258" y="3195047"/>
            <a:ext cx="2095057" cy="20006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E215DB71-54A1-4730-978E-E27A4975FE24}"/>
              </a:ext>
            </a:extLst>
          </p:cNvPr>
          <p:cNvSpPr/>
          <p:nvPr/>
        </p:nvSpPr>
        <p:spPr>
          <a:xfrm>
            <a:off x="5591084" y="3614988"/>
            <a:ext cx="3240000" cy="1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9432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产品培训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80106"/>
      </a:accent1>
      <a:accent2>
        <a:srgbClr val="F65050"/>
      </a:accent2>
      <a:accent3>
        <a:srgbClr val="FC7C7C"/>
      </a:accent3>
      <a:accent4>
        <a:srgbClr val="FE6666"/>
      </a:accent4>
      <a:accent5>
        <a:srgbClr val="EE2222"/>
      </a:accent5>
      <a:accent6>
        <a:srgbClr val="D22828"/>
      </a:accent6>
      <a:hlink>
        <a:srgbClr val="B80106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B80106"/>
    </a:accent1>
    <a:accent2>
      <a:srgbClr val="F65050"/>
    </a:accent2>
    <a:accent3>
      <a:srgbClr val="FC7C7C"/>
    </a:accent3>
    <a:accent4>
      <a:srgbClr val="FE6666"/>
    </a:accent4>
    <a:accent5>
      <a:srgbClr val="EE2222"/>
    </a:accent5>
    <a:accent6>
      <a:srgbClr val="D22828"/>
    </a:accent6>
    <a:hlink>
      <a:srgbClr val="B8010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B80106"/>
    </a:accent1>
    <a:accent2>
      <a:srgbClr val="F65050"/>
    </a:accent2>
    <a:accent3>
      <a:srgbClr val="FC7C7C"/>
    </a:accent3>
    <a:accent4>
      <a:srgbClr val="FE6666"/>
    </a:accent4>
    <a:accent5>
      <a:srgbClr val="EE2222"/>
    </a:accent5>
    <a:accent6>
      <a:srgbClr val="D22828"/>
    </a:accent6>
    <a:hlink>
      <a:srgbClr val="B801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</TotalTime>
  <Words>175</Words>
  <Application>Microsoft Office PowerPoint</Application>
  <PresentationFormat>自定义</PresentationFormat>
  <Paragraphs>50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黄钊</cp:lastModifiedBy>
  <cp:revision>231</cp:revision>
  <dcterms:created xsi:type="dcterms:W3CDTF">2017-08-18T03:02:00Z</dcterms:created>
  <dcterms:modified xsi:type="dcterms:W3CDTF">2020-12-31T03:28:11Z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