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89" r:id="rId3"/>
    <p:sldId id="354" r:id="rId4"/>
    <p:sldId id="352" r:id="rId5"/>
    <p:sldId id="355" r:id="rId6"/>
    <p:sldId id="341" r:id="rId7"/>
    <p:sldId id="343" r:id="rId8"/>
    <p:sldId id="344" r:id="rId9"/>
    <p:sldId id="353" r:id="rId10"/>
    <p:sldId id="348" r:id="rId11"/>
    <p:sldId id="349" r:id="rId12"/>
    <p:sldId id="350" r:id="rId13"/>
    <p:sldId id="351" r:id="rId14"/>
    <p:sldId id="342" r:id="rId15"/>
    <p:sldId id="356" r:id="rId16"/>
    <p:sldId id="339" r:id="rId17"/>
    <p:sldId id="336" r:id="rId18"/>
    <p:sldId id="357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pos="3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23" autoAdjust="0"/>
    <p:restoredTop sz="94660"/>
  </p:normalViewPr>
  <p:slideViewPr>
    <p:cSldViewPr snapToGrid="0">
      <p:cViewPr>
        <p:scale>
          <a:sx n="66" d="100"/>
          <a:sy n="66" d="100"/>
        </p:scale>
        <p:origin x="-256" y="-108"/>
      </p:cViewPr>
      <p:guideLst>
        <p:guide orient="horz" pos="2137"/>
        <p:guide pos="3840"/>
        <p:guide pos="483"/>
        <p:guide pos="7151"/>
        <p:guide pos="36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mzDocs\Work\windPowerDataResourceCenterWorks\&#31454;&#21697;&#20998;&#26512;\&#27599;&#21608;&#23545;&#26631;&#36755;&#20986;\&#25925;&#38556;&#35786;&#26029;&#19987;&#21033;&#30003;&#35831;&#20154;&#25968;&#3732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mzDocs\Work\windPowerDataResourceCenterWorks\&#31454;&#21697;&#20998;&#26512;\&#27599;&#21608;&#23545;&#26631;&#36755;&#20986;\&#25925;&#38556;&#35786;&#26029;&#19987;&#21033;&#30003;&#35831;&#20154;&#25968;&#3732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mzDocs\Work\windPowerDataResourceCenterWorks\&#31454;&#21697;&#20998;&#26512;\&#27599;&#21608;&#23545;&#26631;&#36755;&#20986;\&#25925;&#38556;&#35786;&#26029;&#19987;&#21033;&#30003;&#35831;&#20154;&#25968;&#3732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 algn="r">
              <a:defRPr/>
            </a:pPr>
            <a:r>
              <a:rPr lang="en-US" altLang="zh-CN" sz="1400" dirty="0"/>
              <a:t>2018</a:t>
            </a:r>
            <a:r>
              <a:rPr lang="zh-CN" altLang="en-US" sz="1400" dirty="0"/>
              <a:t>年</a:t>
            </a:r>
            <a:r>
              <a:rPr lang="en-US" altLang="zh-CN" sz="1400" dirty="0"/>
              <a:t>-2020</a:t>
            </a:r>
            <a:r>
              <a:rPr lang="zh-CN" altLang="en-US" sz="1400" dirty="0"/>
              <a:t>年申请</a:t>
            </a:r>
            <a:r>
              <a:rPr lang="zh-CN" altLang="en-US" sz="1400" dirty="0" smtClean="0"/>
              <a:t>专利总数前</a:t>
            </a:r>
            <a:r>
              <a:rPr lang="en-US" altLang="zh-CN" sz="1400" dirty="0"/>
              <a:t>10</a:t>
            </a:r>
            <a:r>
              <a:rPr lang="zh-CN" altLang="en-US" sz="1400" dirty="0"/>
              <a:t>企业</a:t>
            </a:r>
            <a:r>
              <a:rPr lang="en-US" altLang="zh-CN" sz="1400" dirty="0"/>
              <a:t>/</a:t>
            </a:r>
            <a:r>
              <a:rPr lang="zh-CN" altLang="en-US" sz="1400" dirty="0" smtClean="0"/>
              <a:t>高校</a:t>
            </a:r>
            <a:endParaRPr lang="en-US" altLang="zh-CN" sz="1400" dirty="0" smtClean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4"/>
            <c:invertIfNegative val="0"/>
            <c:bubble3D val="0"/>
            <c:spPr>
              <a:solidFill>
                <a:srgbClr val="00B0F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Sheet2!$A$3:$A$12</c:f>
              <c:strCache>
                <c:ptCount val="10"/>
                <c:pt idx="0">
                  <c:v>国家电网有限公司</c:v>
                </c:pt>
                <c:pt idx="1">
                  <c:v>国电联合动力技术有限公司</c:v>
                </c:pt>
                <c:pt idx="2">
                  <c:v>中国电力科学研究院有限公司</c:v>
                </c:pt>
                <c:pt idx="3">
                  <c:v>华北电力大学</c:v>
                </c:pt>
                <c:pt idx="4">
                  <c:v>明阳智慧能源集团股份公司</c:v>
                </c:pt>
                <c:pt idx="5">
                  <c:v>浙江运达风电股份有限公司</c:v>
                </c:pt>
                <c:pt idx="6">
                  <c:v>南京高速齿轮制造有限公司</c:v>
                </c:pt>
                <c:pt idx="7">
                  <c:v>重庆大学</c:v>
                </c:pt>
                <c:pt idx="8">
                  <c:v>天津大学</c:v>
                </c:pt>
                <c:pt idx="9">
                  <c:v>浙江大学</c:v>
                </c:pt>
              </c:strCache>
            </c:strRef>
          </c:cat>
          <c:val>
            <c:numRef>
              <c:f>Sheet2!$B$3:$B$12</c:f>
              <c:numCache>
                <c:formatCode>General</c:formatCode>
                <c:ptCount val="10"/>
                <c:pt idx="0">
                  <c:v>315</c:v>
                </c:pt>
                <c:pt idx="1">
                  <c:v>191</c:v>
                </c:pt>
                <c:pt idx="2">
                  <c:v>168</c:v>
                </c:pt>
                <c:pt idx="3">
                  <c:v>152</c:v>
                </c:pt>
                <c:pt idx="4">
                  <c:v>124</c:v>
                </c:pt>
                <c:pt idx="5">
                  <c:v>114</c:v>
                </c:pt>
                <c:pt idx="6">
                  <c:v>92</c:v>
                </c:pt>
                <c:pt idx="7">
                  <c:v>90</c:v>
                </c:pt>
                <c:pt idx="8">
                  <c:v>85</c:v>
                </c:pt>
                <c:pt idx="9">
                  <c:v>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7922944"/>
        <c:axId val="217924736"/>
      </c:barChart>
      <c:catAx>
        <c:axId val="217922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217924736"/>
        <c:crosses val="autoZero"/>
        <c:auto val="1"/>
        <c:lblAlgn val="ctr"/>
        <c:lblOffset val="100"/>
        <c:noMultiLvlLbl val="0"/>
      </c:catAx>
      <c:valAx>
        <c:axId val="2179247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7922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2018</a:t>
            </a:r>
            <a:r>
              <a:rPr lang="zh-CN" sz="1400" dirty="0"/>
              <a:t>年</a:t>
            </a:r>
            <a:r>
              <a:rPr lang="en-US" sz="1400" dirty="0"/>
              <a:t>-2020</a:t>
            </a:r>
            <a:r>
              <a:rPr lang="zh-CN" sz="1400" dirty="0"/>
              <a:t>年公开文献数前</a:t>
            </a:r>
            <a:r>
              <a:rPr lang="en-US" sz="1400" dirty="0"/>
              <a:t>10</a:t>
            </a:r>
            <a:r>
              <a:rPr lang="zh-CN" sz="1400" dirty="0"/>
              <a:t>企业</a:t>
            </a:r>
            <a:r>
              <a:rPr lang="en-US" sz="1400" dirty="0"/>
              <a:t>/</a:t>
            </a:r>
            <a:r>
              <a:rPr lang="zh-CN" sz="1400" dirty="0"/>
              <a:t>高校</a:t>
            </a:r>
          </a:p>
        </c:rich>
      </c:tx>
      <c:layout>
        <c:manualLayout>
          <c:xMode val="edge"/>
          <c:yMode val="edge"/>
          <c:x val="0.21114454161762997"/>
          <c:y val="2.1148032899900422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Pt>
            <c:idx val="2"/>
            <c:invertIfNegative val="0"/>
            <c:bubble3D val="0"/>
            <c:spPr>
              <a:solidFill>
                <a:srgbClr val="00B0F0"/>
              </a:solidFill>
            </c:spPr>
          </c:dPt>
          <c:dLbls>
            <c:dLbl>
              <c:idx val="4"/>
              <c:layout>
                <c:manualLayout>
                  <c:x val="1.6938900585326331E-3"/>
                  <c:y val="1.08041767075561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Sheet2!$A$24:$A$33</c:f>
              <c:strCache>
                <c:ptCount val="10"/>
                <c:pt idx="0">
                  <c:v>河海大学</c:v>
                </c:pt>
                <c:pt idx="1">
                  <c:v>天津大学</c:v>
                </c:pt>
                <c:pt idx="2">
                  <c:v>明阳智慧能源集团股份公司</c:v>
                </c:pt>
                <c:pt idx="3">
                  <c:v>浙江运达风电股份有限公司</c:v>
                </c:pt>
                <c:pt idx="4">
                  <c:v>重庆大学</c:v>
                </c:pt>
                <c:pt idx="5">
                  <c:v>浙江大学</c:v>
                </c:pt>
                <c:pt idx="6">
                  <c:v>华北电力大学</c:v>
                </c:pt>
                <c:pt idx="7">
                  <c:v>国电联合动力技术有限公司</c:v>
                </c:pt>
                <c:pt idx="8">
                  <c:v>中国电力科学研究院有限公司</c:v>
                </c:pt>
                <c:pt idx="9">
                  <c:v>国家电网有限公司</c:v>
                </c:pt>
              </c:strCache>
            </c:strRef>
          </c:cat>
          <c:val>
            <c:numRef>
              <c:f>Sheet2!$B$24:$B$33</c:f>
              <c:numCache>
                <c:formatCode>General</c:formatCode>
                <c:ptCount val="10"/>
                <c:pt idx="0">
                  <c:v>54</c:v>
                </c:pt>
                <c:pt idx="1">
                  <c:v>57</c:v>
                </c:pt>
                <c:pt idx="2">
                  <c:v>59</c:v>
                </c:pt>
                <c:pt idx="3">
                  <c:v>61</c:v>
                </c:pt>
                <c:pt idx="4">
                  <c:v>62</c:v>
                </c:pt>
                <c:pt idx="5">
                  <c:v>63</c:v>
                </c:pt>
                <c:pt idx="6">
                  <c:v>123</c:v>
                </c:pt>
                <c:pt idx="7">
                  <c:v>125</c:v>
                </c:pt>
                <c:pt idx="8">
                  <c:v>159</c:v>
                </c:pt>
                <c:pt idx="9">
                  <c:v>291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025472"/>
        <c:axId val="142027008"/>
      </c:barChart>
      <c:catAx>
        <c:axId val="142025472"/>
        <c:scaling>
          <c:orientation val="minMax"/>
        </c:scaling>
        <c:delete val="0"/>
        <c:axPos val="l"/>
        <c:majorTickMark val="none"/>
        <c:minorTickMark val="none"/>
        <c:tickLblPos val="nextTo"/>
        <c:crossAx val="142027008"/>
        <c:crosses val="autoZero"/>
        <c:auto val="1"/>
        <c:lblAlgn val="ctr"/>
        <c:lblOffset val="100"/>
        <c:noMultiLvlLbl val="0"/>
      </c:catAx>
      <c:valAx>
        <c:axId val="14202700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42025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2018</a:t>
            </a:r>
            <a:r>
              <a:rPr lang="zh-CN" sz="1400" dirty="0"/>
              <a:t>年</a:t>
            </a:r>
            <a:r>
              <a:rPr lang="en-US" sz="1400" dirty="0"/>
              <a:t>-2020</a:t>
            </a:r>
            <a:r>
              <a:rPr lang="zh-CN" sz="1400" dirty="0"/>
              <a:t>年授权公告文献数前</a:t>
            </a:r>
            <a:r>
              <a:rPr lang="en-US" sz="1400" dirty="0"/>
              <a:t>10</a:t>
            </a:r>
            <a:r>
              <a:rPr lang="zh-CN" sz="1400" dirty="0"/>
              <a:t>企业</a:t>
            </a:r>
            <a:r>
              <a:rPr lang="en-US" sz="1400" dirty="0"/>
              <a:t>/</a:t>
            </a:r>
            <a:r>
              <a:rPr lang="zh-CN" sz="1400" dirty="0"/>
              <a:t>高校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Pt>
            <c:idx val="7"/>
            <c:invertIfNegative val="0"/>
            <c:bubble3D val="0"/>
            <c:spPr>
              <a:solidFill>
                <a:srgbClr val="00B0F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Sheet2!$A$42:$A$50</c:f>
              <c:strCache>
                <c:ptCount val="9"/>
                <c:pt idx="0">
                  <c:v>天津大学</c:v>
                </c:pt>
                <c:pt idx="1">
                  <c:v>中国华能集团清洁能源技术研究院有限公司</c:v>
                </c:pt>
                <c:pt idx="2">
                  <c:v>华北电力大学</c:v>
                </c:pt>
                <c:pt idx="3">
                  <c:v>北京金风科创风电设备有限公司</c:v>
                </c:pt>
                <c:pt idx="4">
                  <c:v>南京安维士传动科技股份有限公司</c:v>
                </c:pt>
                <c:pt idx="5">
                  <c:v>南京高速齿轮制造有限公司</c:v>
                </c:pt>
                <c:pt idx="6">
                  <c:v>浙江运达风电股份有限公司</c:v>
                </c:pt>
                <c:pt idx="7">
                  <c:v>明阳智慧能源集团股份公司</c:v>
                </c:pt>
                <c:pt idx="8">
                  <c:v>国电联合动力技术有限公司</c:v>
                </c:pt>
              </c:strCache>
            </c:strRef>
          </c:cat>
          <c:val>
            <c:numRef>
              <c:f>Sheet2!$B$42:$B$50</c:f>
              <c:numCache>
                <c:formatCode>General</c:formatCode>
                <c:ptCount val="9"/>
                <c:pt idx="0">
                  <c:v>28</c:v>
                </c:pt>
                <c:pt idx="1">
                  <c:v>28</c:v>
                </c:pt>
                <c:pt idx="2">
                  <c:v>29</c:v>
                </c:pt>
                <c:pt idx="3">
                  <c:v>29</c:v>
                </c:pt>
                <c:pt idx="4">
                  <c:v>33</c:v>
                </c:pt>
                <c:pt idx="5">
                  <c:v>51</c:v>
                </c:pt>
                <c:pt idx="6">
                  <c:v>53</c:v>
                </c:pt>
                <c:pt idx="7">
                  <c:v>65</c:v>
                </c:pt>
                <c:pt idx="8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154368"/>
        <c:axId val="142168448"/>
      </c:barChart>
      <c:catAx>
        <c:axId val="142154368"/>
        <c:scaling>
          <c:orientation val="minMax"/>
        </c:scaling>
        <c:delete val="0"/>
        <c:axPos val="l"/>
        <c:majorTickMark val="none"/>
        <c:minorTickMark val="none"/>
        <c:tickLblPos val="nextTo"/>
        <c:crossAx val="142168448"/>
        <c:crosses val="autoZero"/>
        <c:auto val="1"/>
        <c:lblAlgn val="ctr"/>
        <c:lblOffset val="100"/>
        <c:noMultiLvlLbl val="0"/>
      </c:catAx>
      <c:valAx>
        <c:axId val="14216844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42154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2021-1-14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5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18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45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1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4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58675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9EAD85-B801-4B8A-897A-44ADE610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45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2.png"/><Relationship Id="rId5" Type="http://schemas.openxmlformats.org/officeDocument/2006/relationships/tags" Target="../tags/tag35.xml"/><Relationship Id="rId10" Type="http://schemas.openxmlformats.org/officeDocument/2006/relationships/image" Target="../media/image1.png"/><Relationship Id="rId4" Type="http://schemas.openxmlformats.org/officeDocument/2006/relationships/tags" Target="../tags/tag34.xml"/><Relationship Id="rId9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12">
            <a:extLst>
              <a:ext uri="{FF2B5EF4-FFF2-40B4-BE49-F238E27FC236}">
                <a16:creationId xmlns="" xmlns:a16="http://schemas.microsoft.com/office/drawing/2014/main" id="{1ADBB93F-F5EE-422F-9140-606E3077B4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矩形 6">
            <a:extLst>
              <a:ext uri="{FF2B5EF4-FFF2-40B4-BE49-F238E27FC236}">
                <a16:creationId xmlns="" xmlns:a16="http://schemas.microsoft.com/office/drawing/2014/main" id="{5D37A102-9C33-4CB2-81D9-903C465706A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19050" y="1022350"/>
            <a:ext cx="2705100" cy="2647950"/>
          </a:xfrm>
          <a:prstGeom prst="rect">
            <a:avLst/>
          </a:prstGeom>
          <a:blipFill>
            <a:blip r:embed="rId14"/>
            <a:stretch>
              <a:fillRect l="-18073" r="-17905"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矩形 7">
            <a:extLst>
              <a:ext uri="{FF2B5EF4-FFF2-40B4-BE49-F238E27FC236}">
                <a16:creationId xmlns="" xmlns:a16="http://schemas.microsoft.com/office/drawing/2014/main" id="{440B61B1-5198-43F8-A2AD-E35A6B7CA6F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24150" y="1022350"/>
            <a:ext cx="2800350" cy="1314450"/>
          </a:xfrm>
          <a:prstGeom prst="rect">
            <a:avLst/>
          </a:prstGeom>
          <a:blipFill>
            <a:blip r:embed="rId15"/>
            <a:stretch>
              <a:fillRect t="-19661" b="-19293"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矩形 8">
            <a:extLst>
              <a:ext uri="{FF2B5EF4-FFF2-40B4-BE49-F238E27FC236}">
                <a16:creationId xmlns="" xmlns:a16="http://schemas.microsoft.com/office/drawing/2014/main" id="{0E35B24D-6C7B-4430-95D3-596C88F88D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724150" y="2381689"/>
            <a:ext cx="2800350" cy="1298135"/>
          </a:xfrm>
          <a:prstGeom prst="rect">
            <a:avLst/>
          </a:prstGeom>
          <a:blipFill>
            <a:blip r:embed="rId16"/>
            <a:stretch>
              <a:fillRect t="-21190" b="-20784"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10">
            <a:extLst>
              <a:ext uri="{FF2B5EF4-FFF2-40B4-BE49-F238E27FC236}">
                <a16:creationId xmlns="" xmlns:a16="http://schemas.microsoft.com/office/drawing/2014/main" id="{49566E58-1276-4C6F-8615-25A88726215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998811" y="3986152"/>
            <a:ext cx="2800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对标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文本框 11">
            <a:extLst>
              <a:ext uri="{FF2B5EF4-FFF2-40B4-BE49-F238E27FC236}">
                <a16:creationId xmlns="" xmlns:a16="http://schemas.microsoft.com/office/drawing/2014/main" id="{7E9EB336-825A-4BC8-87C3-272010511B6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309119" y="4078484"/>
            <a:ext cx="7005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技术动态</a:t>
            </a:r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故障诊断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_矩形 15">
            <a:extLst>
              <a:ext uri="{FF2B5EF4-FFF2-40B4-BE49-F238E27FC236}">
                <a16:creationId xmlns="" xmlns:a16="http://schemas.microsoft.com/office/drawing/2014/main" id="{BB5198A7-C58A-4744-940C-F97DEE05A91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043987" y="5590887"/>
            <a:ext cx="2568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：黄钊 裴梦泽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EB7CEE8-1FDE-4518-A3DC-B9A2A13D16AA}"/>
              </a:ext>
            </a:extLst>
          </p:cNvPr>
          <p:cNvGrpSpPr/>
          <p:nvPr/>
        </p:nvGrpSpPr>
        <p:grpSpPr>
          <a:xfrm>
            <a:off x="5562600" y="1022350"/>
            <a:ext cx="6629400" cy="2647950"/>
            <a:chOff x="5562600" y="1022350"/>
            <a:chExt cx="6629400" cy="2647950"/>
          </a:xfrm>
        </p:grpSpPr>
        <p:sp>
          <p:nvSpPr>
            <p:cNvPr id="2" name="PA_矩形 1">
              <a:extLst>
                <a:ext uri="{FF2B5EF4-FFF2-40B4-BE49-F238E27FC236}">
                  <a16:creationId xmlns="" xmlns:a16="http://schemas.microsoft.com/office/drawing/2014/main" id="{8181C224-4D98-4A0A-B44F-C02776D722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562600" y="1022350"/>
              <a:ext cx="6629400" cy="2647950"/>
            </a:xfrm>
            <a:prstGeom prst="rect">
              <a:avLst/>
            </a:prstGeom>
            <a:blipFill>
              <a:blip r:embed="rId17"/>
              <a:stretch>
                <a:fillRect/>
              </a:stretch>
            </a:blip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A98064F-560D-463D-A688-A904B7BB5741}"/>
                </a:ext>
              </a:extLst>
            </p:cNvPr>
            <p:cNvGrpSpPr/>
            <p:nvPr/>
          </p:nvGrpSpPr>
          <p:grpSpPr>
            <a:xfrm>
              <a:off x="5562600" y="1022350"/>
              <a:ext cx="6629400" cy="2647949"/>
              <a:chOff x="5562600" y="1022350"/>
              <a:chExt cx="6629400" cy="2647949"/>
            </a:xfrm>
          </p:grpSpPr>
          <p:sp>
            <p:nvSpPr>
              <p:cNvPr id="14" name="PA_矩形 13">
                <a:extLst>
                  <a:ext uri="{FF2B5EF4-FFF2-40B4-BE49-F238E27FC236}">
                    <a16:creationId xmlns="" xmlns:a16="http://schemas.microsoft.com/office/drawing/2014/main" id="{9FC3584E-A51C-4C9E-9D36-609EB9B02F16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5562600" y="1022350"/>
                <a:ext cx="6629400" cy="2647949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PA_文本框 18">
                <a:extLst>
                  <a:ext uri="{FF2B5EF4-FFF2-40B4-BE49-F238E27FC236}">
                    <a16:creationId xmlns="" xmlns:a16="http://schemas.microsoft.com/office/drawing/2014/main" id="{1C2FEA35-0846-47B5-81E6-7AB93F2B08D2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086475" y="2217454"/>
                <a:ext cx="591502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4000" b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r>
                  <a:rPr lang="en-US" altLang="zh-CN" dirty="0"/>
                  <a:t>TRAINING </a:t>
                </a:r>
              </a:p>
              <a:p>
                <a:r>
                  <a:rPr lang="en-US" altLang="zh-CN" dirty="0"/>
                  <a:t>FOR THE PRODUCT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159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0" y="195562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近三年与故障诊断相关的专利内容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华北电力大学</a:t>
            </a:r>
            <a:endParaRPr lang="zh-CN" altLang="en-US" sz="20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46276" y="705504"/>
            <a:ext cx="9360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2018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-2020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152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专利文件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中有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故障诊断内容相关。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8" y="1864526"/>
            <a:ext cx="3981332" cy="25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70" y="1871830"/>
            <a:ext cx="3790901" cy="25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93" y="1839833"/>
            <a:ext cx="3839613" cy="265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7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0" y="195562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近三年与故障诊断相关的专利内容</a:t>
            </a:r>
            <a:endParaRPr lang="zh-CN" altLang="en-US" sz="20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 descr="D:\Users\A07067\桌面\华北电力大学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40" y="874781"/>
            <a:ext cx="9967799" cy="54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0" y="195562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三年与故障诊断相关的专利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内容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——</a:t>
            </a:r>
            <a:r>
              <a:rPr lang="zh-CN" altLang="en-US" sz="2000" dirty="0"/>
              <a:t>浙江运达风电股份有限公司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46276" y="705504"/>
            <a:ext cx="9360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2018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-2020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114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专利文件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中有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故障诊断内容相关。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3" y="1188098"/>
            <a:ext cx="4514849" cy="264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9" y="1318886"/>
            <a:ext cx="4671915" cy="251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75" y="4038645"/>
            <a:ext cx="4651863" cy="259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336" y="4038644"/>
            <a:ext cx="4671915" cy="259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1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0" y="195562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三年与故障诊断相关的专利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内容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——</a:t>
            </a:r>
            <a:r>
              <a:rPr lang="zh-CN" altLang="en-US" sz="2000" dirty="0"/>
              <a:t>浙江运达风电股份有限公司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D:\Users\A07067\桌面\运达风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29" y="647700"/>
            <a:ext cx="9702800" cy="59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0" y="195562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近三年与故障诊断相关的专利内容</a:t>
            </a:r>
            <a:endParaRPr lang="zh-CN" altLang="en-US" sz="20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46276" y="705504"/>
            <a:ext cx="9360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2018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-2020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年，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124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个专利文件中有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个与故障预测内容相关，且专利内容多涉及风机硬件的优化。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24" y="3220967"/>
            <a:ext cx="3771370" cy="319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Users\A07067\桌面\明阳风电机主轴轴承故障预测方法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2" y="1190637"/>
            <a:ext cx="11429442" cy="203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E7D3B5D-3EE8-45E8-9BB3-CF2637FA7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1" name="PA_矩形 12">
            <a:extLst>
              <a:ext uri="{FF2B5EF4-FFF2-40B4-BE49-F238E27FC236}">
                <a16:creationId xmlns="" xmlns:a16="http://schemas.microsoft.com/office/drawing/2014/main" id="{451EB00A-0537-4F02-B70A-3003A048472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" y="0"/>
            <a:ext cx="12191997" cy="685800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06F91A08-0D26-4F92-8610-FB93423D28D1}"/>
              </a:ext>
            </a:extLst>
          </p:cNvPr>
          <p:cNvSpPr/>
          <p:nvPr/>
        </p:nvSpPr>
        <p:spPr>
          <a:xfrm>
            <a:off x="1090031" y="1085799"/>
            <a:ext cx="2733870" cy="26107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文本框 5">
            <a:extLst>
              <a:ext uri="{FF2B5EF4-FFF2-40B4-BE49-F238E27FC236}">
                <a16:creationId xmlns="" xmlns:a16="http://schemas.microsoft.com/office/drawing/2014/main" id="{2ADB5009-4ADC-481D-8265-5CFC0091C9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72112" y="2748559"/>
            <a:ext cx="3795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总结分析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8890853C-6816-4D7F-8DB3-AEBB9D1A03D2}"/>
              </a:ext>
            </a:extLst>
          </p:cNvPr>
          <p:cNvSpPr/>
          <p:nvPr/>
        </p:nvSpPr>
        <p:spPr>
          <a:xfrm>
            <a:off x="10943924" y="6038790"/>
            <a:ext cx="1248075" cy="5566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THREE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EA1A272A-38AB-41CD-98B8-3B13F4596183}"/>
              </a:ext>
            </a:extLst>
          </p:cNvPr>
          <p:cNvSpPr/>
          <p:nvPr/>
        </p:nvSpPr>
        <p:spPr>
          <a:xfrm>
            <a:off x="4926762" y="2946997"/>
            <a:ext cx="434122" cy="43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0A2C5DF8-C54A-4268-BAD8-EC757118BC96}"/>
              </a:ext>
            </a:extLst>
          </p:cNvPr>
          <p:cNvSpPr/>
          <p:nvPr/>
        </p:nvSpPr>
        <p:spPr>
          <a:xfrm>
            <a:off x="2989509" y="1243884"/>
            <a:ext cx="1691136" cy="1691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7">
            <a:extLst>
              <a:ext uri="{FF2B5EF4-FFF2-40B4-BE49-F238E27FC236}">
                <a16:creationId xmlns="" xmlns:a16="http://schemas.microsoft.com/office/drawing/2014/main" id="{648D538E-7B3F-4615-BC55-43DA8C5756EA}"/>
              </a:ext>
            </a:extLst>
          </p:cNvPr>
          <p:cNvSpPr txBox="1"/>
          <p:nvPr/>
        </p:nvSpPr>
        <p:spPr>
          <a:xfrm>
            <a:off x="3001039" y="1398295"/>
            <a:ext cx="221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79916A2E-1767-401E-9BF5-07254A8AA860}"/>
              </a:ext>
            </a:extLst>
          </p:cNvPr>
          <p:cNvSpPr/>
          <p:nvPr/>
        </p:nvSpPr>
        <p:spPr>
          <a:xfrm>
            <a:off x="3379833" y="2264308"/>
            <a:ext cx="694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ART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337DABA1-BC0E-4C6F-B762-4EB3390B9EE9}"/>
              </a:ext>
            </a:extLst>
          </p:cNvPr>
          <p:cNvSpPr/>
          <p:nvPr/>
        </p:nvSpPr>
        <p:spPr>
          <a:xfrm>
            <a:off x="3935932" y="2037216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005D7596-76A7-4B20-B178-5F01169D23CC}"/>
              </a:ext>
            </a:extLst>
          </p:cNvPr>
          <p:cNvSpPr/>
          <p:nvPr/>
        </p:nvSpPr>
        <p:spPr>
          <a:xfrm>
            <a:off x="2271258" y="3195047"/>
            <a:ext cx="2095057" cy="20006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E215DB71-54A1-4730-978E-E27A4975FE24}"/>
              </a:ext>
            </a:extLst>
          </p:cNvPr>
          <p:cNvSpPr/>
          <p:nvPr/>
        </p:nvSpPr>
        <p:spPr>
          <a:xfrm>
            <a:off x="5591084" y="3614988"/>
            <a:ext cx="3240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936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" y="84289"/>
            <a:ext cx="10239196" cy="6773711"/>
          </a:xfrm>
          <a:prstGeom prst="rect">
            <a:avLst/>
          </a:prstGeom>
        </p:spPr>
      </p:pic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1" y="195562"/>
            <a:ext cx="10145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针对风机的故障诊断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65" y="1029332"/>
            <a:ext cx="3152432" cy="287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5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1" y="195562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故障诊断一般流程与方法</a:t>
            </a:r>
            <a:endParaRPr lang="zh-CN" altLang="en-US" sz="20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A2C5DF8-C54A-4268-BAD8-EC757118BC96}"/>
              </a:ext>
            </a:extLst>
          </p:cNvPr>
          <p:cNvSpPr/>
          <p:nvPr/>
        </p:nvSpPr>
        <p:spPr>
          <a:xfrm>
            <a:off x="770582" y="1402165"/>
            <a:ext cx="2693200" cy="845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数据预处理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A2C5DF8-C54A-4268-BAD8-EC757118BC96}"/>
              </a:ext>
            </a:extLst>
          </p:cNvPr>
          <p:cNvSpPr/>
          <p:nvPr/>
        </p:nvSpPr>
        <p:spPr>
          <a:xfrm>
            <a:off x="789832" y="3005964"/>
            <a:ext cx="2693200" cy="845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故障</a:t>
            </a:r>
            <a:r>
              <a:rPr lang="zh-CN" altLang="en-US" b="1" dirty="0" smtClean="0"/>
              <a:t>特征参数提取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A2C5DF8-C54A-4268-BAD8-EC757118BC96}"/>
              </a:ext>
            </a:extLst>
          </p:cNvPr>
          <p:cNvSpPr/>
          <p:nvPr/>
        </p:nvSpPr>
        <p:spPr>
          <a:xfrm>
            <a:off x="806120" y="4693860"/>
            <a:ext cx="2693200" cy="845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故障模式分类</a:t>
            </a:r>
            <a:r>
              <a:rPr lang="zh-CN" altLang="en-US" b="1" dirty="0"/>
              <a:t>与识别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2117182" y="2247733"/>
            <a:ext cx="19250" cy="758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10" idx="0"/>
          </p:cNvCxnSpPr>
          <p:nvPr/>
        </p:nvCxnSpPr>
        <p:spPr>
          <a:xfrm>
            <a:off x="2136432" y="3851532"/>
            <a:ext cx="16288" cy="84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 descr="D:\Users\A07067\桌面\故障诊断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3" y="962796"/>
            <a:ext cx="7975231" cy="516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86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12">
            <a:extLst>
              <a:ext uri="{FF2B5EF4-FFF2-40B4-BE49-F238E27FC236}">
                <a16:creationId xmlns="" xmlns:a16="http://schemas.microsoft.com/office/drawing/2014/main" id="{1ADBB93F-F5EE-422F-9140-606E3077B48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9050" y="105878"/>
            <a:ext cx="1221105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矩形 6">
            <a:extLst>
              <a:ext uri="{FF2B5EF4-FFF2-40B4-BE49-F238E27FC236}">
                <a16:creationId xmlns="" xmlns:a16="http://schemas.microsoft.com/office/drawing/2014/main" id="{5D37A102-9C33-4CB2-81D9-903C465706A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21719" y="569962"/>
            <a:ext cx="2705100" cy="2647950"/>
          </a:xfrm>
          <a:prstGeom prst="rect">
            <a:avLst/>
          </a:prstGeom>
          <a:blipFill>
            <a:blip r:embed="rId10"/>
            <a:stretch>
              <a:fillRect l="-18073" r="-17905"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矩形 7">
            <a:extLst>
              <a:ext uri="{FF2B5EF4-FFF2-40B4-BE49-F238E27FC236}">
                <a16:creationId xmlns="" xmlns:a16="http://schemas.microsoft.com/office/drawing/2014/main" id="{440B61B1-5198-43F8-A2AD-E35A6B7CA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73818" y="534598"/>
            <a:ext cx="2800350" cy="1314450"/>
          </a:xfrm>
          <a:prstGeom prst="rect">
            <a:avLst/>
          </a:prstGeom>
          <a:blipFill>
            <a:blip r:embed="rId11"/>
            <a:stretch>
              <a:fillRect t="-19661" b="-19293"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矩形 8">
            <a:extLst>
              <a:ext uri="{FF2B5EF4-FFF2-40B4-BE49-F238E27FC236}">
                <a16:creationId xmlns="" xmlns:a16="http://schemas.microsoft.com/office/drawing/2014/main" id="{0E35B24D-6C7B-4430-95D3-596C88F88D7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273818" y="1893937"/>
            <a:ext cx="2800350" cy="1298135"/>
          </a:xfrm>
          <a:prstGeom prst="rect">
            <a:avLst/>
          </a:prstGeom>
          <a:blipFill>
            <a:blip r:embed="rId12"/>
            <a:stretch>
              <a:fillRect t="-21190" b="-20784"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EB7CEE8-1FDE-4518-A3DC-B9A2A13D16AA}"/>
              </a:ext>
            </a:extLst>
          </p:cNvPr>
          <p:cNvGrpSpPr/>
          <p:nvPr/>
        </p:nvGrpSpPr>
        <p:grpSpPr>
          <a:xfrm>
            <a:off x="3382759" y="3217912"/>
            <a:ext cx="7673460" cy="3064974"/>
            <a:chOff x="5562600" y="1022350"/>
            <a:chExt cx="6629400" cy="2647950"/>
          </a:xfrm>
        </p:grpSpPr>
        <p:sp>
          <p:nvSpPr>
            <p:cNvPr id="2" name="PA_矩形 1">
              <a:extLst>
                <a:ext uri="{FF2B5EF4-FFF2-40B4-BE49-F238E27FC236}">
                  <a16:creationId xmlns="" xmlns:a16="http://schemas.microsoft.com/office/drawing/2014/main" id="{8181C224-4D98-4A0A-B44F-C02776D7220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562600" y="1022350"/>
              <a:ext cx="6629400" cy="2647950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A98064F-560D-463D-A688-A904B7BB5741}"/>
                </a:ext>
              </a:extLst>
            </p:cNvPr>
            <p:cNvGrpSpPr/>
            <p:nvPr/>
          </p:nvGrpSpPr>
          <p:grpSpPr>
            <a:xfrm>
              <a:off x="5562600" y="1022350"/>
              <a:ext cx="6629400" cy="2647949"/>
              <a:chOff x="5562600" y="1022350"/>
              <a:chExt cx="6629400" cy="2647949"/>
            </a:xfrm>
          </p:grpSpPr>
          <p:sp>
            <p:nvSpPr>
              <p:cNvPr id="14" name="PA_矩形 13">
                <a:extLst>
                  <a:ext uri="{FF2B5EF4-FFF2-40B4-BE49-F238E27FC236}">
                    <a16:creationId xmlns="" xmlns:a16="http://schemas.microsoft.com/office/drawing/2014/main" id="{9FC3584E-A51C-4C9E-9D36-609EB9B02F1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562600" y="1022350"/>
                <a:ext cx="6629400" cy="2647949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PA_文本框 18">
                <a:extLst>
                  <a:ext uri="{FF2B5EF4-FFF2-40B4-BE49-F238E27FC236}">
                    <a16:creationId xmlns="" xmlns:a16="http://schemas.microsoft.com/office/drawing/2014/main" id="{1C2FEA35-0846-47B5-81E6-7AB93F2B08D2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086475" y="2217454"/>
                <a:ext cx="5915025" cy="61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4000" b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defRPr>
                </a:lvl1pPr>
              </a:lstStyle>
              <a:p>
                <a:pPr algn="ctr"/>
                <a:r>
                  <a:rPr lang="en-US" altLang="zh-CN" dirty="0" smtClean="0"/>
                  <a:t>THANKS!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96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>
            <a:extLst>
              <a:ext uri="{FF2B5EF4-FFF2-40B4-BE49-F238E27FC236}">
                <a16:creationId xmlns="" xmlns:a16="http://schemas.microsoft.com/office/drawing/2014/main" id="{AD002B8B-95AC-41BF-83EB-98F7AC83EFA4}"/>
              </a:ext>
            </a:extLst>
          </p:cNvPr>
          <p:cNvSpPr txBox="1"/>
          <p:nvPr/>
        </p:nvSpPr>
        <p:spPr>
          <a:xfrm>
            <a:off x="6866805" y="2820174"/>
            <a:ext cx="715350" cy="40011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DAE652DE-3340-4A97-9926-F1052AB7F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8" y="0"/>
            <a:ext cx="4785360" cy="6858000"/>
          </a:xfrm>
          <a:prstGeom prst="rect">
            <a:avLst/>
          </a:prstGeom>
        </p:spPr>
      </p:pic>
      <p:sp>
        <p:nvSpPr>
          <p:cNvPr id="16" name="PA_矩形 12">
            <a:extLst>
              <a:ext uri="{FF2B5EF4-FFF2-40B4-BE49-F238E27FC236}">
                <a16:creationId xmlns="" xmlns:a16="http://schemas.microsoft.com/office/drawing/2014/main" id="{A4AA11D7-FABC-4497-A5C8-71B272E9C3D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91778" y="0"/>
            <a:ext cx="481271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>
            <a:extLst>
              <a:ext uri="{FF2B5EF4-FFF2-40B4-BE49-F238E27FC236}">
                <a16:creationId xmlns="" xmlns:a16="http://schemas.microsoft.com/office/drawing/2014/main" id="{9FA644B2-DCE7-40A1-A69E-A1CA4655EA7B}"/>
              </a:ext>
            </a:extLst>
          </p:cNvPr>
          <p:cNvSpPr txBox="1"/>
          <p:nvPr/>
        </p:nvSpPr>
        <p:spPr>
          <a:xfrm>
            <a:off x="2750284" y="3058410"/>
            <a:ext cx="192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AB2F0E76-53AC-45B3-B71F-FCF2F2AF5211}"/>
              </a:ext>
            </a:extLst>
          </p:cNvPr>
          <p:cNvSpPr/>
          <p:nvPr/>
        </p:nvSpPr>
        <p:spPr>
          <a:xfrm>
            <a:off x="1767167" y="2531759"/>
            <a:ext cx="608267" cy="60826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52E2ABA-3CD7-4FFB-B4F5-A38BBD06FCCC}"/>
              </a:ext>
            </a:extLst>
          </p:cNvPr>
          <p:cNvSpPr/>
          <p:nvPr/>
        </p:nvSpPr>
        <p:spPr>
          <a:xfrm>
            <a:off x="2512429" y="3232816"/>
            <a:ext cx="250463" cy="2504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B3A5335-60FC-429C-96C3-9122CF93F22F}"/>
              </a:ext>
            </a:extLst>
          </p:cNvPr>
          <p:cNvSpPr/>
          <p:nvPr/>
        </p:nvSpPr>
        <p:spPr>
          <a:xfrm>
            <a:off x="2686445" y="2323878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">
            <a:extLst>
              <a:ext uri="{FF2B5EF4-FFF2-40B4-BE49-F238E27FC236}">
                <a16:creationId xmlns="" xmlns:a16="http://schemas.microsoft.com/office/drawing/2014/main" id="{3E2ABA5D-9894-4A5E-8F10-E9FF96277747}"/>
              </a:ext>
            </a:extLst>
          </p:cNvPr>
          <p:cNvSpPr txBox="1"/>
          <p:nvPr/>
        </p:nvSpPr>
        <p:spPr>
          <a:xfrm>
            <a:off x="6866805" y="3685853"/>
            <a:ext cx="71535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E199CB0E-2489-4EE0-B19C-69609F1AC7DA}"/>
              </a:ext>
            </a:extLst>
          </p:cNvPr>
          <p:cNvSpPr/>
          <p:nvPr/>
        </p:nvSpPr>
        <p:spPr>
          <a:xfrm>
            <a:off x="7890524" y="274013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背景介绍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341F8B2-E8FA-484C-91B7-820AA65B772A}"/>
              </a:ext>
            </a:extLst>
          </p:cNvPr>
          <p:cNvSpPr/>
          <p:nvPr/>
        </p:nvSpPr>
        <p:spPr>
          <a:xfrm>
            <a:off x="7890524" y="361043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技术动态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="" xmlns:a16="http://schemas.microsoft.com/office/drawing/2014/main" id="{AD002B8B-95AC-41BF-83EB-98F7AC83EFA4}"/>
              </a:ext>
            </a:extLst>
          </p:cNvPr>
          <p:cNvSpPr txBox="1"/>
          <p:nvPr/>
        </p:nvSpPr>
        <p:spPr>
          <a:xfrm>
            <a:off x="6872503" y="4483107"/>
            <a:ext cx="715350" cy="40011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4341F8B2-E8FA-484C-91B7-820AA65B772A}"/>
              </a:ext>
            </a:extLst>
          </p:cNvPr>
          <p:cNvSpPr/>
          <p:nvPr/>
        </p:nvSpPr>
        <p:spPr>
          <a:xfrm>
            <a:off x="7890524" y="442155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540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E7D3B5D-3EE8-45E8-9BB3-CF2637FA7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1" name="PA_矩形 12">
            <a:extLst>
              <a:ext uri="{FF2B5EF4-FFF2-40B4-BE49-F238E27FC236}">
                <a16:creationId xmlns="" xmlns:a16="http://schemas.microsoft.com/office/drawing/2014/main" id="{451EB00A-0537-4F02-B70A-3003A048472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" y="0"/>
            <a:ext cx="12191997" cy="685800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06F91A08-0D26-4F92-8610-FB93423D28D1}"/>
              </a:ext>
            </a:extLst>
          </p:cNvPr>
          <p:cNvSpPr/>
          <p:nvPr/>
        </p:nvSpPr>
        <p:spPr>
          <a:xfrm>
            <a:off x="1090031" y="1085799"/>
            <a:ext cx="2733870" cy="26107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文本框 5">
            <a:extLst>
              <a:ext uri="{FF2B5EF4-FFF2-40B4-BE49-F238E27FC236}">
                <a16:creationId xmlns="" xmlns:a16="http://schemas.microsoft.com/office/drawing/2014/main" id="{2ADB5009-4ADC-481D-8265-5CFC0091C9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72112" y="2748559"/>
            <a:ext cx="3795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8890853C-6816-4D7F-8DB3-AEBB9D1A03D2}"/>
              </a:ext>
            </a:extLst>
          </p:cNvPr>
          <p:cNvSpPr/>
          <p:nvPr/>
        </p:nvSpPr>
        <p:spPr>
          <a:xfrm>
            <a:off x="11204812" y="6155140"/>
            <a:ext cx="987187" cy="440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ONE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EA1A272A-38AB-41CD-98B8-3B13F4596183}"/>
              </a:ext>
            </a:extLst>
          </p:cNvPr>
          <p:cNvSpPr/>
          <p:nvPr/>
        </p:nvSpPr>
        <p:spPr>
          <a:xfrm>
            <a:off x="4926762" y="2946997"/>
            <a:ext cx="434122" cy="43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0A2C5DF8-C54A-4268-BAD8-EC757118BC96}"/>
              </a:ext>
            </a:extLst>
          </p:cNvPr>
          <p:cNvSpPr/>
          <p:nvPr/>
        </p:nvSpPr>
        <p:spPr>
          <a:xfrm>
            <a:off x="2989509" y="1243884"/>
            <a:ext cx="1691136" cy="1691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7">
            <a:extLst>
              <a:ext uri="{FF2B5EF4-FFF2-40B4-BE49-F238E27FC236}">
                <a16:creationId xmlns="" xmlns:a16="http://schemas.microsoft.com/office/drawing/2014/main" id="{648D538E-7B3F-4615-BC55-43DA8C5756EA}"/>
              </a:ext>
            </a:extLst>
          </p:cNvPr>
          <p:cNvSpPr txBox="1"/>
          <p:nvPr/>
        </p:nvSpPr>
        <p:spPr>
          <a:xfrm>
            <a:off x="3001039" y="1398295"/>
            <a:ext cx="221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79916A2E-1767-401E-9BF5-07254A8AA860}"/>
              </a:ext>
            </a:extLst>
          </p:cNvPr>
          <p:cNvSpPr/>
          <p:nvPr/>
        </p:nvSpPr>
        <p:spPr>
          <a:xfrm>
            <a:off x="3379833" y="2264308"/>
            <a:ext cx="694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ART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337DABA1-BC0E-4C6F-B762-4EB3390B9EE9}"/>
              </a:ext>
            </a:extLst>
          </p:cNvPr>
          <p:cNvSpPr/>
          <p:nvPr/>
        </p:nvSpPr>
        <p:spPr>
          <a:xfrm>
            <a:off x="3935932" y="2037216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005D7596-76A7-4B20-B178-5F01169D23CC}"/>
              </a:ext>
            </a:extLst>
          </p:cNvPr>
          <p:cNvSpPr/>
          <p:nvPr/>
        </p:nvSpPr>
        <p:spPr>
          <a:xfrm>
            <a:off x="2271258" y="3195047"/>
            <a:ext cx="2095057" cy="20006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E215DB71-54A1-4730-978E-E27A4975FE24}"/>
              </a:ext>
            </a:extLst>
          </p:cNvPr>
          <p:cNvSpPr/>
          <p:nvPr/>
        </p:nvSpPr>
        <p:spPr>
          <a:xfrm>
            <a:off x="5591084" y="3614988"/>
            <a:ext cx="3240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33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0" y="195562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背景介绍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——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基于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一个产品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的设想</a:t>
            </a:r>
            <a:endParaRPr lang="zh-CN" altLang="en-US" sz="20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2290188" y="2409192"/>
            <a:ext cx="7537206" cy="439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针对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出质保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期的设备，具备 傻瓜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式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故障诊断 功能的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黑盒子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0188" y="3117593"/>
            <a:ext cx="7537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业主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只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需要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SCADA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中导出所有的故障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黑盒子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黑盒子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便会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自动给出故障排除方案。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应用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场景：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风机里出现的故障、箱变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主变里出现的故障、升压站里出现的故障等。</a:t>
            </a:r>
          </a:p>
        </p:txBody>
      </p:sp>
    </p:spTree>
    <p:extLst>
      <p:ext uri="{BB962C8B-B14F-4D97-AF65-F5344CB8AC3E}">
        <p14:creationId xmlns:p14="http://schemas.microsoft.com/office/powerpoint/2010/main" val="350716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E7D3B5D-3EE8-45E8-9BB3-CF2637FA7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1" name="PA_矩形 12">
            <a:extLst>
              <a:ext uri="{FF2B5EF4-FFF2-40B4-BE49-F238E27FC236}">
                <a16:creationId xmlns="" xmlns:a16="http://schemas.microsoft.com/office/drawing/2014/main" id="{451EB00A-0537-4F02-B70A-3003A048472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" y="0"/>
            <a:ext cx="12191997" cy="685800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06F91A08-0D26-4F92-8610-FB93423D28D1}"/>
              </a:ext>
            </a:extLst>
          </p:cNvPr>
          <p:cNvSpPr/>
          <p:nvPr/>
        </p:nvSpPr>
        <p:spPr>
          <a:xfrm>
            <a:off x="1090031" y="1085799"/>
            <a:ext cx="2733870" cy="26107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文本框 5">
            <a:extLst>
              <a:ext uri="{FF2B5EF4-FFF2-40B4-BE49-F238E27FC236}">
                <a16:creationId xmlns="" xmlns:a16="http://schemas.microsoft.com/office/drawing/2014/main" id="{2ADB5009-4ADC-481D-8265-5CFC0091C9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72112" y="2748559"/>
            <a:ext cx="3795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技术动态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8890853C-6816-4D7F-8DB3-AEBB9D1A03D2}"/>
              </a:ext>
            </a:extLst>
          </p:cNvPr>
          <p:cNvSpPr/>
          <p:nvPr/>
        </p:nvSpPr>
        <p:spPr>
          <a:xfrm>
            <a:off x="11204812" y="6155140"/>
            <a:ext cx="987187" cy="440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TWO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EA1A272A-38AB-41CD-98B8-3B13F4596183}"/>
              </a:ext>
            </a:extLst>
          </p:cNvPr>
          <p:cNvSpPr/>
          <p:nvPr/>
        </p:nvSpPr>
        <p:spPr>
          <a:xfrm>
            <a:off x="4926762" y="2946997"/>
            <a:ext cx="434122" cy="43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0A2C5DF8-C54A-4268-BAD8-EC757118BC96}"/>
              </a:ext>
            </a:extLst>
          </p:cNvPr>
          <p:cNvSpPr/>
          <p:nvPr/>
        </p:nvSpPr>
        <p:spPr>
          <a:xfrm>
            <a:off x="2989509" y="1243884"/>
            <a:ext cx="1691136" cy="1691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文本框 7">
            <a:extLst>
              <a:ext uri="{FF2B5EF4-FFF2-40B4-BE49-F238E27FC236}">
                <a16:creationId xmlns="" xmlns:a16="http://schemas.microsoft.com/office/drawing/2014/main" id="{648D538E-7B3F-4615-BC55-43DA8C5756EA}"/>
              </a:ext>
            </a:extLst>
          </p:cNvPr>
          <p:cNvSpPr txBox="1"/>
          <p:nvPr/>
        </p:nvSpPr>
        <p:spPr>
          <a:xfrm>
            <a:off x="3001039" y="1398295"/>
            <a:ext cx="221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79916A2E-1767-401E-9BF5-07254A8AA860}"/>
              </a:ext>
            </a:extLst>
          </p:cNvPr>
          <p:cNvSpPr/>
          <p:nvPr/>
        </p:nvSpPr>
        <p:spPr>
          <a:xfrm>
            <a:off x="3379833" y="2264308"/>
            <a:ext cx="694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ART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337DABA1-BC0E-4C6F-B762-4EB3390B9EE9}"/>
              </a:ext>
            </a:extLst>
          </p:cNvPr>
          <p:cNvSpPr/>
          <p:nvPr/>
        </p:nvSpPr>
        <p:spPr>
          <a:xfrm>
            <a:off x="3935932" y="2037216"/>
            <a:ext cx="75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005D7596-76A7-4B20-B178-5F01169D23CC}"/>
              </a:ext>
            </a:extLst>
          </p:cNvPr>
          <p:cNvSpPr/>
          <p:nvPr/>
        </p:nvSpPr>
        <p:spPr>
          <a:xfrm>
            <a:off x="2271258" y="3195047"/>
            <a:ext cx="2095057" cy="20006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E215DB71-54A1-4730-978E-E27A4975FE24}"/>
              </a:ext>
            </a:extLst>
          </p:cNvPr>
          <p:cNvSpPr/>
          <p:nvPr/>
        </p:nvSpPr>
        <p:spPr>
          <a:xfrm>
            <a:off x="5591084" y="3614988"/>
            <a:ext cx="3240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98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0" y="195562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近三年风电行业专利申请概况</a:t>
            </a:r>
            <a:endParaRPr lang="zh-CN" altLang="en-US" sz="20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46276" y="705504"/>
            <a:ext cx="9605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数据来源：国家知识产权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局官网。检索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词“风电”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，共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7465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条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数据（其中，公开文献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3999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条，授权公告文献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3466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条）。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350978"/>
              </p:ext>
            </p:extLst>
          </p:nvPr>
        </p:nvGraphicFramePr>
        <p:xfrm>
          <a:off x="347134" y="1044058"/>
          <a:ext cx="11463064" cy="319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456344"/>
              </p:ext>
            </p:extLst>
          </p:nvPr>
        </p:nvGraphicFramePr>
        <p:xfrm>
          <a:off x="122688" y="4109987"/>
          <a:ext cx="5854600" cy="274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550009"/>
              </p:ext>
            </p:extLst>
          </p:nvPr>
        </p:nvGraphicFramePr>
        <p:xfrm>
          <a:off x="5958038" y="4052236"/>
          <a:ext cx="5991905" cy="280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0591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0" y="195562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近三年与故障诊断相关的专利内容</a:t>
            </a:r>
            <a:endParaRPr lang="zh-CN" altLang="en-US" sz="20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46276" y="705504"/>
            <a:ext cx="9360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2018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-2020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，（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315+168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）个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专利文件中仅有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个与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故障诊断内容相关。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33" y="2984243"/>
            <a:ext cx="4273048" cy="339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Users\A07067\桌面\中国电力科学研究院、国家电网风机主轴承故障类型诊断方法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2" y="1437740"/>
            <a:ext cx="9874250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7880" y="195562"/>
            <a:ext cx="1014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近三年与故障诊断相关的专利内容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国家联合动力技术有限公司</a:t>
            </a:r>
            <a:endParaRPr lang="zh-CN" altLang="en-US" sz="2000" dirty="0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46276" y="705504"/>
            <a:ext cx="9360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2018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-2020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191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专利文件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中有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故障诊断内容相关。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19" y="3845940"/>
            <a:ext cx="2558662" cy="170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6" y="1714448"/>
            <a:ext cx="2791327" cy="178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09" y="1616530"/>
            <a:ext cx="2845595" cy="193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37" y="1664968"/>
            <a:ext cx="2499015" cy="17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6" y="3845940"/>
            <a:ext cx="3007099" cy="177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083" y="1655312"/>
            <a:ext cx="2627698" cy="18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94" y="3873527"/>
            <a:ext cx="2435349" cy="174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966" y="3873527"/>
            <a:ext cx="2711355" cy="162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7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A07067\桌面\国家联合动力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956" y="108935"/>
            <a:ext cx="7557596" cy="648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PA_文本框 6">
            <a:extLst>
              <a:ext uri="{FF2B5EF4-FFF2-40B4-BE49-F238E27FC236}">
                <a16:creationId xmlns="" xmlns:a16="http://schemas.microsoft.com/office/drawing/2014/main" id="{F8A8E1A0-1546-4C19-A302-76B7A80965D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03583" y="295624"/>
            <a:ext cx="402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三年与故障诊断相关的专利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内容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68C4FD0-455F-4806-88C2-E2F33F06D000}"/>
              </a:ext>
            </a:extLst>
          </p:cNvPr>
          <p:cNvSpPr/>
          <p:nvPr/>
        </p:nvSpPr>
        <p:spPr>
          <a:xfrm>
            <a:off x="576082" y="294050"/>
            <a:ext cx="427501" cy="427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142D7860-D0F4-4B57-8644-DA88E7D48032}"/>
              </a:ext>
            </a:extLst>
          </p:cNvPr>
          <p:cNvSpPr/>
          <p:nvPr/>
        </p:nvSpPr>
        <p:spPr>
          <a:xfrm>
            <a:off x="1099866" y="786766"/>
            <a:ext cx="176030" cy="17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5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产品培训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80106"/>
      </a:accent1>
      <a:accent2>
        <a:srgbClr val="F65050"/>
      </a:accent2>
      <a:accent3>
        <a:srgbClr val="FC7C7C"/>
      </a:accent3>
      <a:accent4>
        <a:srgbClr val="FE6666"/>
      </a:accent4>
      <a:accent5>
        <a:srgbClr val="EE2222"/>
      </a:accent5>
      <a:accent6>
        <a:srgbClr val="D22828"/>
      </a:accent6>
      <a:hlink>
        <a:srgbClr val="B80106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B80106"/>
    </a:accent1>
    <a:accent2>
      <a:srgbClr val="F65050"/>
    </a:accent2>
    <a:accent3>
      <a:srgbClr val="FC7C7C"/>
    </a:accent3>
    <a:accent4>
      <a:srgbClr val="FE6666"/>
    </a:accent4>
    <a:accent5>
      <a:srgbClr val="EE2222"/>
    </a:accent5>
    <a:accent6>
      <a:srgbClr val="D22828"/>
    </a:accent6>
    <a:hlink>
      <a:srgbClr val="B801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353</Words>
  <Application>Microsoft Office PowerPoint</Application>
  <PresentationFormat>自定义</PresentationFormat>
  <Paragraphs>74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裴梦泽</cp:lastModifiedBy>
  <cp:revision>636</cp:revision>
  <dcterms:created xsi:type="dcterms:W3CDTF">2017-08-18T03:02:00Z</dcterms:created>
  <dcterms:modified xsi:type="dcterms:W3CDTF">2021-01-14T01:55:17Z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