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88" r:id="rId2"/>
  </p:sldMasterIdLst>
  <p:sldIdLst>
    <p:sldId id="294" r:id="rId3"/>
    <p:sldId id="295" r:id="rId4"/>
    <p:sldId id="306" r:id="rId5"/>
    <p:sldId id="308" r:id="rId6"/>
    <p:sldId id="307" r:id="rId7"/>
    <p:sldId id="309" r:id="rId8"/>
    <p:sldId id="296" r:id="rId9"/>
    <p:sldId id="299" r:id="rId10"/>
    <p:sldId id="300" r:id="rId11"/>
    <p:sldId id="301"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769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062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959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261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2083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782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8911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492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3C04E684-10F4-4CC3-A0B9-F03AA7BE37C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35450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04E684-10F4-4CC3-A0B9-F03AA7BE37CF}"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9574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488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217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04E684-10F4-4CC3-A0B9-F03AA7BE37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511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04E684-10F4-4CC3-A0B9-F03AA7BE37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0405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68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25610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916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113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193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713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775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4135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842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1/28/2021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11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1/28/2021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7316810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C04E684-10F4-4CC3-A0B9-F03AA7BE37CF}"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4615666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C0E66D-9B4F-4F7F-9DC9-9C327FEBE405}"/>
              </a:ext>
            </a:extLst>
          </p:cNvPr>
          <p:cNvSpPr>
            <a:spLocks noGrp="1"/>
          </p:cNvSpPr>
          <p:nvPr>
            <p:ph type="title"/>
          </p:nvPr>
        </p:nvSpPr>
        <p:spPr>
          <a:xfrm>
            <a:off x="2826829" y="2363343"/>
            <a:ext cx="6688646" cy="1208532"/>
          </a:xfrm>
        </p:spPr>
        <p:txBody>
          <a:bodyPr>
            <a:noAutofit/>
          </a:bodyPr>
          <a:lstStyle/>
          <a:p>
            <a:r>
              <a:rPr lang="zh-CN" altLang="en-US" sz="60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风电场后评估体系</a:t>
            </a:r>
            <a:endParaRPr lang="en-GB" sz="60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C63DA9FC-ADC2-4CF0-805B-973702332D6D}"/>
              </a:ext>
            </a:extLst>
          </p:cNvPr>
          <p:cNvSpPr txBox="1"/>
          <p:nvPr/>
        </p:nvSpPr>
        <p:spPr>
          <a:xfrm>
            <a:off x="4114528" y="4086225"/>
            <a:ext cx="3962944" cy="523220"/>
          </a:xfrm>
          <a:prstGeom prst="rect">
            <a:avLst/>
          </a:prstGeom>
          <a:noFill/>
        </p:spPr>
        <p:txBody>
          <a:bodyPr wrap="none" rtlCol="0">
            <a:spAutoFit/>
          </a:bodyPr>
          <a:lstStyle/>
          <a:p>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制作人</a:t>
            </a:r>
            <a:r>
              <a:rPr lang="en-GB"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贺子光 张若愚</a:t>
            </a:r>
            <a:endParaRPr lang="en-GB"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4533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CA60-C44E-4831-AE2F-81123C81AE8A}"/>
              </a:ext>
            </a:extLst>
          </p:cNvPr>
          <p:cNvSpPr>
            <a:spLocks noGrp="1"/>
          </p:cNvSpPr>
          <p:nvPr>
            <p:ph type="title"/>
          </p:nvPr>
        </p:nvSpPr>
        <p:spPr>
          <a:xfrm>
            <a:off x="85725" y="460375"/>
            <a:ext cx="1724025" cy="987425"/>
          </a:xfrm>
        </p:spPr>
        <p:txBody>
          <a:bodyPr>
            <a:normAutofit/>
          </a:bodyPr>
          <a:lstStyle/>
          <a:p>
            <a:r>
              <a:rPr lang="zh-CN" altLang="en-US" sz="2400" dirty="0"/>
              <a:t>后评估案例</a:t>
            </a:r>
            <a:endParaRPr lang="en-GB" sz="2400" dirty="0"/>
          </a:p>
        </p:txBody>
      </p:sp>
      <p:sp>
        <p:nvSpPr>
          <p:cNvPr id="3" name="内容占位符 2">
            <a:extLst>
              <a:ext uri="{FF2B5EF4-FFF2-40B4-BE49-F238E27FC236}">
                <a16:creationId xmlns:a16="http://schemas.microsoft.com/office/drawing/2014/main" id="{057BE276-DD5D-44F2-8815-293F365FAE00}"/>
              </a:ext>
            </a:extLst>
          </p:cNvPr>
          <p:cNvSpPr>
            <a:spLocks noGrp="1"/>
          </p:cNvSpPr>
          <p:nvPr>
            <p:ph idx="1"/>
          </p:nvPr>
        </p:nvSpPr>
        <p:spPr>
          <a:xfrm>
            <a:off x="376388" y="1348739"/>
            <a:ext cx="11644162" cy="5347335"/>
          </a:xfrm>
        </p:spPr>
        <p:txBody>
          <a:bodyPr>
            <a:normAutofit/>
          </a:bodyPr>
          <a:lstStyle/>
          <a:p>
            <a:r>
              <a:rPr lang="zh-CN" altLang="en-US" sz="2000" dirty="0"/>
              <a:t>该项目位于南方某省份，安装 </a:t>
            </a:r>
            <a:r>
              <a:rPr lang="en-US" altLang="zh-CN" sz="2000" dirty="0"/>
              <a:t>33 </a:t>
            </a:r>
            <a:r>
              <a:rPr lang="zh-CN" altLang="en-US" sz="2000" dirty="0"/>
              <a:t>台 </a:t>
            </a:r>
            <a:r>
              <a:rPr lang="en-US" altLang="zh-CN" sz="2000" dirty="0"/>
              <a:t>1.5MW </a:t>
            </a:r>
            <a:r>
              <a:rPr lang="zh-CN" altLang="en-US" sz="2000" dirty="0"/>
              <a:t>风机，属于复杂山地地形。评估的目的在于评估风电场未来产能水平，找到影响发电量的主要因素，提出增功提效的方向。</a:t>
            </a:r>
            <a:endParaRPr lang="en-GB" altLang="zh-CN" sz="2000" dirty="0"/>
          </a:p>
          <a:p>
            <a:r>
              <a:rPr lang="en-GB" altLang="zh-CN" sz="2000" dirty="0"/>
              <a:t>1.</a:t>
            </a:r>
            <a:r>
              <a:rPr lang="zh-CN" altLang="en-US" sz="2000" dirty="0"/>
              <a:t> 运行时间评估</a:t>
            </a:r>
            <a:endParaRPr lang="en-GB" altLang="zh-CN" sz="2000" dirty="0"/>
          </a:p>
          <a:p>
            <a:pPr marL="0" indent="0">
              <a:buNone/>
            </a:pPr>
            <a:r>
              <a:rPr lang="zh-CN" altLang="en-US" sz="2000" dirty="0"/>
              <a:t>    通过分析上图可以得出：</a:t>
            </a:r>
          </a:p>
          <a:p>
            <a:pPr marL="0" indent="0">
              <a:buNone/>
            </a:pPr>
            <a:r>
              <a:rPr lang="zh-CN" altLang="en-US" sz="2000" dirty="0"/>
              <a:t>    机组故障时间占比 </a:t>
            </a:r>
            <a:r>
              <a:rPr lang="en-US" altLang="zh-CN" sz="2000" dirty="0"/>
              <a:t>1.44%</a:t>
            </a:r>
            <a:r>
              <a:rPr lang="zh-CN" altLang="en-US" sz="2000" dirty="0"/>
              <a:t>，机组技术可利用率为 </a:t>
            </a:r>
            <a:r>
              <a:rPr lang="en-US" altLang="zh-CN" sz="2000" dirty="0"/>
              <a:t>98.56%</a:t>
            </a:r>
            <a:r>
              <a:rPr lang="zh-CN" altLang="en-US" sz="2000" dirty="0"/>
              <a:t>；</a:t>
            </a:r>
          </a:p>
          <a:p>
            <a:pPr marL="0" indent="0">
              <a:buNone/>
            </a:pPr>
            <a:r>
              <a:rPr lang="en-GB" altLang="zh-CN" sz="2000" dirty="0"/>
              <a:t>    </a:t>
            </a:r>
            <a:r>
              <a:rPr lang="zh-CN" altLang="en-US" sz="2000" dirty="0"/>
              <a:t>发电状态时间占比 </a:t>
            </a:r>
            <a:r>
              <a:rPr lang="en-US" altLang="zh-CN" sz="2000" dirty="0"/>
              <a:t>66.42%</a:t>
            </a:r>
            <a:r>
              <a:rPr lang="zh-CN" altLang="en-US" sz="2000" dirty="0"/>
              <a:t>，发电时间较少；</a:t>
            </a:r>
          </a:p>
          <a:p>
            <a:pPr marL="0" indent="0">
              <a:buNone/>
            </a:pPr>
            <a:r>
              <a:rPr lang="zh-CN" altLang="en-US" sz="2000" dirty="0"/>
              <a:t>    造成发电时间偏少的主要影响因素为无故障待机，占比约 </a:t>
            </a:r>
            <a:r>
              <a:rPr lang="en-US" altLang="zh-CN" sz="2000" dirty="0"/>
              <a:t>30%</a:t>
            </a:r>
            <a:r>
              <a:rPr lang="zh-CN" altLang="en-US" sz="2000" dirty="0"/>
              <a:t>；</a:t>
            </a:r>
          </a:p>
          <a:p>
            <a:pPr marL="0" indent="0">
              <a:buNone/>
            </a:pPr>
            <a:r>
              <a:rPr lang="zh-CN" altLang="en-US" sz="2000" dirty="0"/>
              <a:t>    机组虽然处于南方，但是存在 </a:t>
            </a:r>
            <a:r>
              <a:rPr lang="en-US" altLang="zh-CN" sz="2000" dirty="0"/>
              <a:t>2.28%</a:t>
            </a:r>
            <a:r>
              <a:rPr lang="zh-CN" altLang="en-US" sz="2000" dirty="0"/>
              <a:t>的限电时间；</a:t>
            </a:r>
          </a:p>
          <a:p>
            <a:pPr marL="0" indent="0">
              <a:buNone/>
            </a:pPr>
            <a:r>
              <a:rPr lang="zh-CN" altLang="en-US" sz="2000" dirty="0"/>
              <a:t>    机组维护时间偏多，平均每台机组停机 </a:t>
            </a:r>
            <a:r>
              <a:rPr lang="en-US" altLang="zh-CN" sz="2000" dirty="0"/>
              <a:t>5 </a:t>
            </a:r>
            <a:r>
              <a:rPr lang="zh-CN" altLang="en-US" sz="2000" dirty="0"/>
              <a:t>天，占比 </a:t>
            </a:r>
            <a:r>
              <a:rPr lang="en-US" altLang="zh-CN" sz="2000" dirty="0"/>
              <a:t>2.15%</a:t>
            </a:r>
            <a:r>
              <a:rPr lang="zh-CN" altLang="en-US" sz="2000" dirty="0"/>
              <a:t>；</a:t>
            </a:r>
          </a:p>
          <a:p>
            <a:pPr marL="0" indent="0">
              <a:buNone/>
            </a:pPr>
            <a:r>
              <a:rPr lang="zh-CN" altLang="en-US" sz="2000" dirty="0"/>
              <a:t>    启动、运行、停机过程、结冰时间占比无异常。</a:t>
            </a:r>
            <a:endParaRPr lang="en-GB" altLang="zh-CN" sz="2000" dirty="0"/>
          </a:p>
        </p:txBody>
      </p:sp>
      <p:pic>
        <p:nvPicPr>
          <p:cNvPr id="7" name="图片 6">
            <a:extLst>
              <a:ext uri="{FF2B5EF4-FFF2-40B4-BE49-F238E27FC236}">
                <a16:creationId xmlns:a16="http://schemas.microsoft.com/office/drawing/2014/main" id="{BA36E39C-2CEF-404F-9008-580CC3534C94}"/>
              </a:ext>
            </a:extLst>
          </p:cNvPr>
          <p:cNvPicPr>
            <a:picLocks noChangeAspect="1"/>
          </p:cNvPicPr>
          <p:nvPr/>
        </p:nvPicPr>
        <p:blipFill>
          <a:blip r:embed="rId2"/>
          <a:stretch>
            <a:fillRect/>
          </a:stretch>
        </p:blipFill>
        <p:spPr>
          <a:xfrm>
            <a:off x="7351895" y="4195761"/>
            <a:ext cx="4668655" cy="2500313"/>
          </a:xfrm>
          <a:prstGeom prst="rect">
            <a:avLst/>
          </a:prstGeom>
        </p:spPr>
      </p:pic>
    </p:spTree>
    <p:extLst>
      <p:ext uri="{BB962C8B-B14F-4D97-AF65-F5344CB8AC3E}">
        <p14:creationId xmlns:p14="http://schemas.microsoft.com/office/powerpoint/2010/main" val="187091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41793-AAC6-4FC6-979F-AF160A6D9EA9}"/>
              </a:ext>
            </a:extLst>
          </p:cNvPr>
          <p:cNvSpPr>
            <a:spLocks noGrp="1"/>
          </p:cNvSpPr>
          <p:nvPr>
            <p:ph type="title"/>
          </p:nvPr>
        </p:nvSpPr>
        <p:spPr>
          <a:xfrm>
            <a:off x="123825" y="546101"/>
            <a:ext cx="1724025" cy="730250"/>
          </a:xfrm>
        </p:spPr>
        <p:txBody>
          <a:bodyPr/>
          <a:lstStyle/>
          <a:p>
            <a:r>
              <a:rPr lang="zh-CN" altLang="en-US" sz="2200" dirty="0"/>
              <a:t>后评估案例</a:t>
            </a:r>
            <a:endParaRPr lang="en-GB" sz="2200" dirty="0"/>
          </a:p>
        </p:txBody>
      </p:sp>
      <p:sp>
        <p:nvSpPr>
          <p:cNvPr id="3" name="内容占位符 2">
            <a:extLst>
              <a:ext uri="{FF2B5EF4-FFF2-40B4-BE49-F238E27FC236}">
                <a16:creationId xmlns:a16="http://schemas.microsoft.com/office/drawing/2014/main" id="{9B64D787-8710-4638-B1C7-80EBB08283CF}"/>
              </a:ext>
            </a:extLst>
          </p:cNvPr>
          <p:cNvSpPr>
            <a:spLocks noGrp="1"/>
          </p:cNvSpPr>
          <p:nvPr>
            <p:ph idx="1"/>
          </p:nvPr>
        </p:nvSpPr>
        <p:spPr>
          <a:xfrm>
            <a:off x="123825" y="1171575"/>
            <a:ext cx="11944350" cy="5524500"/>
          </a:xfrm>
        </p:spPr>
        <p:txBody>
          <a:bodyPr/>
          <a:lstStyle/>
          <a:p>
            <a:r>
              <a:rPr lang="en-GB" altLang="zh-CN" sz="2000" dirty="0"/>
              <a:t>2.</a:t>
            </a:r>
            <a:r>
              <a:rPr lang="zh-CN" altLang="en-US" sz="2000" dirty="0"/>
              <a:t>发电性能分析</a:t>
            </a:r>
            <a:r>
              <a:rPr lang="en-GB" altLang="zh-CN" sz="2000" dirty="0"/>
              <a:t>--</a:t>
            </a:r>
            <a:r>
              <a:rPr lang="zh-CN" altLang="en-US" sz="2000" dirty="0"/>
              <a:t>功率曲线分析</a:t>
            </a:r>
            <a:endParaRPr lang="en-GB" altLang="zh-CN" sz="2000" dirty="0"/>
          </a:p>
          <a:p>
            <a:r>
              <a:rPr lang="zh-CN" altLang="en-US" sz="2000" dirty="0"/>
              <a:t>通过计算功率曲线一致性为 </a:t>
            </a:r>
            <a:r>
              <a:rPr lang="en-US" altLang="zh-CN" sz="2000" dirty="0"/>
              <a:t>92.66%</a:t>
            </a:r>
            <a:r>
              <a:rPr lang="zh-CN" altLang="en-US" sz="2000" dirty="0"/>
              <a:t>，较为分散。有 </a:t>
            </a:r>
            <a:r>
              <a:rPr lang="en-US" altLang="zh-CN" sz="2000" dirty="0"/>
              <a:t>4 </a:t>
            </a:r>
            <a:r>
              <a:rPr lang="zh-CN" altLang="en-US" sz="2000" dirty="0"/>
              <a:t>台风机额定功率比 </a:t>
            </a:r>
            <a:r>
              <a:rPr lang="en-US" altLang="zh-CN" sz="2000" dirty="0"/>
              <a:t>1500kW </a:t>
            </a:r>
            <a:r>
              <a:rPr lang="zh-CN" altLang="en-US" sz="2000" dirty="0"/>
              <a:t>低 </a:t>
            </a:r>
            <a:r>
              <a:rPr lang="en-US" altLang="zh-CN" sz="2000" dirty="0"/>
              <a:t>20~30kW</a:t>
            </a:r>
            <a:r>
              <a:rPr lang="zh-CN" altLang="en-US" sz="2000" dirty="0"/>
              <a:t>。</a:t>
            </a:r>
            <a:endParaRPr lang="en-GB" altLang="zh-CN" sz="2000" dirty="0"/>
          </a:p>
          <a:p>
            <a:endParaRPr lang="en-GB" altLang="zh-CN" sz="2000" dirty="0"/>
          </a:p>
          <a:p>
            <a:endParaRPr lang="en-GB" altLang="zh-CN" sz="2000" dirty="0"/>
          </a:p>
          <a:p>
            <a:endParaRPr lang="en-GB" altLang="zh-CN" sz="2000" dirty="0"/>
          </a:p>
          <a:p>
            <a:endParaRPr lang="en-GB" altLang="zh-CN" sz="2000" dirty="0"/>
          </a:p>
          <a:p>
            <a:pPr marL="0" indent="0">
              <a:buNone/>
            </a:pPr>
            <a:endParaRPr lang="en-GB" altLang="zh-CN" sz="2000" dirty="0"/>
          </a:p>
          <a:p>
            <a:r>
              <a:rPr lang="zh-CN" altLang="en-US" sz="2000" dirty="0"/>
              <a:t>该机组发电机侧额定功率在 </a:t>
            </a:r>
            <a:r>
              <a:rPr lang="en-US" altLang="zh-CN" sz="2000" dirty="0"/>
              <a:t>1549kW</a:t>
            </a:r>
            <a:r>
              <a:rPr lang="zh-CN" altLang="en-US" sz="2000" dirty="0"/>
              <a:t>，与理论额定功率 </a:t>
            </a:r>
            <a:r>
              <a:rPr lang="en-US" altLang="zh-CN" sz="2000" dirty="0"/>
              <a:t>1550kW </a:t>
            </a:r>
            <a:r>
              <a:rPr lang="zh-CN" altLang="en-US" sz="2000" dirty="0"/>
              <a:t>较为接近，而网侧额定功率却无法达到 </a:t>
            </a:r>
            <a:r>
              <a:rPr lang="en-US" altLang="zh-CN" sz="2000" dirty="0"/>
              <a:t>1500kW</a:t>
            </a:r>
            <a:r>
              <a:rPr lang="zh-CN" altLang="en-US" sz="2000" dirty="0"/>
              <a:t>，这从侧面反映出该风机自耗电较高。</a:t>
            </a:r>
            <a:endParaRPr lang="en-GB" sz="2000" dirty="0"/>
          </a:p>
        </p:txBody>
      </p:sp>
      <p:pic>
        <p:nvPicPr>
          <p:cNvPr id="4" name="内容占位符 4">
            <a:extLst>
              <a:ext uri="{FF2B5EF4-FFF2-40B4-BE49-F238E27FC236}">
                <a16:creationId xmlns:a16="http://schemas.microsoft.com/office/drawing/2014/main" id="{ACE4E9A2-8A6E-45A2-8BDA-8C3BD36AD333}"/>
              </a:ext>
            </a:extLst>
          </p:cNvPr>
          <p:cNvPicPr>
            <a:picLocks noChangeAspect="1"/>
          </p:cNvPicPr>
          <p:nvPr/>
        </p:nvPicPr>
        <p:blipFill>
          <a:blip r:embed="rId2"/>
          <a:stretch>
            <a:fillRect/>
          </a:stretch>
        </p:blipFill>
        <p:spPr>
          <a:xfrm>
            <a:off x="3162300" y="2140744"/>
            <a:ext cx="3250689" cy="2049462"/>
          </a:xfrm>
          <a:prstGeom prst="rect">
            <a:avLst/>
          </a:prstGeom>
        </p:spPr>
      </p:pic>
      <p:pic>
        <p:nvPicPr>
          <p:cNvPr id="6" name="图片 5">
            <a:extLst>
              <a:ext uri="{FF2B5EF4-FFF2-40B4-BE49-F238E27FC236}">
                <a16:creationId xmlns:a16="http://schemas.microsoft.com/office/drawing/2014/main" id="{491B5722-5A64-4EEC-AA61-100B26AD6E89}"/>
              </a:ext>
            </a:extLst>
          </p:cNvPr>
          <p:cNvPicPr>
            <a:picLocks noChangeAspect="1"/>
          </p:cNvPicPr>
          <p:nvPr/>
        </p:nvPicPr>
        <p:blipFill>
          <a:blip r:embed="rId3"/>
          <a:stretch>
            <a:fillRect/>
          </a:stretch>
        </p:blipFill>
        <p:spPr>
          <a:xfrm>
            <a:off x="6412989" y="4717256"/>
            <a:ext cx="3083551" cy="1938338"/>
          </a:xfrm>
          <a:prstGeom prst="rect">
            <a:avLst/>
          </a:prstGeom>
        </p:spPr>
      </p:pic>
    </p:spTree>
    <p:extLst>
      <p:ext uri="{BB962C8B-B14F-4D97-AF65-F5344CB8AC3E}">
        <p14:creationId xmlns:p14="http://schemas.microsoft.com/office/powerpoint/2010/main" val="336169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4093F80-984D-4F45-95EE-C490DA1B97EF}"/>
              </a:ext>
            </a:extLst>
          </p:cNvPr>
          <p:cNvSpPr>
            <a:spLocks noGrp="1"/>
          </p:cNvSpPr>
          <p:nvPr>
            <p:ph type="title"/>
          </p:nvPr>
        </p:nvSpPr>
        <p:spPr>
          <a:xfrm>
            <a:off x="-1" y="685800"/>
            <a:ext cx="4124325" cy="638175"/>
          </a:xfrm>
        </p:spPr>
        <p:txBody>
          <a:bodyPr>
            <a:normAutofit fontScale="90000"/>
          </a:bodyPr>
          <a:lstStyle/>
          <a:p>
            <a:r>
              <a:rPr lang="zh-CN" altLang="en-US" dirty="0"/>
              <a:t>风电场后评估体系</a:t>
            </a:r>
            <a:endParaRPr lang="en-GB" dirty="0"/>
          </a:p>
        </p:txBody>
      </p:sp>
      <p:sp>
        <p:nvSpPr>
          <p:cNvPr id="4" name="内容占位符 3">
            <a:extLst>
              <a:ext uri="{FF2B5EF4-FFF2-40B4-BE49-F238E27FC236}">
                <a16:creationId xmlns:a16="http://schemas.microsoft.com/office/drawing/2014/main" id="{4DF21F2B-C69D-4A63-BFCC-74FF12ABDFA0}"/>
              </a:ext>
            </a:extLst>
          </p:cNvPr>
          <p:cNvSpPr>
            <a:spLocks noGrp="1"/>
          </p:cNvSpPr>
          <p:nvPr>
            <p:ph idx="1"/>
          </p:nvPr>
        </p:nvSpPr>
        <p:spPr/>
        <p:txBody>
          <a:bodyPr>
            <a:normAutofit/>
          </a:bodyPr>
          <a:lstStyle/>
          <a:p>
            <a:r>
              <a:rPr lang="zh-CN" altLang="en-US" sz="2400" dirty="0"/>
              <a:t>风电场后评估的目的为在实际上网发电量与后评估上网发电量对比中寻求风电场设计评估中的疏漏并对其进行修正，以降低对风电场发电量计算的不确定度，从而提高对风电场效益估算的可信度。</a:t>
            </a:r>
            <a:endParaRPr lang="en-GB" altLang="zh-CN" sz="2400" dirty="0"/>
          </a:p>
          <a:p>
            <a:endParaRPr lang="en-GB" altLang="zh-CN" sz="2400" dirty="0"/>
          </a:p>
          <a:p>
            <a:pPr marL="0" indent="0">
              <a:buNone/>
            </a:pPr>
            <a:endParaRPr lang="zh-CN" altLang="en-US" sz="2400" dirty="0"/>
          </a:p>
          <a:p>
            <a:r>
              <a:rPr lang="zh-CN" altLang="en-US" sz="2400" dirty="0"/>
              <a:t>理论上网发电量和实际上网发电量存在偏差的原因主要有，风电机组性能降低、模型模拟不可靠、测风数据测量不可靠、测风数据处理不可靠、上网发电量折减系数不确定性分析偏离实际这几大原因。</a:t>
            </a:r>
            <a:endParaRPr lang="en-GB" sz="2400" dirty="0"/>
          </a:p>
        </p:txBody>
      </p:sp>
    </p:spTree>
    <p:extLst>
      <p:ext uri="{BB962C8B-B14F-4D97-AF65-F5344CB8AC3E}">
        <p14:creationId xmlns:p14="http://schemas.microsoft.com/office/powerpoint/2010/main" val="39576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3BA06-F4A3-4498-8120-563349766AB5}"/>
              </a:ext>
            </a:extLst>
          </p:cNvPr>
          <p:cNvSpPr>
            <a:spLocks noGrp="1"/>
          </p:cNvSpPr>
          <p:nvPr>
            <p:ph type="title"/>
          </p:nvPr>
        </p:nvSpPr>
        <p:spPr>
          <a:xfrm>
            <a:off x="85725" y="685800"/>
            <a:ext cx="3876675" cy="701675"/>
          </a:xfrm>
        </p:spPr>
        <p:txBody>
          <a:bodyPr>
            <a:normAutofit/>
          </a:bodyPr>
          <a:lstStyle/>
          <a:p>
            <a:r>
              <a:rPr lang="zh-CN" altLang="en-US" sz="3600" dirty="0"/>
              <a:t>风电场后评估体系</a:t>
            </a:r>
            <a:endParaRPr lang="en-GB" sz="3600" dirty="0"/>
          </a:p>
        </p:txBody>
      </p:sp>
      <p:sp>
        <p:nvSpPr>
          <p:cNvPr id="3" name="内容占位符 2">
            <a:extLst>
              <a:ext uri="{FF2B5EF4-FFF2-40B4-BE49-F238E27FC236}">
                <a16:creationId xmlns:a16="http://schemas.microsoft.com/office/drawing/2014/main" id="{E0FECAE9-5091-467F-9AD7-D3A365234890}"/>
              </a:ext>
            </a:extLst>
          </p:cNvPr>
          <p:cNvSpPr>
            <a:spLocks noGrp="1"/>
          </p:cNvSpPr>
          <p:nvPr>
            <p:ph idx="1"/>
          </p:nvPr>
        </p:nvSpPr>
        <p:spPr/>
        <p:txBody>
          <a:bodyPr>
            <a:normAutofit/>
          </a:bodyPr>
          <a:lstStyle/>
          <a:p>
            <a:r>
              <a:rPr lang="zh-CN" altLang="en-US" sz="2400" dirty="0"/>
              <a:t>华润内黄风电场内安装了</a:t>
            </a:r>
            <a:r>
              <a:rPr lang="en-US" altLang="zh-CN" sz="2400" dirty="0"/>
              <a:t>4</a:t>
            </a:r>
            <a:r>
              <a:rPr lang="zh-CN" altLang="en-US" sz="2400" dirty="0"/>
              <a:t>家主流整机厂商的</a:t>
            </a:r>
            <a:r>
              <a:rPr lang="en-US" altLang="zh-CN" sz="2400" dirty="0"/>
              <a:t>5</a:t>
            </a:r>
            <a:r>
              <a:rPr lang="zh-CN" altLang="en-US" sz="2400" dirty="0"/>
              <a:t>个机型的测试风机，进行性能的比较和评估。有效改善了风场管理，实现了持续优化，对后续项目的风机选型也起到了指导作用。</a:t>
            </a:r>
            <a:endParaRPr lang="en-GB" altLang="zh-CN" sz="2400" dirty="0"/>
          </a:p>
          <a:p>
            <a:endParaRPr lang="en-GB" altLang="zh-CN" sz="2400" dirty="0"/>
          </a:p>
          <a:p>
            <a:r>
              <a:rPr lang="zh-CN" altLang="en-US" sz="2400" dirty="0"/>
              <a:t>龙源电力在江苏如东竖起了包括</a:t>
            </a:r>
            <a:r>
              <a:rPr lang="en-US" altLang="zh-CN" sz="2400" dirty="0"/>
              <a:t>8</a:t>
            </a:r>
            <a:r>
              <a:rPr lang="zh-CN" altLang="en-US" sz="2400" dirty="0"/>
              <a:t>个厂家的</a:t>
            </a:r>
            <a:r>
              <a:rPr lang="en-US" altLang="zh-CN" sz="2400" dirty="0"/>
              <a:t>9</a:t>
            </a:r>
            <a:r>
              <a:rPr lang="zh-CN" altLang="en-US" sz="2400" dirty="0"/>
              <a:t>种测试机型。</a:t>
            </a:r>
            <a:endParaRPr lang="en-GB" altLang="zh-CN" sz="2400" dirty="0"/>
          </a:p>
          <a:p>
            <a:endParaRPr lang="en-GB" altLang="zh-CN" sz="2400" dirty="0"/>
          </a:p>
          <a:p>
            <a:r>
              <a:rPr lang="zh-CN" altLang="en-US" sz="2400" dirty="0"/>
              <a:t>三峡集团在福建兴化湾的海上风电场也立了几个厂家的测试机型，都在通过后评估团队对各厂家的风机进行功率曲线测试。</a:t>
            </a:r>
            <a:endParaRPr lang="en-GB" sz="2400" dirty="0"/>
          </a:p>
        </p:txBody>
      </p:sp>
    </p:spTree>
    <p:extLst>
      <p:ext uri="{BB962C8B-B14F-4D97-AF65-F5344CB8AC3E}">
        <p14:creationId xmlns:p14="http://schemas.microsoft.com/office/powerpoint/2010/main" val="356867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33984-2326-4E4B-A05F-04D151D01187}"/>
              </a:ext>
            </a:extLst>
          </p:cNvPr>
          <p:cNvSpPr>
            <a:spLocks noGrp="1"/>
          </p:cNvSpPr>
          <p:nvPr>
            <p:ph type="title"/>
          </p:nvPr>
        </p:nvSpPr>
        <p:spPr>
          <a:xfrm>
            <a:off x="0" y="584200"/>
            <a:ext cx="3200400" cy="730250"/>
          </a:xfrm>
        </p:spPr>
        <p:txBody>
          <a:bodyPr>
            <a:normAutofit fontScale="90000"/>
          </a:bodyPr>
          <a:lstStyle/>
          <a:p>
            <a:r>
              <a:rPr lang="zh-CN" altLang="en-US" sz="2400" dirty="0"/>
              <a:t>海上风电场后评估</a:t>
            </a:r>
            <a:r>
              <a:rPr lang="en-GB" altLang="zh-CN" sz="2400" dirty="0"/>
              <a:t>-</a:t>
            </a:r>
            <a:r>
              <a:rPr lang="zh-CN" altLang="en-US" sz="2400" dirty="0"/>
              <a:t>原因</a:t>
            </a:r>
            <a:endParaRPr lang="en-GB" sz="2400" dirty="0"/>
          </a:p>
        </p:txBody>
      </p:sp>
      <p:sp>
        <p:nvSpPr>
          <p:cNvPr id="3" name="内容占位符 2">
            <a:extLst>
              <a:ext uri="{FF2B5EF4-FFF2-40B4-BE49-F238E27FC236}">
                <a16:creationId xmlns:a16="http://schemas.microsoft.com/office/drawing/2014/main" id="{85A8CB53-673C-4FE7-87F9-7E711CA93920}"/>
              </a:ext>
            </a:extLst>
          </p:cNvPr>
          <p:cNvSpPr>
            <a:spLocks noGrp="1"/>
          </p:cNvSpPr>
          <p:nvPr>
            <p:ph idx="1"/>
          </p:nvPr>
        </p:nvSpPr>
        <p:spPr>
          <a:xfrm>
            <a:off x="11239500" y="6067424"/>
            <a:ext cx="114300" cy="104775"/>
          </a:xfrm>
        </p:spPr>
        <p:txBody>
          <a:bodyPr>
            <a:normAutofit fontScale="25000" lnSpcReduction="20000"/>
          </a:bodyPr>
          <a:lstStyle/>
          <a:p>
            <a:pPr marL="0" indent="0">
              <a:buNone/>
            </a:pPr>
            <a:r>
              <a:rPr lang="en-GB" dirty="0"/>
              <a:t> </a:t>
            </a:r>
          </a:p>
        </p:txBody>
      </p:sp>
      <p:pic>
        <p:nvPicPr>
          <p:cNvPr id="3076" name="Picture 4">
            <a:extLst>
              <a:ext uri="{FF2B5EF4-FFF2-40B4-BE49-F238E27FC236}">
                <a16:creationId xmlns:a16="http://schemas.microsoft.com/office/drawing/2014/main" id="{FEB39C66-75D2-4895-AF16-90D3B9646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1397575"/>
            <a:ext cx="8929687" cy="50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18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33984-2326-4E4B-A05F-04D151D01187}"/>
              </a:ext>
            </a:extLst>
          </p:cNvPr>
          <p:cNvSpPr>
            <a:spLocks noGrp="1"/>
          </p:cNvSpPr>
          <p:nvPr>
            <p:ph type="title"/>
          </p:nvPr>
        </p:nvSpPr>
        <p:spPr>
          <a:xfrm>
            <a:off x="1" y="584200"/>
            <a:ext cx="3248024" cy="730250"/>
          </a:xfrm>
        </p:spPr>
        <p:txBody>
          <a:bodyPr>
            <a:normAutofit fontScale="90000"/>
          </a:bodyPr>
          <a:lstStyle/>
          <a:p>
            <a:r>
              <a:rPr lang="zh-CN" altLang="en-US" sz="2400" dirty="0"/>
              <a:t>海上风电场后评估</a:t>
            </a:r>
            <a:r>
              <a:rPr lang="en-GB" altLang="zh-CN" sz="2400" dirty="0"/>
              <a:t>-</a:t>
            </a:r>
            <a:r>
              <a:rPr lang="zh-CN" altLang="en-US" sz="2400" dirty="0"/>
              <a:t>内容</a:t>
            </a:r>
            <a:endParaRPr lang="en-GB" sz="2400" dirty="0"/>
          </a:p>
        </p:txBody>
      </p:sp>
      <p:sp>
        <p:nvSpPr>
          <p:cNvPr id="3" name="内容占位符 2">
            <a:extLst>
              <a:ext uri="{FF2B5EF4-FFF2-40B4-BE49-F238E27FC236}">
                <a16:creationId xmlns:a16="http://schemas.microsoft.com/office/drawing/2014/main" id="{85A8CB53-673C-4FE7-87F9-7E711CA93920}"/>
              </a:ext>
            </a:extLst>
          </p:cNvPr>
          <p:cNvSpPr>
            <a:spLocks noGrp="1"/>
          </p:cNvSpPr>
          <p:nvPr>
            <p:ph idx="1"/>
          </p:nvPr>
        </p:nvSpPr>
        <p:spPr>
          <a:xfrm>
            <a:off x="11239500" y="6067424"/>
            <a:ext cx="114300" cy="104775"/>
          </a:xfrm>
        </p:spPr>
        <p:txBody>
          <a:bodyPr>
            <a:normAutofit fontScale="25000" lnSpcReduction="20000"/>
          </a:bodyPr>
          <a:lstStyle/>
          <a:p>
            <a:pPr marL="0" indent="0">
              <a:buNone/>
            </a:pPr>
            <a:r>
              <a:rPr lang="en-GB" dirty="0"/>
              <a:t> </a:t>
            </a:r>
          </a:p>
        </p:txBody>
      </p:sp>
      <p:pic>
        <p:nvPicPr>
          <p:cNvPr id="3074" name="Picture 2">
            <a:extLst>
              <a:ext uri="{FF2B5EF4-FFF2-40B4-BE49-F238E27FC236}">
                <a16:creationId xmlns:a16="http://schemas.microsoft.com/office/drawing/2014/main" id="{DC2B5D25-14C5-4B10-A14E-2C324251B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2" y="1250029"/>
            <a:ext cx="8986838" cy="502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72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33984-2326-4E4B-A05F-04D151D01187}"/>
              </a:ext>
            </a:extLst>
          </p:cNvPr>
          <p:cNvSpPr>
            <a:spLocks noGrp="1"/>
          </p:cNvSpPr>
          <p:nvPr>
            <p:ph type="title"/>
          </p:nvPr>
        </p:nvSpPr>
        <p:spPr>
          <a:xfrm>
            <a:off x="1" y="584200"/>
            <a:ext cx="3248024" cy="730250"/>
          </a:xfrm>
        </p:spPr>
        <p:txBody>
          <a:bodyPr>
            <a:normAutofit fontScale="90000"/>
          </a:bodyPr>
          <a:lstStyle/>
          <a:p>
            <a:r>
              <a:rPr lang="zh-CN" altLang="en-US" sz="2400" dirty="0"/>
              <a:t>海上风电场后评估</a:t>
            </a:r>
            <a:r>
              <a:rPr lang="en-GB" altLang="zh-CN" sz="2400" dirty="0"/>
              <a:t>-</a:t>
            </a:r>
            <a:r>
              <a:rPr lang="zh-CN" altLang="en-US" sz="2400" dirty="0"/>
              <a:t>挑战</a:t>
            </a:r>
            <a:endParaRPr lang="en-GB" sz="2400" dirty="0"/>
          </a:p>
        </p:txBody>
      </p:sp>
      <p:sp>
        <p:nvSpPr>
          <p:cNvPr id="3" name="内容占位符 2">
            <a:extLst>
              <a:ext uri="{FF2B5EF4-FFF2-40B4-BE49-F238E27FC236}">
                <a16:creationId xmlns:a16="http://schemas.microsoft.com/office/drawing/2014/main" id="{85A8CB53-673C-4FE7-87F9-7E711CA93920}"/>
              </a:ext>
            </a:extLst>
          </p:cNvPr>
          <p:cNvSpPr>
            <a:spLocks noGrp="1"/>
          </p:cNvSpPr>
          <p:nvPr>
            <p:ph idx="1"/>
          </p:nvPr>
        </p:nvSpPr>
        <p:spPr>
          <a:xfrm>
            <a:off x="11239500" y="6067424"/>
            <a:ext cx="114300" cy="104775"/>
          </a:xfrm>
        </p:spPr>
        <p:txBody>
          <a:bodyPr>
            <a:normAutofit fontScale="25000" lnSpcReduction="20000"/>
          </a:bodyPr>
          <a:lstStyle/>
          <a:p>
            <a:pPr marL="0" indent="0">
              <a:buNone/>
            </a:pPr>
            <a:r>
              <a:rPr lang="en-GB" dirty="0"/>
              <a:t> </a:t>
            </a:r>
          </a:p>
        </p:txBody>
      </p:sp>
      <p:pic>
        <p:nvPicPr>
          <p:cNvPr id="1026" name="Picture 2">
            <a:extLst>
              <a:ext uri="{FF2B5EF4-FFF2-40B4-BE49-F238E27FC236}">
                <a16:creationId xmlns:a16="http://schemas.microsoft.com/office/drawing/2014/main" id="{0A6AA48B-228B-4270-902C-EA0980D74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092" y="1314450"/>
            <a:ext cx="9536708" cy="53435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7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96221-3822-4407-92CD-2F9A032D18CF}"/>
              </a:ext>
            </a:extLst>
          </p:cNvPr>
          <p:cNvSpPr>
            <a:spLocks noGrp="1"/>
          </p:cNvSpPr>
          <p:nvPr>
            <p:ph type="title"/>
          </p:nvPr>
        </p:nvSpPr>
        <p:spPr>
          <a:xfrm>
            <a:off x="0" y="556312"/>
            <a:ext cx="5467350" cy="920063"/>
          </a:xfrm>
        </p:spPr>
        <p:txBody>
          <a:bodyPr>
            <a:noAutofit/>
          </a:bodyPr>
          <a:lstStyle/>
          <a:p>
            <a:r>
              <a:rPr lang="zh-CN" altLang="en-US" sz="2400" dirty="0"/>
              <a:t>金风科技 </a:t>
            </a:r>
            <a:r>
              <a:rPr lang="en-GB" sz="2400" dirty="0" err="1"/>
              <a:t>Resmart</a:t>
            </a:r>
            <a:r>
              <a:rPr lang="en-GB" sz="2400" dirty="0"/>
              <a:t> </a:t>
            </a:r>
            <a:r>
              <a:rPr lang="zh-CN" altLang="en-US" sz="2400" dirty="0"/>
              <a:t>云平台</a:t>
            </a:r>
            <a:r>
              <a:rPr lang="en-GB" sz="2400" dirty="0"/>
              <a:t> </a:t>
            </a:r>
            <a:r>
              <a:rPr lang="zh-CN" altLang="en-US" sz="2400" dirty="0"/>
              <a:t>系统架构图 </a:t>
            </a:r>
            <a:br>
              <a:rPr lang="en-GB" sz="2400" dirty="0"/>
            </a:br>
            <a:endParaRPr lang="en-GB" sz="2400" dirty="0"/>
          </a:p>
        </p:txBody>
      </p:sp>
      <p:sp>
        <p:nvSpPr>
          <p:cNvPr id="3" name="内容占位符 2">
            <a:extLst>
              <a:ext uri="{FF2B5EF4-FFF2-40B4-BE49-F238E27FC236}">
                <a16:creationId xmlns:a16="http://schemas.microsoft.com/office/drawing/2014/main" id="{F88FC60F-E25C-463E-8451-C1346DB04C21}"/>
              </a:ext>
            </a:extLst>
          </p:cNvPr>
          <p:cNvSpPr>
            <a:spLocks noGrp="1"/>
          </p:cNvSpPr>
          <p:nvPr>
            <p:ph idx="1"/>
          </p:nvPr>
        </p:nvSpPr>
        <p:spPr>
          <a:xfrm>
            <a:off x="11858625" y="6469380"/>
            <a:ext cx="333375" cy="388620"/>
          </a:xfrm>
        </p:spPr>
        <p:txBody>
          <a:bodyPr>
            <a:normAutofit fontScale="85000" lnSpcReduction="20000"/>
          </a:bodyPr>
          <a:lstStyle/>
          <a:p>
            <a:pPr marL="0" indent="0">
              <a:buNone/>
            </a:pPr>
            <a:r>
              <a:rPr lang="en-GB" dirty="0"/>
              <a:t> </a:t>
            </a:r>
          </a:p>
        </p:txBody>
      </p:sp>
      <p:pic>
        <p:nvPicPr>
          <p:cNvPr id="5" name="图片 4">
            <a:extLst>
              <a:ext uri="{FF2B5EF4-FFF2-40B4-BE49-F238E27FC236}">
                <a16:creationId xmlns:a16="http://schemas.microsoft.com/office/drawing/2014/main" id="{24DCDD34-9782-426E-9F97-01F661DAD85B}"/>
              </a:ext>
            </a:extLst>
          </p:cNvPr>
          <p:cNvPicPr>
            <a:picLocks noChangeAspect="1"/>
          </p:cNvPicPr>
          <p:nvPr/>
        </p:nvPicPr>
        <p:blipFill>
          <a:blip r:embed="rId2"/>
          <a:stretch>
            <a:fillRect/>
          </a:stretch>
        </p:blipFill>
        <p:spPr>
          <a:xfrm>
            <a:off x="2090737" y="1385081"/>
            <a:ext cx="8010525" cy="51223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1471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33984-2326-4E4B-A05F-04D151D01187}"/>
              </a:ext>
            </a:extLst>
          </p:cNvPr>
          <p:cNvSpPr>
            <a:spLocks noGrp="1"/>
          </p:cNvSpPr>
          <p:nvPr>
            <p:ph type="title"/>
          </p:nvPr>
        </p:nvSpPr>
        <p:spPr>
          <a:xfrm>
            <a:off x="0" y="584200"/>
            <a:ext cx="4486275" cy="730250"/>
          </a:xfrm>
        </p:spPr>
        <p:txBody>
          <a:bodyPr>
            <a:normAutofit/>
          </a:bodyPr>
          <a:lstStyle/>
          <a:p>
            <a:r>
              <a:rPr lang="zh-CN" altLang="en-US" sz="2400" dirty="0"/>
              <a:t>风资源及环境评估模块部分图表</a:t>
            </a:r>
            <a:endParaRPr lang="en-GB" sz="2400" dirty="0"/>
          </a:p>
        </p:txBody>
      </p:sp>
      <p:sp>
        <p:nvSpPr>
          <p:cNvPr id="3" name="内容占位符 2">
            <a:extLst>
              <a:ext uri="{FF2B5EF4-FFF2-40B4-BE49-F238E27FC236}">
                <a16:creationId xmlns:a16="http://schemas.microsoft.com/office/drawing/2014/main" id="{85A8CB53-673C-4FE7-87F9-7E711CA93920}"/>
              </a:ext>
            </a:extLst>
          </p:cNvPr>
          <p:cNvSpPr>
            <a:spLocks noGrp="1"/>
          </p:cNvSpPr>
          <p:nvPr>
            <p:ph idx="1"/>
          </p:nvPr>
        </p:nvSpPr>
        <p:spPr>
          <a:xfrm>
            <a:off x="11239500" y="6067424"/>
            <a:ext cx="114300" cy="104775"/>
          </a:xfrm>
        </p:spPr>
        <p:txBody>
          <a:bodyPr>
            <a:normAutofit fontScale="25000" lnSpcReduction="20000"/>
          </a:bodyPr>
          <a:lstStyle/>
          <a:p>
            <a:pPr marL="0" indent="0">
              <a:buNone/>
            </a:pPr>
            <a:r>
              <a:rPr lang="en-GB" dirty="0"/>
              <a:t> </a:t>
            </a:r>
          </a:p>
        </p:txBody>
      </p:sp>
      <p:pic>
        <p:nvPicPr>
          <p:cNvPr id="5" name="图片 4">
            <a:extLst>
              <a:ext uri="{FF2B5EF4-FFF2-40B4-BE49-F238E27FC236}">
                <a16:creationId xmlns:a16="http://schemas.microsoft.com/office/drawing/2014/main" id="{7DDE194F-F3E3-4CEB-9D29-873AB0DBAC13}"/>
              </a:ext>
            </a:extLst>
          </p:cNvPr>
          <p:cNvPicPr>
            <a:picLocks noChangeAspect="1"/>
          </p:cNvPicPr>
          <p:nvPr/>
        </p:nvPicPr>
        <p:blipFill>
          <a:blip r:embed="rId2"/>
          <a:stretch>
            <a:fillRect/>
          </a:stretch>
        </p:blipFill>
        <p:spPr>
          <a:xfrm>
            <a:off x="461962" y="1738311"/>
            <a:ext cx="11289716" cy="40624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2282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0DBB1-0070-4167-AB51-DB8FAA23A5E2}"/>
              </a:ext>
            </a:extLst>
          </p:cNvPr>
          <p:cNvSpPr>
            <a:spLocks noGrp="1"/>
          </p:cNvSpPr>
          <p:nvPr>
            <p:ph type="title"/>
          </p:nvPr>
        </p:nvSpPr>
        <p:spPr>
          <a:xfrm>
            <a:off x="0" y="393700"/>
            <a:ext cx="1057275" cy="1325563"/>
          </a:xfrm>
        </p:spPr>
        <p:txBody>
          <a:bodyPr/>
          <a:lstStyle/>
          <a:p>
            <a:r>
              <a:rPr lang="en-GB" dirty="0"/>
              <a:t> </a:t>
            </a:r>
          </a:p>
        </p:txBody>
      </p:sp>
      <p:sp>
        <p:nvSpPr>
          <p:cNvPr id="3" name="内容占位符 2">
            <a:extLst>
              <a:ext uri="{FF2B5EF4-FFF2-40B4-BE49-F238E27FC236}">
                <a16:creationId xmlns:a16="http://schemas.microsoft.com/office/drawing/2014/main" id="{ED7D9FED-F030-4035-A963-65DFEB269EB9}"/>
              </a:ext>
            </a:extLst>
          </p:cNvPr>
          <p:cNvSpPr>
            <a:spLocks noGrp="1"/>
          </p:cNvSpPr>
          <p:nvPr>
            <p:ph idx="1"/>
          </p:nvPr>
        </p:nvSpPr>
        <p:spPr>
          <a:xfrm>
            <a:off x="11220450" y="6048374"/>
            <a:ext cx="133350" cy="123825"/>
          </a:xfrm>
        </p:spPr>
        <p:txBody>
          <a:bodyPr>
            <a:normAutofit fontScale="25000" lnSpcReduction="20000"/>
          </a:bodyPr>
          <a:lstStyle/>
          <a:p>
            <a:pPr marL="0" indent="0">
              <a:buNone/>
            </a:pPr>
            <a:r>
              <a:rPr lang="en-GB" dirty="0"/>
              <a:t> </a:t>
            </a:r>
          </a:p>
        </p:txBody>
      </p:sp>
      <p:pic>
        <p:nvPicPr>
          <p:cNvPr id="5" name="图片 4">
            <a:extLst>
              <a:ext uri="{FF2B5EF4-FFF2-40B4-BE49-F238E27FC236}">
                <a16:creationId xmlns:a16="http://schemas.microsoft.com/office/drawing/2014/main" id="{E4B9375E-6A1E-49D6-9483-2C493E3D50AD}"/>
              </a:ext>
            </a:extLst>
          </p:cNvPr>
          <p:cNvPicPr>
            <a:picLocks noChangeAspect="1"/>
          </p:cNvPicPr>
          <p:nvPr/>
        </p:nvPicPr>
        <p:blipFill rotWithShape="1">
          <a:blip r:embed="rId2"/>
          <a:srcRect l="927" t="2403" r="1443" b="916"/>
          <a:stretch/>
        </p:blipFill>
        <p:spPr>
          <a:xfrm>
            <a:off x="2400301" y="1357253"/>
            <a:ext cx="8820149" cy="5115718"/>
          </a:xfrm>
          <a:prstGeom prst="rect">
            <a:avLst/>
          </a:prstGeom>
          <a:ln>
            <a:noFill/>
          </a:ln>
          <a:effectLst>
            <a:outerShdw blurRad="190500" algn="tl" rotWithShape="0">
              <a:srgbClr val="000000">
                <a:alpha val="70000"/>
              </a:srgbClr>
            </a:outerShdw>
          </a:effectLst>
        </p:spPr>
      </p:pic>
      <p:sp>
        <p:nvSpPr>
          <p:cNvPr id="7" name="文本框 6">
            <a:extLst>
              <a:ext uri="{FF2B5EF4-FFF2-40B4-BE49-F238E27FC236}">
                <a16:creationId xmlns:a16="http://schemas.microsoft.com/office/drawing/2014/main" id="{475647A5-F673-4C09-9010-CEB07599FED7}"/>
              </a:ext>
            </a:extLst>
          </p:cNvPr>
          <p:cNvSpPr txBox="1"/>
          <p:nvPr/>
        </p:nvSpPr>
        <p:spPr>
          <a:xfrm>
            <a:off x="97918" y="680184"/>
            <a:ext cx="4369307" cy="461665"/>
          </a:xfrm>
          <a:prstGeom prst="rect">
            <a:avLst/>
          </a:prstGeom>
          <a:noFill/>
        </p:spPr>
        <p:txBody>
          <a:bodyPr wrap="square" rtlCol="0">
            <a:spAutoFit/>
          </a:bodyPr>
          <a:lstStyle/>
          <a:p>
            <a:r>
              <a:rPr lang="zh-CN" altLang="en-US" sz="2400" dirty="0"/>
              <a:t>风电场运行评估模块部分图表</a:t>
            </a:r>
            <a:endParaRPr lang="en-GB" altLang="zh-CN" sz="2400" dirty="0"/>
          </a:p>
        </p:txBody>
      </p:sp>
    </p:spTree>
    <p:extLst>
      <p:ext uri="{BB962C8B-B14F-4D97-AF65-F5344CB8AC3E}">
        <p14:creationId xmlns:p14="http://schemas.microsoft.com/office/powerpoint/2010/main" val="3157712682"/>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2741"/>
      </a:dk2>
      <a:lt2>
        <a:srgbClr val="E2E5E8"/>
      </a:lt2>
      <a:accent1>
        <a:srgbClr val="B99C7E"/>
      </a:accent1>
      <a:accent2>
        <a:srgbClr val="BA857F"/>
      </a:accent2>
      <a:accent3>
        <a:srgbClr val="C595A4"/>
      </a:accent3>
      <a:accent4>
        <a:srgbClr val="BA7FAA"/>
      </a:accent4>
      <a:accent5>
        <a:srgbClr val="BD94C5"/>
      </a:accent5>
      <a:accent6>
        <a:srgbClr val="987FBA"/>
      </a:accent6>
      <a:hlink>
        <a:srgbClr val="6084A9"/>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TotalTime>
  <Words>509</Words>
  <Application>Microsoft Office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宋体</vt:lpstr>
      <vt:lpstr>Arial</vt:lpstr>
      <vt:lpstr>Calibri</vt:lpstr>
      <vt:lpstr>Calibri Light</vt:lpstr>
      <vt:lpstr>Century Gothic</vt:lpstr>
      <vt:lpstr>Wingdings 2</vt:lpstr>
      <vt:lpstr>BrushVTI</vt:lpstr>
      <vt:lpstr>HDOfficeLightV0</vt:lpstr>
      <vt:lpstr>风电场后评估体系</vt:lpstr>
      <vt:lpstr>风电场后评估体系</vt:lpstr>
      <vt:lpstr>风电场后评估体系</vt:lpstr>
      <vt:lpstr>海上风电场后评估-原因</vt:lpstr>
      <vt:lpstr>海上风电场后评估-内容</vt:lpstr>
      <vt:lpstr>海上风电场后评估-挑战</vt:lpstr>
      <vt:lpstr>金风科技 Resmart 云平台 系统架构图  </vt:lpstr>
      <vt:lpstr>风资源及环境评估模块部分图表</vt:lpstr>
      <vt:lpstr> </vt:lpstr>
      <vt:lpstr>后评估案例</vt:lpstr>
      <vt:lpstr>后评估案例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对标</dc:title>
  <dc:creator>Eva Zhang</dc:creator>
  <cp:lastModifiedBy>Eva Zhang</cp:lastModifiedBy>
  <cp:revision>71</cp:revision>
  <dcterms:created xsi:type="dcterms:W3CDTF">2020-12-30T03:06:16Z</dcterms:created>
  <dcterms:modified xsi:type="dcterms:W3CDTF">2021-01-28T01:54:44Z</dcterms:modified>
</cp:coreProperties>
</file>