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8" r:id="rId2"/>
    <p:sldMasterId id="2147483705" r:id="rId3"/>
  </p:sldMasterIdLst>
  <p:notesMasterIdLst>
    <p:notesMasterId r:id="rId13"/>
  </p:notesMasterIdLst>
  <p:handoutMasterIdLst>
    <p:handoutMasterId r:id="rId14"/>
  </p:handoutMasterIdLst>
  <p:sldIdLst>
    <p:sldId id="570" r:id="rId4"/>
    <p:sldId id="580" r:id="rId5"/>
    <p:sldId id="568" r:id="rId6"/>
    <p:sldId id="572" r:id="rId7"/>
    <p:sldId id="569" r:id="rId8"/>
    <p:sldId id="579" r:id="rId9"/>
    <p:sldId id="571" r:id="rId10"/>
    <p:sldId id="577" r:id="rId11"/>
    <p:sldId id="306" r:id="rId12"/>
  </p:sldIdLst>
  <p:sldSz cx="9144000" cy="5143500" type="screen16x9"/>
  <p:notesSz cx="6794500" cy="9931400"/>
  <p:defaultTextStyle>
    <a:defPPr>
      <a:defRPr lang="zh-CN"/>
    </a:defPPr>
    <a:lvl1pPr marL="0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7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43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28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14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99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84" algn="l" defTabSz="9141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 Zhang" initials="EZ" lastIdx="1" clrIdx="0">
    <p:extLst>
      <p:ext uri="{19B8F6BF-5375-455C-9EA6-DF929625EA0E}">
        <p15:presenceInfo xmlns:p15="http://schemas.microsoft.com/office/powerpoint/2012/main" userId="85a0bc9f64c356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9" autoAdjust="0"/>
    <p:restoredTop sz="85608" autoAdjust="0"/>
  </p:normalViewPr>
  <p:slideViewPr>
    <p:cSldViewPr>
      <p:cViewPr varScale="1">
        <p:scale>
          <a:sx n="89" d="100"/>
          <a:sy n="89" d="100"/>
        </p:scale>
        <p:origin x="696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CEACE54D-0DE9-4574-8919-A2D2E9C4BF8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688"/>
            <a:ext cx="2945024" cy="497125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7890" y="9432688"/>
            <a:ext cx="2945024" cy="497125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075688D8-F192-4B63-81AE-624624E9F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464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6" y="0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741833DA-60F4-48F0-AEEB-BC651244650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19" rIns="91439" bIns="4571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0"/>
          </a:xfrm>
          <a:prstGeom prst="rect">
            <a:avLst/>
          </a:prstGeom>
        </p:spPr>
        <p:txBody>
          <a:bodyPr vert="horz" lIns="91439" tIns="45719" rIns="91439" bIns="45719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3107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6" y="9433107"/>
            <a:ext cx="2944283" cy="496570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18DE1E38-AB66-457E-B520-843F9103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0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7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3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28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4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99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4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14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87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76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4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1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029" y="0"/>
            <a:ext cx="662997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/>
          <p:nvPr userDrawn="1"/>
        </p:nvSpPr>
        <p:spPr>
          <a:xfrm>
            <a:off x="581" y="0"/>
            <a:ext cx="2513442" cy="5143500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50000">
                <a:srgbClr val="FDFDFD"/>
              </a:gs>
              <a:gs pos="100000">
                <a:srgbClr val="FEFEF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5" tIns="34268" rIns="68535" bIns="3426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5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45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5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8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0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79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0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96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17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5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086" indent="0">
              <a:buNone/>
              <a:defRPr sz="2800"/>
            </a:lvl2pPr>
            <a:lvl3pPr marL="914171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8" indent="0">
              <a:buNone/>
              <a:defRPr sz="2000"/>
            </a:lvl6pPr>
            <a:lvl7pPr marL="2742514" indent="0">
              <a:buNone/>
              <a:defRPr sz="2000"/>
            </a:lvl7pPr>
            <a:lvl8pPr marL="3199599" indent="0">
              <a:buNone/>
              <a:defRPr sz="2000"/>
            </a:lvl8pPr>
            <a:lvl9pPr marL="365668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76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31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71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  <p:sndAc>
          <p:stSnd>
            <p:snd r:embed="rId1" name="type.wav"/>
          </p:stSnd>
        </p:sndAc>
      </p:transition>
    </mc:Choice>
    <mc:Fallback xmlns="">
      <p:transition spd="med">
        <p:fade/>
        <p:sndAc>
          <p:stSnd>
            <p:snd r:embed="rId3" name="type.wav"/>
          </p:stSnd>
        </p:sndAc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7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75794"/>
      </p:ext>
    </p:extLst>
  </p:cSld>
  <p:clrMapOvr>
    <a:masterClrMapping/>
  </p:clrMapOvr>
  <p:transition spd="slow" advTm="0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8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928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9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9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90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38685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604979"/>
      </p:ext>
    </p:extLst>
  </p:cSld>
  <p:clrMapOvr>
    <a:masterClrMapping/>
  </p:clrMapOvr>
  <p:transition spd="slow" advTm="0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219575"/>
      </p:ext>
    </p:extLst>
  </p:cSld>
  <p:clrMapOvr>
    <a:masterClrMapping/>
  </p:clrMapOvr>
  <p:transition spd="slow" advTm="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74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23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03225"/>
      </p:ext>
    </p:extLst>
  </p:cSld>
  <p:clrMapOvr>
    <a:masterClrMapping/>
  </p:clrMapOvr>
  <p:transition spd="slow" advTm="0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01373"/>
      </p:ext>
    </p:extLst>
  </p:cSld>
  <p:clrMapOvr>
    <a:masterClrMapping/>
  </p:clrMapOvr>
  <p:transition spd="slow" advTm="0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6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2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1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6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2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1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5110"/>
      </p:ext>
    </p:extLst>
  </p:cSld>
  <p:clrMapOvr>
    <a:masterClrMapping/>
  </p:clrMapOvr>
  <p:transition spd="slow" advTm="0">
    <p:cov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60647"/>
      </p:ext>
    </p:extLst>
  </p:cSld>
  <p:clrMapOvr>
    <a:masterClrMapping/>
  </p:clrMapOvr>
  <p:transition spd="slow" advTm="0">
    <p:cov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91805"/>
      </p:ext>
    </p:extLst>
  </p:cSld>
  <p:clrMapOvr>
    <a:masterClrMapping/>
  </p:clrMapOvr>
  <p:transition spd="slow" advTm="0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1" y="204813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2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0" indent="0">
              <a:buNone/>
              <a:defRPr sz="1000"/>
            </a:lvl3pPr>
            <a:lvl4pPr marL="1371436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2" indent="0">
              <a:buNone/>
              <a:defRPr sz="900"/>
            </a:lvl7pPr>
            <a:lvl8pPr marL="3200016" indent="0">
              <a:buNone/>
              <a:defRPr sz="900"/>
            </a:lvl8pPr>
            <a:lvl9pPr marL="365716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03969"/>
      </p:ext>
    </p:extLst>
  </p:cSld>
  <p:clrMapOvr>
    <a:masterClrMapping/>
  </p:clrMapOvr>
  <p:transition spd="slow" advTm="0">
    <p:cover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50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0" indent="0">
              <a:buNone/>
              <a:defRPr sz="2400"/>
            </a:lvl3pPr>
            <a:lvl4pPr marL="1371436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2" indent="0">
              <a:buNone/>
              <a:defRPr sz="2000"/>
            </a:lvl7pPr>
            <a:lvl8pPr marL="3200016" indent="0">
              <a:buNone/>
              <a:defRPr sz="2000"/>
            </a:lvl8pPr>
            <a:lvl9pPr marL="3657162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6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0" indent="0">
              <a:buNone/>
              <a:defRPr sz="1000"/>
            </a:lvl3pPr>
            <a:lvl4pPr marL="1371436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2" indent="0">
              <a:buNone/>
              <a:defRPr sz="900"/>
            </a:lvl7pPr>
            <a:lvl8pPr marL="3200016" indent="0">
              <a:buNone/>
              <a:defRPr sz="900"/>
            </a:lvl8pPr>
            <a:lvl9pPr marL="365716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033"/>
      </p:ext>
    </p:extLst>
  </p:cSld>
  <p:clrMapOvr>
    <a:masterClrMapping/>
  </p:clrMapOvr>
  <p:transition spd="slow" advTm="0">
    <p:cover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59359"/>
      </p:ext>
    </p:extLst>
  </p:cSld>
  <p:clrMapOvr>
    <a:masterClrMapping/>
  </p:clrMapOvr>
  <p:transition spd="slow" advTm="0">
    <p:cover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007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07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40654"/>
      </p:ext>
    </p:extLst>
  </p:cSld>
  <p:clrMapOvr>
    <a:masterClrMapping/>
  </p:clrMapOvr>
  <p:transition spd="slow" advTm="0">
    <p:cover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7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1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8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599" indent="0">
              <a:buNone/>
              <a:defRPr sz="1600" b="1"/>
            </a:lvl8pPr>
            <a:lvl9pPr marL="36566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1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9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086" indent="0">
              <a:buNone/>
              <a:defRPr sz="2800"/>
            </a:lvl2pPr>
            <a:lvl3pPr marL="914171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8" indent="0">
              <a:buNone/>
              <a:defRPr sz="2000"/>
            </a:lvl6pPr>
            <a:lvl7pPr marL="2742514" indent="0">
              <a:buNone/>
              <a:defRPr sz="2000"/>
            </a:lvl7pPr>
            <a:lvl8pPr marL="3199599" indent="0">
              <a:buNone/>
              <a:defRPr sz="2000"/>
            </a:lvl8pPr>
            <a:lvl9pPr marL="365668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1" indent="0">
              <a:buNone/>
              <a:defRPr sz="1000"/>
            </a:lvl3pPr>
            <a:lvl4pPr marL="1371257" indent="0">
              <a:buNone/>
              <a:defRPr sz="900"/>
            </a:lvl4pPr>
            <a:lvl5pPr marL="1828343" indent="0">
              <a:buNone/>
              <a:defRPr sz="900"/>
            </a:lvl5pPr>
            <a:lvl6pPr marL="2285428" indent="0">
              <a:buNone/>
              <a:defRPr sz="900"/>
            </a:lvl6pPr>
            <a:lvl7pPr marL="2742514" indent="0">
              <a:buNone/>
              <a:defRPr sz="900"/>
            </a:lvl7pPr>
            <a:lvl8pPr marL="3199599" indent="0">
              <a:buNone/>
              <a:defRPr sz="900"/>
            </a:lvl8pPr>
            <a:lvl9pPr marL="36566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pPr/>
              <a:t>2020/12/23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7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7" r:id="rId13"/>
  </p:sldLayoutIdLst>
  <p:txStyles>
    <p:titleStyle>
      <a:lvl1pPr algn="l" defTabSz="91417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14" indent="-342814" algn="l" defTabSz="9141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64" indent="-285678" algn="l" defTabSz="91417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4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4" indent="-228543" algn="l" defTabSz="9141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1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2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8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96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</p:sldLayoutIdLst>
  <p:txStyles>
    <p:titleStyle>
      <a:lvl1pPr algn="l" defTabSz="91417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814" indent="-342814" algn="l" defTabSz="9141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64" indent="-285678" algn="l" defTabSz="91417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4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4" indent="-228543" algn="l" defTabSz="9141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1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2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8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5"/>
            <a:ext cx="8229600" cy="3394472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321"/>
            <a:ext cx="2133600" cy="273844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321"/>
            <a:ext cx="2895600" cy="273844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321"/>
            <a:ext cx="2133600" cy="273844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9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ransition spd="slow" advTm="0">
    <p:cover/>
  </p:transition>
  <p:hf sldNum="0" hdr="0" ftr="0" dt="0"/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2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4" indent="-228572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4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0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2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00054\Desktop\桌面2017.12.13\2017 工厂图 副本 更名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80512" cy="31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0" y="3153083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风能研究院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年终工作汇报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4731" y="4011910"/>
            <a:ext cx="414978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MINGYANG SMART ENERGY GROUP  CO., Ltd</a:t>
            </a:r>
            <a:r>
              <a:rPr lang="en-US" altLang="zh-CN" sz="19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430465" y="3642690"/>
            <a:ext cx="4319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明阳智慧能源集团股份公司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00192" y="4583821"/>
            <a:ext cx="2807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汇报人：张若愚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14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5"/>
            <a:ext cx="178127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8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</a:rPr>
              <a:t>目录页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3779913" y="2346302"/>
            <a:ext cx="5040559" cy="4887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年工作完成情况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3779913" y="2997199"/>
            <a:ext cx="5040559" cy="4887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存在的问题和不足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779913" y="3657649"/>
            <a:ext cx="5040559" cy="48872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</a:t>
            </a:r>
          </a:p>
        </p:txBody>
      </p:sp>
    </p:spTree>
    <p:extLst>
      <p:ext uri="{BB962C8B-B14F-4D97-AF65-F5344CB8AC3E}">
        <p14:creationId xmlns:p14="http://schemas.microsoft.com/office/powerpoint/2010/main" val="86578500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633" y="1862860"/>
            <a:ext cx="9140757" cy="8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230" tIns="36407" rIns="72814" bIns="36407" rtlCol="0" anchor="ctr">
            <a:normAutofit/>
          </a:bodyPr>
          <a:lstStyle/>
          <a:p>
            <a:pPr algn="ctr" defTabSz="914290"/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021046" y="1593430"/>
            <a:ext cx="1943664" cy="1529894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rgbClr val="3399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814" tIns="0" rIns="72814" bIns="453445" rtlCol="0" anchor="ctr">
            <a:noAutofit/>
          </a:bodyPr>
          <a:lstStyle/>
          <a:p>
            <a:pPr algn="ctr" defTabSz="914290">
              <a:buClr>
                <a:srgbClr val="FFC000">
                  <a:lumMod val="75000"/>
                </a:srgbClr>
              </a:buClr>
              <a:buSzPct val="60000"/>
            </a:pPr>
            <a:r>
              <a:rPr lang="zh-CN" altLang="en-US" sz="4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2809932" y="2043092"/>
            <a:ext cx="633406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2020</a:t>
            </a: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年工作完成情况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1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1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19244"/>
            <a:ext cx="580188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年工作完成情况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研发项目完成情况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3B66330-BB89-4748-B40E-31917189D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04075"/>
              </p:ext>
            </p:extLst>
          </p:nvPr>
        </p:nvGraphicFramePr>
        <p:xfrm>
          <a:off x="250792" y="1707653"/>
          <a:ext cx="8353656" cy="1108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476">
                  <a:extLst>
                    <a:ext uri="{9D8B030D-6E8A-4147-A177-3AD203B41FA5}">
                      <a16:colId xmlns:a16="http://schemas.microsoft.com/office/drawing/2014/main" val="2165270787"/>
                    </a:ext>
                  </a:extLst>
                </a:gridCol>
                <a:gridCol w="4374180">
                  <a:extLst>
                    <a:ext uri="{9D8B030D-6E8A-4147-A177-3AD203B41FA5}">
                      <a16:colId xmlns:a16="http://schemas.microsoft.com/office/drawing/2014/main" val="1109995658"/>
                    </a:ext>
                  </a:extLst>
                </a:gridCol>
              </a:tblGrid>
              <a:tr h="468013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具体工作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51725"/>
                  </a:ext>
                </a:extLst>
              </a:tr>
              <a:tr h="468013"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阿巴嘎旗智慧风电场（进行中）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参与阿巴嘎旗集控监控页面业务梳理和接口定义，完成风机监控页部分功能的开发。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5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844913"/>
      </p:ext>
    </p:extLst>
  </p:cSld>
  <p:clrMapOvr>
    <a:masterClrMapping/>
  </p:clrMapOvr>
  <p:transition spd="slow" advClick="0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633" y="1862860"/>
            <a:ext cx="9140757" cy="8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230" tIns="36407" rIns="72814" bIns="36407" rtlCol="0" anchor="ctr">
            <a:normAutofit/>
          </a:bodyPr>
          <a:lstStyle/>
          <a:p>
            <a:pPr algn="ctr" defTabSz="914290"/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021046" y="1593430"/>
            <a:ext cx="1943664" cy="1529894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rgbClr val="3399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814" tIns="0" rIns="72814" bIns="453445" rtlCol="0" anchor="ctr">
            <a:noAutofit/>
          </a:bodyPr>
          <a:lstStyle/>
          <a:p>
            <a:pPr algn="ctr" defTabSz="914290">
              <a:buClr>
                <a:srgbClr val="FFC000">
                  <a:lumMod val="75000"/>
                </a:srgbClr>
              </a:buClr>
              <a:buSzPct val="60000"/>
            </a:pPr>
            <a:r>
              <a:rPr lang="zh-CN" altLang="en-US" sz="4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2809932" y="2043092"/>
            <a:ext cx="633406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存在的问题和不足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76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2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49142"/>
            <a:ext cx="4425360" cy="52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年存在的问题和不足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D459A61-31E4-4ABC-BDB0-B9880D441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43824"/>
              </p:ext>
            </p:extLst>
          </p:nvPr>
        </p:nvGraphicFramePr>
        <p:xfrm>
          <a:off x="323528" y="1793435"/>
          <a:ext cx="8121128" cy="185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1128">
                  <a:extLst>
                    <a:ext uri="{9D8B030D-6E8A-4147-A177-3AD203B41FA5}">
                      <a16:colId xmlns:a16="http://schemas.microsoft.com/office/drawing/2014/main" val="1868234607"/>
                    </a:ext>
                  </a:extLst>
                </a:gridCol>
              </a:tblGrid>
              <a:tr h="346267"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458"/>
                  </a:ext>
                </a:extLst>
              </a:tr>
              <a:tr h="425161"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缺乏工作经验，面对问题过于急躁，想问题不够全面，不够深刻。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45688"/>
                  </a:ext>
                </a:extLst>
              </a:tr>
              <a:tr h="425161"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工作的方式方法有待领导和同事的进一步指导改进。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69277"/>
                  </a:ext>
                </a:extLst>
              </a:tr>
              <a:tr h="425161"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业务知识储备不足。虽然通过学习的积累，在业务知识水平上有一些提高，但相对于其他同事相比还是比较低。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90573"/>
      </p:ext>
    </p:extLst>
  </p:cSld>
  <p:clrMapOvr>
    <a:masterClrMapping/>
  </p:clrMapOvr>
  <p:transition spd="slow" advClick="0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633" y="1862860"/>
            <a:ext cx="9140757" cy="8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230" tIns="36407" rIns="72814" bIns="36407" rtlCol="0" anchor="ctr">
            <a:normAutofit/>
          </a:bodyPr>
          <a:lstStyle/>
          <a:p>
            <a:pPr algn="ctr" defTabSz="914290"/>
            <a:endParaRPr lang="zh-CN" altLang="en-US" sz="16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021046" y="1593430"/>
            <a:ext cx="1943664" cy="1529894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rgbClr val="3399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814" tIns="0" rIns="72814" bIns="453445" rtlCol="0" anchor="ctr">
            <a:noAutofit/>
          </a:bodyPr>
          <a:lstStyle/>
          <a:p>
            <a:pPr algn="ctr" defTabSz="914290">
              <a:buClr>
                <a:srgbClr val="FFC000">
                  <a:lumMod val="75000"/>
                </a:srgbClr>
              </a:buClr>
              <a:buSzPct val="60000"/>
            </a:pPr>
            <a:r>
              <a:rPr lang="zh-CN" altLang="en-US" sz="48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</a:t>
            </a: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2809932" y="2043092"/>
            <a:ext cx="633406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2021</a:t>
            </a:r>
            <a:r>
              <a:rPr lang="zh-CN" altLang="en-US" sz="32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华康圆体W7" pitchFamily="49" charset="-122"/>
              </a:rPr>
              <a:t>年工作规划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1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5" name="文本框 2"/>
          <p:cNvSpPr txBox="1"/>
          <p:nvPr/>
        </p:nvSpPr>
        <p:spPr>
          <a:xfrm>
            <a:off x="501585" y="-80803"/>
            <a:ext cx="993840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b="1" dirty="0">
                <a:solidFill>
                  <a:srgbClr val="002060"/>
                </a:solidFill>
              </a:rPr>
              <a:t>Part</a:t>
            </a:r>
            <a:r>
              <a:rPr lang="en-US" altLang="zh-CN" sz="4400" b="1" dirty="0">
                <a:solidFill>
                  <a:srgbClr val="002060"/>
                </a:solidFill>
              </a:rPr>
              <a:t>3</a:t>
            </a:r>
            <a:endParaRPr lang="zh-CN" alt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0649" y="118012"/>
            <a:ext cx="4765601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charset="0"/>
              </a:rPr>
              <a:t>2021</a:t>
            </a:r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charset="0"/>
              </a:rPr>
              <a:t>年工作规划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4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3E8B0-F68A-457C-AC86-7E0DBE78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25600"/>
              </p:ext>
            </p:extLst>
          </p:nvPr>
        </p:nvGraphicFramePr>
        <p:xfrm>
          <a:off x="179512" y="860739"/>
          <a:ext cx="8560254" cy="404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791">
                  <a:extLst>
                    <a:ext uri="{9D8B030D-6E8A-4147-A177-3AD203B41FA5}">
                      <a16:colId xmlns:a16="http://schemas.microsoft.com/office/drawing/2014/main" val="1128542285"/>
                    </a:ext>
                  </a:extLst>
                </a:gridCol>
                <a:gridCol w="6053463">
                  <a:extLst>
                    <a:ext uri="{9D8B030D-6E8A-4147-A177-3AD203B41FA5}">
                      <a16:colId xmlns:a16="http://schemas.microsoft.com/office/drawing/2014/main" val="678569311"/>
                    </a:ext>
                  </a:extLst>
                </a:gridCol>
              </a:tblGrid>
              <a:tr h="37857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70692"/>
                  </a:ext>
                </a:extLst>
              </a:tr>
              <a:tr h="1786863">
                <a:tc>
                  <a:txBody>
                    <a:bodyPr/>
                    <a:lstStyle/>
                    <a:p>
                      <a:r>
                        <a:rPr lang="zh-CN" altLang="en-US" dirty="0"/>
                        <a:t>勤学习，提高技术能力。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校园里接受的知识毕竟十分有限，工作中我遇到了许多接触少，甚至从不了解的新事物、新问题、新情况。所以我会多了解、多学习涉及到工作相关的业务知识，做到心中有数，使自己更好的进入工作角色。一方面是多去了解</a:t>
                      </a:r>
                      <a:r>
                        <a:rPr lang="en-US" altLang="zh-CN" dirty="0"/>
                        <a:t>Java WEB </a:t>
                      </a:r>
                      <a:r>
                        <a:rPr lang="zh-CN" altLang="en-US" dirty="0"/>
                        <a:t>相关技术的更新，同时学习大数据平台和数据治理相关的技术方案。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42112"/>
                  </a:ext>
                </a:extLst>
              </a:tr>
              <a:tr h="940454">
                <a:tc>
                  <a:txBody>
                    <a:bodyPr/>
                    <a:lstStyle/>
                    <a:p>
                      <a:r>
                        <a:rPr lang="zh-CN" altLang="en-US" dirty="0"/>
                        <a:t>勤动手，坚守工作职责。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作为一名刚走出校园的新人，社会经验和工作经验比较匮乏，很容易出现眼高手低的现象。所以在工作中，我会勤于动手做好本职工作，用心做到更好。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024685"/>
                  </a:ext>
                </a:extLst>
              </a:tr>
              <a:tr h="940454">
                <a:tc>
                  <a:txBody>
                    <a:bodyPr/>
                    <a:lstStyle/>
                    <a:p>
                      <a:r>
                        <a:rPr lang="zh-CN" altLang="en-US" dirty="0"/>
                        <a:t>勤思考，理论联系实际。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在公司领导和同事的知道关心下，我逐渐熟悉了工作情况。在以后的工作中我会时刻坚持不懂就问，不明白就多学的态度不断总结经验。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9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81937"/>
      </p:ext>
    </p:extLst>
  </p:cSld>
  <p:clrMapOvr>
    <a:masterClrMapping/>
  </p:clrMapOvr>
  <p:transition spd="slow" advClick="0" advTm="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1" y="1973287"/>
            <a:ext cx="9144000" cy="1102519"/>
          </a:xfrm>
          <a:prstGeom prst="rect">
            <a:avLst/>
          </a:prstGeom>
          <a:ln/>
        </p:spPr>
        <p:txBody>
          <a:bodyPr vert="horz" lIns="68544" tIns="34272" rIns="68544" bIns="3427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 </a:t>
            </a:r>
            <a:r>
              <a:rPr lang="en-US" altLang="zh-CN" sz="6400" dirty="0"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6400" dirty="0"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  <p:pic>
        <p:nvPicPr>
          <p:cNvPr id="6" name="Picture 2" descr="D:\0 常用素材\明阳智能LOGO修改 201704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9"/>
          <a:stretch/>
        </p:blipFill>
        <p:spPr bwMode="auto">
          <a:xfrm>
            <a:off x="7506586" y="25310"/>
            <a:ext cx="1637414" cy="5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09079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10970</TotalTime>
  <Words>390</Words>
  <Application>Microsoft Office PowerPoint</Application>
  <PresentationFormat>全屏显示(16:9)</PresentationFormat>
  <Paragraphs>43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微软雅黑</vt:lpstr>
      <vt:lpstr>Agency FB</vt:lpstr>
      <vt:lpstr>Arial</vt:lpstr>
      <vt:lpstr>Broadway</vt:lpstr>
      <vt:lpstr>Calibri</vt:lpstr>
      <vt:lpstr>Times New Roman</vt:lpstr>
      <vt:lpstr>1_Office 主题</vt:lpstr>
      <vt:lpstr>2_Office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陈坚(Jan Chen)-集团人力资源部</dc:creator>
  <cp:lastModifiedBy>Eva Zhang</cp:lastModifiedBy>
  <cp:revision>1225</cp:revision>
  <cp:lastPrinted>2018-12-29T08:00:03Z</cp:lastPrinted>
  <dcterms:created xsi:type="dcterms:W3CDTF">2015-12-14T05:39:02Z</dcterms:created>
  <dcterms:modified xsi:type="dcterms:W3CDTF">2020-12-23T06:36:35Z</dcterms:modified>
</cp:coreProperties>
</file>