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0"/>
  </p:notesMasterIdLst>
  <p:sldIdLst>
    <p:sldId id="542" r:id="rId3"/>
    <p:sldId id="922" r:id="rId4"/>
    <p:sldId id="925" r:id="rId5"/>
    <p:sldId id="761" r:id="rId6"/>
    <p:sldId id="767" r:id="rId7"/>
    <p:sldId id="768" r:id="rId8"/>
    <p:sldId id="770" r:id="rId9"/>
    <p:sldId id="769" r:id="rId10"/>
    <p:sldId id="926" r:id="rId11"/>
    <p:sldId id="928" r:id="rId12"/>
    <p:sldId id="930" r:id="rId13"/>
    <p:sldId id="931" r:id="rId14"/>
    <p:sldId id="929" r:id="rId15"/>
    <p:sldId id="933" r:id="rId16"/>
    <p:sldId id="927" r:id="rId17"/>
    <p:sldId id="934" r:id="rId18"/>
    <p:sldId id="306" r:id="rId19"/>
  </p:sldIdLst>
  <p:sldSz cx="9144000" cy="5143500" type="screen16x9"/>
  <p:notesSz cx="6797675" cy="9926638"/>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08" autoAdjust="0"/>
  </p:normalViewPr>
  <p:slideViewPr>
    <p:cSldViewPr>
      <p:cViewPr varScale="1">
        <p:scale>
          <a:sx n="89" d="100"/>
          <a:sy n="89" d="100"/>
        </p:scale>
        <p:origin x="644"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ea typeface="微软雅黑" panose="020B0503020204020204" pitchFamily="34" charset="-122"/>
              </a:defRPr>
            </a:lvl1pPr>
          </a:lstStyle>
          <a:p>
            <a:fld id="{741833DA-60F4-48F0-AEEB-BC651244650A}" type="datetimeFigureOut">
              <a:rPr lang="zh-CN" altLang="en-US" smtClean="0"/>
              <a:pPr/>
              <a:t>2021/3/10</a:t>
            </a:fld>
            <a:endParaRPr lang="zh-CN" altLang="en-US" dirty="0"/>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18DE1E38-AB66-457E-B520-843F9103DC6F}"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0965" algn="l" defTabSz="913765" rtl="0" eaLnBrk="1" latinLnBrk="0" hangingPunct="1">
      <a:defRPr sz="1200" kern="1200">
        <a:solidFill>
          <a:schemeClr val="tx1"/>
        </a:solidFill>
        <a:latin typeface="+mn-lt"/>
        <a:ea typeface="微软雅黑" panose="020B0503020204020204" pitchFamily="34" charset="-122"/>
        <a:cs typeface="+mn-cs"/>
      </a:defRPr>
    </a:lvl4pPr>
    <a:lvl5pPr marL="1828165" algn="l" defTabSz="913765" rtl="0" eaLnBrk="1" latinLnBrk="0" hangingPunct="1">
      <a:defRPr sz="1200" kern="1200">
        <a:solidFill>
          <a:schemeClr val="tx1"/>
        </a:solidFill>
        <a:latin typeface="+mn-lt"/>
        <a:ea typeface="微软雅黑" panose="020B0503020204020204" pitchFamily="34" charset="-122"/>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p>
        </p:txBody>
      </p:sp>
      <p:sp>
        <p:nvSpPr>
          <p:cNvPr id="4" name="灯片编号占位符 3"/>
          <p:cNvSpPr>
            <a:spLocks noGrp="1"/>
          </p:cNvSpPr>
          <p:nvPr>
            <p:ph type="sldNum" sz="quarter" idx="10"/>
          </p:nvPr>
        </p:nvSpPr>
        <p:spPr/>
        <p:txBody>
          <a:bodyPr/>
          <a:lstStyle/>
          <a:p>
            <a:fld id="{18DE1E38-AB66-457E-B520-843F9103DC6F}" type="slidenum">
              <a:rPr lang="zh-CN" altLang="en-US" smtClean="0"/>
              <a:pPr/>
              <a:t>2</a:t>
            </a:fld>
            <a:endParaRPr lang="zh-CN" altLang="en-US"/>
          </a:p>
        </p:txBody>
      </p:sp>
    </p:spTree>
    <p:extLst>
      <p:ext uri="{BB962C8B-B14F-4D97-AF65-F5344CB8AC3E}">
        <p14:creationId xmlns:p14="http://schemas.microsoft.com/office/powerpoint/2010/main" val="8459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p>
        </p:txBody>
      </p:sp>
      <p:sp>
        <p:nvSpPr>
          <p:cNvPr id="4" name="灯片编号占位符 3"/>
          <p:cNvSpPr>
            <a:spLocks noGrp="1"/>
          </p:cNvSpPr>
          <p:nvPr>
            <p:ph type="sldNum" sz="quarter" idx="10"/>
          </p:nvPr>
        </p:nvSpPr>
        <p:spPr/>
        <p:txBody>
          <a:bodyPr/>
          <a:lstStyle/>
          <a:p>
            <a:fld id="{18DE1E38-AB66-457E-B520-843F9103DC6F}" type="slidenum">
              <a:rPr lang="zh-CN" altLang="en-US" smtClean="0"/>
              <a:pPr/>
              <a:t>3</a:t>
            </a:fld>
            <a:endParaRPr lang="zh-CN" altLang="en-US"/>
          </a:p>
        </p:txBody>
      </p:sp>
    </p:spTree>
    <p:extLst>
      <p:ext uri="{BB962C8B-B14F-4D97-AF65-F5344CB8AC3E}">
        <p14:creationId xmlns:p14="http://schemas.microsoft.com/office/powerpoint/2010/main" val="226073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p>
        </p:txBody>
      </p:sp>
      <p:sp>
        <p:nvSpPr>
          <p:cNvPr id="4" name="灯片编号占位符 3"/>
          <p:cNvSpPr>
            <a:spLocks noGrp="1"/>
          </p:cNvSpPr>
          <p:nvPr>
            <p:ph type="sldNum" sz="quarter" idx="10"/>
          </p:nvPr>
        </p:nvSpPr>
        <p:spPr/>
        <p:txBody>
          <a:bodyPr/>
          <a:lstStyle/>
          <a:p>
            <a:fld id="{18DE1E38-AB66-457E-B520-843F9103DC6F}" type="slidenum">
              <a:rPr lang="zh-CN" altLang="en-US" smtClean="0"/>
              <a:pPr/>
              <a:t>9</a:t>
            </a:fld>
            <a:endParaRPr lang="zh-CN" altLang="en-US"/>
          </a:p>
        </p:txBody>
      </p:sp>
    </p:spTree>
    <p:extLst>
      <p:ext uri="{BB962C8B-B14F-4D97-AF65-F5344CB8AC3E}">
        <p14:creationId xmlns:p14="http://schemas.microsoft.com/office/powerpoint/2010/main" val="263178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p>
        </p:txBody>
      </p:sp>
      <p:sp>
        <p:nvSpPr>
          <p:cNvPr id="4" name="灯片编号占位符 3"/>
          <p:cNvSpPr>
            <a:spLocks noGrp="1"/>
          </p:cNvSpPr>
          <p:nvPr>
            <p:ph type="sldNum" sz="quarter" idx="10"/>
          </p:nvPr>
        </p:nvSpPr>
        <p:spPr/>
        <p:txBody>
          <a:bodyPr/>
          <a:lstStyle/>
          <a:p>
            <a:fld id="{18DE1E38-AB66-457E-B520-843F9103DC6F}" type="slidenum">
              <a:rPr lang="zh-CN" altLang="en-US" smtClean="0"/>
              <a:pPr/>
              <a:t>15</a:t>
            </a:fld>
            <a:endParaRPr lang="zh-CN" altLang="en-US"/>
          </a:p>
        </p:txBody>
      </p:sp>
    </p:spTree>
    <p:extLst>
      <p:ext uri="{BB962C8B-B14F-4D97-AF65-F5344CB8AC3E}">
        <p14:creationId xmlns:p14="http://schemas.microsoft.com/office/powerpoint/2010/main" val="4116234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200000"/>
                    </a14:imgEffect>
                  </a14:imgLayer>
                </a14:imgProps>
              </a:ext>
            </a:extLst>
          </a:blip>
          <a:srcRect/>
          <a:stretch>
            <a:fillRect/>
          </a:stretch>
        </p:blipFill>
        <p:spPr bwMode="auto">
          <a:xfrm>
            <a:off x="2514025" y="0"/>
            <a:ext cx="662997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p:nvPr userDrawn="1"/>
        </p:nvSpPr>
        <p:spPr>
          <a:xfrm>
            <a:off x="581" y="0"/>
            <a:ext cx="2513442" cy="5143500"/>
          </a:xfrm>
          <a:prstGeom prst="rect">
            <a:avLst/>
          </a:prstGeom>
          <a:gradFill flip="none" rotWithShape="1">
            <a:gsLst>
              <a:gs pos="0">
                <a:srgbClr val="FCFCFC"/>
              </a:gs>
              <a:gs pos="50000">
                <a:srgbClr val="FDFDFD"/>
              </a:gs>
              <a:gs pos="100000">
                <a:srgbClr val="FEFE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8" rIns="68535" bIns="34268" rtlCol="0" anchor="ctr"/>
          <a:lstStyle/>
          <a:p>
            <a:pPr algn="ctr"/>
            <a:endParaRPr lang="en-US">
              <a:solidFill>
                <a:prstClr val="white"/>
              </a:solidFill>
            </a:endParaRPr>
          </a:p>
        </p:txBody>
      </p:sp>
    </p:spTree>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dirty="0"/>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3E3D4F"/>
        </a:solidFill>
        <a:effectLst/>
      </p:bgPr>
    </p:bg>
    <p:spTree>
      <p:nvGrpSpPr>
        <p:cNvPr id="1" name=""/>
        <p:cNvGrpSpPr/>
        <p:nvPr/>
      </p:nvGrpSpPr>
      <p:grpSpPr>
        <a:xfrm>
          <a:off x="0" y="0"/>
          <a:ext cx="0" cy="0"/>
          <a:chOff x="0" y="0"/>
          <a:chExt cx="0" cy="0"/>
        </a:xfrm>
      </p:grpSpPr>
      <p:sp>
        <p:nvSpPr>
          <p:cNvPr id="2" name="矩形 1"/>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16" name="矩形 15"/>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a:xfrm>
            <a:off x="6286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27E8D2FE-23A2-4003-AAD7-2F3B2C1F7059}" type="datetime1">
              <a:rPr lang="zh-CN" altLang="en-US" noProof="1" smtClean="0"/>
              <a:pPr/>
              <a:t>2021/3/10</a:t>
            </a:fld>
            <a:endParaRPr lang="zh-CN" altLang="en-US" sz="1400"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lvl1pPr>
              <a:defRPr>
                <a:ea typeface="微软雅黑" panose="020B0503020204020204" pitchFamily="34" charset="-122"/>
              </a:defRPr>
            </a:lvl1pPr>
          </a:lstStyle>
          <a:p>
            <a:endParaRPr lang="zh-CN" altLang="zh-CN"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1580F7B7-52A5-4F5B-8804-BE77EDF5F24C}" type="slidenum">
              <a:rPr lang="zh-CN" altLang="en-US" noProof="1" smtClean="0"/>
              <a:pPr/>
              <a:t>‹#›</a:t>
            </a:fld>
            <a:endParaRPr lang="zh-CN" altLang="en-US" sz="1400" noProof="1"/>
          </a:p>
        </p:txBody>
      </p:sp>
    </p:spTree>
  </p:cSld>
  <p:clrMapOvr>
    <a:masterClrMapping/>
  </p:clrMapOvr>
  <p:transition spd="slow">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pPr/>
              <a:t>2021/3/10</a:t>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0" y="-92546"/>
            <a:ext cx="9144000" cy="33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5"/>
          <p:cNvSpPr txBox="1"/>
          <p:nvPr/>
        </p:nvSpPr>
        <p:spPr>
          <a:xfrm>
            <a:off x="1115616" y="3712845"/>
            <a:ext cx="6936740" cy="553998"/>
          </a:xfrm>
          <a:prstGeom prst="rect">
            <a:avLst/>
          </a:prstGeom>
          <a:noFill/>
        </p:spPr>
        <p:txBody>
          <a:bodyPr vert="horz" wrap="square" lIns="0" tIns="0" rIns="0" bIns="0" rtlCol="0" anchor="ctr">
            <a:spAutoFit/>
          </a:bodyPr>
          <a:lstStyle/>
          <a:p>
            <a:pPr algn="ctr" defTabSz="685800"/>
            <a:r>
              <a:rPr lang="zh-CN" altLang="en-US" sz="3600" b="1" dirty="0">
                <a:solidFill>
                  <a:srgbClr val="0070C0"/>
                </a:solidFill>
                <a:latin typeface="微软雅黑" panose="020B0503020204020204" pitchFamily="34" charset="-122"/>
                <a:ea typeface="微软雅黑" panose="020B0503020204020204" pitchFamily="34" charset="-122"/>
              </a:rPr>
              <a:t>新项目立项汇报材料</a:t>
            </a:r>
          </a:p>
        </p:txBody>
      </p:sp>
      <p:sp>
        <p:nvSpPr>
          <p:cNvPr id="4" name="TextBox 5"/>
          <p:cNvSpPr txBox="1"/>
          <p:nvPr/>
        </p:nvSpPr>
        <p:spPr>
          <a:xfrm>
            <a:off x="6660232" y="4443556"/>
            <a:ext cx="2376264" cy="215444"/>
          </a:xfrm>
          <a:prstGeom prst="rect">
            <a:avLst/>
          </a:prstGeom>
          <a:noFill/>
        </p:spPr>
        <p:txBody>
          <a:bodyPr vert="horz" wrap="square" lIns="0" tIns="0" rIns="0" bIns="0" rtlCol="0" anchor="ctr">
            <a:spAutoFit/>
          </a:bodyPr>
          <a:lstStyle/>
          <a:p>
            <a:pPr defTabSz="685800"/>
            <a:r>
              <a:rPr lang="zh-CN" altLang="en-US" sz="1400" dirty="0">
                <a:solidFill>
                  <a:srgbClr val="0070C0"/>
                </a:solidFill>
                <a:latin typeface="微软雅黑" panose="020B0503020204020204" pitchFamily="34" charset="-122"/>
                <a:ea typeface="微软雅黑" panose="020B0503020204020204" pitchFamily="34" charset="-122"/>
              </a:rPr>
              <a:t>汇报人：</a:t>
            </a:r>
            <a:endParaRPr lang="zh-CN" altLang="en-US" sz="1400" dirty="0">
              <a:solidFill>
                <a:srgbClr val="0070C0"/>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产品框架</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1077218"/>
          </a:xfrm>
          <a:prstGeom prst="rect">
            <a:avLst/>
          </a:prstGeom>
        </p:spPr>
        <p:txBody>
          <a:bodyPr wrap="square">
            <a:spAutoFit/>
          </a:bodyPr>
          <a:lstStyle/>
          <a:p>
            <a:r>
              <a:rPr lang="zh-CN" altLang="en-US" sz="1600" dirty="0">
                <a:latin typeface="微软雅黑" pitchFamily="34" charset="-122"/>
                <a:ea typeface="微软雅黑" pitchFamily="34" charset="-122"/>
                <a:cs typeface="Arial" pitchFamily="34" charset="0"/>
              </a:rPr>
              <a:t>填写说明：最好以产品框架图说明</a:t>
            </a:r>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222859869"/>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项目交付物</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830997"/>
          </a:xfrm>
          <a:prstGeom prst="rect">
            <a:avLst/>
          </a:prstGeom>
        </p:spPr>
        <p:txBody>
          <a:bodyPr wrap="square">
            <a:spAutoFit/>
          </a:bodyPr>
          <a:lstStyle/>
          <a:p>
            <a:r>
              <a:rPr lang="zh-CN" altLang="en-US" sz="1600" dirty="0">
                <a:latin typeface="微软雅黑" pitchFamily="34" charset="-122"/>
                <a:ea typeface="微软雅黑" pitchFamily="34" charset="-122"/>
                <a:cs typeface="Arial" pitchFamily="34" charset="0"/>
              </a:rPr>
              <a:t>填写说明：列出项目完成后续交付的软、硬件、文档等清单</a:t>
            </a:r>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3839618922"/>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技术指标</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830997"/>
          </a:xfrm>
          <a:prstGeom prst="rect">
            <a:avLst/>
          </a:prstGeom>
        </p:spPr>
        <p:txBody>
          <a:bodyPr wrap="square">
            <a:spAutoFit/>
          </a:bodyPr>
          <a:lstStyle/>
          <a:p>
            <a:r>
              <a:rPr lang="zh-CN" altLang="en-US" sz="1600" dirty="0">
                <a:latin typeface="微软雅黑" pitchFamily="34" charset="-122"/>
                <a:ea typeface="微软雅黑" pitchFamily="34" charset="-122"/>
                <a:cs typeface="Arial" pitchFamily="34" charset="0"/>
              </a:rPr>
              <a:t>填写说明：预期要到的功能、性能、可靠性等技术指标</a:t>
            </a:r>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066124272"/>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里程碑节点</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1323439"/>
          </a:xfrm>
          <a:prstGeom prst="rect">
            <a:avLst/>
          </a:prstGeom>
        </p:spPr>
        <p:txBody>
          <a:bodyPr wrap="square">
            <a:spAutoFit/>
          </a:bodyPr>
          <a:lstStyle/>
          <a:p>
            <a:r>
              <a:rPr lang="zh-CN" altLang="en-US" sz="1600" dirty="0">
                <a:latin typeface="微软雅黑" pitchFamily="34" charset="-122"/>
                <a:ea typeface="微软雅黑" pitchFamily="34" charset="-122"/>
                <a:cs typeface="Arial" pitchFamily="34" charset="0"/>
              </a:rPr>
              <a:t>填写说明：列出时间点与</a:t>
            </a:r>
            <a:r>
              <a:rPr lang="zh-CN" altLang="en-US" sz="1600">
                <a:latin typeface="微软雅黑" pitchFamily="34" charset="-122"/>
                <a:ea typeface="微软雅黑" pitchFamily="34" charset="-122"/>
                <a:cs typeface="Arial" pitchFamily="34" charset="0"/>
              </a:rPr>
              <a:t>达到的目标</a:t>
            </a:r>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2517623344"/>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团队规划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1323439"/>
          </a:xfrm>
          <a:prstGeom prst="rect">
            <a:avLst/>
          </a:prstGeom>
        </p:spPr>
        <p:txBody>
          <a:bodyPr wrap="square">
            <a:spAutoFit/>
          </a:bodyPr>
          <a:lstStyle/>
          <a:p>
            <a:r>
              <a:rPr lang="zh-CN" altLang="en-US" sz="1600" dirty="0">
                <a:latin typeface="微软雅黑" pitchFamily="34" charset="-122"/>
                <a:ea typeface="微软雅黑" pitchFamily="34" charset="-122"/>
                <a:cs typeface="Arial" pitchFamily="34" charset="0"/>
              </a:rPr>
              <a:t>填写说明：</a:t>
            </a:r>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p:txBody>
      </p:sp>
      <p:graphicFrame>
        <p:nvGraphicFramePr>
          <p:cNvPr id="5" name="表格 4">
            <a:extLst>
              <a:ext uri="{FF2B5EF4-FFF2-40B4-BE49-F238E27FC236}">
                <a16:creationId xmlns:a16="http://schemas.microsoft.com/office/drawing/2014/main" id="{547D2D0B-1C0F-4543-BBAC-DD798667E8FC}"/>
              </a:ext>
            </a:extLst>
          </p:cNvPr>
          <p:cNvGraphicFramePr>
            <a:graphicFrameLocks noGrp="1"/>
          </p:cNvGraphicFramePr>
          <p:nvPr>
            <p:extLst>
              <p:ext uri="{D42A27DB-BD31-4B8C-83A1-F6EECF244321}">
                <p14:modId xmlns:p14="http://schemas.microsoft.com/office/powerpoint/2010/main" val="759520835"/>
              </p:ext>
            </p:extLst>
          </p:nvPr>
        </p:nvGraphicFramePr>
        <p:xfrm>
          <a:off x="755576" y="1275606"/>
          <a:ext cx="7560840" cy="2808312"/>
        </p:xfrm>
        <a:graphic>
          <a:graphicData uri="http://schemas.openxmlformats.org/drawingml/2006/table">
            <a:tbl>
              <a:tblPr firstRow="1" bandRow="1">
                <a:tableStyleId>{5C22544A-7EE6-4342-B048-85BDC9FD1C3A}</a:tableStyleId>
              </a:tblPr>
              <a:tblGrid>
                <a:gridCol w="973081">
                  <a:extLst>
                    <a:ext uri="{9D8B030D-6E8A-4147-A177-3AD203B41FA5}">
                      <a16:colId xmlns:a16="http://schemas.microsoft.com/office/drawing/2014/main" val="20000"/>
                    </a:ext>
                  </a:extLst>
                </a:gridCol>
                <a:gridCol w="1848854">
                  <a:extLst>
                    <a:ext uri="{9D8B030D-6E8A-4147-A177-3AD203B41FA5}">
                      <a16:colId xmlns:a16="http://schemas.microsoft.com/office/drawing/2014/main" val="20001"/>
                    </a:ext>
                  </a:extLst>
                </a:gridCol>
                <a:gridCol w="1786577">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tblGrid>
              <a:tr h="417529">
                <a:tc>
                  <a:txBody>
                    <a:bodyPr/>
                    <a:lstStyle/>
                    <a:p>
                      <a:r>
                        <a:rPr lang="zh-CN" altLang="en-US" dirty="0">
                          <a:ea typeface="微软雅黑" panose="020B0503020204020204" pitchFamily="34" charset="-122"/>
                        </a:rPr>
                        <a:t>序号</a:t>
                      </a:r>
                    </a:p>
                  </a:txBody>
                  <a:tcPr/>
                </a:tc>
                <a:tc>
                  <a:txBody>
                    <a:bodyPr/>
                    <a:lstStyle/>
                    <a:p>
                      <a:r>
                        <a:rPr lang="zh-CN" altLang="en-US" dirty="0">
                          <a:ea typeface="微软雅黑" panose="020B0503020204020204" pitchFamily="34" charset="-122"/>
                        </a:rPr>
                        <a:t>岗位名称</a:t>
                      </a:r>
                    </a:p>
                  </a:txBody>
                  <a:tcPr/>
                </a:tc>
                <a:tc>
                  <a:txBody>
                    <a:bodyPr/>
                    <a:lstStyle/>
                    <a:p>
                      <a:r>
                        <a:rPr lang="zh-CN" altLang="en-US" dirty="0">
                          <a:ea typeface="微软雅黑" panose="020B0503020204020204" pitchFamily="34" charset="-122"/>
                        </a:rPr>
                        <a:t>人员编制</a:t>
                      </a:r>
                    </a:p>
                  </a:txBody>
                  <a:tcPr/>
                </a:tc>
                <a:tc>
                  <a:txBody>
                    <a:bodyPr/>
                    <a:lstStyle/>
                    <a:p>
                      <a:r>
                        <a:rPr lang="zh-CN" altLang="en-US" dirty="0">
                          <a:ea typeface="微软雅黑" panose="020B0503020204020204" pitchFamily="34" charset="-122"/>
                        </a:rPr>
                        <a:t>岗位职责</a:t>
                      </a:r>
                    </a:p>
                  </a:txBody>
                  <a:tcPr/>
                </a:tc>
                <a:extLst>
                  <a:ext uri="{0D108BD9-81ED-4DB2-BD59-A6C34878D82A}">
                    <a16:rowId xmlns:a16="http://schemas.microsoft.com/office/drawing/2014/main" val="10000"/>
                  </a:ext>
                </a:extLst>
              </a:tr>
              <a:tr h="720667">
                <a:tc>
                  <a:txBody>
                    <a:bodyPr/>
                    <a:lstStyle/>
                    <a:p>
                      <a:r>
                        <a:rPr lang="en-US" altLang="zh-CN" dirty="0">
                          <a:ea typeface="微软雅黑" panose="020B0503020204020204" pitchFamily="34" charset="-122"/>
                        </a:rPr>
                        <a:t>1</a:t>
                      </a:r>
                      <a:endParaRPr lang="zh-CN" altLang="en-US" dirty="0"/>
                    </a:p>
                  </a:txBody>
                  <a:tcPr/>
                </a:tc>
                <a:tc>
                  <a:txBody>
                    <a:bodyPr/>
                    <a:lstStyle/>
                    <a:p>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extLst>
                  <a:ext uri="{0D108BD9-81ED-4DB2-BD59-A6C34878D82A}">
                    <a16:rowId xmlns:a16="http://schemas.microsoft.com/office/drawing/2014/main" val="10001"/>
                  </a:ext>
                </a:extLst>
              </a:tr>
              <a:tr h="417529">
                <a:tc>
                  <a:txBody>
                    <a:bodyPr/>
                    <a:lstStyle/>
                    <a:p>
                      <a:r>
                        <a:rPr lang="en-US" altLang="zh-CN" dirty="0">
                          <a:ea typeface="微软雅黑" panose="020B0503020204020204" pitchFamily="34" charset="-122"/>
                        </a:rPr>
                        <a:t>2</a:t>
                      </a:r>
                      <a:endParaRPr lang="zh-CN" altLang="en-US" dirty="0"/>
                    </a:p>
                  </a:txBody>
                  <a:tcPr/>
                </a:tc>
                <a:tc>
                  <a:txBody>
                    <a:bodyPr/>
                    <a:lstStyle/>
                    <a:p>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extLst>
                  <a:ext uri="{0D108BD9-81ED-4DB2-BD59-A6C34878D82A}">
                    <a16:rowId xmlns:a16="http://schemas.microsoft.com/office/drawing/2014/main" val="10002"/>
                  </a:ext>
                </a:extLst>
              </a:tr>
              <a:tr h="417529">
                <a:tc>
                  <a:txBody>
                    <a:bodyPr/>
                    <a:lstStyle/>
                    <a:p>
                      <a:r>
                        <a:rPr lang="en-US" altLang="zh-CN" dirty="0">
                          <a:ea typeface="微软雅黑" panose="020B0503020204020204" pitchFamily="34" charset="-122"/>
                        </a:rPr>
                        <a:t>3</a:t>
                      </a:r>
                      <a:endParaRPr lang="zh-CN" alt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extLst>
                  <a:ext uri="{0D108BD9-81ED-4DB2-BD59-A6C34878D82A}">
                    <a16:rowId xmlns:a16="http://schemas.microsoft.com/office/drawing/2014/main" val="10003"/>
                  </a:ext>
                </a:extLst>
              </a:tr>
              <a:tr h="417529">
                <a:tc>
                  <a:txBody>
                    <a:bodyPr/>
                    <a:lstStyle/>
                    <a:p>
                      <a:r>
                        <a:rPr lang="en-US" altLang="zh-CN" dirty="0">
                          <a:ea typeface="微软雅黑" panose="020B0503020204020204" pitchFamily="34" charset="-122"/>
                        </a:rPr>
                        <a:t>4</a:t>
                      </a:r>
                      <a:endParaRPr lang="zh-CN" alt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extLst>
                  <a:ext uri="{0D108BD9-81ED-4DB2-BD59-A6C34878D82A}">
                    <a16:rowId xmlns:a16="http://schemas.microsoft.com/office/drawing/2014/main" val="10004"/>
                  </a:ext>
                </a:extLst>
              </a:tr>
              <a:tr h="417529">
                <a:tc>
                  <a:txBody>
                    <a:bodyPr/>
                    <a:lstStyle/>
                    <a:p>
                      <a:r>
                        <a:rPr lang="en-US" altLang="zh-CN" dirty="0">
                          <a:ea typeface="微软雅黑" panose="020B0503020204020204" pitchFamily="34" charset="-122"/>
                        </a:rPr>
                        <a:t>5</a:t>
                      </a:r>
                      <a:endParaRPr lang="zh-CN" alt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31270277"/>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p>
        </p:txBody>
      </p:sp>
      <p:sp>
        <p:nvSpPr>
          <p:cNvPr id="9" name="TextBox 11">
            <a:extLst>
              <a:ext uri="{FF2B5EF4-FFF2-40B4-BE49-F238E27FC236}">
                <a16:creationId xmlns:a16="http://schemas.microsoft.com/office/drawing/2014/main" id="{01E07E82-09A8-4EA2-A79E-7ED387629168}"/>
              </a:ext>
            </a:extLst>
          </p:cNvPr>
          <p:cNvSpPr txBox="1"/>
          <p:nvPr/>
        </p:nvSpPr>
        <p:spPr>
          <a:xfrm>
            <a:off x="3419872" y="2052305"/>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03</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项目风险分析</a:t>
            </a:r>
          </a:p>
        </p:txBody>
      </p:sp>
      <p:sp>
        <p:nvSpPr>
          <p:cNvPr id="10" name="TextBox 7">
            <a:extLst>
              <a:ext uri="{FF2B5EF4-FFF2-40B4-BE49-F238E27FC236}">
                <a16:creationId xmlns:a16="http://schemas.microsoft.com/office/drawing/2014/main" id="{90050BE1-381E-445B-90B6-97E619EBDC64}"/>
              </a:ext>
            </a:extLst>
          </p:cNvPr>
          <p:cNvSpPr txBox="1"/>
          <p:nvPr/>
        </p:nvSpPr>
        <p:spPr>
          <a:xfrm>
            <a:off x="6178098" y="2067694"/>
            <a:ext cx="165618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风险分析</a:t>
            </a:r>
          </a:p>
        </p:txBody>
      </p:sp>
    </p:spTree>
    <p:extLst>
      <p:ext uri="{BB962C8B-B14F-4D97-AF65-F5344CB8AC3E}">
        <p14:creationId xmlns:p14="http://schemas.microsoft.com/office/powerpoint/2010/main" val="421685920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1569660"/>
          </a:xfrm>
          <a:prstGeom prst="rect">
            <a:avLst/>
          </a:prstGeom>
        </p:spPr>
        <p:txBody>
          <a:bodyPr wrap="square">
            <a:spAutoFit/>
          </a:bodyPr>
          <a:lstStyle/>
          <a:p>
            <a:r>
              <a:rPr lang="zh-CN" altLang="en-US" sz="1600" dirty="0">
                <a:latin typeface="微软雅黑" pitchFamily="34" charset="-122"/>
                <a:ea typeface="微软雅黑" pitchFamily="34" charset="-122"/>
                <a:cs typeface="Arial" pitchFamily="34" charset="0"/>
              </a:rPr>
              <a:t>填写说明：从政策、市场竞争、技术、运营、项目实施等不同方面分析风险，在此页填充完善可能的风险及应对措施</a:t>
            </a:r>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a:p>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4246054249"/>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1620" cy="27337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solidFill>
                <a:srgbClr val="0066FF"/>
              </a:solidFill>
              <a:ea typeface="微软雅黑" panose="020B0503020204020204" pitchFamily="34" charset="-122"/>
            </a:endParaRPr>
          </a:p>
        </p:txBody>
      </p:sp>
      <p:sp>
        <p:nvSpPr>
          <p:cNvPr id="14" name="标题 1"/>
          <p:cNvSpPr txBox="1">
            <a:spLocks noChangeArrowheads="1"/>
          </p:cNvSpPr>
          <p:nvPr/>
        </p:nvSpPr>
        <p:spPr>
          <a:xfrm>
            <a:off x="683567" y="1415227"/>
            <a:ext cx="8151497" cy="1102519"/>
          </a:xfrm>
          <a:prstGeom prst="rect">
            <a:avLst/>
          </a:prstGeom>
        </p:spPr>
        <p:txBody>
          <a:bodyPr vert="horz" lIns="68544" tIns="34272" rIns="68544" bIns="342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bg1"/>
                </a:solidFill>
                <a:effectLst>
                  <a:reflection blurRad="6350" stA="55000" endA="300" endPos="45500" dir="5400000" sy="-100000" algn="bl" rotWithShape="0"/>
                </a:effectLst>
                <a:latin typeface="Broadway" panose="04040905080B02020502" pitchFamily="82" charset="0"/>
                <a:sym typeface="Impact" panose="020B0806030902050204" pitchFamily="34" charset="0"/>
              </a:rPr>
              <a:t>Thank </a:t>
            </a:r>
            <a:r>
              <a:rPr lang="en-US" altLang="zh-CN" sz="5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sym typeface="Impact" panose="020B0806030902050204" pitchFamily="34" charset="0"/>
              </a:rPr>
              <a:t>You</a:t>
            </a:r>
            <a:endParaRPr lang="zh-CN" altLang="en-US" sz="2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endParaRPr>
          </a:p>
        </p:txBody>
      </p:sp>
      <p:sp>
        <p:nvSpPr>
          <p:cNvPr id="15" name="矩形 14"/>
          <p:cNvSpPr/>
          <p:nvPr/>
        </p:nvSpPr>
        <p:spPr>
          <a:xfrm>
            <a:off x="0" y="5002020"/>
            <a:ext cx="9141620" cy="1414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ea typeface="微软雅黑" panose="020B0503020204020204" pitchFamily="34" charset="-122"/>
            </a:endParaRPr>
          </a:p>
        </p:txBody>
      </p:sp>
      <p:grpSp>
        <p:nvGrpSpPr>
          <p:cNvPr id="8" name="组合 7"/>
          <p:cNvGrpSpPr/>
          <p:nvPr/>
        </p:nvGrpSpPr>
        <p:grpSpPr>
          <a:xfrm>
            <a:off x="5940153" y="3985524"/>
            <a:ext cx="3173712" cy="935952"/>
            <a:chOff x="1097176" y="1215642"/>
            <a:chExt cx="2595895" cy="765549"/>
          </a:xfrm>
        </p:grpSpPr>
        <p:pic>
          <p:nvPicPr>
            <p:cNvPr id="9" name="Picture 1" descr="LOGO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387" r="26726" b="43598"/>
            <a:stretch>
              <a:fillRect/>
            </a:stretch>
          </p:blipFill>
          <p:spPr bwMode="auto">
            <a:xfrm>
              <a:off x="1097176" y="1215642"/>
              <a:ext cx="833719" cy="76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LOGO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6676"/>
            <a:stretch>
              <a:fillRect/>
            </a:stretch>
          </p:blipFill>
          <p:spPr bwMode="auto">
            <a:xfrm>
              <a:off x="1835696" y="1344613"/>
              <a:ext cx="1857375" cy="58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p>
        </p:txBody>
      </p:sp>
      <p:sp>
        <p:nvSpPr>
          <p:cNvPr id="14" name="TextBox 6"/>
          <p:cNvSpPr txBox="1"/>
          <p:nvPr/>
        </p:nvSpPr>
        <p:spPr>
          <a:xfrm>
            <a:off x="3325942" y="897904"/>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01    </a:t>
            </a:r>
            <a:r>
              <a:rPr lang="zh-CN" altLang="en-US" b="1" dirty="0">
                <a:solidFill>
                  <a:srgbClr val="0070C0"/>
                </a:solidFill>
                <a:latin typeface="微软雅黑" panose="020B0503020204020204" pitchFamily="34" charset="-122"/>
                <a:ea typeface="微软雅黑" panose="020B0503020204020204" pitchFamily="34" charset="-122"/>
              </a:rPr>
              <a:t>项目可行性和必要性</a:t>
            </a:r>
          </a:p>
        </p:txBody>
      </p:sp>
      <p:sp>
        <p:nvSpPr>
          <p:cNvPr id="16" name="TextBox 11"/>
          <p:cNvSpPr txBox="1"/>
          <p:nvPr/>
        </p:nvSpPr>
        <p:spPr>
          <a:xfrm>
            <a:off x="3325942" y="2395496"/>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02</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项目规划</a:t>
            </a:r>
          </a:p>
        </p:txBody>
      </p:sp>
      <p:sp>
        <p:nvSpPr>
          <p:cNvPr id="2" name="TextBox 1"/>
          <p:cNvSpPr txBox="1"/>
          <p:nvPr/>
        </p:nvSpPr>
        <p:spPr>
          <a:xfrm>
            <a:off x="6062246" y="476283"/>
            <a:ext cx="2254170" cy="1169551"/>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1.1  </a:t>
            </a:r>
            <a:r>
              <a:rPr lang="zh-CN" altLang="en-US" sz="1400" b="1" dirty="0">
                <a:latin typeface="微软雅黑" panose="020B0503020204020204" pitchFamily="34" charset="-122"/>
                <a:ea typeface="微软雅黑" panose="020B0503020204020204" pitchFamily="34" charset="-122"/>
              </a:rPr>
              <a:t>项目简介</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1.2  </a:t>
            </a:r>
            <a:r>
              <a:rPr lang="zh-CN" altLang="en-US" sz="1400" b="1" dirty="0">
                <a:latin typeface="微软雅黑" panose="020B0503020204020204" pitchFamily="34" charset="-122"/>
                <a:ea typeface="微软雅黑" panose="020B0503020204020204" pitchFamily="34" charset="-122"/>
              </a:rPr>
              <a:t>商业模式</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1.3  </a:t>
            </a:r>
            <a:r>
              <a:rPr lang="zh-CN" altLang="en-US" sz="1400" b="1" dirty="0">
                <a:latin typeface="微软雅黑" panose="020B0503020204020204" pitchFamily="34" charset="-122"/>
                <a:ea typeface="微软雅黑" panose="020B0503020204020204" pitchFamily="34" charset="-122"/>
              </a:rPr>
              <a:t>市场分析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1.4  </a:t>
            </a:r>
            <a:r>
              <a:rPr lang="zh-CN" altLang="en-US" sz="1400" b="1" dirty="0">
                <a:latin typeface="微软雅黑" panose="020B0503020204020204" pitchFamily="34" charset="-122"/>
                <a:ea typeface="微软雅黑" panose="020B0503020204020204" pitchFamily="34" charset="-122"/>
              </a:rPr>
              <a:t>投资估算及收益分析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1.5  </a:t>
            </a:r>
            <a:r>
              <a:rPr lang="zh-CN" altLang="en-US" sz="1400" b="1" dirty="0">
                <a:latin typeface="微软雅黑" panose="020B0503020204020204" pitchFamily="34" charset="-122"/>
                <a:ea typeface="微软雅黑" panose="020B0503020204020204" pitchFamily="34" charset="-122"/>
              </a:rPr>
              <a:t>分析总结</a:t>
            </a:r>
          </a:p>
        </p:txBody>
      </p:sp>
      <p:sp>
        <p:nvSpPr>
          <p:cNvPr id="8" name="TextBox 7"/>
          <p:cNvSpPr txBox="1"/>
          <p:nvPr/>
        </p:nvSpPr>
        <p:spPr>
          <a:xfrm>
            <a:off x="6062246" y="2055209"/>
            <a:ext cx="1656184" cy="138499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2.1  </a:t>
            </a:r>
            <a:r>
              <a:rPr lang="zh-CN" altLang="en-US" sz="1400" b="1" dirty="0">
                <a:latin typeface="微软雅黑" panose="020B0503020204020204" pitchFamily="34" charset="-122"/>
                <a:ea typeface="微软雅黑" panose="020B0503020204020204" pitchFamily="34" charset="-122"/>
              </a:rPr>
              <a:t>产品框架</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2.2  </a:t>
            </a:r>
            <a:r>
              <a:rPr lang="zh-CN" altLang="en-US" sz="1400" b="1" dirty="0">
                <a:latin typeface="微软雅黑" panose="020B0503020204020204" pitchFamily="34" charset="-122"/>
                <a:ea typeface="微软雅黑" panose="020B0503020204020204" pitchFamily="34" charset="-122"/>
              </a:rPr>
              <a:t>项目交付物</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2.3  </a:t>
            </a:r>
            <a:r>
              <a:rPr lang="zh-CN" altLang="en-US" sz="1400" b="1" dirty="0">
                <a:latin typeface="微软雅黑" panose="020B0503020204020204" pitchFamily="34" charset="-122"/>
                <a:ea typeface="微软雅黑" panose="020B0503020204020204" pitchFamily="34" charset="-122"/>
              </a:rPr>
              <a:t>技术要求</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2.4  </a:t>
            </a:r>
            <a:r>
              <a:rPr lang="zh-CN" altLang="en-US" sz="1400" b="1" dirty="0">
                <a:latin typeface="微软雅黑" panose="020B0503020204020204" pitchFamily="34" charset="-122"/>
                <a:ea typeface="微软雅黑" panose="020B0503020204020204" pitchFamily="34" charset="-122"/>
              </a:rPr>
              <a:t>里程碑节点</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2.5  </a:t>
            </a:r>
            <a:r>
              <a:rPr lang="zh-CN" altLang="en-US" sz="1400" b="1" dirty="0">
                <a:latin typeface="微软雅黑" panose="020B0503020204020204" pitchFamily="34" charset="-122"/>
                <a:ea typeface="微软雅黑" panose="020B0503020204020204" pitchFamily="34" charset="-122"/>
              </a:rPr>
              <a:t>团队规划</a:t>
            </a:r>
            <a:endParaRPr lang="en-US" altLang="zh-CN" sz="1400" b="1" dirty="0">
              <a:latin typeface="微软雅黑" panose="020B0503020204020204" pitchFamily="34" charset="-122"/>
              <a:ea typeface="微软雅黑" panose="020B0503020204020204" pitchFamily="34" charset="-122"/>
            </a:endParaRPr>
          </a:p>
          <a:p>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11">
            <a:extLst>
              <a:ext uri="{FF2B5EF4-FFF2-40B4-BE49-F238E27FC236}">
                <a16:creationId xmlns:a16="http://schemas.microsoft.com/office/drawing/2014/main" id="{01E07E82-09A8-4EA2-A79E-7ED387629168}"/>
              </a:ext>
            </a:extLst>
          </p:cNvPr>
          <p:cNvSpPr txBox="1"/>
          <p:nvPr/>
        </p:nvSpPr>
        <p:spPr>
          <a:xfrm>
            <a:off x="3325941" y="3780491"/>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03</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项目风险分析</a:t>
            </a:r>
          </a:p>
        </p:txBody>
      </p:sp>
      <p:sp>
        <p:nvSpPr>
          <p:cNvPr id="10" name="TextBox 7">
            <a:extLst>
              <a:ext uri="{FF2B5EF4-FFF2-40B4-BE49-F238E27FC236}">
                <a16:creationId xmlns:a16="http://schemas.microsoft.com/office/drawing/2014/main" id="{90050BE1-381E-445B-90B6-97E619EBDC64}"/>
              </a:ext>
            </a:extLst>
          </p:cNvPr>
          <p:cNvSpPr txBox="1"/>
          <p:nvPr/>
        </p:nvSpPr>
        <p:spPr>
          <a:xfrm>
            <a:off x="6062246" y="3780491"/>
            <a:ext cx="165618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3.1</a:t>
            </a:r>
            <a:r>
              <a:rPr lang="zh-CN" altLang="en-US" sz="1400" b="1" dirty="0">
                <a:latin typeface="微软雅黑" panose="020B0503020204020204" pitchFamily="34" charset="-122"/>
                <a:ea typeface="微软雅黑" panose="020B0503020204020204" pitchFamily="34" charset="-122"/>
              </a:rPr>
              <a:t>风险分析</a:t>
            </a:r>
          </a:p>
        </p:txBody>
      </p:sp>
    </p:spTree>
    <p:extLst>
      <p:ext uri="{BB962C8B-B14F-4D97-AF65-F5344CB8AC3E}">
        <p14:creationId xmlns:p14="http://schemas.microsoft.com/office/powerpoint/2010/main" val="24583216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p>
        </p:txBody>
      </p:sp>
      <p:sp>
        <p:nvSpPr>
          <p:cNvPr id="14" name="TextBox 6"/>
          <p:cNvSpPr txBox="1"/>
          <p:nvPr/>
        </p:nvSpPr>
        <p:spPr>
          <a:xfrm>
            <a:off x="3397950" y="2056720"/>
            <a:ext cx="4153580"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01    </a:t>
            </a:r>
            <a:r>
              <a:rPr lang="zh-CN" altLang="en-US" sz="2000" b="1" dirty="0">
                <a:solidFill>
                  <a:srgbClr val="0070C0"/>
                </a:solidFill>
                <a:latin typeface="微软雅黑" panose="020B0503020204020204" pitchFamily="34" charset="-122"/>
                <a:ea typeface="微软雅黑" panose="020B0503020204020204" pitchFamily="34" charset="-122"/>
              </a:rPr>
              <a:t>项目可行性和必要性</a:t>
            </a:r>
          </a:p>
        </p:txBody>
      </p:sp>
      <p:sp>
        <p:nvSpPr>
          <p:cNvPr id="2" name="TextBox 1"/>
          <p:cNvSpPr txBox="1"/>
          <p:nvPr/>
        </p:nvSpPr>
        <p:spPr>
          <a:xfrm>
            <a:off x="6245316" y="1235724"/>
            <a:ext cx="2448272" cy="1895519"/>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1.1  </a:t>
            </a:r>
            <a:r>
              <a:rPr lang="zh-CN" altLang="en-US" sz="1600" b="1" dirty="0">
                <a:latin typeface="微软雅黑" panose="020B0503020204020204" pitchFamily="34" charset="-122"/>
                <a:ea typeface="微软雅黑" panose="020B0503020204020204" pitchFamily="34" charset="-122"/>
              </a:rPr>
              <a:t>项目简介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1.2  </a:t>
            </a:r>
            <a:r>
              <a:rPr lang="zh-CN" altLang="en-US" sz="1600" b="1" dirty="0">
                <a:latin typeface="微软雅黑" panose="020B0503020204020204" pitchFamily="34" charset="-122"/>
                <a:ea typeface="微软雅黑" panose="020B0503020204020204" pitchFamily="34" charset="-122"/>
              </a:rPr>
              <a:t>商业模式</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1.3  </a:t>
            </a:r>
            <a:r>
              <a:rPr lang="zh-CN" altLang="en-US" sz="1600" b="1" dirty="0">
                <a:latin typeface="微软雅黑" panose="020B0503020204020204" pitchFamily="34" charset="-122"/>
                <a:ea typeface="微软雅黑" panose="020B0503020204020204" pitchFamily="34" charset="-122"/>
              </a:rPr>
              <a:t>市场分析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1.4  </a:t>
            </a:r>
            <a:r>
              <a:rPr lang="zh-CN" altLang="en-US" sz="1600" b="1" dirty="0">
                <a:latin typeface="微软雅黑" panose="020B0503020204020204" pitchFamily="34" charset="-122"/>
                <a:ea typeface="微软雅黑" panose="020B0503020204020204" pitchFamily="34" charset="-122"/>
              </a:rPr>
              <a:t>投资估算及收益分析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1.5  </a:t>
            </a:r>
            <a:r>
              <a:rPr lang="zh-CN" altLang="en-US" sz="1600" b="1" dirty="0">
                <a:latin typeface="微软雅黑" panose="020B0503020204020204" pitchFamily="34" charset="-122"/>
                <a:ea typeface="微软雅黑" panose="020B0503020204020204" pitchFamily="34" charset="-122"/>
              </a:rPr>
              <a:t>分析总结</a:t>
            </a:r>
          </a:p>
        </p:txBody>
      </p:sp>
    </p:spTree>
    <p:extLst>
      <p:ext uri="{BB962C8B-B14F-4D97-AF65-F5344CB8AC3E}">
        <p14:creationId xmlns:p14="http://schemas.microsoft.com/office/powerpoint/2010/main" val="6244218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584775"/>
          </a:xfrm>
          <a:prstGeom prst="rect">
            <a:avLst/>
          </a:prstGeom>
        </p:spPr>
        <p:txBody>
          <a:bodyPr wrap="square">
            <a:spAutoFit/>
          </a:bodyPr>
          <a:lstStyle/>
          <a:p>
            <a:r>
              <a:rPr lang="zh-CN" altLang="en-US" sz="1600" dirty="0">
                <a:latin typeface="微软雅黑" pitchFamily="34" charset="-122"/>
                <a:ea typeface="微软雅黑" pitchFamily="34" charset="-122"/>
                <a:cs typeface="Arial" pitchFamily="34" charset="0"/>
              </a:rPr>
              <a:t>填写说明：介绍项目基本情况，主要说明项目背景及需求来源，以及项目具体做哪些业务，对应项目需求提供怎样的解决方案</a:t>
            </a:r>
            <a:endParaRPr lang="zh-CN" altLang="en-US" sz="1600" dirty="0">
              <a:ea typeface="微软雅黑" panose="020B0503020204020204" pitchFamily="34" charset="-122"/>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市场分析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1815882"/>
          </a:xfrm>
          <a:prstGeom prst="rect">
            <a:avLst/>
          </a:prstGeom>
        </p:spPr>
        <p:txBody>
          <a:bodyPr wrap="square">
            <a:spAutoFit/>
          </a:bodyPr>
          <a:lstStyle/>
          <a:p>
            <a:r>
              <a:rPr lang="zh-CN" altLang="en-US" sz="1600" dirty="0">
                <a:latin typeface="微软雅黑" pitchFamily="34" charset="-122"/>
                <a:ea typeface="微软雅黑" pitchFamily="34" charset="-122"/>
                <a:cs typeface="Arial" pitchFamily="34" charset="0"/>
              </a:rPr>
              <a:t>填写说明：主要是对本项目的目标市场进行分析说明。</a:t>
            </a:r>
            <a:endParaRPr lang="en-US" altLang="zh-CN" sz="1600" dirty="0">
              <a:latin typeface="微软雅黑" pitchFamily="34" charset="-122"/>
              <a:ea typeface="微软雅黑" pitchFamily="34" charset="-122"/>
              <a:cs typeface="Arial" pitchFamily="34" charset="0"/>
            </a:endParaRPr>
          </a:p>
          <a:p>
            <a:r>
              <a:rPr lang="zh-CN" altLang="en-US" sz="1600" dirty="0">
                <a:latin typeface="微软雅黑" pitchFamily="34" charset="-122"/>
                <a:ea typeface="微软雅黑" pitchFamily="34" charset="-122"/>
                <a:cs typeface="Arial" pitchFamily="34" charset="0"/>
              </a:rPr>
              <a:t>关注点包括：</a:t>
            </a:r>
            <a:endParaRPr lang="en-US" altLang="zh-CN" sz="1600" dirty="0">
              <a:latin typeface="微软雅黑" pitchFamily="34" charset="-122"/>
              <a:ea typeface="微软雅黑" pitchFamily="34" charset="-122"/>
              <a:cs typeface="Arial" pitchFamily="34" charset="0"/>
            </a:endParaRPr>
          </a:p>
          <a:p>
            <a:pPr>
              <a:buFont typeface="Wingdings" pitchFamily="2" charset="2"/>
              <a:buChar char="ü"/>
            </a:pPr>
            <a:r>
              <a:rPr lang="zh-CN" altLang="en-US" sz="1600" dirty="0">
                <a:latin typeface="微软雅黑" pitchFamily="34" charset="-122"/>
                <a:ea typeface="微软雅黑" pitchFamily="34" charset="-122"/>
                <a:cs typeface="Arial" pitchFamily="34" charset="0"/>
              </a:rPr>
              <a:t>市场总体规模和未来发展趋势分析，基于历史数据，通过图表方式展现未来三至五年可能达到的市场规模，以证明此市场有足够空间值得我们进入。</a:t>
            </a:r>
            <a:endParaRPr lang="en-US" altLang="zh-CN" sz="1600" dirty="0">
              <a:latin typeface="微软雅黑" pitchFamily="34" charset="-122"/>
              <a:ea typeface="微软雅黑" pitchFamily="34" charset="-122"/>
              <a:cs typeface="Arial" pitchFamily="34" charset="0"/>
            </a:endParaRPr>
          </a:p>
          <a:p>
            <a:pPr>
              <a:buFont typeface="Wingdings" pitchFamily="2" charset="2"/>
              <a:buChar char="ü"/>
            </a:pPr>
            <a:r>
              <a:rPr lang="zh-CN" altLang="en-US" sz="1600" dirty="0">
                <a:latin typeface="微软雅黑" pitchFamily="34" charset="-122"/>
                <a:ea typeface="微软雅黑" pitchFamily="34" charset="-122"/>
                <a:cs typeface="Arial" pitchFamily="34" charset="0"/>
              </a:rPr>
              <a:t>我们的项目是否符合未来发展趋势，是否已经有先行者进入，效果如何，如果我们进入，是否卡位准确？</a:t>
            </a:r>
            <a:endParaRPr lang="en-US" altLang="zh-CN" sz="1600" dirty="0">
              <a:latin typeface="微软雅黑" pitchFamily="34" charset="-122"/>
              <a:ea typeface="微软雅黑" pitchFamily="34" charset="-122"/>
              <a:cs typeface="Arial" pitchFamily="34" charset="0"/>
            </a:endParaRPr>
          </a:p>
          <a:p>
            <a:pPr>
              <a:buFont typeface="Wingdings" pitchFamily="2" charset="2"/>
              <a:buChar char="ü"/>
            </a:pPr>
            <a:r>
              <a:rPr lang="zh-CN" altLang="en-US" sz="1600" dirty="0">
                <a:latin typeface="微软雅黑" pitchFamily="34" charset="-122"/>
                <a:ea typeface="微软雅黑" pitchFamily="34" charset="-122"/>
                <a:cs typeface="Arial" pitchFamily="34" charset="0"/>
              </a:rPr>
              <a:t>项目可能的竞争对手情况名单、基本情况。</a:t>
            </a:r>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2475924399"/>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盈利模式</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1323439"/>
          </a:xfrm>
          <a:prstGeom prst="rect">
            <a:avLst/>
          </a:prstGeom>
        </p:spPr>
        <p:txBody>
          <a:bodyPr wrap="square">
            <a:spAutoFit/>
          </a:bodyPr>
          <a:lstStyle/>
          <a:p>
            <a:r>
              <a:rPr lang="zh-CN" altLang="en-US" sz="1600" dirty="0">
                <a:latin typeface="微软雅黑" pitchFamily="34" charset="-122"/>
                <a:ea typeface="微软雅黑" pitchFamily="34" charset="-122"/>
                <a:cs typeface="Arial" pitchFamily="34" charset="0"/>
              </a:rPr>
              <a:t>填写说明：请在此页填充完善具体收入的来源及公司盈利模式。</a:t>
            </a:r>
            <a:endParaRPr lang="en-US" altLang="zh-CN" sz="1600" dirty="0">
              <a:latin typeface="微软雅黑" pitchFamily="34" charset="-122"/>
              <a:ea typeface="微软雅黑" pitchFamily="34" charset="-122"/>
              <a:cs typeface="Arial" pitchFamily="34" charset="0"/>
            </a:endParaRPr>
          </a:p>
          <a:p>
            <a:r>
              <a:rPr lang="zh-CN" altLang="en-US" sz="1600" dirty="0">
                <a:latin typeface="微软雅黑" pitchFamily="34" charset="-122"/>
                <a:ea typeface="微软雅黑" pitchFamily="34" charset="-122"/>
                <a:cs typeface="Arial" pitchFamily="34" charset="0"/>
              </a:rPr>
              <a:t>关注点包括：</a:t>
            </a:r>
            <a:endParaRPr lang="en-US" altLang="zh-CN" sz="1600" dirty="0">
              <a:latin typeface="微软雅黑" pitchFamily="34" charset="-122"/>
              <a:ea typeface="微软雅黑" pitchFamily="34" charset="-122"/>
              <a:cs typeface="Arial" pitchFamily="34" charset="0"/>
            </a:endParaRPr>
          </a:p>
          <a:p>
            <a:pPr>
              <a:buFont typeface="Wingdings" pitchFamily="2" charset="2"/>
              <a:buChar char="ü"/>
            </a:pPr>
            <a:r>
              <a:rPr lang="zh-CN" altLang="en-US" sz="1600" dirty="0">
                <a:latin typeface="微软雅黑" pitchFamily="34" charset="-122"/>
                <a:ea typeface="微软雅黑" pitchFamily="34" charset="-122"/>
              </a:rPr>
              <a:t>什么样的价值能让客户愿意付费？</a:t>
            </a:r>
          </a:p>
          <a:p>
            <a:pPr>
              <a:buFont typeface="Wingdings" pitchFamily="2" charset="2"/>
              <a:buChar char="ü"/>
            </a:pPr>
            <a:r>
              <a:rPr lang="zh-CN" altLang="en-US" sz="1600" dirty="0">
                <a:latin typeface="微软雅黑" pitchFamily="34" charset="-122"/>
                <a:ea typeface="微软雅黑" pitchFamily="34" charset="-122"/>
              </a:rPr>
              <a:t>他们是如何支付费用的？</a:t>
            </a:r>
          </a:p>
          <a:p>
            <a:pPr>
              <a:buFont typeface="Wingdings" pitchFamily="2" charset="2"/>
              <a:buChar char="ü"/>
            </a:pPr>
            <a:r>
              <a:rPr lang="zh-CN" altLang="en-US" sz="1600" dirty="0">
                <a:latin typeface="微软雅黑" pitchFamily="34" charset="-122"/>
                <a:ea typeface="微软雅黑" pitchFamily="34" charset="-122"/>
              </a:rPr>
              <a:t>每个收入来源占总收入的比例是多少？</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2380887918"/>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收益</a:t>
            </a:r>
            <a:r>
              <a:rPr lang="en-US" altLang="zh-CN" b="1" dirty="0">
                <a:solidFill>
                  <a:srgbClr val="0070C0"/>
                </a:solidFill>
                <a:latin typeface="Impact" panose="020B0806030902050204" pitchFamily="34" charset="0"/>
                <a:ea typeface="微软雅黑" panose="020B0503020204020204" pitchFamily="34" charset="-122"/>
              </a:rPr>
              <a:t>&amp;</a:t>
            </a:r>
            <a:r>
              <a:rPr lang="zh-CN" altLang="en-US" b="1" dirty="0">
                <a:solidFill>
                  <a:srgbClr val="0070C0"/>
                </a:solidFill>
                <a:latin typeface="Impact" panose="020B0806030902050204" pitchFamily="34" charset="0"/>
                <a:ea typeface="微软雅黑" panose="020B0503020204020204" pitchFamily="34" charset="-122"/>
              </a:rPr>
              <a:t>支出</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8" name="内容占位符 2">
            <a:extLst>
              <a:ext uri="{FF2B5EF4-FFF2-40B4-BE49-F238E27FC236}">
                <a16:creationId xmlns:a16="http://schemas.microsoft.com/office/drawing/2014/main" id="{3AF420AD-B806-425E-A8BF-36059DE2C287}"/>
              </a:ext>
            </a:extLst>
          </p:cNvPr>
          <p:cNvSpPr txBox="1">
            <a:spLocks/>
          </p:cNvSpPr>
          <p:nvPr/>
        </p:nvSpPr>
        <p:spPr>
          <a:xfrm>
            <a:off x="418420" y="638637"/>
            <a:ext cx="8042012" cy="792088"/>
          </a:xfrm>
          <a:prstGeom prst="rect">
            <a:avLst/>
          </a:prstGeom>
        </p:spPr>
        <p:txBody>
          <a:bodyPr>
            <a:noAutofit/>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dirty="0">
                <a:latin typeface="微软雅黑" pitchFamily="34" charset="-122"/>
                <a:ea typeface="微软雅黑" pitchFamily="34" charset="-122"/>
                <a:cs typeface="Arial" pitchFamily="34" charset="0"/>
              </a:rPr>
              <a:t>填写说明：请在此页填充完善</a:t>
            </a:r>
            <a:r>
              <a:rPr lang="en-US" altLang="zh-CN" sz="1600" dirty="0">
                <a:latin typeface="微软雅黑" pitchFamily="34" charset="-122"/>
                <a:ea typeface="微软雅黑" pitchFamily="34" charset="-122"/>
                <a:cs typeface="Arial" pitchFamily="34" charset="0"/>
              </a:rPr>
              <a:t>1-3</a:t>
            </a:r>
            <a:r>
              <a:rPr lang="zh-CN" altLang="en-US" sz="1600" dirty="0">
                <a:latin typeface="微软雅黑" pitchFamily="34" charset="-122"/>
                <a:ea typeface="微软雅黑" pitchFamily="34" charset="-122"/>
                <a:cs typeface="Arial" pitchFamily="34" charset="0"/>
              </a:rPr>
              <a:t>年内可预期的收入，可预期的支出和成本情况。</a:t>
            </a:r>
            <a:endParaRPr lang="en-US" altLang="zh-CN" sz="1600" dirty="0">
              <a:latin typeface="微软雅黑" pitchFamily="34" charset="-122"/>
              <a:ea typeface="微软雅黑" pitchFamily="34" charset="-122"/>
              <a:cs typeface="Arial" pitchFamily="34" charset="0"/>
            </a:endParaRPr>
          </a:p>
          <a:p>
            <a:r>
              <a:rPr lang="zh-CN" altLang="en-US" sz="1600" dirty="0">
                <a:latin typeface="微软雅黑" pitchFamily="34" charset="-122"/>
                <a:ea typeface="微软雅黑" pitchFamily="34" charset="-122"/>
                <a:cs typeface="Arial" pitchFamily="34" charset="0"/>
              </a:rPr>
              <a:t>可参考下表</a:t>
            </a:r>
            <a:r>
              <a:rPr lang="zh-CN" altLang="en-US" sz="1700" dirty="0">
                <a:latin typeface="微软雅黑" pitchFamily="34" charset="-122"/>
                <a:ea typeface="微软雅黑" pitchFamily="34" charset="-122"/>
                <a:cs typeface="Arial" pitchFamily="34" charset="0"/>
              </a:rPr>
              <a:t>：</a:t>
            </a:r>
            <a:endParaRPr lang="en-US" altLang="zh-CN" sz="1700" dirty="0">
              <a:latin typeface="微软雅黑" pitchFamily="34" charset="-122"/>
              <a:ea typeface="微软雅黑" pitchFamily="34" charset="-122"/>
              <a:cs typeface="Arial" pitchFamily="34" charset="0"/>
            </a:endParaRPr>
          </a:p>
          <a:p>
            <a:pPr>
              <a:buFont typeface="Arial" panose="020B0604020202020204" pitchFamily="34" charset="0"/>
              <a:buNone/>
            </a:pPr>
            <a:endParaRPr lang="en-US" altLang="zh-CN" sz="1700" dirty="0">
              <a:solidFill>
                <a:srgbClr val="FF0000"/>
              </a:solidFill>
              <a:latin typeface="微软雅黑" pitchFamily="34" charset="-122"/>
              <a:ea typeface="微软雅黑" pitchFamily="34" charset="-122"/>
              <a:cs typeface="Arial" pitchFamily="34" charset="0"/>
            </a:endParaRPr>
          </a:p>
        </p:txBody>
      </p:sp>
      <p:graphicFrame>
        <p:nvGraphicFramePr>
          <p:cNvPr id="10" name="内容占位符 9">
            <a:extLst>
              <a:ext uri="{FF2B5EF4-FFF2-40B4-BE49-F238E27FC236}">
                <a16:creationId xmlns:a16="http://schemas.microsoft.com/office/drawing/2014/main" id="{7E99DA8B-2670-43EE-9B30-D01E316C1510}"/>
              </a:ext>
            </a:extLst>
          </p:cNvPr>
          <p:cNvGraphicFramePr>
            <a:graphicFrameLocks/>
          </p:cNvGraphicFramePr>
          <p:nvPr>
            <p:extLst>
              <p:ext uri="{D42A27DB-BD31-4B8C-83A1-F6EECF244321}">
                <p14:modId xmlns:p14="http://schemas.microsoft.com/office/powerpoint/2010/main" val="3949139852"/>
              </p:ext>
            </p:extLst>
          </p:nvPr>
        </p:nvGraphicFramePr>
        <p:xfrm>
          <a:off x="2051721" y="1023522"/>
          <a:ext cx="6408711" cy="3913459"/>
        </p:xfrm>
        <a:graphic>
          <a:graphicData uri="http://schemas.openxmlformats.org/drawingml/2006/table">
            <a:tbl>
              <a:tblPr firstRow="1" firstCol="1"/>
              <a:tblGrid>
                <a:gridCol w="2739272">
                  <a:extLst>
                    <a:ext uri="{9D8B030D-6E8A-4147-A177-3AD203B41FA5}">
                      <a16:colId xmlns:a16="http://schemas.microsoft.com/office/drawing/2014/main" val="20000"/>
                    </a:ext>
                  </a:extLst>
                </a:gridCol>
                <a:gridCol w="1177751">
                  <a:extLst>
                    <a:ext uri="{9D8B030D-6E8A-4147-A177-3AD203B41FA5}">
                      <a16:colId xmlns:a16="http://schemas.microsoft.com/office/drawing/2014/main" val="20001"/>
                    </a:ext>
                  </a:extLst>
                </a:gridCol>
                <a:gridCol w="1166322">
                  <a:extLst>
                    <a:ext uri="{9D8B030D-6E8A-4147-A177-3AD203B41FA5}">
                      <a16:colId xmlns:a16="http://schemas.microsoft.com/office/drawing/2014/main" val="20002"/>
                    </a:ext>
                  </a:extLst>
                </a:gridCol>
                <a:gridCol w="1325366">
                  <a:extLst>
                    <a:ext uri="{9D8B030D-6E8A-4147-A177-3AD203B41FA5}">
                      <a16:colId xmlns:a16="http://schemas.microsoft.com/office/drawing/2014/main" val="20003"/>
                    </a:ext>
                  </a:extLst>
                </a:gridCol>
              </a:tblGrid>
              <a:tr h="274342">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u="none" strike="noStrike" dirty="0"/>
                        <a:t>年度</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en-US" altLang="zh-CN" sz="1400" u="none" strike="noStrike" dirty="0"/>
                        <a:t>2019</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en-US" altLang="zh-CN" sz="1400" u="none" strike="noStrike" dirty="0"/>
                        <a:t>2020</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en-US" altLang="zh-CN" sz="1400" u="none" strike="noStrike" dirty="0"/>
                        <a:t>2021</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extLst>
                  <a:ext uri="{0D108BD9-81ED-4DB2-BD59-A6C34878D82A}">
                    <a16:rowId xmlns:a16="http://schemas.microsoft.com/office/drawing/2014/main" val="10000"/>
                  </a:ext>
                </a:extLst>
              </a:tr>
              <a:tr h="274342">
                <a:tc gridSpan="4">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u="none" strike="noStrike" dirty="0"/>
                        <a:t>收入预测</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1"/>
                  </a:ext>
                </a:extLst>
              </a:tr>
              <a:tr h="274342">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u="none" strike="noStrike" dirty="0"/>
                        <a:t>收入</a:t>
                      </a:r>
                      <a:r>
                        <a:rPr lang="en-US" altLang="zh-CN" sz="1400" u="none" strike="noStrike" dirty="0"/>
                        <a:t>1</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2"/>
                  </a:ext>
                </a:extLst>
              </a:tr>
              <a:tr h="274342">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u="none" strike="noStrike" dirty="0"/>
                        <a:t>收入</a:t>
                      </a:r>
                      <a:r>
                        <a:rPr lang="en-US" altLang="zh-CN" sz="1400" u="none" strike="noStrike" dirty="0"/>
                        <a:t>2</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3"/>
                  </a:ext>
                </a:extLst>
              </a:tr>
              <a:tr h="274342">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marL="0" marR="0" indent="0" algn="ctr" defTabSz="956097" rtl="0" eaLnBrk="1" fontAlgn="ctr" latinLnBrk="0" hangingPunct="1">
                        <a:lnSpc>
                          <a:spcPct val="100000"/>
                        </a:lnSpc>
                        <a:spcBef>
                          <a:spcPts val="0"/>
                        </a:spcBef>
                        <a:spcAft>
                          <a:spcPts val="0"/>
                        </a:spcAft>
                        <a:buClrTx/>
                        <a:buSzTx/>
                        <a:buFontTx/>
                        <a:buNone/>
                        <a:tabLst/>
                        <a:defRPr/>
                      </a:pPr>
                      <a:r>
                        <a:rPr lang="en-US" altLang="zh-CN" sz="1400" b="1" u="none" strike="noStrike" kern="1200" dirty="0">
                          <a:solidFill>
                            <a:schemeClr val="lt1"/>
                          </a:solidFill>
                          <a:latin typeface="+mn-lt"/>
                          <a:ea typeface="微软雅黑" panose="020B0503020204020204" pitchFamily="34" charset="-122"/>
                          <a:cs typeface="+mn-cs"/>
                        </a:rPr>
                        <a:t>……</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4"/>
                  </a:ext>
                </a:extLst>
              </a:tr>
              <a:tr h="274342">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dirty="0"/>
                        <a:t>收入合计</a:t>
                      </a:r>
                      <a:endParaRPr lang="zh-CN" altLang="en-US"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5"/>
                  </a:ext>
                </a:extLst>
              </a:tr>
              <a:tr h="274342">
                <a:tc gridSpan="4">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marL="0" algn="ctr" defTabSz="956097" rtl="0" eaLnBrk="1" fontAlgn="ctr" latinLnBrk="0" hangingPunct="1"/>
                      <a:r>
                        <a:rPr lang="zh-CN" altLang="en-US" sz="1400" b="1" u="none" strike="noStrike" kern="1200" dirty="0">
                          <a:solidFill>
                            <a:schemeClr val="lt1"/>
                          </a:solidFill>
                          <a:latin typeface="+mn-lt"/>
                          <a:ea typeface="微软雅黑" panose="020B0503020204020204" pitchFamily="34" charset="-122"/>
                          <a:cs typeface="+mn-cs"/>
                        </a:rPr>
                        <a:t>成本预测</a:t>
                      </a: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marL="0" algn="ctr" defTabSz="956097" rtl="0" eaLnBrk="1" fontAlgn="ctr" latinLnBrk="0" hangingPunct="1"/>
                      <a:endParaRPr lang="zh-CN" altLang="en-US" sz="1400" b="0" i="0" u="none" strike="noStrike" kern="1200" dirty="0">
                        <a:solidFill>
                          <a:srgbClr val="000000"/>
                        </a:solidFill>
                        <a:latin typeface="微软雅黑" panose="020B0503020204020204" pitchFamily="34" charset="-122"/>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marL="0" algn="ctr" defTabSz="956097" rtl="0" eaLnBrk="1" fontAlgn="ctr" latinLnBrk="0" hangingPunct="1"/>
                      <a:endParaRPr lang="zh-CN" altLang="en-US" sz="1400" b="0" i="0" u="none" strike="noStrike" kern="1200" dirty="0">
                        <a:solidFill>
                          <a:srgbClr val="000000"/>
                        </a:solidFill>
                        <a:latin typeface="微软雅黑" panose="020B0503020204020204" pitchFamily="34" charset="-122"/>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marL="0" algn="ctr" defTabSz="956097" rtl="0" eaLnBrk="1" fontAlgn="ctr" latinLnBrk="0" hangingPunct="1"/>
                      <a:endParaRPr lang="zh-CN" altLang="en-US" sz="1400" b="0" i="0" u="none" strike="noStrike" kern="1200" dirty="0">
                        <a:solidFill>
                          <a:srgbClr val="000000"/>
                        </a:solidFill>
                        <a:latin typeface="微软雅黑" panose="020B0503020204020204" pitchFamily="34" charset="-122"/>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6"/>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支出</a:t>
                      </a:r>
                      <a:r>
                        <a:rPr lang="en-US" altLang="zh-CN" sz="1400" b="1" u="none" strike="noStrike" kern="1200" dirty="0">
                          <a:solidFill>
                            <a:schemeClr val="lt1"/>
                          </a:solidFill>
                          <a:latin typeface="+mn-lt"/>
                          <a:ea typeface="微软雅黑" panose="020B0503020204020204" pitchFamily="34" charset="-122"/>
                          <a:cs typeface="+mn-cs"/>
                        </a:rPr>
                        <a:t>1</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7"/>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支出</a:t>
                      </a:r>
                      <a:r>
                        <a:rPr lang="en-US" altLang="zh-CN" sz="1400" b="1" u="none" strike="noStrike" kern="1200" dirty="0">
                          <a:solidFill>
                            <a:schemeClr val="lt1"/>
                          </a:solidFill>
                          <a:latin typeface="+mn-lt"/>
                          <a:ea typeface="微软雅黑" panose="020B0503020204020204" pitchFamily="34" charset="-122"/>
                          <a:cs typeface="+mn-cs"/>
                        </a:rPr>
                        <a:t>2</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8"/>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en-US" altLang="zh-CN" sz="1400" b="1" u="none" strike="noStrike" kern="1200" dirty="0">
                          <a:solidFill>
                            <a:schemeClr val="lt1"/>
                          </a:solidFill>
                          <a:latin typeface="+mn-lt"/>
                          <a:ea typeface="微软雅黑" panose="020B0503020204020204" pitchFamily="34" charset="-122"/>
                          <a:cs typeface="+mn-cs"/>
                        </a:rPr>
                        <a:t>……</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09"/>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营销费用</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10"/>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技术研发及维护费</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11"/>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人力成本</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12"/>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管理运营费用分摊</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13"/>
                  </a:ext>
                </a:extLst>
              </a:tr>
              <a:tr h="246371">
                <a:tc>
                  <a:txBody>
                    <a:bodyPr/>
                    <a:lstStyle>
                      <a:lvl1pPr marL="0" algn="l" defTabSz="913765" rtl="0" eaLnBrk="1" latinLnBrk="0" hangingPunct="1">
                        <a:defRPr sz="1800" b="1" kern="1200">
                          <a:solidFill>
                            <a:schemeClr val="lt1"/>
                          </a:solidFill>
                          <a:latin typeface="微软雅黑"/>
                          <a:ea typeface="微软雅黑"/>
                          <a:cs typeface="宋体"/>
                        </a:defRPr>
                      </a:lvl1pPr>
                      <a:lvl2pPr marL="457200" algn="l" defTabSz="913765" rtl="0" eaLnBrk="1" latinLnBrk="0" hangingPunct="1">
                        <a:defRPr sz="1800" b="1" kern="1200">
                          <a:solidFill>
                            <a:schemeClr val="lt1"/>
                          </a:solidFill>
                          <a:latin typeface="微软雅黑"/>
                          <a:ea typeface="微软雅黑"/>
                          <a:cs typeface="宋体"/>
                        </a:defRPr>
                      </a:lvl2pPr>
                      <a:lvl3pPr marL="914400" algn="l" defTabSz="913765" rtl="0" eaLnBrk="1" latinLnBrk="0" hangingPunct="1">
                        <a:defRPr sz="1800" b="1" kern="1200">
                          <a:solidFill>
                            <a:schemeClr val="lt1"/>
                          </a:solidFill>
                          <a:latin typeface="微软雅黑"/>
                          <a:ea typeface="微软雅黑"/>
                          <a:cs typeface="宋体"/>
                        </a:defRPr>
                      </a:lvl3pPr>
                      <a:lvl4pPr marL="1370965" algn="l" defTabSz="913765" rtl="0" eaLnBrk="1" latinLnBrk="0" hangingPunct="1">
                        <a:defRPr sz="1800" b="1" kern="1200">
                          <a:solidFill>
                            <a:schemeClr val="lt1"/>
                          </a:solidFill>
                          <a:latin typeface="微软雅黑"/>
                          <a:ea typeface="微软雅黑"/>
                          <a:cs typeface="宋体"/>
                        </a:defRPr>
                      </a:lvl4pPr>
                      <a:lvl5pPr marL="1828165" algn="l" defTabSz="913765" rtl="0" eaLnBrk="1" latinLnBrk="0" hangingPunct="1">
                        <a:defRPr sz="1800" b="1" kern="1200">
                          <a:solidFill>
                            <a:schemeClr val="lt1"/>
                          </a:solidFill>
                          <a:latin typeface="微软雅黑"/>
                          <a:ea typeface="微软雅黑"/>
                          <a:cs typeface="宋体"/>
                        </a:defRPr>
                      </a:lvl5pPr>
                      <a:lvl6pPr marL="2285365" algn="l" defTabSz="913765" rtl="0" eaLnBrk="1" latinLnBrk="0" hangingPunct="1">
                        <a:defRPr sz="1800" b="1" kern="1200">
                          <a:solidFill>
                            <a:schemeClr val="lt1"/>
                          </a:solidFill>
                          <a:latin typeface="微软雅黑"/>
                          <a:ea typeface="微软雅黑"/>
                          <a:cs typeface="宋体"/>
                        </a:defRPr>
                      </a:lvl6pPr>
                      <a:lvl7pPr marL="2742565" algn="l" defTabSz="913765" rtl="0" eaLnBrk="1" latinLnBrk="0" hangingPunct="1">
                        <a:defRPr sz="1800" b="1" kern="1200">
                          <a:solidFill>
                            <a:schemeClr val="lt1"/>
                          </a:solidFill>
                          <a:latin typeface="微软雅黑"/>
                          <a:ea typeface="微软雅黑"/>
                          <a:cs typeface="宋体"/>
                        </a:defRPr>
                      </a:lvl7pPr>
                      <a:lvl8pPr marL="3199765" algn="l" defTabSz="913765" rtl="0" eaLnBrk="1" latinLnBrk="0" hangingPunct="1">
                        <a:defRPr sz="1800" b="1" kern="1200">
                          <a:solidFill>
                            <a:schemeClr val="lt1"/>
                          </a:solidFill>
                          <a:latin typeface="微软雅黑"/>
                          <a:ea typeface="微软雅黑"/>
                          <a:cs typeface="宋体"/>
                        </a:defRPr>
                      </a:lvl8pPr>
                      <a:lvl9pPr marL="3656965" algn="l" defTabSz="913765" rtl="0" eaLnBrk="1" latinLnBrk="0" hangingPunct="1">
                        <a:defRPr sz="1800" b="1" kern="1200">
                          <a:solidFill>
                            <a:schemeClr val="lt1"/>
                          </a:solidFill>
                          <a:latin typeface="微软雅黑"/>
                          <a:ea typeface="微软雅黑"/>
                          <a:cs typeface="宋体"/>
                        </a:defRPr>
                      </a:lvl9pPr>
                    </a:lstStyle>
                    <a:p>
                      <a:pPr algn="ctr" fontAlgn="ctr"/>
                      <a:r>
                        <a:rPr lang="zh-CN" altLang="en-US" sz="1700" b="1" u="none" strike="noStrike" kern="1200" dirty="0">
                          <a:solidFill>
                            <a:schemeClr val="lt1"/>
                          </a:solidFill>
                          <a:latin typeface="+mn-lt"/>
                          <a:ea typeface="微软雅黑" panose="020B0503020204020204" pitchFamily="34" charset="-122"/>
                          <a:cs typeface="+mn-cs"/>
                        </a:rPr>
                        <a:t>成本合计</a:t>
                      </a: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a:ea typeface="微软雅黑"/>
                          <a:cs typeface="宋体"/>
                        </a:defRPr>
                      </a:lvl1pPr>
                      <a:lvl2pPr marL="457200" algn="l" defTabSz="913765" rtl="0" eaLnBrk="1" latinLnBrk="0" hangingPunct="1">
                        <a:defRPr sz="1800" kern="1200">
                          <a:solidFill>
                            <a:schemeClr val="dk1"/>
                          </a:solidFill>
                          <a:latin typeface="微软雅黑"/>
                          <a:ea typeface="微软雅黑"/>
                          <a:cs typeface="宋体"/>
                        </a:defRPr>
                      </a:lvl2pPr>
                      <a:lvl3pPr marL="914400" algn="l" defTabSz="913765" rtl="0" eaLnBrk="1" latinLnBrk="0" hangingPunct="1">
                        <a:defRPr sz="1800" kern="1200">
                          <a:solidFill>
                            <a:schemeClr val="dk1"/>
                          </a:solidFill>
                          <a:latin typeface="微软雅黑"/>
                          <a:ea typeface="微软雅黑"/>
                          <a:cs typeface="宋体"/>
                        </a:defRPr>
                      </a:lvl3pPr>
                      <a:lvl4pPr marL="1370965" algn="l" defTabSz="913765" rtl="0" eaLnBrk="1" latinLnBrk="0" hangingPunct="1">
                        <a:defRPr sz="1800" kern="1200">
                          <a:solidFill>
                            <a:schemeClr val="dk1"/>
                          </a:solidFill>
                          <a:latin typeface="微软雅黑"/>
                          <a:ea typeface="微软雅黑"/>
                          <a:cs typeface="宋体"/>
                        </a:defRPr>
                      </a:lvl4pPr>
                      <a:lvl5pPr marL="1828165" algn="l" defTabSz="913765" rtl="0" eaLnBrk="1" latinLnBrk="0" hangingPunct="1">
                        <a:defRPr sz="1800" kern="1200">
                          <a:solidFill>
                            <a:schemeClr val="dk1"/>
                          </a:solidFill>
                          <a:latin typeface="微软雅黑"/>
                          <a:ea typeface="微软雅黑"/>
                          <a:cs typeface="宋体"/>
                        </a:defRPr>
                      </a:lvl5pPr>
                      <a:lvl6pPr marL="2285365" algn="l" defTabSz="913765" rtl="0" eaLnBrk="1" latinLnBrk="0" hangingPunct="1">
                        <a:defRPr sz="1800" kern="1200">
                          <a:solidFill>
                            <a:schemeClr val="dk1"/>
                          </a:solidFill>
                          <a:latin typeface="微软雅黑"/>
                          <a:ea typeface="微软雅黑"/>
                          <a:cs typeface="宋体"/>
                        </a:defRPr>
                      </a:lvl6pPr>
                      <a:lvl7pPr marL="2742565" algn="l" defTabSz="913765" rtl="0" eaLnBrk="1" latinLnBrk="0" hangingPunct="1">
                        <a:defRPr sz="1800" kern="1200">
                          <a:solidFill>
                            <a:schemeClr val="dk1"/>
                          </a:solidFill>
                          <a:latin typeface="微软雅黑"/>
                          <a:ea typeface="微软雅黑"/>
                          <a:cs typeface="宋体"/>
                        </a:defRPr>
                      </a:lvl7pPr>
                      <a:lvl8pPr marL="3199765" algn="l" defTabSz="913765" rtl="0" eaLnBrk="1" latinLnBrk="0" hangingPunct="1">
                        <a:defRPr sz="1800" kern="1200">
                          <a:solidFill>
                            <a:schemeClr val="dk1"/>
                          </a:solidFill>
                          <a:latin typeface="微软雅黑"/>
                          <a:ea typeface="微软雅黑"/>
                          <a:cs typeface="宋体"/>
                        </a:defRPr>
                      </a:lvl8pPr>
                      <a:lvl9pPr marL="3656965" algn="l" defTabSz="913765" rtl="0" eaLnBrk="1" latinLnBrk="0" hangingPunct="1">
                        <a:defRPr sz="1800" kern="1200">
                          <a:solidFill>
                            <a:schemeClr val="dk1"/>
                          </a:solidFill>
                          <a:latin typeface="微软雅黑"/>
                          <a:ea typeface="微软雅黑"/>
                          <a:cs typeface="宋体"/>
                        </a:defRPr>
                      </a:lvl9pPr>
                    </a:lstStyle>
                    <a:p>
                      <a:pPr algn="ctr" fontAlgn="ct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61323507"/>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分析总结</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40D46-58A7-4BDC-A88F-8BE414FFA975}"/>
              </a:ext>
            </a:extLst>
          </p:cNvPr>
          <p:cNvSpPr/>
          <p:nvPr/>
        </p:nvSpPr>
        <p:spPr>
          <a:xfrm>
            <a:off x="323528" y="669966"/>
            <a:ext cx="8064896" cy="2954655"/>
          </a:xfrm>
          <a:prstGeom prst="rect">
            <a:avLst/>
          </a:prstGeom>
        </p:spPr>
        <p:txBody>
          <a:bodyPr wrap="square">
            <a:spAutoFit/>
          </a:bodyPr>
          <a:lstStyle/>
          <a:p>
            <a:pPr>
              <a:buNone/>
            </a:pPr>
            <a:r>
              <a:rPr lang="zh-CN" altLang="en-US" dirty="0">
                <a:solidFill>
                  <a:srgbClr val="0070C0"/>
                </a:solidFill>
                <a:latin typeface="微软雅黑" pitchFamily="34" charset="-122"/>
                <a:ea typeface="微软雅黑" pitchFamily="34" charset="-122"/>
                <a:cs typeface="Arial" pitchFamily="34" charset="0"/>
              </a:rPr>
              <a:t>项目实施的必要性</a:t>
            </a:r>
            <a:endParaRPr lang="en-US" altLang="zh-CN" dirty="0">
              <a:solidFill>
                <a:srgbClr val="0070C0"/>
              </a:solidFill>
              <a:latin typeface="微软雅黑" pitchFamily="34" charset="-122"/>
              <a:ea typeface="微软雅黑" pitchFamily="34" charset="-122"/>
              <a:cs typeface="Arial" pitchFamily="34" charset="0"/>
            </a:endParaRPr>
          </a:p>
          <a:p>
            <a:r>
              <a:rPr lang="zh-CN" altLang="en-US" sz="1600" dirty="0">
                <a:latin typeface="微软雅黑" pitchFamily="34" charset="-122"/>
                <a:ea typeface="微软雅黑" pitchFamily="34" charset="-122"/>
                <a:cs typeface="Arial" pitchFamily="34" charset="0"/>
              </a:rPr>
              <a:t>填写说明：可从公司业务战略的必要性、行业发展趋势的必要性 、客户需求以及市场竞争的必要性</a:t>
            </a:r>
            <a:r>
              <a:rPr lang="zh-CN" altLang="en-US" sz="1600">
                <a:latin typeface="微软雅黑" pitchFamily="34" charset="-122"/>
                <a:ea typeface="微软雅黑" pitchFamily="34" charset="-122"/>
                <a:cs typeface="Arial" pitchFamily="34" charset="0"/>
              </a:rPr>
              <a:t>、对客户的</a:t>
            </a:r>
            <a:r>
              <a:rPr lang="zh-CN" altLang="en-US" sz="1600" dirty="0">
                <a:latin typeface="微软雅黑" pitchFamily="34" charset="-122"/>
                <a:ea typeface="微软雅黑" pitchFamily="34" charset="-122"/>
                <a:cs typeface="Arial" pitchFamily="34" charset="0"/>
              </a:rPr>
              <a:t>价值、与公司核心能力积累与应用的关系等方面来阐述该项目实施的必要性。</a:t>
            </a:r>
            <a:endParaRPr lang="en-US" altLang="zh-CN" sz="1600" dirty="0">
              <a:latin typeface="微软雅黑" pitchFamily="34" charset="-122"/>
              <a:ea typeface="微软雅黑" pitchFamily="34" charset="-122"/>
              <a:cs typeface="Arial" pitchFamily="34" charset="0"/>
            </a:endParaRPr>
          </a:p>
          <a:p>
            <a:endParaRPr lang="en-US" altLang="zh-CN" dirty="0">
              <a:solidFill>
                <a:srgbClr val="FF0000"/>
              </a:solidFill>
              <a:latin typeface="微软雅黑" pitchFamily="34" charset="-122"/>
              <a:ea typeface="微软雅黑" pitchFamily="34" charset="-122"/>
              <a:cs typeface="Arial" pitchFamily="34" charset="0"/>
            </a:endParaRPr>
          </a:p>
          <a:p>
            <a:endParaRPr lang="en-US" altLang="zh-CN" dirty="0">
              <a:solidFill>
                <a:srgbClr val="FF0000"/>
              </a:solidFill>
              <a:latin typeface="微软雅黑" pitchFamily="34" charset="-122"/>
              <a:ea typeface="微软雅黑" pitchFamily="34" charset="-122"/>
              <a:cs typeface="Arial" pitchFamily="34" charset="0"/>
            </a:endParaRPr>
          </a:p>
          <a:p>
            <a:endParaRPr lang="en-US" altLang="zh-CN" dirty="0">
              <a:solidFill>
                <a:srgbClr val="FF0000"/>
              </a:solidFill>
              <a:latin typeface="微软雅黑" pitchFamily="34" charset="-122"/>
              <a:ea typeface="微软雅黑" pitchFamily="34" charset="-122"/>
              <a:cs typeface="Arial" pitchFamily="34" charset="0"/>
            </a:endParaRPr>
          </a:p>
          <a:p>
            <a:pPr>
              <a:buNone/>
            </a:pPr>
            <a:r>
              <a:rPr lang="zh-CN" altLang="en-US" dirty="0">
                <a:solidFill>
                  <a:srgbClr val="0070C0"/>
                </a:solidFill>
                <a:latin typeface="微软雅黑" pitchFamily="34" charset="-122"/>
                <a:ea typeface="微软雅黑" pitchFamily="34" charset="-122"/>
                <a:cs typeface="Arial" pitchFamily="34" charset="0"/>
              </a:rPr>
              <a:t>项目实施的可行性</a:t>
            </a:r>
            <a:endParaRPr lang="en-US" altLang="zh-CN" dirty="0">
              <a:solidFill>
                <a:srgbClr val="0070C0"/>
              </a:solidFill>
              <a:latin typeface="微软雅黑" pitchFamily="34" charset="-122"/>
              <a:ea typeface="微软雅黑" pitchFamily="34" charset="-122"/>
              <a:cs typeface="Arial" pitchFamily="34" charset="0"/>
            </a:endParaRPr>
          </a:p>
          <a:p>
            <a:r>
              <a:rPr lang="zh-CN" altLang="en-US" sz="1600" dirty="0">
                <a:latin typeface="微软雅黑" pitchFamily="34" charset="-122"/>
                <a:ea typeface="微软雅黑" pitchFamily="34" charset="-122"/>
                <a:cs typeface="Arial" pitchFamily="34" charset="0"/>
              </a:rPr>
              <a:t>填写说明：可从进入该业务领域或项目的关键成功因素、公司在关键成功要素上所具备的条件、公司相对于客户需求或者市场竞争所具备的独特优势等方面来阐述该项目实施的可行性。</a:t>
            </a:r>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51425719"/>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p>
        </p:txBody>
      </p:sp>
      <p:sp>
        <p:nvSpPr>
          <p:cNvPr id="16" name="TextBox 11"/>
          <p:cNvSpPr txBox="1"/>
          <p:nvPr/>
        </p:nvSpPr>
        <p:spPr>
          <a:xfrm>
            <a:off x="3275856" y="2035973"/>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02</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项目规划</a:t>
            </a:r>
          </a:p>
        </p:txBody>
      </p:sp>
      <p:sp>
        <p:nvSpPr>
          <p:cNvPr id="8" name="TextBox 7"/>
          <p:cNvSpPr txBox="1"/>
          <p:nvPr/>
        </p:nvSpPr>
        <p:spPr>
          <a:xfrm>
            <a:off x="5004048" y="1220246"/>
            <a:ext cx="2160240" cy="2224070"/>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2.1  </a:t>
            </a:r>
            <a:r>
              <a:rPr lang="zh-CN" altLang="en-US" sz="1600" b="1" dirty="0">
                <a:latin typeface="微软雅黑" panose="020B0503020204020204" pitchFamily="34" charset="-122"/>
                <a:ea typeface="微软雅黑" panose="020B0503020204020204" pitchFamily="34" charset="-122"/>
              </a:rPr>
              <a:t>产品框架</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2.2  </a:t>
            </a:r>
            <a:r>
              <a:rPr lang="zh-CN" altLang="en-US" sz="1600" b="1" dirty="0">
                <a:latin typeface="微软雅黑" panose="020B0503020204020204" pitchFamily="34" charset="-122"/>
                <a:ea typeface="微软雅黑" panose="020B0503020204020204" pitchFamily="34" charset="-122"/>
              </a:rPr>
              <a:t>项目交付物</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2.3  </a:t>
            </a:r>
            <a:r>
              <a:rPr lang="zh-CN" altLang="en-US" sz="1600" b="1" dirty="0">
                <a:latin typeface="微软雅黑" panose="020B0503020204020204" pitchFamily="34" charset="-122"/>
                <a:ea typeface="微软雅黑" panose="020B0503020204020204" pitchFamily="34" charset="-122"/>
              </a:rPr>
              <a:t>技术指标</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2.4  </a:t>
            </a:r>
            <a:r>
              <a:rPr lang="zh-CN" altLang="en-US" sz="1600" b="1" dirty="0">
                <a:latin typeface="微软雅黑" panose="020B0503020204020204" pitchFamily="34" charset="-122"/>
                <a:ea typeface="微软雅黑" panose="020B0503020204020204" pitchFamily="34" charset="-122"/>
              </a:rPr>
              <a:t>里程碑节点</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2.5  </a:t>
            </a:r>
            <a:r>
              <a:rPr lang="zh-CN" altLang="en-US" sz="1600" b="1" dirty="0">
                <a:latin typeface="微软雅黑" panose="020B0503020204020204" pitchFamily="34" charset="-122"/>
                <a:ea typeface="微软雅黑" panose="020B0503020204020204" pitchFamily="34" charset="-122"/>
              </a:rPr>
              <a:t>团队规划</a:t>
            </a:r>
            <a:endParaRPr lang="en-US" altLang="zh-CN" sz="1600" b="1" dirty="0">
              <a:latin typeface="微软雅黑" panose="020B0503020204020204" pitchFamily="34" charset="-122"/>
              <a:ea typeface="微软雅黑" panose="020B0503020204020204" pitchFamily="34" charset="-122"/>
            </a:endParaRPr>
          </a:p>
          <a:p>
            <a:pPr>
              <a:lnSpc>
                <a:spcPct val="150000"/>
              </a:lnSpc>
            </a:pP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1922405"/>
      </p:ext>
    </p:extLst>
  </p:cSld>
  <p:clrMapOvr>
    <a:masterClrMapping/>
  </p:clrMapOvr>
  <p:transition spd="slow">
    <p:push dir="u"/>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9-01-04  赵金辉------产品线经理竞聘宣讲模板" id="{45417DC5-192B-409C-B249-B180D82462F7}" vid="{063AD357-4F0E-48E2-A2DE-F47C90830116}"/>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9-01-04  赵金辉------产品线经理竞聘宣讲模板" id="{45417DC5-192B-409C-B249-B180D82462F7}" vid="{0C94EFF5-BE6D-46A5-83AD-662DBD7ED7B9}"/>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量云立项汇报材料</Template>
  <TotalTime>349</TotalTime>
  <Words>833</Words>
  <Application>Microsoft Office PowerPoint</Application>
  <PresentationFormat>全屏显示(16:9)</PresentationFormat>
  <Paragraphs>142</Paragraphs>
  <Slides>17</Slides>
  <Notes>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微软雅黑</vt:lpstr>
      <vt:lpstr>Agency FB</vt:lpstr>
      <vt:lpstr>Arial</vt:lpstr>
      <vt:lpstr>Broadway</vt:lpstr>
      <vt:lpstr>Calibri</vt:lpstr>
      <vt:lpstr>Impact</vt:lpstr>
      <vt:lpstr>Wingdings</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量云立项材料</dc:title>
  <dc:creator>陈宏霞</dc:creator>
  <cp:lastModifiedBy>chen chen</cp:lastModifiedBy>
  <cp:revision>59</cp:revision>
  <cp:lastPrinted>2017-02-05T08:44:00Z</cp:lastPrinted>
  <dcterms:created xsi:type="dcterms:W3CDTF">2019-01-16T05:46:15Z</dcterms:created>
  <dcterms:modified xsi:type="dcterms:W3CDTF">2021-03-10T07:18:17Z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