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sldIdLst>
    <p:sldId id="542" r:id="rId4"/>
    <p:sldId id="922" r:id="rId5"/>
    <p:sldId id="925" r:id="rId7"/>
    <p:sldId id="761" r:id="rId8"/>
    <p:sldId id="767" r:id="rId9"/>
    <p:sldId id="768" r:id="rId10"/>
    <p:sldId id="770" r:id="rId11"/>
    <p:sldId id="769" r:id="rId12"/>
    <p:sldId id="926" r:id="rId13"/>
    <p:sldId id="928" r:id="rId14"/>
    <p:sldId id="930" r:id="rId15"/>
    <p:sldId id="931" r:id="rId16"/>
    <p:sldId id="929" r:id="rId17"/>
    <p:sldId id="933" r:id="rId18"/>
    <p:sldId id="927" r:id="rId19"/>
    <p:sldId id="934" r:id="rId20"/>
    <p:sldId id="306" r:id="rId21"/>
  </p:sldIdLst>
  <p:sldSz cx="9144000" cy="5143500" type="screen16x9"/>
  <p:notesSz cx="6797675" cy="992632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8" autoAdjust="0"/>
  </p:normalViewPr>
  <p:slideViewPr>
    <p:cSldViewPr>
      <p:cViewPr varScale="1">
        <p:scale>
          <a:sx n="89" d="100"/>
          <a:sy n="89" d="100"/>
        </p:scale>
        <p:origin x="64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41833DA-60F4-48F0-AEEB-BC651244650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DE1E38-AB66-457E-B520-843F9103DC6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4025" y="0"/>
            <a:ext cx="66299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51435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27E8D2FE-23A2-4003-AAD7-2F3B2C1F7059}" type="datetime1">
              <a:rPr lang="zh-CN" altLang="en-US" noProof="1" smtClean="0"/>
            </a:fld>
            <a:endParaRPr lang="zh-CN" altLang="en-US" sz="1400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zh-CN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580F7B7-52A5-4F5B-8804-BE77EDF5F24C}" type="slidenum">
              <a:rPr lang="zh-CN" altLang="en-US" noProof="1" smtClean="0"/>
            </a:fld>
            <a:endParaRPr lang="zh-CN" altLang="en-US" sz="1400" noProof="1"/>
          </a:p>
        </p:txBody>
      </p:sp>
    </p:spTree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ll/>
  </p:transition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slow">
    <p:pull/>
  </p:transition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.png"/><Relationship Id="rId1" Type="http://schemas.openxmlformats.org/officeDocument/2006/relationships/hyperlink" Target="http://processon.com/chart_image/609df466f346fb1df413e667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hyperlink" Target="https://wdm.windmagics.com/" TargetMode="External"/><Relationship Id="rId2" Type="http://schemas.openxmlformats.org/officeDocument/2006/relationships/hyperlink" Target="http://www.powercloud.cn/knowledgeandability?active=1" TargetMode="External"/><Relationship Id="rId1" Type="http://schemas.openxmlformats.org/officeDocument/2006/relationships/hyperlink" Target="https://www.envision-group.com/cn/eno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" y="-92546"/>
            <a:ext cx="9144000" cy="33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5"/>
          <p:cNvSpPr txBox="1"/>
          <p:nvPr/>
        </p:nvSpPr>
        <p:spPr>
          <a:xfrm>
            <a:off x="1115616" y="3712984"/>
            <a:ext cx="693674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 defTabSz="685800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演示系统立项汇报材料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660232" y="4443646"/>
            <a:ext cx="2376264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汇报人：许会璞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产品框架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系统架构">
            <a:hlinkClick r:id="rId1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8" y="627380"/>
            <a:ext cx="7868285" cy="420814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60" y="195724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项目交付物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718050" y="1009650"/>
            <a:ext cx="2446655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Calibri" panose="020F0502020204030204" charset="0"/>
              </a:rPr>
              <a:t>使用说明一份</a:t>
            </a:r>
            <a:endParaRPr lang="zh-CN" altLang="en-US" b="1">
              <a:latin typeface="Calibri" panose="020F05020202040302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18050" y="2931160"/>
            <a:ext cx="2446655" cy="122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API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接口文档一份</a:t>
            </a:r>
            <a:endParaRPr lang="zh-C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15060" y="2931795"/>
            <a:ext cx="2573655" cy="122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j-lt"/>
              </a:rPr>
              <a:t>软件著作一份</a:t>
            </a:r>
            <a:endParaRPr lang="zh-CN" altLang="en-US" b="1"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5060" y="987425"/>
            <a:ext cx="2573655" cy="127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Calibri" panose="020F0502020204030204" charset="0"/>
              </a:rPr>
              <a:t>演示系统一套</a:t>
            </a:r>
            <a:endParaRPr lang="zh-CN" altLang="en-US" b="1"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技术指标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08" y="987466"/>
            <a:ext cx="8064896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实现项目分类，检索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和功能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介绍，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演示，添加，编辑，删除等功能；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性能：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系统运行保证稳定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，页面加载速度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，页面交互功能无bug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可靠性：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系统不出现重大事故，如页面假死，内存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暴涨等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里程碑节点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预计最早，下周可以开始开发：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2021/05/24 - 2021/05/29: 完成前端框架选择，静态页面开发，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界面效果开发，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API接口开发（登陆、增删改查等）；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2021/05/31  - 2021/06/04: 完成数据句接口对接工作（登录，增删改查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修改工作，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部分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已存在模拟数据的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电力现货交易辅助决策平台）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导入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演示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系统；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2021/06/07 - 2021/06/11: 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对演示系统进行测试，完成使用说明，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文档，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软著等工作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2021/06/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15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- 2021/0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7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15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逐步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完成公司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其他立项项目（大约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个左右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的模拟数据改造，接入演示系统；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2021/0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7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结项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团队规划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818" y="555666"/>
            <a:ext cx="806489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备注：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，项目经理角色和和前端工程师角色我来负责，实际团队人数至少为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，项目可能会涉及其他开发人员，以实际情况为准；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6521" y="1480076"/>
          <a:ext cx="7934325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939925"/>
                <a:gridCol w="1874520"/>
                <a:gridCol w="3098800"/>
              </a:tblGrid>
              <a:tr h="53467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岗位名称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人员编制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岗位职责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2202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项目经理</a:t>
                      </a:r>
                      <a:endParaRPr lang="en-AU" altLang="zh-CN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AU" altLang="zh-CN" dirty="0"/>
                        <a:t>1人</a:t>
                      </a:r>
                      <a:endParaRPr lang="en-AU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负责整个项目的推进</a:t>
                      </a:r>
                      <a:r>
                        <a:rPr lang="zh-CN" altLang="en-AU" dirty="0">
                          <a:ea typeface="微软雅黑" panose="020B0503020204020204" pitchFamily="34" charset="-122"/>
                        </a:rPr>
                        <a:t>，协调</a:t>
                      </a: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和把控；</a:t>
                      </a:r>
                      <a:endParaRPr lang="en-AU" altLang="zh-CN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前端工程师</a:t>
                      </a:r>
                      <a:endParaRPr lang="en-AU" altLang="zh-CN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AU" altLang="zh-CN" dirty="0"/>
                        <a:t>1人</a:t>
                      </a:r>
                      <a:endParaRPr lang="en-AU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负责演示系统的页面开发、数据渲染和性能优化；</a:t>
                      </a:r>
                      <a:endParaRPr lang="en-AU" altLang="zh-CN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467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后端工程师</a:t>
                      </a:r>
                      <a:endParaRPr lang="en-AU" altLang="zh-CN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AU" altLang="zh-CN" dirty="0"/>
                        <a:t>1人</a:t>
                      </a:r>
                      <a:endParaRPr lang="en-AU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AU" altLang="zh-CN" dirty="0">
                          <a:ea typeface="微软雅黑" panose="020B0503020204020204" pitchFamily="34" charset="-122"/>
                        </a:rPr>
                        <a:t>负责API接口的开发</a:t>
                      </a:r>
                      <a:r>
                        <a:rPr lang="zh-CN" altLang="en-AU" dirty="0"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AU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467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工程师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负责系统界面的美化；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419872" y="2052305"/>
            <a:ext cx="43696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78098" y="206769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风险分析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63" y="555666"/>
            <a:ext cx="8064896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该项目可能遇到的潜在风险：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项目实施：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公司内部项目繁多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个左右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逐个项目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改造可能会遇到时间</a:t>
            </a: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周期</a:t>
            </a:r>
            <a:r>
              <a:rPr lang="en-AU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延长等问题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，可能需要相关开发人员的配合；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解决办法：分阶段改造公司项目。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第一阶段：将已存在的模拟数据的项目率先接入演示系统；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第二阶段：优先改造我负责的项目，接入演示系统；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第三阶段：协助其他项目的开发人员，改造项目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接入演示系统；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研发：开发人员会有其他工作，可能会导致本项目进度受影响。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解决办法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了解团队人员目前工作任务，合理分配任务，并设定时间节点，及时汇报项目进展。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1620" cy="27337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 dirty="0">
              <a:solidFill>
                <a:srgbClr val="0066FF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3567" y="1415227"/>
            <a:ext cx="8151497" cy="1102519"/>
          </a:xfrm>
          <a:prstGeom prst="rect">
            <a:avLst/>
          </a:prstGeom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18" charset="0"/>
                <a:sym typeface="Impact" panose="020B0806030902050204" pitchFamily="34" charset="0"/>
              </a:rPr>
              <a:t>Thank </a:t>
            </a:r>
            <a:r>
              <a:rPr lang="en-US" altLang="zh-CN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18" charset="0"/>
                <a:ea typeface="微软雅黑" panose="020B0503020204020204" pitchFamily="34" charset="-122"/>
                <a:sym typeface="Impact" panose="020B0806030902050204" pitchFamily="34" charset="0"/>
              </a:rPr>
              <a:t>You</a:t>
            </a:r>
            <a:endParaRPr lang="zh-CN" altLang="en-US" sz="24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02020"/>
            <a:ext cx="9141620" cy="141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40153" y="3985524"/>
            <a:ext cx="3173712" cy="935952"/>
            <a:chOff x="1097176" y="1215642"/>
            <a:chExt cx="2595895" cy="765549"/>
          </a:xfrm>
        </p:grpSpPr>
        <p:pic>
          <p:nvPicPr>
            <p:cNvPr id="9" name="Picture 1" descr="LOGO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r="26726" b="43598"/>
            <a:stretch>
              <a:fillRect/>
            </a:stretch>
          </p:blipFill>
          <p:spPr bwMode="auto">
            <a:xfrm>
              <a:off x="1097176" y="1215642"/>
              <a:ext cx="833719" cy="76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" descr="LOGO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76"/>
            <a:stretch>
              <a:fillRect/>
            </a:stretch>
          </p:blipFill>
          <p:spPr bwMode="auto">
            <a:xfrm>
              <a:off x="1835696" y="1344613"/>
              <a:ext cx="1857375" cy="58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325942" y="897904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项目可行性和必要性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3325942" y="2395496"/>
            <a:ext cx="436960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2246" y="476283"/>
            <a:ext cx="2254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投资估算及收益分析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2246" y="2055209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项目交付物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里程碑节点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团队规划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325941" y="3780491"/>
            <a:ext cx="436960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062246" y="378049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397950" y="2056720"/>
            <a:ext cx="415358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项目可行性和必要性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5316" y="1235724"/>
            <a:ext cx="244827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投资估算及收益分析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63" y="699811"/>
            <a:ext cx="806489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基于公司业务推广方面对于产品演示系统的迫切需求，本项目主要开发一套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端演示系统，聚合公司内部多个业务项目，实现无缝切换演示功能。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pic>
        <p:nvPicPr>
          <p:cNvPr id="3" name="图片 2" descr="需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466215"/>
            <a:ext cx="8042275" cy="311912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63" y="555666"/>
            <a:ext cx="8064896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经过初步调研，市场上公开可查询的项目并不是很多。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主要以两个方式展现：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服务商的官网产品静态展示，包括软件介绍，功能特点等。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例如（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1" tooltip="" action="ppaction://hlinkfile"/>
              </a:rPr>
              <a:t>Envision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2" tooltip=""/>
              </a:rPr>
              <a:t>杭州中恒云能源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软件提供演示模式，例如（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 tooltip="" action="ppaction://hlinkfile"/>
              </a:rPr>
              <a:t>风脉能源的测风数据管理系统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缺点：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，仅提供静态图文说明，用户无法深入体验软件功能和特点；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，项目单一，非项目聚合类演示系统平台；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投资估算及收益分析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盈利模式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该项目作为公司内部项目，不具备直接产生项目收益的属性，主要作为公司内部的效率提升工具来体现价值；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主要优点：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提供一套可靠、高效的演示系统的解决方案；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为业务人员提供多维度，多种类的项目演示支持服务；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为技术人员提供项目查看和学习的途径；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避免存在客户数据泄密等潜在风险；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有效应对突发事件（例如，临时给政府，媒体等展示项目成果等场景）；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投资估算及收益分析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收益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支出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18465" y="638810"/>
            <a:ext cx="8042275" cy="940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表格说明：</a:t>
            </a:r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该项目属于公司内部工具类项目，不具有产生直接收益的能力，故收入项均为零；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buClrTx/>
              <a:buSzTx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人力成本约为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万，成员至少三人，周期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个月（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内容占位符 9"/>
          <p:cNvGraphicFramePr/>
          <p:nvPr>
            <p:custDataLst>
              <p:tags r:id="rId1"/>
            </p:custDataLst>
          </p:nvPr>
        </p:nvGraphicFramePr>
        <p:xfrm>
          <a:off x="735366" y="1644552"/>
          <a:ext cx="7169150" cy="3192145"/>
        </p:xfrm>
        <a:graphic>
          <a:graphicData uri="http://schemas.openxmlformats.org/drawingml/2006/table">
            <a:tbl>
              <a:tblPr firstRow="1" firstCol="1"/>
              <a:tblGrid>
                <a:gridCol w="3122295"/>
                <a:gridCol w="1299210"/>
                <a:gridCol w="1285240"/>
                <a:gridCol w="1462405"/>
              </a:tblGrid>
              <a:tr h="36893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年度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2021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2022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2023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</a:tr>
              <a:tr h="349885">
                <a:tc gridSpan="4"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收入预测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67030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dirty="0">
                          <a:sym typeface="+mn-ea"/>
                        </a:rPr>
                        <a:t>收入预测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600" b="1" dirty="0">
                          <a:sym typeface="+mn-ea"/>
                        </a:rPr>
                        <a:t>收入合计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83540">
                <a:tc gridSpan="4"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algn="ctr" defTabSz="95631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成本预测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dirty="0">
                          <a:latin typeface="+mn-lt"/>
                          <a:cs typeface="+mn-cs"/>
                          <a:sym typeface="+mn-ea"/>
                        </a:rPr>
                        <a:t>人力成本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sym typeface="+mn-ea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sym typeface="+mn-ea"/>
                        </a:rPr>
                        <a:t>万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3083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dirty="0">
                          <a:latin typeface="+mn-lt"/>
                          <a:cs typeface="+mn-cs"/>
                          <a:sym typeface="+mn-ea"/>
                        </a:rPr>
                        <a:t>技术研发及维护费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管理运营费用分摊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6004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7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成本合计</a:t>
                      </a:r>
                      <a:endParaRPr lang="zh-CN" altLang="en-US" sz="17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zh-CN" altLang="en-US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530" y="19127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分析总结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105" y="633095"/>
            <a:ext cx="825817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项目实施的必要性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该项目对于公司的价值显而易见：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，作为工具类项目，在提升公司内部工作效率方面有明显的改善；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，作为专门的演示系统平台，对客户的体验有着显著改善；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该项目具有较强的统一性，便利性和专业性。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项目实施的可行性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技术可行性：该项目的技术架构和难度都在公司的技术范围内；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业务可行性：公司业务方面需求明显，业务人员使用易于上手，学习成本低；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成本可行性：项目的成本低，周期短。所需技术人员至少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人（前端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），开发周期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个月以内。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3275856" y="2035973"/>
            <a:ext cx="43696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220246"/>
            <a:ext cx="2160240" cy="222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项目交付物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里程碑节点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团队规划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fc0f4244-2b06-4806-a952-32fd76ae5670}"/>
  <p:tag name="TABLE_ENDDRAG_ORIGIN_RECT" val="564*250"/>
  <p:tag name="TABLE_ENDDRAG_RECT" val="57*129*564*250"/>
</p:tagLst>
</file>

<file path=ppt/tags/tag2.xml><?xml version="1.0" encoding="utf-8"?>
<p:tagLst xmlns:p="http://schemas.openxmlformats.org/presentationml/2006/main">
  <p:tag name="KSO_WM_UNIT_TABLE_BEAUTIFY" val="smartTable{e2d8fd24-866d-4556-82a5-fd54b99b4a70}"/>
  <p:tag name="TABLE_ENDDRAG_ORIGIN_RECT" val="624*263"/>
  <p:tag name="TABLE_ENDDRAG_RECT" val="54*116*624*263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量云立项汇报材料</Template>
  <TotalTime>0</TotalTime>
  <Words>2077</Words>
  <Application>WPS 演示</Application>
  <PresentationFormat>全屏显示(16:9)</PresentationFormat>
  <Paragraphs>307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Agency FB</vt:lpstr>
      <vt:lpstr>Adobe 宋体 Std L</vt:lpstr>
      <vt:lpstr>Impact</vt:lpstr>
      <vt:lpstr>Broadway</vt:lpstr>
      <vt:lpstr>Calibri</vt:lpstr>
      <vt:lpstr>Arial Unicode MS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量云立项材料</dc:title>
  <dc:creator>陈宏霞</dc:creator>
  <cp:lastModifiedBy>Hooey Pooey</cp:lastModifiedBy>
  <cp:revision>101</cp:revision>
  <cp:lastPrinted>1900-01-01T00:00:00Z</cp:lastPrinted>
  <dcterms:created xsi:type="dcterms:W3CDTF">1900-01-01T00:00:00Z</dcterms:created>
  <dcterms:modified xsi:type="dcterms:W3CDTF">2021-05-17T03:56:43Z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FBC98ECC53E743B1A0AFAF45E492B5A3</vt:lpwstr>
  </property>
</Properties>
</file>