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542" r:id="rId4"/>
    <p:sldId id="922" r:id="rId5"/>
    <p:sldId id="925" r:id="rId7"/>
    <p:sldId id="761" r:id="rId8"/>
    <p:sldId id="941" r:id="rId9"/>
    <p:sldId id="955" r:id="rId10"/>
    <p:sldId id="767" r:id="rId11"/>
    <p:sldId id="768" r:id="rId12"/>
    <p:sldId id="770" r:id="rId13"/>
    <p:sldId id="769" r:id="rId14"/>
    <p:sldId id="926" r:id="rId15"/>
    <p:sldId id="928" r:id="rId16"/>
    <p:sldId id="930" r:id="rId17"/>
    <p:sldId id="931" r:id="rId18"/>
    <p:sldId id="929" r:id="rId19"/>
    <p:sldId id="933" r:id="rId20"/>
    <p:sldId id="927" r:id="rId21"/>
    <p:sldId id="934" r:id="rId22"/>
    <p:sldId id="306" r:id="rId23"/>
  </p:sldIdLst>
  <p:sldSz cx="9144000" cy="5143500" type="screen16x9"/>
  <p:notesSz cx="6797675" cy="992632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8" autoAdjust="0"/>
  </p:normalViewPr>
  <p:slideViewPr>
    <p:cSldViewPr>
      <p:cViewPr varScale="1">
        <p:scale>
          <a:sx n="113" d="100"/>
          <a:sy n="113" d="100"/>
        </p:scale>
        <p:origin x="614" y="101"/>
      </p:cViewPr>
      <p:guideLst>
        <p:guide orient="horz" pos="1614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41833DA-60F4-48F0-AEEB-BC651244650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DE1E38-AB66-457E-B520-843F9103DC6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4025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27E8D2FE-23A2-4003-AAD7-2F3B2C1F7059}" type="datetime1">
              <a:rPr lang="zh-CN" altLang="en-US" noProof="1" smtClean="0"/>
            </a:fld>
            <a:endParaRPr lang="zh-CN" altLang="en-US" sz="1400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zh-CN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580F7B7-52A5-4F5B-8804-BE77EDF5F24C}" type="slidenum">
              <a:rPr lang="zh-CN" altLang="en-US" noProof="1" smtClean="0"/>
            </a:fld>
            <a:endParaRPr lang="zh-CN" altLang="en-US" sz="1400" noProof="1"/>
          </a:p>
        </p:txBody>
      </p:sp>
    </p:spTree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pull/>
  </p:transition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" y="-92546"/>
            <a:ext cx="9144000" cy="33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5"/>
          <p:cNvSpPr txBox="1"/>
          <p:nvPr/>
        </p:nvSpPr>
        <p:spPr>
          <a:xfrm>
            <a:off x="1115616" y="3712984"/>
            <a:ext cx="6936740" cy="55372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85800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项目看板系统立项汇报材料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660232" y="4443646"/>
            <a:ext cx="2376264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张若愚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分析总结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381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项目实施的必要性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战略意义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随着项目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量的增加，单个项目经理可能同时负责多个项目。这在用人计划和其他安排方面难以做出准确的把控，可能会产生影响项目能否按时交付的现象。将所有信息模块化、可视化，一目了然，项目的进展会更加顺利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在跨部门的沟通协作中存在壁垒，项目统筹需要和项目经理一对一、面对面沟通，才会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掌握最新的项目进展情况。如果可以在系统中进行实时沟通，可以减少时间冗余现象，提高工作效率。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项目实施的可行性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技术可行性：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对于整体项目而言，实现的核心在于对已有项目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信息的汇总后实现可视化展示。以及对数据实现实时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增删改查等功能模块的开发。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经济可行性：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项目的前期投入成本以人员成本为主，直接投入成本较少。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3275856" y="2035973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220246"/>
            <a:ext cx="2160240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产品框架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915670"/>
            <a:ext cx="7098665" cy="32232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60" y="33986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项目交付物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63" y="98746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、产品设计文档、开发计划文档、产品使用手册、产品部署手册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、项目看板系统软件一套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技术指标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8420" y="771550"/>
          <a:ext cx="745831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718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功能技术指标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项目信息可视化模块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支持用条形图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展示项目的进程状态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支持按照项目的优先级顺序排列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支持查看项目相关信息的图表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项目信息预警模块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支持对项目信息的增删改查功能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支持添加状态，提前预警会影响项目的事件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后台管理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支持数据源的筛选和导出功能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支持项目相关人员在线沟通协作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支持数据实时保存功能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支持分角色的权限管理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支持自动计算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总工时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里程碑节点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18420" y="915566"/>
          <a:ext cx="8195310" cy="342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4493260"/>
                <a:gridCol w="19145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  <a:endParaRPr 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完成时间点</a:t>
                      </a:r>
                      <a:endParaRPr 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完成系统功能需求分析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05/24-05/31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完成系统流程设计、架构设计、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设计等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06/01-06/09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23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环境准备</a:t>
                      </a:r>
                      <a:endParaRPr lang="en-US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完成开发环境的搭建，测试数据准备</a:t>
                      </a:r>
                      <a:endParaRPr lang="en-US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06/10-06/17</a:t>
                      </a:r>
                      <a:endParaRPr lang="en-US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对项目可视化页面，实现自动按照优先级顺序排列功能和数据集中展现功能等；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完成数据实时更新并保存功能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完成后台管理功能，包括用户管理，权限管理，数据源筛选与导出功能等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06/18-08/08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系统上线试运行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系统上线试运行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08/09-08/15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团队规划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843558"/>
          <a:ext cx="7560840" cy="194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081"/>
                <a:gridCol w="2411295"/>
                <a:gridCol w="1224136"/>
                <a:gridCol w="2952328"/>
              </a:tblGrid>
              <a:tr h="417529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人员编制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岗位职责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656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设计页面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前端工程师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前端页面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377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开发工程师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开发后端服务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17529">
                <a:tc>
                  <a:txBody>
                    <a:bodyPr/>
                    <a:lstStyle/>
                    <a:p>
                      <a:r>
                        <a:rPr lang="en-GB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测试工程师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功能测试，性能测试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419872" y="2052305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78098" y="206769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风险分析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前端工程师，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工程师，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开发工程师等人员资源待确认，存在资源无法按时到位进而影响项目进度的风险。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解决方案：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积极和各项目组进行沟通，按照各个项目优先级合理安排人员。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开发人员对需求理解错误，造成开发功能与要求不一致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的风险。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解决方案：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建议需求负责人在需求理解过程中定期发起需求评审，或找到需求接口人、项目负责人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和相关开发人员开会讨论一下，如果是需求理解错误这时可以直接得到纠正。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solidFill>
                <a:srgbClr val="0066FF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7" y="1415227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微软雅黑" panose="020B0503020204020204" pitchFamily="34" charset="-122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0202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40153" y="3985524"/>
            <a:ext cx="3173712" cy="935952"/>
            <a:chOff x="1097176" y="1215642"/>
            <a:chExt cx="2595895" cy="765549"/>
          </a:xfrm>
        </p:grpSpPr>
        <p:pic>
          <p:nvPicPr>
            <p:cNvPr id="9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r="26726" b="43598"/>
            <a:stretch>
              <a:fillRect/>
            </a:stretch>
          </p:blipFill>
          <p:spPr bwMode="auto">
            <a:xfrm>
              <a:off x="1097176" y="1215642"/>
              <a:ext cx="833719" cy="76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" descr="LOGO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76"/>
            <a:stretch>
              <a:fillRect/>
            </a:stretch>
          </p:blipFill>
          <p:spPr bwMode="auto">
            <a:xfrm>
              <a:off x="1835696" y="1344613"/>
              <a:ext cx="1857375" cy="58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325942" y="897904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3325942" y="2395496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2246" y="476283"/>
            <a:ext cx="2254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246" y="2055209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3325941" y="3780491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062246" y="378049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  <a:endParaRPr lang="zh-CN" altLang="en-US" sz="3800" b="1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397950" y="2056720"/>
            <a:ext cx="415358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5316" y="1235724"/>
            <a:ext cx="244827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670361"/>
            <a:ext cx="8064896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项目背景及需求来源：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量云现有研发项目20+，正在进行的合同订单和交付项目70+。目前存在部分项目经理同时负责多个项目，造成项目经理难以确保对每个项目的进展情况、用人计划和其他安排做出准确的把控。同时，在部门协作方面存在壁垒，用人计划的不互通造成参与人员的安排冲突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现阶段的处理方法是，项目统筹需要通过表格和文字性描述将所需信息提取出来，再导入到其他软件中进行业务可视化，这种整理方式无法达到预期的集合分析与呈现效果，也存在时间冗余现象。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计划开发一个项目看板系统，该系统致力于将公司所有已立项和已开始的项目(订单)归纳在一个可视化系统中，呈现与项目(订单)相关或运营管理相关数据和图表，可帮助相关人员可视化他们的工作，实时了解并掌握项目(订单)的进展情况，并能够对变化做出业务决策，确保项目(订单)的及时交付。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项目具体的业务：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项目信息可视化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该功能着重体现整体内容的呈现。在一两个版面中将所需信息直观的展现出来。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制定规则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由项目统筹主要负责对所有已立项和已开始的项目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订单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信息进行录入，具有可修改计划和可修改实施的权限。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792605"/>
            <a:ext cx="2502535" cy="15582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2859405"/>
            <a:ext cx="6347460" cy="22199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114300" stA="39000" endPos="65000" dist="38100" dir="5400000" sy="-100000" algn="bl" rotWithShape="0"/>
          </a:effectLst>
        </p:spPr>
      </p:pic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项目具体的业务：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系统可做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出简单的预警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例如相同的人员在同一时间被计划安排过多的项目时，该人员的相关信息中会出现风险提示。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筛选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导出源数据表格以及参与人员沟通协作。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594485"/>
            <a:ext cx="4406265" cy="18491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219450"/>
            <a:ext cx="6137275" cy="17786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87574"/>
            <a:ext cx="8064896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填写说明：主要是对本项目的目标市场进行分析说明。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关注点包括：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市场总体规模和未来发展趋势分析，基于历史数据，通过图表方式展现未来三至五年可能达到的市场规模，以证明此市场有足够空间值得我们进入。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我们的项目是否符合未来发展趋势，是否已经有先行者进入，效果如何，如果我们进入，是否卡位准确？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项目可能的竞争对手情况名单、基本情况。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看板系统背后的中心思想是通过视觉信号进行交流。由于看板具有普遍适用性，因此公司中的每个部门都可以参与到看板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系统中。同时，看板的多功能性使部门成员和项目可以轻松地、跨职能地无缝移动，例如将内容项目从编辑移动到图形设计，或者新软件功能从集成移动到测试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简化了工作流程并减少了开销。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整个团队拥有看板系统，共同承担完成工作的职责。无论是个人事务、团队计划，还是跨部门协同。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可视化的工作流程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可视化进行中的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管理和改善流程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定义和可视化流程策略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提供反馈循环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通过科学方法协同改进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。看板使团队能够做出更敏捷的决策，从而以创新和高效的方式推进项目。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目前市场上已有类似产品为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Worktile、Tower、Teambition、PingCode、Tapd、ones等等, 支持Kanban和Scrum两种敏捷项目管理方式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，覆盖研发管理全生命周期。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Worktile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专业版的价格为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年、旗舰版的价格为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699/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年。虽然在项目管理方面功能比较完善，但看板系统的功能略有缺失。该项目计划将项目管理系统与看板系统相结合。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89"/>
            <a:ext cx="4153580" cy="27686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盈利模式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69966"/>
            <a:ext cx="8064896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该项目作为公司内部项目，不具备直接产生项目收益的属性，主要作为公司内部的效率提升工具来体现价值；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主要优点：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提供一套项目可视化系统，项目的进展情况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一目了然；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为项目参与人员提供一个实时交流的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减少跨部门协作间的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沟通壁垒；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简化工作流程，提高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工作效率；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收益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支出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18465" y="638810"/>
            <a:ext cx="8077835" cy="101981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表格说明：</a:t>
            </a:r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该项目属于公司内部工具类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展示项目，不具有产生直接收益的能力，故收入项均为零；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buClrTx/>
              <a:buSzTx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人力成本约为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万，成员至少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人，周期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个月（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月）；</a:t>
            </a:r>
            <a:endParaRPr lang="en-US" altLang="zh-CN" sz="1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内容占位符 9"/>
          <p:cNvGraphicFramePr/>
          <p:nvPr>
            <p:custDataLst>
              <p:tags r:id="rId1"/>
            </p:custDataLst>
          </p:nvPr>
        </p:nvGraphicFramePr>
        <p:xfrm>
          <a:off x="909356" y="1844577"/>
          <a:ext cx="6931025" cy="2618105"/>
        </p:xfrm>
        <a:graphic>
          <a:graphicData uri="http://schemas.openxmlformats.org/drawingml/2006/table">
            <a:tbl>
              <a:tblPr firstRow="1" firstCol="1"/>
              <a:tblGrid>
                <a:gridCol w="2962910"/>
                <a:gridCol w="1273810"/>
                <a:gridCol w="1261110"/>
                <a:gridCol w="1433195"/>
              </a:tblGrid>
              <a:tr h="30162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年度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2021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2022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2023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</a:tr>
              <a:tr h="302260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收入预测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收入</a:t>
                      </a:r>
                      <a:r>
                        <a:rPr lang="en-US" altLang="zh-CN" sz="1400" u="none" strike="noStrike" dirty="0"/>
                        <a:t>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dirty="0"/>
                        <a:t>收入合计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302260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marL="0" algn="ctr" defTabSz="95631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成本预测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27114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技术研发及维护费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27114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人力成本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27114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管理运营费用分摊</a:t>
                      </a:r>
                      <a:endParaRPr lang="zh-CN" altLang="en-US" sz="14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  <a:tr h="29527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7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成本合计</a:t>
                      </a:r>
                      <a:endParaRPr lang="zh-CN" altLang="en-US" sz="1700" b="1" u="none" strike="noStrike" kern="1200" dirty="0">
                        <a:solidFill>
                          <a:schemeClr val="lt1"/>
                        </a:solidFill>
                        <a:latin typeface="+mn-lt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zh-CN" altLang="en-US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</p:sld>
</file>

<file path=ppt/tags/tag1.xml><?xml version="1.0" encoding="utf-8"?>
<p:tagLst xmlns:p="http://schemas.openxmlformats.org/presentationml/2006/main">
  <p:tag name="KSO_WM_UNIT_TABLE_BEAUTIFY" val="smartTable{75ccac10-bc80-4a99-8032-c1913b2f4b1d}"/>
  <p:tag name="TABLE_ENDDRAG_ORIGIN_RECT" val="545*206"/>
  <p:tag name="TABLE_ENDDRAG_RECT" val="92*145*545*206"/>
</p:tagLst>
</file>

<file path=ppt/tags/tag2.xml><?xml version="1.0" encoding="utf-8"?>
<p:tagLst xmlns:p="http://schemas.openxmlformats.org/presentationml/2006/main">
  <p:tag name="KSO_WM_UNIT_PLACING_PICTURE_USER_VIEWPORT" val="{&quot;height&quot;:4740,&quot;width&quot;:10440}"/>
</p:tagLst>
</file>

<file path=ppt/tags/tag3.xml><?xml version="1.0" encoding="utf-8"?>
<p:tagLst xmlns:p="http://schemas.openxmlformats.org/presentationml/2006/main">
  <p:tag name="KSO_WM_UNIT_TABLE_BEAUTIFY" val="smartTable{7578567b-3fa6-40e8-aef9-d465b850f152}"/>
</p:tagLst>
</file>

<file path=ppt/tags/tag4.xml><?xml version="1.0" encoding="utf-8"?>
<p:tagLst xmlns:p="http://schemas.openxmlformats.org/presentationml/2006/main">
  <p:tag name="KSO_WM_UNIT_TABLE_BEAUTIFY" val="smartTable{e6cf71f6-8b63-4379-adeb-fe91383a5855}"/>
  <p:tag name="TABLE_ENDDRAG_ORIGIN_RECT" val="645*236"/>
  <p:tag name="TABLE_ENDDRAG_RECT" val="32*72*645*236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量云立项汇报材料</Template>
  <TotalTime>0</TotalTime>
  <Words>2953</Words>
  <Application>WPS 演示</Application>
  <PresentationFormat>全屏显示(16:9)</PresentationFormat>
  <Paragraphs>355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Agency FB</vt:lpstr>
      <vt:lpstr>Adobe 宋体 Std L</vt:lpstr>
      <vt:lpstr>Impact</vt:lpstr>
      <vt:lpstr>Broadway</vt:lpstr>
      <vt:lpstr>Calibri</vt:lpstr>
      <vt:lpstr>Arial Unicode MS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量云立项材料</dc:title>
  <dc:creator>陈宏霞</dc:creator>
  <cp:lastModifiedBy>31089</cp:lastModifiedBy>
  <cp:revision>155</cp:revision>
  <cp:lastPrinted>2017-02-05T08:44:00Z</cp:lastPrinted>
  <dcterms:created xsi:type="dcterms:W3CDTF">2019-01-16T05:46:00Z</dcterms:created>
  <dcterms:modified xsi:type="dcterms:W3CDTF">2021-05-21T10:23:06Z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18DD7FEEE0F1411096553A73A6CC01B7</vt:lpwstr>
  </property>
</Properties>
</file>