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notesMasterIdLst>
    <p:notesMasterId r:id="rId6"/>
  </p:notesMasterIdLst>
  <p:handoutMasterIdLst>
    <p:handoutMasterId r:id="rId9"/>
  </p:handoutMasterIdLst>
  <p:sldIdLst>
    <p:sldId id="1396" r:id="rId4"/>
    <p:sldId id="1446" r:id="rId5"/>
    <p:sldId id="1429" r:id="rId7"/>
    <p:sldId id="1033" r:id="rId8"/>
  </p:sldIdLst>
  <p:sldSz cx="9144000" cy="5143500" type="screen16x9"/>
  <p:notesSz cx="9939020" cy="68072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9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1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陈少伟" initials="陈少伟" lastIdx="11" clrIdx="0"/>
  <p:cmAuthor id="1" name="杨才建" initials="a" lastIdx="3" clrIdx="1"/>
  <p:cmAuthor id="2" name="温成" initials="温成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FF00"/>
    <a:srgbClr val="5130DC"/>
    <a:srgbClr val="4573C7"/>
    <a:srgbClr val="B9B93A"/>
    <a:srgbClr val="969657"/>
    <a:srgbClr val="DAE3F3"/>
    <a:srgbClr val="8CB9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65" autoAdjust="0"/>
    <p:restoredTop sz="94270" autoAdjust="0"/>
  </p:normalViewPr>
  <p:slideViewPr>
    <p:cSldViewPr>
      <p:cViewPr varScale="1">
        <p:scale>
          <a:sx n="108" d="100"/>
          <a:sy n="108" d="100"/>
        </p:scale>
        <p:origin x="-300" y="-56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-1795" y="-77"/>
      </p:cViewPr>
      <p:guideLst>
        <p:guide orient="horz" pos="2354"/>
        <p:guide pos="31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8130" cy="340742"/>
          </a:xfrm>
          <a:prstGeom prst="rect">
            <a:avLst/>
          </a:prstGeom>
        </p:spPr>
        <p:txBody>
          <a:bodyPr vert="horz" lIns="91559" tIns="45779" rIns="91559" bIns="45779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8889" y="0"/>
            <a:ext cx="4308130" cy="340742"/>
          </a:xfrm>
          <a:prstGeom prst="rect">
            <a:avLst/>
          </a:prstGeom>
        </p:spPr>
        <p:txBody>
          <a:bodyPr vert="horz" lIns="91559" tIns="45779" rIns="91559" bIns="45779" rtlCol="0"/>
          <a:lstStyle>
            <a:lvl1pPr algn="r">
              <a:defRPr sz="1200"/>
            </a:lvl1pPr>
          </a:lstStyle>
          <a:p>
            <a:fld id="{0661AC8D-6B90-4422-80A5-18606A303D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65371"/>
            <a:ext cx="4308130" cy="340741"/>
          </a:xfrm>
          <a:prstGeom prst="rect">
            <a:avLst/>
          </a:prstGeom>
        </p:spPr>
        <p:txBody>
          <a:bodyPr vert="horz" lIns="91559" tIns="45779" rIns="91559" bIns="45779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8889" y="6465371"/>
            <a:ext cx="4308130" cy="340741"/>
          </a:xfrm>
          <a:prstGeom prst="rect">
            <a:avLst/>
          </a:prstGeom>
        </p:spPr>
        <p:txBody>
          <a:bodyPr vert="horz" lIns="91559" tIns="45779" rIns="91559" bIns="45779" rtlCol="0" anchor="b"/>
          <a:lstStyle>
            <a:lvl1pPr algn="r">
              <a:defRPr sz="1200"/>
            </a:lvl1pPr>
          </a:lstStyle>
          <a:p>
            <a:fld id="{0A7F3BF4-7C49-4A22-95DD-31A856DCE6E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7046" cy="340360"/>
          </a:xfrm>
          <a:prstGeom prst="rect">
            <a:avLst/>
          </a:prstGeom>
        </p:spPr>
        <p:txBody>
          <a:bodyPr vert="horz" lIns="91559" tIns="45779" rIns="91559" bIns="45779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9993" y="0"/>
            <a:ext cx="4307046" cy="340360"/>
          </a:xfrm>
          <a:prstGeom prst="rect">
            <a:avLst/>
          </a:prstGeom>
        </p:spPr>
        <p:txBody>
          <a:bodyPr vert="horz" lIns="91559" tIns="45779" rIns="91559" bIns="45779" rtlCol="0"/>
          <a:lstStyle>
            <a:lvl1pPr algn="r">
              <a:defRPr sz="1200"/>
            </a:lvl1pPr>
          </a:lstStyle>
          <a:p>
            <a:fld id="{741833DA-60F4-48F0-AEEB-BC65124465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700338" y="509588"/>
            <a:ext cx="4538662" cy="25542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9" tIns="45779" rIns="91559" bIns="45779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3935" y="3233421"/>
            <a:ext cx="7951470" cy="3063240"/>
          </a:xfrm>
          <a:prstGeom prst="rect">
            <a:avLst/>
          </a:prstGeom>
        </p:spPr>
        <p:txBody>
          <a:bodyPr vert="horz" lIns="91559" tIns="45779" rIns="91559" bIns="45779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2" y="6465658"/>
            <a:ext cx="4307046" cy="340360"/>
          </a:xfrm>
          <a:prstGeom prst="rect">
            <a:avLst/>
          </a:prstGeom>
        </p:spPr>
        <p:txBody>
          <a:bodyPr vert="horz" lIns="91559" tIns="45779" rIns="91559" bIns="45779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9993" y="6465658"/>
            <a:ext cx="4307046" cy="340360"/>
          </a:xfrm>
          <a:prstGeom prst="rect">
            <a:avLst/>
          </a:prstGeom>
        </p:spPr>
        <p:txBody>
          <a:bodyPr vert="horz" lIns="91559" tIns="45779" rIns="91559" bIns="45779" rtlCol="0" anchor="b"/>
          <a:lstStyle>
            <a:lvl1pPr algn="r">
              <a:defRPr sz="1200"/>
            </a:lvl1pPr>
          </a:lstStyle>
          <a:p>
            <a:fld id="{18DE1E38-AB66-457E-B520-843F9103DC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1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00338" y="509588"/>
            <a:ext cx="4538662" cy="25542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031C7-A97A-4B3D-B11F-B8701A7D07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1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1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幻灯片">
    <p:bg>
      <p:bgPr>
        <a:solidFill>
          <a:srgbClr val="3E3D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184207" y="0"/>
            <a:ext cx="595979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3006061" y="0"/>
            <a:ext cx="7077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zh-CN" altLang="en-US" sz="1400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fontAlgn="auto"/>
            <a:fld id="{27E8D2FE-23A2-4003-AAD7-2F3B2C1F7059}" type="datetime1">
              <a:rPr lang="zh-CN" altLang="en-US" noProof="1">
                <a:latin typeface="+mn-lt"/>
                <a:ea typeface="+mn-ea"/>
                <a:cs typeface="+mn-cs"/>
              </a:rPr>
            </a:fld>
            <a:endParaRPr lang="zh-CN" altLang="en-US" sz="1400" noProof="1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fontAlgn="auto"/>
            <a:endParaRPr lang="zh-CN" altLang="zh-CN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fontAlgn="auto"/>
            <a:fld id="{1580F7B7-52A5-4F5B-8804-BE77EDF5F24C}" type="slidenum">
              <a:rPr lang="zh-CN" altLang="en-US" noProof="1">
                <a:latin typeface="+mn-lt"/>
                <a:ea typeface="+mn-ea"/>
                <a:cs typeface="+mn-cs"/>
              </a:rPr>
            </a:fld>
            <a:endParaRPr lang="zh-CN" altLang="en-US" sz="1400" noProof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0" y="447031"/>
            <a:ext cx="914400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8091"/>
            <a:ext cx="1607752" cy="3634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fld id="{60BA5BDB-3A1E-4E3F-9DD9-0EB8897255E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广东明阳风电产业集团有限公司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70C0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6588-CE32-46C3-949E-ABC3B315FA8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广东明阳风电产业集团有限公司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E315C-C4B3-4054-B71E-B8C998A7404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广东明阳风电产业集团有限公司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A7207-41FA-4D15-B674-C6DF6B5E36C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广东明阳风电产业集团有限公司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225EF-E259-4F94-803F-FC54C0B53FE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广东明阳风电产业集团有限公司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94A0-7DA3-499A-8706-2E8B7C92FE9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广东明阳风电产业集团有限公司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0CB54-9E77-448F-B0F6-B28C24BF739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广东明阳风电产业集团有限公司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EDF1-75FD-46E3-B2D7-E4EA6922AD2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广东明阳风电产业集团有限公司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  <a:lvl2pPr>
              <a:buFont typeface="Wingdings" panose="05000000000000000000" pitchFamily="2" charset="2"/>
              <a:buChar char="Ø"/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67798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374FB-5C63-4C41-9524-791EFD23653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67798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553200" y="4674171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009F5314-A7BF-4557-B068-968D8C73FD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9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1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5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9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0965" indent="0">
              <a:buNone/>
              <a:defRPr sz="900"/>
            </a:lvl4pPr>
            <a:lvl5pPr marL="1828165" indent="0">
              <a:buNone/>
              <a:defRPr sz="900"/>
            </a:lvl5pPr>
            <a:lvl6pPr marL="2285365" indent="0">
              <a:buNone/>
              <a:defRPr sz="900"/>
            </a:lvl6pPr>
            <a:lvl7pPr marL="2742565" indent="0">
              <a:buNone/>
              <a:defRPr sz="900"/>
            </a:lvl7pPr>
            <a:lvl8pPr marL="3199765" indent="0">
              <a:buNone/>
              <a:defRPr sz="900"/>
            </a:lvl8pPr>
            <a:lvl9pPr marL="3656965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0965" indent="0">
              <a:buNone/>
              <a:defRPr sz="2000"/>
            </a:lvl4pPr>
            <a:lvl5pPr marL="1828165" indent="0">
              <a:buNone/>
              <a:defRPr sz="2000"/>
            </a:lvl5pPr>
            <a:lvl6pPr marL="2285365" indent="0">
              <a:buNone/>
              <a:defRPr sz="2000"/>
            </a:lvl6pPr>
            <a:lvl7pPr marL="2742565" indent="0">
              <a:buNone/>
              <a:defRPr sz="2000"/>
            </a:lvl7pPr>
            <a:lvl8pPr marL="3199765" indent="0">
              <a:buNone/>
              <a:defRPr sz="2000"/>
            </a:lvl8pPr>
            <a:lvl9pPr marL="3656965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0965" indent="0">
              <a:buNone/>
              <a:defRPr sz="900"/>
            </a:lvl4pPr>
            <a:lvl5pPr marL="1828165" indent="0">
              <a:buNone/>
              <a:defRPr sz="900"/>
            </a:lvl5pPr>
            <a:lvl6pPr marL="2285365" indent="0">
              <a:buNone/>
              <a:defRPr sz="900"/>
            </a:lvl6pPr>
            <a:lvl7pPr marL="2742565" indent="0">
              <a:buNone/>
              <a:defRPr sz="900"/>
            </a:lvl7pPr>
            <a:lvl8pPr marL="3199765" indent="0">
              <a:buNone/>
              <a:defRPr sz="900"/>
            </a:lvl8pPr>
            <a:lvl9pPr marL="3656965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6" Type="http://schemas.openxmlformats.org/officeDocument/2006/relationships/theme" Target="../theme/theme2.xml"/><Relationship Id="rId15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72540" y="133988"/>
            <a:ext cx="8229600" cy="493563"/>
          </a:xfrm>
          <a:prstGeom prst="rect">
            <a:avLst/>
          </a:prstGeom>
        </p:spPr>
        <p:txBody>
          <a:bodyPr vert="horz" lIns="91418" tIns="45708" rIns="91418" bIns="45708" rtlCol="0" anchor="ctr">
            <a:noAutofit/>
          </a:bodyPr>
          <a:lstStyle/>
          <a:p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  <p:txStyles>
    <p:titleStyle>
      <a:lvl1pPr algn="l" defTabSz="913765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914400"/>
            <a:fld id="{60BA5BDB-3A1E-4E3F-9DD9-0EB8897255E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914400"/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广东明阳风电产业集团有限公司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9144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</p:sldLayoutIdLst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/>
          <p:cNvSpPr txBox="1"/>
          <p:nvPr/>
        </p:nvSpPr>
        <p:spPr>
          <a:xfrm>
            <a:off x="-14712" y="2760819"/>
            <a:ext cx="9144000" cy="984885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spc="3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风电数据资源中心</a:t>
            </a:r>
            <a:r>
              <a:rPr lang="en-US" altLang="zh-CN" sz="3200" b="1" spc="3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3200" b="1" spc="3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量云</a:t>
            </a:r>
            <a:endParaRPr lang="en-US" altLang="zh-CN" sz="3200" b="1" spc="300" dirty="0">
              <a:solidFill>
                <a:srgbClr val="00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3200" b="1" spc="3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实施人员统计</a:t>
            </a:r>
            <a:r>
              <a:rPr lang="en-US" altLang="zh-CN" sz="3200" b="1" spc="3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2021.4.19-30</a:t>
            </a:r>
            <a:endParaRPr lang="en-US" altLang="zh-CN" sz="3200" b="1" spc="300" dirty="0">
              <a:solidFill>
                <a:srgbClr val="00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63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Rectangle 8"/>
          <p:cNvSpPr>
            <a:spLocks noChangeArrowheads="1"/>
          </p:cNvSpPr>
          <p:nvPr/>
        </p:nvSpPr>
        <p:spPr bwMode="auto">
          <a:xfrm>
            <a:off x="1979712" y="4452096"/>
            <a:ext cx="54451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9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MINGYANG SMART ENERGY GROUP  CO., Ltd.</a:t>
            </a:r>
            <a:endParaRPr lang="en-US" altLang="zh-CN" sz="19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65" name="TextBox 1"/>
          <p:cNvSpPr txBox="1">
            <a:spLocks noChangeArrowheads="1"/>
          </p:cNvSpPr>
          <p:nvPr/>
        </p:nvSpPr>
        <p:spPr bwMode="auto">
          <a:xfrm>
            <a:off x="2412206" y="4013025"/>
            <a:ext cx="4319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明阳智慧能源集团股份公司</a:t>
            </a:r>
            <a:endParaRPr lang="zh-CN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3" descr="D:\1--日常工作\图片收集\明阳智能2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23478"/>
            <a:ext cx="1946746" cy="440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251460" y="123190"/>
            <a:ext cx="3653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一、界面展示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695960" y="935990"/>
          <a:ext cx="8118475" cy="2723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040"/>
                <a:gridCol w="207010"/>
                <a:gridCol w="246380"/>
                <a:gridCol w="629285"/>
                <a:gridCol w="511175"/>
                <a:gridCol w="343535"/>
                <a:gridCol w="193675"/>
                <a:gridCol w="193040"/>
                <a:gridCol w="579120"/>
                <a:gridCol w="772795"/>
                <a:gridCol w="386715"/>
                <a:gridCol w="385445"/>
                <a:gridCol w="386715"/>
                <a:gridCol w="193040"/>
                <a:gridCol w="193675"/>
                <a:gridCol w="193040"/>
                <a:gridCol w="193040"/>
                <a:gridCol w="193040"/>
                <a:gridCol w="193040"/>
                <a:gridCol w="193040"/>
                <a:gridCol w="193040"/>
                <a:gridCol w="193675"/>
                <a:gridCol w="193040"/>
                <a:gridCol w="193040"/>
                <a:gridCol w="193675"/>
                <a:gridCol w="192405"/>
                <a:gridCol w="193040"/>
                <a:gridCol w="193675"/>
                <a:gridCol w="193040"/>
              </a:tblGrid>
              <a:tr h="5327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1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</a:rPr>
                        <a:t>序号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Microsoft YaHei UI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优先级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职称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+mn-ea"/>
                        </a:rPr>
                        <a:t>所属部门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项目经理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项目状态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zh-CN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 gridSpan="2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时间进度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 hMerge="1">
                  <a:tcPr marL="12700" marR="12700" marT="12700" vert="horz" anchor="ctr" anchorCtr="0"/>
                </a:tc>
                <a:tc hMerge="1">
                  <a:tcPr marL="12700" marR="12700" marT="12700" vert="horz" anchor="ctr" anchorCtr="0"/>
                </a:tc>
                <a:tc hMerge="1">
                  <a:tcPr marL="12700" marR="12700" marT="12700" vert="horz" anchor="ctr" anchorCtr="0"/>
                </a:tc>
                <a:tc hMerge="1">
                  <a:tcPr marL="12700" marR="12700" marT="12700" vert="horz" anchor="ctr" anchorCtr="0"/>
                </a:tc>
                <a:tc hMerge="1">
                  <a:tcPr marL="12700" marR="12700" marT="12700" vert="horz" anchor="ctr" anchorCtr="0"/>
                </a:tc>
                <a:tc hMerge="1">
                  <a:tcPr marL="12700" marR="12700" marT="12700" vert="horz" anchor="ctr" anchorCtr="0"/>
                </a:tc>
                <a:tc hMerge="1">
                  <a:tcPr marL="12700" marR="12700" marT="12700" vert="horz" anchor="ctr" anchorCtr="0"/>
                </a:tc>
                <a:tc hMerge="1">
                  <a:tcPr marL="12700" marR="12700" marT="12700" vert="horz" anchor="ctr" anchorCtr="0"/>
                </a:tc>
                <a:tc hMerge="1">
                  <a:tcPr marL="12700" marR="12700" marT="12700" vert="horz" anchor="ctr" anchorCtr="0"/>
                </a:tc>
                <a:tc hMerge="1">
                  <a:tcPr marL="12700" marR="12700" marT="12700" vert="horz" anchor="ctr" anchorCtr="0"/>
                </a:tc>
                <a:tc hMerge="1">
                  <a:tcPr marL="12700" marR="12700" marT="12700" vert="horz" anchor="ctr" anchorCtr="0"/>
                </a:tc>
                <a:tc hMerge="1">
                  <a:tcPr marL="12700" marR="12700" marT="12700" vert="horz" anchor="ctr" anchorCtr="0"/>
                </a:tc>
                <a:tc hMerge="1">
                  <a:tcPr marL="12700" marR="12700" marT="12700" vert="horz" anchor="ctr" anchorCtr="0"/>
                </a:tc>
                <a:tc hMerge="1">
                  <a:tcPr marL="12700" marR="12700" marT="12700" vert="horz" anchor="ctr" anchorCtr="0"/>
                </a:tc>
                <a:tc hMerge="1">
                  <a:tcPr marL="12700" marR="12700" marT="12700" vert="horz" anchor="ctr" anchorCtr="0"/>
                </a:tc>
                <a:tc hMerge="1">
                  <a:tcPr marL="12700" marR="12700" marT="12700" vert="horz" anchor="ctr" anchorCtr="0"/>
                </a:tc>
                <a:tc hMerge="1">
                  <a:tcPr marL="12700" marR="12700" marT="12700" vert="horz" anchor="ctr" anchorCtr="0"/>
                </a:tc>
                <a:tc hMerge="1">
                  <a:tcPr marL="12700" marR="12700" marT="12700" vert="horz" anchor="ctr" anchorCtr="0"/>
                </a:tc>
                <a:tc hMerge="1">
                  <a:tcPr marL="12700" marR="12700" marT="12700" vert="horz" anchor="ctr" anchorCtr="0"/>
                </a:tc>
                <a:tc hMerge="1">
                  <a:tcPr marL="12700" marR="12700" marT="12700" vert="horz" anchor="ctr" anchorCtr="0"/>
                </a:tc>
                <a:tc hMerge="1">
                  <a:tcPr marL="12700" marR="12700" marT="12700" vert="horz" anchor="ctr" anchorCtr="0"/>
                </a:tc>
              </a:tr>
              <a:tr h="210820">
                <a:tc rowSpan="21"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</a:rPr>
                        <a:t>1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Microsoft YaHei UI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 rowSpan="21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A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 rowSpan="21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项目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 rowSpan="21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涉网技术</a:t>
                      </a:r>
                      <a:endParaRPr lang="zh-CN" sz="1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 rowSpan="21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肖平平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  <a:p>
                      <a:pPr indent="0" algn="ctr">
                        <a:buNone/>
                      </a:pP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 rowSpan="21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超期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计划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采购</a:t>
                      </a:r>
                      <a:endParaRPr lang="zh-CN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 hMerge="1">
                  <a:tcPr marL="12700" marR="12700" marT="12700" vert="horz" anchor="ctr" anchorCtr="0"/>
                </a:tc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实施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 hMerge="1">
                  <a:tcPr marL="12700" marR="12700" marT="12700" vert="horz" anchor="ctr" anchorCtr="0">
                    <a:lnB>
                      <a:noFill/>
                    </a:lnB>
                  </a:tcPr>
                </a:tc>
                <a:tc gridSpan="6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验收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B>
                      <a:noFill/>
                    </a:lnB>
                  </a:tcPr>
                </a:tc>
                <a:tc hMerge="1">
                  <a:tcPr marL="12700" marR="12700" marT="12700" vert="horz" anchor="ctr" anchorCtr="0">
                    <a:lnB>
                      <a:noFill/>
                    </a:lnB>
                  </a:tcPr>
                </a:tc>
                <a:tc hMerge="1">
                  <a:tcPr marL="12700" marR="12700" marT="12700" vert="horz" anchor="ctr" anchorCtr="0"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 hMerge="1"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 hMerge="1">
                  <a:tcPr marL="12700" marR="12700" marT="12700" vert="horz" anchor="ctr" anchorCtr="0"/>
                </a:tc>
                <a:tc hMerge="1">
                  <a:tcPr marL="12700" marR="12700" marT="12700" vert="horz" anchor="ctr" anchorCtr="0"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210820"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>
                    <a:solidFill>
                      <a:srgbClr val="FF0000"/>
                    </a:solidFill>
                  </a:tcPr>
                </a:tc>
                <a:tc vMerge="1">
                  <a:tcPr marL="12700" marR="12700" marT="12700" vert="horz" anchor="ctr" anchorCtr="0"/>
                </a:tc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sym typeface="+mn-ea"/>
                        </a:rPr>
                        <a:t>A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sym typeface="+mn-ea"/>
                        </a:rPr>
                        <a:t>员工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 hMerge="1">
                  <a:tcPr marL="12700" marR="12700" marT="12700" vert="horz" anchor="ctr" anchorCtr="0"/>
                </a:tc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B</a:t>
                      </a: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员工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 hMerge="1">
                  <a:tcPr marL="12700" marR="12700" marT="12700" vert="horz" anchor="ctr" anchorCtr="0">
                    <a:lnB>
                      <a:noFill/>
                    </a:lnB>
                  </a:tcPr>
                </a:tc>
                <a:tc gridSpan="6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C</a:t>
                      </a: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员工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cPr marL="12700" marR="12700" marT="12700" vert="horz" anchor="ctr" anchorCtr="0">
                    <a:lnB>
                      <a:noFill/>
                    </a:lnB>
                  </a:tcPr>
                </a:tc>
                <a:tc hMerge="1">
                  <a:tcPr marL="12700" marR="12700" marT="12700" vert="horz" anchor="ctr" anchorCtr="0"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 hMerge="1"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 hMerge="1">
                  <a:tcPr marL="12700" marR="12700" marT="12700" vert="horz" anchor="ctr" anchorCtr="0"/>
                </a:tc>
                <a:tc hMerge="1">
                  <a:tcPr marL="12700" marR="12700" marT="12700" vert="horz" anchor="ctr" anchorCtr="0"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02260"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rowSpan="19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执行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</a:rPr>
                        <a:t>采购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  <a:solidFill>
                      <a:srgbClr val="00B050"/>
                    </a:solidFill>
                  </a:tcPr>
                </a:tc>
                <a:tc hMerge="1">
                  <a:tcPr marL="12700" marR="12700" marT="12700" vert="horz" anchor="ctr" anchorCtr="0"/>
                </a:tc>
                <a:tc hMerge="1">
                  <a:tcPr marL="12700" marR="12700" marT="12700" vert="horz" anchor="ctr" anchorCtr="0"/>
                </a:tc>
                <a:tc rowSpan="2"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实施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 rowSpan="2" hMerge="1">
                  <a:tcPr marL="12700" marR="12700" marT="12700" vert="horz" anchor="ctr" anchorCtr="0"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/>
                    </a:solidFill>
                  </a:tcPr>
                </a:tc>
                <a:tc rowSpan="2" hMerge="1">
                  <a:tcPr marL="12700" marR="12700" marT="12700" vert="horz" anchor="ctr" anchorCtr="0">
                    <a:lnT>
                      <a:noFill/>
                    </a:lnT>
                    <a:lnB>
                      <a:noFill/>
                    </a:lnB>
                    <a:solidFill>
                      <a:schemeClr val="accent6"/>
                    </a:solidFill>
                  </a:tcPr>
                </a:tc>
                <a:tc rowSpan="3"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</a:tcPr>
                </a:tc>
                <a:tc rowSpan="4"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 rowSpan="5"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 rowSpan="6"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 rowSpan="7"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 rowSpan="8"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 rowSpan="9"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 rowSpan="10"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 rowSpan="11"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 rowSpan="12"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 rowSpan="13"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 rowSpan="14"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 rowSpan="15"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 rowSpan="16"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 rowSpan="17"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 rowSpan="18"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0"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rowSpan="18"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1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</a:rPr>
                        <a:t>员工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solidFill>
                      <a:srgbClr val="00B050"/>
                    </a:solidFill>
                  </a:tcPr>
                </a:tc>
                <a:tc rowSpan="18" hMerge="1">
                  <a:tcPr/>
                </a:tc>
                <a:tc rowSpan="18" hMerge="1">
                  <a:tcPr/>
                </a:tc>
                <a:tc vMerge="1" gridSpan="3"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 vMerge="1" hMerge="1">
                  <a:tcPr marL="12700" marR="12700" marT="12700" vert="horz" anchor="ctr" anchorCtr="0">
                    <a:lnR w="127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/>
                    </a:solidFill>
                  </a:tcPr>
                </a:tc>
                <a:tc vMerge="1" hMerge="1">
                  <a:tcPr marL="12700" marR="12700" marT="12700" vert="horz" anchor="ctr" anchorCtr="0">
                    <a:lnT>
                      <a:noFill/>
                    </a:lnT>
                    <a:lnB>
                      <a:noFill/>
                    </a:lnB>
                    <a:solidFill>
                      <a:schemeClr val="accent6"/>
                    </a:solidFill>
                  </a:tcPr>
                </a:tc>
                <a:tc vMerge="1">
                  <a:tcPr marL="12700" marR="12700" marT="12700" vert="horz" anchor="ctr" anchorCtr="0">
                    <a:lnL>
                      <a:noFill/>
                    </a:lnL>
                  </a:tcPr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</a:tr>
              <a:tr h="0"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 gridSpan="3">
                  <a:tcPr marL="12700" marR="12700" marT="12700" vert="horz" anchor="ctr" anchorCtr="0">
                    <a:solidFill>
                      <a:srgbClr val="FFFF00"/>
                    </a:solidFill>
                  </a:tcPr>
                </a:tc>
                <a:tc vMerge="1" hMerge="1">
                  <a:tcPr/>
                </a:tc>
                <a:tc vMerge="1" hMerge="1">
                  <a:tcPr/>
                </a:tc>
                <a:tc rowSpan="17"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B</a:t>
                      </a: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员工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 rowSpan="17" hMerge="1">
                  <a:tcPr/>
                </a:tc>
                <a:tc rowSpan="17" hMerge="1">
                  <a:tcPr/>
                </a:tc>
                <a:tc vMerge="1">
                  <a:tcPr marL="12700" marR="12700" marT="12700" vert="horz" anchor="ctr" anchorCtr="0">
                    <a:lnL>
                      <a:noFill/>
                    </a:lnL>
                  </a:tcPr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</a:tr>
              <a:tr h="0"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 gridSpan="3">
                  <a:tcPr marL="12700" marR="12700" marT="12700" vert="horz" anchor="ctr" anchorCtr="0">
                    <a:solidFill>
                      <a:srgbClr val="FFFF00"/>
                    </a:solidFill>
                  </a:tcPr>
                </a:tc>
                <a:tc vMerge="1" hMerge="1">
                  <a:tcPr/>
                </a:tc>
                <a:tc vMerge="1" hMerge="1">
                  <a:tcPr/>
                </a:tc>
                <a:tc vMerge="1" gridSpan="3"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 vMerge="1" hMerge="1">
                  <a:tcPr/>
                </a:tc>
                <a:tc vMerge="1" hMerge="1">
                  <a:tcPr/>
                </a:tc>
                <a:tc rowSpan="16"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</a:tcPr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</a:tr>
              <a:tr h="0"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 gridSpan="3">
                  <a:tcPr marL="12700" marR="12700" marT="12700" vert="horz" anchor="ctr" anchorCtr="0">
                    <a:solidFill>
                      <a:srgbClr val="FFFF00"/>
                    </a:solidFill>
                  </a:tcPr>
                </a:tc>
                <a:tc vMerge="1" hMerge="1">
                  <a:tcPr/>
                </a:tc>
                <a:tc vMerge="1" hMerge="1">
                  <a:tcPr/>
                </a:tc>
                <a:tc vMerge="1" gridSpan="3"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 vMerge="1" hMerge="1">
                  <a:tcPr/>
                </a:tc>
                <a:tc vMerge="1" hMerge="1">
                  <a:tcPr/>
                </a:tc>
                <a:tc vMerge="1">
                  <a:tcPr marL="12700" marR="12700" marT="12700" vert="horz" anchor="ctr" anchorCtr="0">
                    <a:lnL>
                      <a:noFill/>
                    </a:lnL>
                  </a:tcPr>
                </a:tc>
                <a:tc rowSpan="15"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</a:tr>
              <a:tr h="0"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 gridSpan="3">
                  <a:tcPr marL="12700" marR="12700" marT="12700" vert="horz" anchor="ctr" anchorCtr="0">
                    <a:solidFill>
                      <a:srgbClr val="FFFF00"/>
                    </a:solidFill>
                  </a:tcPr>
                </a:tc>
                <a:tc vMerge="1" hMerge="1">
                  <a:tcPr/>
                </a:tc>
                <a:tc vMerge="1" hMerge="1">
                  <a:tcPr/>
                </a:tc>
                <a:tc vMerge="1" gridSpan="3"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 vMerge="1" hMerge="1">
                  <a:tcPr/>
                </a:tc>
                <a:tc vMerge="1" hMerge="1">
                  <a:tcPr/>
                </a:tc>
                <a:tc vMerge="1">
                  <a:tcPr marL="12700" marR="12700" marT="12700" vert="horz" anchor="ctr" anchorCtr="0">
                    <a:lnL>
                      <a:noFill/>
                    </a:lnL>
                  </a:tcPr>
                </a:tc>
                <a:tc vMerge="1">
                  <a:tcPr marL="12700" marR="12700" marT="12700" vert="horz" anchor="ctr" anchorCtr="0"/>
                </a:tc>
                <a:tc rowSpan="14"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</a:tr>
              <a:tr h="0"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 gridSpan="3">
                  <a:tcPr marL="12700" marR="12700" marT="12700" vert="horz" anchor="ctr" anchorCtr="0">
                    <a:solidFill>
                      <a:srgbClr val="FFFF00"/>
                    </a:solidFill>
                  </a:tcPr>
                </a:tc>
                <a:tc vMerge="1" hMerge="1">
                  <a:tcPr/>
                </a:tc>
                <a:tc vMerge="1" hMerge="1">
                  <a:tcPr/>
                </a:tc>
                <a:tc vMerge="1" gridSpan="3"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 vMerge="1" hMerge="1">
                  <a:tcPr/>
                </a:tc>
                <a:tc vMerge="1" hMerge="1">
                  <a:tcPr/>
                </a:tc>
                <a:tc vMerge="1">
                  <a:tcPr marL="12700" marR="12700" marT="12700" vert="horz" anchor="ctr" anchorCtr="0">
                    <a:lnL>
                      <a:noFill/>
                    </a:lnL>
                  </a:tcPr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rowSpan="13"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</a:tr>
              <a:tr h="0"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 gridSpan="3">
                  <a:tcPr marL="12700" marR="12700" marT="12700" vert="horz" anchor="ctr" anchorCtr="0">
                    <a:solidFill>
                      <a:srgbClr val="FFFF00"/>
                    </a:solidFill>
                  </a:tcPr>
                </a:tc>
                <a:tc vMerge="1" hMerge="1">
                  <a:tcPr/>
                </a:tc>
                <a:tc vMerge="1" hMerge="1">
                  <a:tcPr/>
                </a:tc>
                <a:tc vMerge="1" gridSpan="3"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 vMerge="1" hMerge="1">
                  <a:tcPr/>
                </a:tc>
                <a:tc vMerge="1" hMerge="1">
                  <a:tcPr/>
                </a:tc>
                <a:tc vMerge="1">
                  <a:tcPr marL="12700" marR="12700" marT="12700" vert="horz" anchor="ctr" anchorCtr="0">
                    <a:lnL>
                      <a:noFill/>
                    </a:lnL>
                  </a:tcPr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rowSpan="12"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</a:tr>
              <a:tr h="0"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 gridSpan="3">
                  <a:tcPr marL="12700" marR="12700" marT="12700" vert="horz" anchor="ctr" anchorCtr="0">
                    <a:solidFill>
                      <a:srgbClr val="FFFF00"/>
                    </a:solidFill>
                  </a:tcPr>
                </a:tc>
                <a:tc vMerge="1" hMerge="1">
                  <a:tcPr/>
                </a:tc>
                <a:tc vMerge="1" hMerge="1">
                  <a:tcPr/>
                </a:tc>
                <a:tc vMerge="1" gridSpan="3"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 vMerge="1" hMerge="1">
                  <a:tcPr/>
                </a:tc>
                <a:tc vMerge="1" hMerge="1">
                  <a:tcPr/>
                </a:tc>
                <a:tc vMerge="1">
                  <a:tcPr marL="12700" marR="12700" marT="12700" vert="horz" anchor="ctr" anchorCtr="0">
                    <a:lnL>
                      <a:noFill/>
                    </a:lnL>
                  </a:tcPr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rowSpan="11"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</a:tr>
              <a:tr h="0"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 gridSpan="3">
                  <a:tcPr marL="12700" marR="12700" marT="12700" vert="horz" anchor="ctr" anchorCtr="0">
                    <a:solidFill>
                      <a:srgbClr val="FFFF00"/>
                    </a:solidFill>
                  </a:tcPr>
                </a:tc>
                <a:tc vMerge="1" hMerge="1">
                  <a:tcPr/>
                </a:tc>
                <a:tc vMerge="1" hMerge="1">
                  <a:tcPr/>
                </a:tc>
                <a:tc vMerge="1" gridSpan="3"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 vMerge="1" hMerge="1">
                  <a:tcPr/>
                </a:tc>
                <a:tc vMerge="1" hMerge="1">
                  <a:tcPr/>
                </a:tc>
                <a:tc vMerge="1">
                  <a:tcPr marL="12700" marR="12700" marT="12700" vert="horz" anchor="ctr" anchorCtr="0">
                    <a:lnL>
                      <a:noFill/>
                    </a:lnL>
                  </a:tcPr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rowSpan="10"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</a:tr>
              <a:tr h="0"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 gridSpan="3">
                  <a:tcPr marL="12700" marR="12700" marT="12700" vert="horz" anchor="ctr" anchorCtr="0">
                    <a:solidFill>
                      <a:srgbClr val="FFFF00"/>
                    </a:solidFill>
                  </a:tcPr>
                </a:tc>
                <a:tc vMerge="1" hMerge="1">
                  <a:tcPr/>
                </a:tc>
                <a:tc vMerge="1" hMerge="1">
                  <a:tcPr/>
                </a:tc>
                <a:tc vMerge="1" gridSpan="3"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 vMerge="1" hMerge="1">
                  <a:tcPr/>
                </a:tc>
                <a:tc vMerge="1" hMerge="1">
                  <a:tcPr/>
                </a:tc>
                <a:tc vMerge="1">
                  <a:tcPr marL="12700" marR="12700" marT="12700" vert="horz" anchor="ctr" anchorCtr="0">
                    <a:lnL>
                      <a:noFill/>
                    </a:lnL>
                  </a:tcPr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rowSpan="9"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</a:tr>
              <a:tr h="0"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 gridSpan="3">
                  <a:tcPr marL="12700" marR="12700" marT="12700" vert="horz" anchor="ctr" anchorCtr="0">
                    <a:solidFill>
                      <a:srgbClr val="FFFF00"/>
                    </a:solidFill>
                  </a:tcPr>
                </a:tc>
                <a:tc vMerge="1" hMerge="1">
                  <a:tcPr/>
                </a:tc>
                <a:tc vMerge="1" hMerge="1">
                  <a:tcPr/>
                </a:tc>
                <a:tc vMerge="1" gridSpan="3"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 vMerge="1" hMerge="1">
                  <a:tcPr/>
                </a:tc>
                <a:tc vMerge="1" hMerge="1">
                  <a:tcPr/>
                </a:tc>
                <a:tc vMerge="1">
                  <a:tcPr marL="12700" marR="12700" marT="12700" vert="horz" anchor="ctr" anchorCtr="0">
                    <a:lnL>
                      <a:noFill/>
                    </a:lnL>
                  </a:tcPr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rowSpan="8"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</a:tr>
              <a:tr h="0"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 gridSpan="3">
                  <a:tcPr marL="12700" marR="12700" marT="12700" vert="horz" anchor="ctr" anchorCtr="0">
                    <a:solidFill>
                      <a:srgbClr val="FFFF00"/>
                    </a:solidFill>
                  </a:tcPr>
                </a:tc>
                <a:tc vMerge="1" hMerge="1">
                  <a:tcPr/>
                </a:tc>
                <a:tc vMerge="1" hMerge="1">
                  <a:tcPr/>
                </a:tc>
                <a:tc vMerge="1" gridSpan="3"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 vMerge="1" hMerge="1">
                  <a:tcPr/>
                </a:tc>
                <a:tc vMerge="1" hMerge="1">
                  <a:tcPr/>
                </a:tc>
                <a:tc vMerge="1">
                  <a:tcPr marL="12700" marR="12700" marT="12700" vert="horz" anchor="ctr" anchorCtr="0">
                    <a:lnL>
                      <a:noFill/>
                    </a:lnL>
                  </a:tcPr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rowSpan="7"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</a:tr>
              <a:tr h="0"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 gridSpan="3">
                  <a:tcPr marL="12700" marR="12700" marT="12700" vert="horz" anchor="ctr" anchorCtr="0">
                    <a:solidFill>
                      <a:srgbClr val="FFFF00"/>
                    </a:solidFill>
                  </a:tcPr>
                </a:tc>
                <a:tc vMerge="1" hMerge="1">
                  <a:tcPr/>
                </a:tc>
                <a:tc vMerge="1" hMerge="1">
                  <a:tcPr/>
                </a:tc>
                <a:tc vMerge="1" gridSpan="3"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 vMerge="1" hMerge="1">
                  <a:tcPr/>
                </a:tc>
                <a:tc vMerge="1" hMerge="1">
                  <a:tcPr/>
                </a:tc>
                <a:tc vMerge="1">
                  <a:tcPr marL="12700" marR="12700" marT="12700" vert="horz" anchor="ctr" anchorCtr="0">
                    <a:lnL>
                      <a:noFill/>
                    </a:lnL>
                  </a:tcPr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rowSpan="6"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</a:tr>
              <a:tr h="0"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 gridSpan="3">
                  <a:tcPr marL="12700" marR="12700" marT="12700" vert="horz" anchor="ctr" anchorCtr="0">
                    <a:solidFill>
                      <a:srgbClr val="FFFF00"/>
                    </a:solidFill>
                  </a:tcPr>
                </a:tc>
                <a:tc vMerge="1" hMerge="1">
                  <a:tcPr/>
                </a:tc>
                <a:tc vMerge="1" hMerge="1">
                  <a:tcPr/>
                </a:tc>
                <a:tc vMerge="1" gridSpan="3"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 vMerge="1" hMerge="1">
                  <a:tcPr/>
                </a:tc>
                <a:tc vMerge="1" hMerge="1">
                  <a:tcPr/>
                </a:tc>
                <a:tc vMerge="1">
                  <a:tcPr marL="12700" marR="12700" marT="12700" vert="horz" anchor="ctr" anchorCtr="0">
                    <a:lnL>
                      <a:noFill/>
                    </a:lnL>
                  </a:tcPr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rowSpan="5"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</a:tr>
              <a:tr h="0"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 gridSpan="3">
                  <a:tcPr marL="12700" marR="12700" marT="12700" vert="horz" anchor="ctr" anchorCtr="0">
                    <a:solidFill>
                      <a:srgbClr val="FFFF00"/>
                    </a:solidFill>
                  </a:tcPr>
                </a:tc>
                <a:tc vMerge="1" hMerge="1">
                  <a:tcPr/>
                </a:tc>
                <a:tc vMerge="1" hMerge="1">
                  <a:tcPr/>
                </a:tc>
                <a:tc vMerge="1" gridSpan="3"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 vMerge="1" hMerge="1">
                  <a:tcPr/>
                </a:tc>
                <a:tc vMerge="1" hMerge="1">
                  <a:tcPr/>
                </a:tc>
                <a:tc vMerge="1">
                  <a:tcPr marL="12700" marR="12700" marT="12700" vert="horz" anchor="ctr" anchorCtr="0">
                    <a:lnL>
                      <a:noFill/>
                    </a:lnL>
                  </a:tcPr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rowSpan="4"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</a:tr>
              <a:tr h="0"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 gridSpan="3">
                  <a:tcPr marL="12700" marR="12700" marT="12700" vert="horz" anchor="ctr" anchorCtr="0">
                    <a:solidFill>
                      <a:srgbClr val="FFFF00"/>
                    </a:solidFill>
                  </a:tcPr>
                </a:tc>
                <a:tc vMerge="1" hMerge="1">
                  <a:tcPr/>
                </a:tc>
                <a:tc vMerge="1" hMerge="1">
                  <a:tcPr/>
                </a:tc>
                <a:tc vMerge="1" gridSpan="3"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 vMerge="1" hMerge="1">
                  <a:tcPr/>
                </a:tc>
                <a:tc vMerge="1" hMerge="1">
                  <a:tcPr/>
                </a:tc>
                <a:tc vMerge="1">
                  <a:tcPr marL="12700" marR="12700" marT="12700" vert="horz" anchor="ctr" anchorCtr="0">
                    <a:lnL>
                      <a:noFill/>
                    </a:lnL>
                  </a:tcPr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rowSpan="3"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</a:tr>
              <a:tr h="0"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 gridSpan="3">
                  <a:tcPr marL="12700" marR="12700" marT="12700" vert="horz" anchor="ctr" anchorCtr="0">
                    <a:solidFill>
                      <a:srgbClr val="FFFF00"/>
                    </a:solidFill>
                  </a:tcPr>
                </a:tc>
                <a:tc vMerge="1" hMerge="1">
                  <a:tcPr/>
                </a:tc>
                <a:tc vMerge="1" hMerge="1">
                  <a:tcPr/>
                </a:tc>
                <a:tc vMerge="1" gridSpan="3"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 vMerge="1" hMerge="1">
                  <a:tcPr/>
                </a:tc>
                <a:tc vMerge="1" hMerge="1">
                  <a:tcPr/>
                </a:tc>
                <a:tc vMerge="1">
                  <a:tcPr marL="12700" marR="12700" marT="12700" vert="horz" anchor="ctr" anchorCtr="0">
                    <a:lnL>
                      <a:noFill/>
                    </a:lnL>
                  </a:tcPr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</a:tr>
              <a:tr h="210820"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 gridSpan="3">
                  <a:tcPr marL="12700" marR="12700" marT="12700" vert="horz" anchor="ctr" anchorCtr="0">
                    <a:solidFill>
                      <a:srgbClr val="FFFF00"/>
                    </a:solidFill>
                  </a:tcPr>
                </a:tc>
                <a:tc vMerge="1" hMerge="1">
                  <a:tcPr/>
                </a:tc>
                <a:tc vMerge="1" hMerge="1">
                  <a:tcPr/>
                </a:tc>
                <a:tc vMerge="1" gridSpan="3">
                  <a:tcPr marL="12700" marR="12700" marT="1270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 vMerge="1" hMerge="1">
                  <a:tcPr/>
                </a:tc>
                <a:tc vMerge="1" hMerge="1">
                  <a:tcPr/>
                </a:tc>
                <a:tc vMerge="1">
                  <a:tcPr marL="12700" marR="12700" marT="12700" vert="horz" anchor="ctr" anchorCtr="0">
                    <a:lnL>
                      <a:noFill/>
                    </a:lnL>
                  </a:tcPr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210820">
                <a:tc rowSpan="4"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</a:rPr>
                        <a:t>2</a:t>
                      </a:r>
                      <a:endParaRPr lang="en-US" sz="1100" b="0">
                        <a:solidFill>
                          <a:srgbClr val="000000"/>
                        </a:solidFill>
                        <a:latin typeface="Microsoft YaHei UI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 row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C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 row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B</a:t>
                      </a: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项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目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 row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涉网技术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  <a:p>
                      <a:pPr indent="0" algn="ctr">
                        <a:buNone/>
                      </a:pPr>
                      <a:endParaRPr lang="zh-CN" sz="1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 row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肖平平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  <a:p>
                      <a:pPr indent="0" algn="ctr">
                        <a:buNone/>
                      </a:pP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 row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挂起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计划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  <a:p>
                      <a:pPr indent="0" algn="ctr">
                        <a:buNone/>
                      </a:pPr>
                      <a:endParaRPr lang="zh-CN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开发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 hMerge="1">
                  <a:tcPr marL="12700" marR="12700" marT="12700" vert="horz" anchor="ctr" anchorCtr="0"/>
                </a:tc>
                <a:tc gridSpan="6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测试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 hMerge="1">
                  <a:tcPr marL="12700" marR="12700" marT="12700" vert="horz" anchor="ctr" anchorCtr="0"/>
                </a:tc>
                <a:tc hMerge="1">
                  <a:tcPr marL="12700" marR="12700" marT="12700" vert="horz" anchor="ctr" anchorCtr="0"/>
                </a:tc>
                <a:tc hMerge="1">
                  <a:tcPr marL="12700" marR="12700" marT="12700" vert="horz" anchor="ctr" anchorCtr="0"/>
                </a:tc>
                <a:tc hMerge="1">
                  <a:tcPr marL="12700" marR="12700" marT="12700" vert="horz" anchor="ctr" anchorCtr="0"/>
                </a:tc>
                <a:tc hMerge="1"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79730"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C</a:t>
                      </a: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员工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 hMerge="1">
                  <a:tcPr marL="12700" marR="12700" marT="12700" vert="horz" anchor="ctr" anchorCtr="0"/>
                </a:tc>
                <a:tc gridSpan="5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员工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 hMerge="1">
                  <a:tcPr marL="12700" marR="12700" marT="12700" vert="horz" anchor="ctr" anchorCtr="0"/>
                </a:tc>
                <a:tc hMerge="1">
                  <a:tcPr marL="12700" marR="12700" marT="12700" vert="horz" anchor="ctr" anchorCtr="0"/>
                </a:tc>
                <a:tc hMerge="1">
                  <a:tcPr marL="12700" marR="12700" marT="12700" vert="horz" anchor="ctr" anchorCtr="0"/>
                </a:tc>
                <a:tc hMerge="1"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B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02260"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8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执行</a:t>
                      </a:r>
                      <a:endParaRPr lang="zh-CN" altLang="en-US" sz="8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 gridSpan="2"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cPr marL="12700" marR="12700" marT="12700" vert="horz" anchor="ctr" anchorCtr="0"/>
                </a:tc>
                <a:tc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检测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cPr marL="12700" marR="12700" marT="12700" vert="horz" anchor="ctr" anchorCtr="0"/>
                </a:tc>
                <a:tc hMerge="1"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3220"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 vMerge="1"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B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员工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10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员工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c</a:t>
                      </a: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员工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d</a:t>
                      </a: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员工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  <p:cxnSp>
        <p:nvCxnSpPr>
          <p:cNvPr id="15" name="直接连接符 14"/>
          <p:cNvCxnSpPr/>
          <p:nvPr/>
        </p:nvCxnSpPr>
        <p:spPr>
          <a:xfrm flipV="1">
            <a:off x="6516370" y="699135"/>
            <a:ext cx="0" cy="4104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3" descr="D:\1--日常工作\图片收集\明阳智能2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23478"/>
            <a:ext cx="1946746" cy="440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251460" y="123190"/>
            <a:ext cx="3653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一、实现功能：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111760" y="1808480"/>
          <a:ext cx="8173720" cy="2959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815"/>
                <a:gridCol w="517525"/>
                <a:gridCol w="2818130"/>
                <a:gridCol w="1022985"/>
                <a:gridCol w="1447165"/>
                <a:gridCol w="687705"/>
                <a:gridCol w="747395"/>
              </a:tblGrid>
              <a:tr h="561340">
                <a:tc rowSpan="11"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zh-CN" altLang="en-US" sz="1000" b="1">
                          <a:solidFill>
                            <a:srgbClr val="FFFFFF"/>
                          </a:solidFill>
                        </a:rPr>
                        <a:t>超两周在同一项目的人员</a:t>
                      </a:r>
                      <a:endParaRPr lang="zh-CN" altLang="en-US" sz="1000" b="1">
                        <a:solidFill>
                          <a:srgbClr val="FFFFFF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icrosoft YaHei UI" panose="020B0503020204020204" charset="-122"/>
                        </a:rPr>
                        <a:t>序号</a:t>
                      </a:r>
                      <a:endParaRPr lang="zh-CN" altLang="en-US" sz="1100" b="1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Microsoft YaHei UI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icrosoft YaHei UI" panose="020B0503020204020204" charset="-122"/>
                        </a:rPr>
                        <a:t>项目名称</a:t>
                      </a:r>
                      <a:endParaRPr lang="zh-CN" altLang="en-US" sz="1100" b="1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Microsoft YaHei UI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icrosoft YaHei UI" panose="020B0503020204020204" charset="-122"/>
                        </a:rPr>
                        <a:t>人员</a:t>
                      </a:r>
                      <a:endParaRPr lang="zh-CN" altLang="en-US" sz="1100" b="1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Microsoft YaHei UI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icrosoft YaHei UI" panose="020B0503020204020204" charset="-122"/>
                        </a:rPr>
                        <a:t>作业日期</a:t>
                      </a:r>
                      <a:endParaRPr lang="zh-CN" altLang="en-US" sz="1100" b="1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Microsoft YaHei UI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icrosoft YaHei UI" panose="020B0503020204020204" charset="-122"/>
                        </a:rPr>
                        <a:t>天数</a:t>
                      </a:r>
                      <a:endParaRPr lang="zh-CN" altLang="en-US" sz="1100" b="1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Microsoft YaHei UI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1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Microsoft YaHei UI" panose="020B0503020204020204" charset="-122"/>
                        </a:rPr>
                        <a:t>未来两周要执行项目个数</a:t>
                      </a:r>
                      <a:endParaRPr lang="zh-CN" altLang="en-US" sz="1100" b="1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Microsoft YaHei UI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226060">
                <a:tc vMerge="1">
                  <a:tcPr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</a:rPr>
                        <a:t>1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Microsoft YaHei UI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项目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王海存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4,16—27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 UI" panose="020B0503020204020204" charset="-122"/>
                        </a:rPr>
                        <a:t>14天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Microsoft YaHei UI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Microsoft YaHei UI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226060">
                <a:tc vMerge="1">
                  <a:tcPr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</a:rPr>
                        <a:t>2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Microsoft YaHei UI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兴化湾二期项目监控问题处理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连浩，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4.24-29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 UI" panose="020B0503020204020204" charset="-122"/>
                        </a:rPr>
                        <a:t>6天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Microsoft YaHei UI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Microsoft YaHei UI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63220">
                <a:tc vMerge="1">
                  <a:tcPr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</a:rPr>
                        <a:t>3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Microsoft YaHei UI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吉林大安舍力风电场监控系统及一次调频采购合同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高翯翯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4.24-30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 UI" panose="020B0503020204020204" charset="-122"/>
                        </a:rPr>
                        <a:t>7天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Microsoft YaHei UI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Microsoft YaHei UI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226060">
                <a:tc vMerge="1"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</a:rPr>
                        <a:t>4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Microsoft YaHei UI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大北山项目监控程序更新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王斌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4.24-30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 UI" panose="020B0503020204020204" charset="-122"/>
                        </a:rPr>
                        <a:t>7天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Microsoft YaHei UI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Microsoft YaHei UI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226060">
                <a:tc vMerge="1">
                  <a:tcPr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</a:rPr>
                        <a:t>5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Microsoft YaHei UI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山东华润胶州项目监控系统问题处理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吴梓颖，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4.19-26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 UI" panose="020B0503020204020204" charset="-122"/>
                        </a:rPr>
                        <a:t>8天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Microsoft YaHei UI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Microsoft YaHei UI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226060">
                <a:tc vMerge="1">
                  <a:tcPr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</a:rPr>
                        <a:t>6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Microsoft YaHei UI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后湖项目陆上集控中心上电调试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 UI" panose="020B0503020204020204" charset="-122"/>
                        </a:rPr>
                        <a:t>谢向明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Microsoft YaHei UI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4,6-30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 UI" panose="020B0503020204020204" charset="-122"/>
                        </a:rPr>
                        <a:t>32天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Microsoft YaHei UI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Microsoft YaHei UI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226060">
                <a:tc vMerge="1">
                  <a:tcPr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</a:rPr>
                        <a:t>7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Microsoft YaHei UI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国电右玉高家堡监控系统改造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尤兴平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4.19-30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 UI" panose="020B0503020204020204" charset="-122"/>
                        </a:rPr>
                        <a:t>12天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Microsoft YaHei UI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Microsoft YaHei UI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226060">
                <a:tc vMerge="1"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</a:rPr>
                        <a:t>8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Microsoft YaHei UI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华电徐闻下桥后备电源调试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张庚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</a:rPr>
                        <a:t>4.5—26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Microsoft YaHei UI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 UI" panose="020B0503020204020204" charset="-122"/>
                        </a:rPr>
                        <a:t>23天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Microsoft YaHei UI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Microsoft YaHei UI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226060">
                <a:tc vMerge="1"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</a:rPr>
                        <a:t>9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Microsoft YaHei UI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 UI" panose="020B0503020204020204" charset="-122"/>
                        </a:rPr>
                        <a:t>池州东至项目监控问题处理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Microsoft YaHei UI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 UI" panose="020B0503020204020204" charset="-122"/>
                        </a:rPr>
                        <a:t>王斌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Microsoft YaHei UI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</a:rPr>
                        <a:t>4.18-23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Microsoft YaHei UI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 UI" panose="020B0503020204020204" charset="-122"/>
                        </a:rPr>
                        <a:t>6天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Microsoft YaHei UI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Microsoft YaHei UI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226060">
                <a:tc vMerge="1"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</a:rPr>
                        <a:t>10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Microsoft YaHei UI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 UI" panose="020B0503020204020204" charset="-122"/>
                        </a:rPr>
                        <a:t>湖北敖家山预警实施项目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Microsoft YaHei UI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 UI" panose="020B0503020204020204" charset="-122"/>
                        </a:rPr>
                        <a:t>王海存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Microsoft YaHei UI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</a:rPr>
                        <a:t>4.16-20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Microsoft YaHei UI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 UI" panose="020B0503020204020204" charset="-122"/>
                        </a:rPr>
                        <a:t>5天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Microsoft YaHei UI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Microsoft YaHei UI" panose="020B0503020204020204" charset="-122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93725" y="491490"/>
            <a:ext cx="810133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None/>
            </a:pP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结合输入数据可视化显示项目进度状态；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预警项目超期风险，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buNone/>
            </a:pP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、可后台输入修改项目任务、人员、时间和时间人员限制等数据，系统自动计算工期等，发出预警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项目超期风险，或者人员分配项目任务个数过多预警。可体现在看板上。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buNone/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、设置输入输出权限、相应的人可做哪些数据录入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，和导出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buNone/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可进行选择对象调取导出想要的相应数据，例如选择调取以下数据源导出表格</a:t>
            </a:r>
            <a:endParaRPr lang="zh-CN" altLang="en-US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0"/>
            <a:ext cx="9141620" cy="27337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4" tIns="34272" rIns="68544" bIns="34272" rtlCol="0" anchor="ctr"/>
          <a:lstStyle/>
          <a:p>
            <a:pPr algn="ctr"/>
            <a:endParaRPr lang="zh-CN" altLang="en-US">
              <a:solidFill>
                <a:srgbClr val="0066FF"/>
              </a:solidFill>
            </a:endParaRPr>
          </a:p>
        </p:txBody>
      </p:sp>
      <p:sp>
        <p:nvSpPr>
          <p:cNvPr id="14" name="标题 1"/>
          <p:cNvSpPr txBox="1">
            <a:spLocks noChangeArrowheads="1"/>
          </p:cNvSpPr>
          <p:nvPr/>
        </p:nvSpPr>
        <p:spPr>
          <a:xfrm>
            <a:off x="683567" y="1415227"/>
            <a:ext cx="8151497" cy="1102519"/>
          </a:xfrm>
          <a:prstGeom prst="rect">
            <a:avLst/>
          </a:prstGeom>
        </p:spPr>
        <p:txBody>
          <a:bodyPr vert="horz" lIns="68544" tIns="34272" rIns="68544" bIns="34272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anose="04040905080B02020502" pitchFamily="82" charset="0"/>
                <a:sym typeface="Impact" panose="020B0806030902050204" pitchFamily="34" charset="0"/>
              </a:rPr>
              <a:t>Thank </a:t>
            </a:r>
            <a:r>
              <a:rPr lang="en-US" altLang="zh-CN" sz="54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anose="04040905080B02020502" pitchFamily="82" charset="0"/>
                <a:sym typeface="Impact" panose="020B0806030902050204" pitchFamily="34" charset="0"/>
              </a:rPr>
              <a:t>You</a:t>
            </a:r>
            <a:endParaRPr lang="zh-CN" altLang="en-US" sz="24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Broadway" panose="04040905080B02020502" pitchFamily="82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5002020"/>
            <a:ext cx="9141620" cy="14148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4" tIns="34272" rIns="68544" bIns="34272"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4443958"/>
            <a:ext cx="2170611" cy="490648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</p:sld>
</file>

<file path=ppt/tags/tag1.xml><?xml version="1.0" encoding="utf-8"?>
<p:tagLst xmlns:p="http://schemas.openxmlformats.org/presentationml/2006/main">
  <p:tag name="KSO_WM_UNIT_TABLE_BEAUTIFY" val="smartTable{4510af4e-6ce7-4a9f-9493-b81910256c31}"/>
  <p:tag name="TABLE_ENDDRAG_ORIGIN_RECT" val="639*214"/>
  <p:tag name="TABLE_ENDDRAG_RECT" val="54*73*639*214"/>
</p:tagLst>
</file>

<file path=ppt/tags/tag2.xml><?xml version="1.0" encoding="utf-8"?>
<p:tagLst xmlns:p="http://schemas.openxmlformats.org/presentationml/2006/main">
  <p:tag name="KSO_WM_UNIT_TABLE_BEAUTIFY" val="smartTable{4510af4e-6ce7-4a9f-9493-b81910256c31}"/>
  <p:tag name="TABLE_ENDDRAG_ORIGIN_RECT" val="643*143"/>
  <p:tag name="TABLE_ENDDRAG_RECT" val="10*217*643*14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1623</Words>
  <Application>WPS 演示</Application>
  <PresentationFormat>全屏显示(16:9)</PresentationFormat>
  <Paragraphs>909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Times New Roman</vt:lpstr>
      <vt:lpstr>Calibri</vt:lpstr>
      <vt:lpstr>Microsoft YaHei UI</vt:lpstr>
      <vt:lpstr>Broadway</vt:lpstr>
      <vt:lpstr>Impact</vt:lpstr>
      <vt:lpstr>Arial Unicode MS</vt:lpstr>
      <vt:lpstr>Office 主题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柳胜举-载荷强度室</dc:creator>
  <cp:lastModifiedBy>31089</cp:lastModifiedBy>
  <cp:revision>3434</cp:revision>
  <cp:lastPrinted>2017-11-06T03:11:00Z</cp:lastPrinted>
  <dcterms:created xsi:type="dcterms:W3CDTF">2015-12-14T05:39:00Z</dcterms:created>
  <dcterms:modified xsi:type="dcterms:W3CDTF">2021-05-14T10:21:41Z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EAF1EE9A748B45A6B05A4304256BA0EA</vt:lpwstr>
  </property>
</Properties>
</file>