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9" r:id="rId6"/>
    <p:sldId id="267" r:id="rId7"/>
    <p:sldId id="271" r:id="rId8"/>
    <p:sldId id="272" r:id="rId9"/>
    <p:sldId id="273" r:id="rId10"/>
    <p:sldId id="279" r:id="rId11"/>
    <p:sldId id="274" r:id="rId12"/>
    <p:sldId id="264" r:id="rId13"/>
    <p:sldId id="263" r:id="rId14"/>
    <p:sldId id="276" r:id="rId15"/>
    <p:sldId id="277" r:id="rId16"/>
    <p:sldId id="259" r:id="rId17"/>
    <p:sldId id="261"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4D"/>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4660"/>
  </p:normalViewPr>
  <p:slideViewPr>
    <p:cSldViewPr snapToGrid="0">
      <p:cViewPr varScale="1">
        <p:scale>
          <a:sx n="114" d="100"/>
          <a:sy n="114" d="100"/>
        </p:scale>
        <p:origin x="42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showMasterSp="0">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pic>
        <p:nvPicPr>
          <p:cNvPr id="7" name="图片 6" descr="新LOGO-竖"/>
          <p:cNvPicPr>
            <a:picLocks noChangeAspect="1"/>
          </p:cNvPicPr>
          <p:nvPr userDrawn="1"/>
        </p:nvPicPr>
        <p:blipFill>
          <a:blip r:embed="rId11"/>
          <a:stretch>
            <a:fillRect/>
          </a:stretch>
        </p:blipFill>
        <p:spPr>
          <a:xfrm>
            <a:off x="10858500" y="365125"/>
            <a:ext cx="974090" cy="5327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rgbClr val="FFC000"/>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5" Type="http://schemas.openxmlformats.org/officeDocument/2006/relationships/slideLayout" Target="../slideLayouts/slideLayout7.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0693;&#35782;&#24211;.jpg" TargetMode="Externa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文本框 281"/>
          <p:cNvSpPr txBox="1"/>
          <p:nvPr/>
        </p:nvSpPr>
        <p:spPr>
          <a:xfrm>
            <a:off x="3514090" y="3792855"/>
            <a:ext cx="5163185" cy="460375"/>
          </a:xfrm>
          <a:prstGeom prst="rect">
            <a:avLst/>
          </a:prstGeom>
          <a:solidFill>
            <a:srgbClr val="FFC000"/>
          </a:solidFill>
        </p:spPr>
        <p:txBody>
          <a:bodyPr wrap="square" rtlCol="0">
            <a:spAutoFit/>
          </a:bodyPr>
          <a:lstStyle/>
          <a:p>
            <a:pPr algn="ctr"/>
            <a:r>
              <a:rPr lang="zh-CN" altLang="en-US" sz="2400" dirty="0">
                <a:solidFill>
                  <a:schemeClr val="bg1"/>
                </a:solidFill>
                <a:latin typeface="微软雅黑" panose="020B0503020204020204" charset="-122"/>
                <a:ea typeface="微软雅黑" panose="020B0503020204020204" charset="-122"/>
              </a:rPr>
              <a:t>大数据应用产品线</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软件开发工程师</a:t>
            </a:r>
            <a:endParaRPr lang="zh-CN" altLang="en-US" sz="2400" dirty="0">
              <a:solidFill>
                <a:schemeClr val="bg1"/>
              </a:solidFill>
              <a:latin typeface="微软雅黑" panose="020B0503020204020204" charset="-122"/>
              <a:ea typeface="微软雅黑" panose="020B0503020204020204" charset="-122"/>
            </a:endParaRPr>
          </a:p>
        </p:txBody>
      </p:sp>
      <p:sp>
        <p:nvSpPr>
          <p:cNvPr id="11" name="文本框 283"/>
          <p:cNvSpPr txBox="1"/>
          <p:nvPr/>
        </p:nvSpPr>
        <p:spPr>
          <a:xfrm>
            <a:off x="3604265" y="2276475"/>
            <a:ext cx="4983480" cy="922020"/>
          </a:xfrm>
          <a:prstGeom prst="rect">
            <a:avLst/>
          </a:prstGeom>
          <a:noFill/>
        </p:spPr>
        <p:txBody>
          <a:bodyPr wrap="none" rtlCol="0">
            <a:spAutoFit/>
          </a:bodyPr>
          <a:lstStyle/>
          <a:p>
            <a:pPr algn="ctr"/>
            <a:r>
              <a:rPr lang="zh-CN" altLang="en-US" sz="5400" dirty="0">
                <a:solidFill>
                  <a:srgbClr val="FFC000"/>
                </a:solidFill>
                <a:latin typeface="微软雅黑" panose="020B0503020204020204" charset="-122"/>
                <a:ea typeface="微软雅黑" panose="020B0503020204020204" charset="-122"/>
              </a:rPr>
              <a:t>实习期工作总结</a:t>
            </a:r>
            <a:endParaRPr lang="en-US" altLang="zh-CN" sz="5400" dirty="0">
              <a:solidFill>
                <a:schemeClr val="tx1">
                  <a:lumMod val="65000"/>
                  <a:lumOff val="35000"/>
                </a:schemeClr>
              </a:solidFill>
              <a:latin typeface="微软雅黑" panose="020B0503020204020204" charset="-122"/>
              <a:ea typeface="微软雅黑" panose="020B0503020204020204" charset="-122"/>
            </a:endParaRPr>
          </a:p>
        </p:txBody>
      </p:sp>
      <p:sp>
        <p:nvSpPr>
          <p:cNvPr id="3" name="文本框 281"/>
          <p:cNvSpPr txBox="1"/>
          <p:nvPr/>
        </p:nvSpPr>
        <p:spPr>
          <a:xfrm>
            <a:off x="4930775" y="5126990"/>
            <a:ext cx="2329180" cy="460375"/>
          </a:xfrm>
          <a:prstGeom prst="rect">
            <a:avLst/>
          </a:prstGeom>
          <a:solidFill>
            <a:srgbClr val="FFC000"/>
          </a:solidFill>
        </p:spPr>
        <p:txBody>
          <a:bodyPr wrap="square" rtlCol="0">
            <a:spAutoFit/>
          </a:bodyPr>
          <a:p>
            <a:pPr algn="ctr"/>
            <a:r>
              <a:rPr lang="zh-CN" altLang="en-US" sz="2400" dirty="0">
                <a:solidFill>
                  <a:schemeClr val="bg1"/>
                </a:solidFill>
                <a:latin typeface="微软雅黑" panose="020B0503020204020204" charset="-122"/>
                <a:ea typeface="微软雅黑" panose="020B0503020204020204" charset="-122"/>
              </a:rPr>
              <a:t>汇报人</a:t>
            </a:r>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张若愚</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5"/>
          <p:cNvSpPr txBox="1"/>
          <p:nvPr/>
        </p:nvSpPr>
        <p:spPr>
          <a:xfrm>
            <a:off x="2076659" y="2180780"/>
            <a:ext cx="2842553" cy="2214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800" b="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02</a:t>
            </a:r>
            <a:endParaRPr kumimoji="0" lang="en-US" altLang="zh-CN" sz="13800" b="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文本框 10"/>
          <p:cNvSpPr txBox="1"/>
          <p:nvPr/>
        </p:nvSpPr>
        <p:spPr>
          <a:xfrm>
            <a:off x="4639945" y="3606800"/>
            <a:ext cx="2031365" cy="3384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all" spc="0" normalizeH="0" baseline="0" noProof="0" dirty="0">
                <a:ln>
                  <a:noFill/>
                </a:ln>
                <a:solidFill>
                  <a:prstClr val="black">
                    <a:lumMod val="65000"/>
                    <a:lumOff val="35000"/>
                  </a:prstClr>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THE Scenery DESIGN</a:t>
            </a:r>
            <a:endParaRPr kumimoji="0" lang="en-US" altLang="zh-CN" sz="1600" b="0" i="0" u="none" strike="noStrike" kern="1200" cap="all" spc="0" normalizeH="0" baseline="0" noProof="0" dirty="0">
              <a:ln>
                <a:noFill/>
              </a:ln>
              <a:solidFill>
                <a:prstClr val="black">
                  <a:lumMod val="65000"/>
                  <a:lumOff val="35000"/>
                </a:prstClr>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15" name="文本框 12"/>
          <p:cNvSpPr txBox="1"/>
          <p:nvPr/>
        </p:nvSpPr>
        <p:spPr>
          <a:xfrm>
            <a:off x="5255497" y="2573873"/>
            <a:ext cx="1415773" cy="830997"/>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icrosoft JhengHei Light" panose="020B0304030504040204" pitchFamily="34" charset="-122"/>
              </a:rPr>
              <a:t>收获</a:t>
            </a:r>
            <a:endParaRPr kumimoji="0" lang="zh-CN" altLang="en-US" sz="4800" b="1"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icrosoft JhengHei Light" panose="020B0304030504040204" pitchFamily="34" charset="-122"/>
            </a:endParaRPr>
          </a:p>
        </p:txBody>
      </p:sp>
      <p:sp>
        <p:nvSpPr>
          <p:cNvPr id="16" name="矩形 15"/>
          <p:cNvSpPr/>
          <p:nvPr/>
        </p:nvSpPr>
        <p:spPr>
          <a:xfrm>
            <a:off x="4639945" y="3496945"/>
            <a:ext cx="3239770" cy="17780"/>
          </a:xfrm>
          <a:prstGeom prst="rect">
            <a:avLst/>
          </a:prstGeom>
          <a:solidFill>
            <a:schemeClr val="tx1">
              <a:lumMod val="65000"/>
              <a:lumOff val="35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8" name="Freeform 5"/>
          <p:cNvSpPr/>
          <p:nvPr/>
        </p:nvSpPr>
        <p:spPr>
          <a:xfrm>
            <a:off x="3561069" y="1618064"/>
            <a:ext cx="4799136" cy="4424438"/>
          </a:xfrm>
          <a:custGeom>
            <a:avLst/>
            <a:gdLst/>
            <a:ahLst/>
            <a:cxnLst>
              <a:cxn ang="0">
                <a:pos x="wd2" y="hd2"/>
              </a:cxn>
              <a:cxn ang="5400000">
                <a:pos x="wd2" y="hd2"/>
              </a:cxn>
              <a:cxn ang="10800000">
                <a:pos x="wd2" y="hd2"/>
              </a:cxn>
              <a:cxn ang="16200000">
                <a:pos x="wd2" y="hd2"/>
              </a:cxn>
            </a:cxnLst>
            <a:rect l="0" t="0" r="r" b="b"/>
            <a:pathLst>
              <a:path w="21600" h="21600" extrusionOk="0">
                <a:moveTo>
                  <a:pt x="10880" y="9501"/>
                </a:moveTo>
                <a:cubicBezTo>
                  <a:pt x="10897" y="9501"/>
                  <a:pt x="10917" y="9501"/>
                  <a:pt x="10937" y="9501"/>
                </a:cubicBezTo>
                <a:cubicBezTo>
                  <a:pt x="12575" y="9501"/>
                  <a:pt x="13906" y="10947"/>
                  <a:pt x="13906" y="12727"/>
                </a:cubicBezTo>
                <a:cubicBezTo>
                  <a:pt x="13906" y="13345"/>
                  <a:pt x="13746" y="13923"/>
                  <a:pt x="13472" y="14410"/>
                </a:cubicBezTo>
                <a:lnTo>
                  <a:pt x="13472" y="14413"/>
                </a:lnTo>
                <a:lnTo>
                  <a:pt x="13482" y="14402"/>
                </a:lnTo>
                <a:cubicBezTo>
                  <a:pt x="13445" y="14471"/>
                  <a:pt x="13408" y="14540"/>
                  <a:pt x="13371" y="14610"/>
                </a:cubicBezTo>
                <a:cubicBezTo>
                  <a:pt x="13120" y="15082"/>
                  <a:pt x="12756" y="15492"/>
                  <a:pt x="12288" y="15787"/>
                </a:cubicBezTo>
                <a:cubicBezTo>
                  <a:pt x="10867" y="16677"/>
                  <a:pt x="9051" y="16146"/>
                  <a:pt x="8229" y="14606"/>
                </a:cubicBezTo>
                <a:lnTo>
                  <a:pt x="8232" y="14620"/>
                </a:lnTo>
                <a:cubicBezTo>
                  <a:pt x="8195" y="14548"/>
                  <a:pt x="8159" y="14475"/>
                  <a:pt x="8122" y="14406"/>
                </a:cubicBezTo>
                <a:lnTo>
                  <a:pt x="8128" y="14413"/>
                </a:lnTo>
                <a:lnTo>
                  <a:pt x="8128" y="14410"/>
                </a:lnTo>
                <a:cubicBezTo>
                  <a:pt x="7851" y="13923"/>
                  <a:pt x="7690" y="13345"/>
                  <a:pt x="7690" y="12727"/>
                </a:cubicBezTo>
                <a:cubicBezTo>
                  <a:pt x="7690" y="10947"/>
                  <a:pt x="9021" y="9501"/>
                  <a:pt x="10663" y="9501"/>
                </a:cubicBezTo>
                <a:cubicBezTo>
                  <a:pt x="10680" y="9501"/>
                  <a:pt x="10700" y="9501"/>
                  <a:pt x="10720" y="9501"/>
                </a:cubicBezTo>
                <a:lnTo>
                  <a:pt x="10716" y="9501"/>
                </a:lnTo>
                <a:cubicBezTo>
                  <a:pt x="10743" y="9501"/>
                  <a:pt x="10773" y="9501"/>
                  <a:pt x="10800" y="9501"/>
                </a:cubicBezTo>
                <a:cubicBezTo>
                  <a:pt x="10827" y="9501"/>
                  <a:pt x="10853" y="9501"/>
                  <a:pt x="10880" y="9501"/>
                </a:cubicBezTo>
                <a:close/>
                <a:moveTo>
                  <a:pt x="17083" y="12103"/>
                </a:moveTo>
                <a:lnTo>
                  <a:pt x="17086" y="12099"/>
                </a:lnTo>
                <a:cubicBezTo>
                  <a:pt x="15444" y="12099"/>
                  <a:pt x="14114" y="10656"/>
                  <a:pt x="14114" y="8873"/>
                </a:cubicBezTo>
                <a:cubicBezTo>
                  <a:pt x="14114" y="8291"/>
                  <a:pt x="14257" y="7746"/>
                  <a:pt x="14505" y="7274"/>
                </a:cubicBezTo>
                <a:cubicBezTo>
                  <a:pt x="14926" y="6544"/>
                  <a:pt x="15173" y="5679"/>
                  <a:pt x="15173" y="4749"/>
                </a:cubicBezTo>
                <a:cubicBezTo>
                  <a:pt x="15173" y="2125"/>
                  <a:pt x="13214" y="0"/>
                  <a:pt x="10800" y="0"/>
                </a:cubicBezTo>
                <a:cubicBezTo>
                  <a:pt x="8386" y="0"/>
                  <a:pt x="6430" y="2125"/>
                  <a:pt x="6430" y="4749"/>
                </a:cubicBezTo>
                <a:cubicBezTo>
                  <a:pt x="6430" y="5668"/>
                  <a:pt x="6671" y="6529"/>
                  <a:pt x="7085" y="7256"/>
                </a:cubicBezTo>
                <a:lnTo>
                  <a:pt x="7082" y="7252"/>
                </a:lnTo>
                <a:cubicBezTo>
                  <a:pt x="7336" y="7728"/>
                  <a:pt x="7483" y="8280"/>
                  <a:pt x="7483" y="8873"/>
                </a:cubicBezTo>
                <a:cubicBezTo>
                  <a:pt x="7483" y="10656"/>
                  <a:pt x="6152" y="12099"/>
                  <a:pt x="4514" y="12099"/>
                </a:cubicBezTo>
                <a:lnTo>
                  <a:pt x="4517" y="12103"/>
                </a:lnTo>
                <a:cubicBezTo>
                  <a:pt x="4467" y="12099"/>
                  <a:pt x="4420" y="12099"/>
                  <a:pt x="4370" y="12099"/>
                </a:cubicBezTo>
                <a:cubicBezTo>
                  <a:pt x="1956" y="12099"/>
                  <a:pt x="0" y="14224"/>
                  <a:pt x="0" y="16848"/>
                </a:cubicBezTo>
                <a:cubicBezTo>
                  <a:pt x="0" y="19471"/>
                  <a:pt x="1956" y="21600"/>
                  <a:pt x="4370" y="21600"/>
                </a:cubicBezTo>
                <a:cubicBezTo>
                  <a:pt x="6019" y="21600"/>
                  <a:pt x="7450" y="20612"/>
                  <a:pt x="8199" y="19151"/>
                </a:cubicBezTo>
                <a:lnTo>
                  <a:pt x="8195" y="19162"/>
                </a:lnTo>
                <a:cubicBezTo>
                  <a:pt x="8449" y="18657"/>
                  <a:pt x="8827" y="18217"/>
                  <a:pt x="9319" y="17909"/>
                </a:cubicBezTo>
                <a:cubicBezTo>
                  <a:pt x="10723" y="17029"/>
                  <a:pt x="12515" y="17538"/>
                  <a:pt x="13348" y="19042"/>
                </a:cubicBezTo>
                <a:cubicBezTo>
                  <a:pt x="14077" y="20561"/>
                  <a:pt x="15541" y="21600"/>
                  <a:pt x="17230" y="21600"/>
                </a:cubicBezTo>
                <a:cubicBezTo>
                  <a:pt x="19644" y="21600"/>
                  <a:pt x="21600" y="19471"/>
                  <a:pt x="21600" y="16848"/>
                </a:cubicBezTo>
                <a:cubicBezTo>
                  <a:pt x="21600" y="14224"/>
                  <a:pt x="19644" y="12099"/>
                  <a:pt x="17230" y="12099"/>
                </a:cubicBezTo>
                <a:cubicBezTo>
                  <a:pt x="17180" y="12099"/>
                  <a:pt x="17130" y="12099"/>
                  <a:pt x="17083" y="12103"/>
                </a:cubicBezTo>
                <a:close/>
              </a:path>
            </a:pathLst>
          </a:custGeom>
          <a:solidFill>
            <a:schemeClr val="tx1">
              <a:lumMod val="65000"/>
              <a:lumOff val="35000"/>
            </a:schemeClr>
          </a:solidFill>
          <a:ln w="12700">
            <a:miter lim="400000"/>
          </a:ln>
        </p:spPr>
        <p:txBody>
          <a:bodyPr lIns="48175" tIns="48175" rIns="48175" bIns="48175"/>
          <a:lstStyle/>
          <a:p>
            <a:pPr defTabSz="963295">
              <a:defRPr sz="2400"/>
            </a:pPr>
          </a:p>
        </p:txBody>
      </p:sp>
      <p:sp>
        <p:nvSpPr>
          <p:cNvPr id="939" name="TextBox 29"/>
          <p:cNvSpPr/>
          <p:nvPr/>
        </p:nvSpPr>
        <p:spPr>
          <a:xfrm>
            <a:off x="7489011" y="1789768"/>
            <a:ext cx="3191677" cy="1602740"/>
          </a:xfrm>
          <a:prstGeom prst="rect">
            <a:avLst/>
          </a:prstGeom>
          <a:ln w="12700">
            <a:miter lim="400000"/>
          </a:ln>
        </p:spPr>
        <p:txBody>
          <a:bodyPr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285750" indent="-285750">
              <a:buFont typeface="Wingdings" panose="05000000000000000000" pitchFamily="2" charset="2"/>
              <a:buChar char="l"/>
            </a:pPr>
            <a:r>
              <a:rPr lang="zh-CN" altLang="en-US" dirty="0">
                <a:solidFill>
                  <a:schemeClr val="tx1">
                    <a:lumMod val="65000"/>
                    <a:lumOff val="35000"/>
                  </a:schemeClr>
                </a:solidFill>
              </a:rPr>
              <a:t>沟通：</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en-US" altLang="zh-CN" dirty="0">
                <a:solidFill>
                  <a:schemeClr val="tx1">
                    <a:lumMod val="65000"/>
                    <a:lumOff val="35000"/>
                  </a:schemeClr>
                </a:solidFill>
              </a:rPr>
              <a:t>1.</a:t>
            </a:r>
            <a:r>
              <a:rPr lang="zh-CN" altLang="en-US" dirty="0">
                <a:solidFill>
                  <a:schemeClr val="tx1">
                    <a:lumMod val="65000"/>
                    <a:lumOff val="35000"/>
                  </a:schemeClr>
                </a:solidFill>
              </a:rPr>
              <a:t>方式上的沟通技巧；</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en-US" altLang="zh-CN" dirty="0">
                <a:solidFill>
                  <a:schemeClr val="tx1">
                    <a:lumMod val="65000"/>
                    <a:lumOff val="35000"/>
                  </a:schemeClr>
                </a:solidFill>
              </a:rPr>
              <a:t>2.</a:t>
            </a:r>
            <a:r>
              <a:rPr lang="zh-CN" altLang="en-US" dirty="0">
                <a:solidFill>
                  <a:schemeClr val="tx1">
                    <a:lumMod val="65000"/>
                    <a:lumOff val="35000"/>
                  </a:schemeClr>
                </a:solidFill>
              </a:rPr>
              <a:t>礼仪：</a:t>
            </a:r>
            <a:endParaRPr lang="zh-CN" altLang="en-US" dirty="0">
              <a:solidFill>
                <a:schemeClr val="tx1">
                  <a:lumMod val="65000"/>
                  <a:lumOff val="35000"/>
                </a:schemeClr>
              </a:solidFill>
            </a:endParaRPr>
          </a:p>
          <a:p>
            <a:pPr marL="285750" indent="-285750">
              <a:buFont typeface="Wingdings" panose="05000000000000000000" charset="0"/>
              <a:buChar char="l"/>
            </a:pPr>
            <a:r>
              <a:rPr lang="zh-CN" altLang="en-US" dirty="0">
                <a:solidFill>
                  <a:schemeClr val="tx1">
                    <a:lumMod val="65000"/>
                    <a:lumOff val="35000"/>
                  </a:schemeClr>
                </a:solidFill>
              </a:rPr>
              <a:t>态度：负责，主动，严谨，耐心，靠谱</a:t>
            </a:r>
            <a:endParaRPr dirty="0">
              <a:solidFill>
                <a:schemeClr val="tx1">
                  <a:lumMod val="65000"/>
                  <a:lumOff val="35000"/>
                </a:schemeClr>
              </a:solidFill>
            </a:endParaRPr>
          </a:p>
        </p:txBody>
      </p:sp>
      <p:sp>
        <p:nvSpPr>
          <p:cNvPr id="940" name="TextBox 29"/>
          <p:cNvSpPr/>
          <p:nvPr/>
        </p:nvSpPr>
        <p:spPr>
          <a:xfrm>
            <a:off x="8737148" y="4335826"/>
            <a:ext cx="2807459" cy="289310"/>
          </a:xfrm>
          <a:prstGeom prst="rect">
            <a:avLst/>
          </a:prstGeom>
          <a:ln w="12700">
            <a:miter lim="400000"/>
          </a:ln>
        </p:spPr>
        <p:txBody>
          <a:bodyPr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solidFill>
                <a:schemeClr val="tx1">
                  <a:lumMod val="65000"/>
                  <a:lumOff val="35000"/>
                </a:schemeClr>
              </a:solidFill>
            </a:endParaRPr>
          </a:p>
        </p:txBody>
      </p:sp>
      <p:sp>
        <p:nvSpPr>
          <p:cNvPr id="941" name="TextBox 29"/>
          <p:cNvSpPr/>
          <p:nvPr/>
        </p:nvSpPr>
        <p:spPr>
          <a:xfrm>
            <a:off x="280798" y="3138022"/>
            <a:ext cx="3191677" cy="3206006"/>
          </a:xfrm>
          <a:prstGeom prst="rect">
            <a:avLst/>
          </a:prstGeom>
          <a:ln w="12700">
            <a:miter lim="400000"/>
          </a:ln>
        </p:spPr>
        <p:txBody>
          <a:bodyPr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285750" indent="-285750">
              <a:buFont typeface="Wingdings" panose="05000000000000000000" pitchFamily="2" charset="2"/>
              <a:buChar char="l"/>
            </a:pPr>
            <a:r>
              <a:rPr lang="zh-CN" altLang="en-US" dirty="0">
                <a:solidFill>
                  <a:schemeClr val="tx1">
                    <a:lumMod val="65000"/>
                    <a:lumOff val="35000"/>
                  </a:schemeClr>
                </a:solidFill>
              </a:rPr>
              <a:t>产品岗位职责的认知：帮助团队发布正确的产品给用户</a:t>
            </a:r>
            <a:endParaRPr lang="zh-CN" altLang="en-US" dirty="0">
              <a:solidFill>
                <a:schemeClr val="tx1">
                  <a:lumMod val="65000"/>
                  <a:lumOff val="35000"/>
                </a:schemeClr>
              </a:solidFill>
            </a:endParaRPr>
          </a:p>
          <a:p>
            <a:pPr marL="285750" indent="-285750">
              <a:buFont typeface="Wingdings" panose="05000000000000000000" pitchFamily="2" charset="2"/>
              <a:buChar char="l"/>
            </a:pPr>
            <a:r>
              <a:rPr lang="en-US" altLang="zh-CN" dirty="0">
                <a:solidFill>
                  <a:schemeClr val="tx1">
                    <a:lumMod val="65000"/>
                    <a:lumOff val="35000"/>
                  </a:schemeClr>
                </a:solidFill>
              </a:rPr>
              <a:t>OEM</a:t>
            </a:r>
            <a:r>
              <a:rPr lang="zh-CN" altLang="en-US" dirty="0">
                <a:solidFill>
                  <a:schemeClr val="tx1">
                    <a:lumMod val="65000"/>
                    <a:lumOff val="35000"/>
                  </a:schemeClr>
                </a:solidFill>
              </a:rPr>
              <a:t>流程：对整个流程的了解</a:t>
            </a:r>
            <a:endParaRPr lang="en-US" altLang="zh-CN" dirty="0">
              <a:solidFill>
                <a:schemeClr val="tx1">
                  <a:lumMod val="65000"/>
                  <a:lumOff val="35000"/>
                </a:schemeClr>
              </a:solidFill>
            </a:endParaRPr>
          </a:p>
          <a:p>
            <a:pPr marL="285750" indent="-285750">
              <a:buFont typeface="Wingdings" panose="05000000000000000000" pitchFamily="2" charset="2"/>
              <a:buChar char="l"/>
            </a:pPr>
            <a:r>
              <a:rPr lang="zh-CN" altLang="en-US" dirty="0">
                <a:solidFill>
                  <a:schemeClr val="tx1">
                    <a:lumMod val="65000"/>
                    <a:lumOff val="35000"/>
                  </a:schemeClr>
                </a:solidFill>
              </a:rPr>
              <a:t>产品：</a:t>
            </a:r>
            <a:endParaRPr lang="en-US" altLang="zh-CN" dirty="0">
              <a:solidFill>
                <a:schemeClr val="tx1">
                  <a:lumMod val="65000"/>
                  <a:lumOff val="35000"/>
                </a:schemeClr>
              </a:solidFill>
            </a:endParaRPr>
          </a:p>
          <a:p>
            <a:r>
              <a:rPr lang="en-US" altLang="zh-CN" dirty="0">
                <a:solidFill>
                  <a:schemeClr val="tx1">
                    <a:lumMod val="65000"/>
                    <a:lumOff val="35000"/>
                  </a:schemeClr>
                </a:solidFill>
              </a:rPr>
              <a:t>     </a:t>
            </a:r>
            <a:r>
              <a:rPr lang="zh-CN" altLang="en-US" dirty="0">
                <a:solidFill>
                  <a:schemeClr val="tx1">
                    <a:lumMod val="65000"/>
                    <a:lumOff val="35000"/>
                  </a:schemeClr>
                </a:solidFill>
              </a:rPr>
              <a:t>硬件：性能和规格</a:t>
            </a:r>
            <a:endParaRPr lang="en-US" altLang="zh-CN" dirty="0">
              <a:solidFill>
                <a:schemeClr val="tx1">
                  <a:lumMod val="65000"/>
                  <a:lumOff val="35000"/>
                </a:schemeClr>
              </a:solidFill>
            </a:endParaRPr>
          </a:p>
          <a:p>
            <a:r>
              <a:rPr lang="zh-CN" altLang="en-US" dirty="0">
                <a:solidFill>
                  <a:schemeClr val="tx1">
                    <a:lumMod val="65000"/>
                    <a:lumOff val="35000"/>
                  </a:schemeClr>
                </a:solidFill>
              </a:rPr>
              <a:t>     软件：功能特性的掌握</a:t>
            </a:r>
            <a:endParaRPr lang="en-US" altLang="zh-CN" dirty="0">
              <a:solidFill>
                <a:schemeClr val="tx1">
                  <a:lumMod val="65000"/>
                  <a:lumOff val="35000"/>
                </a:schemeClr>
              </a:solidFill>
            </a:endParaRPr>
          </a:p>
          <a:p>
            <a:pPr marL="285750" indent="-285750">
              <a:buFont typeface="Wingdings" panose="05000000000000000000" pitchFamily="2" charset="2"/>
              <a:buChar char="l"/>
            </a:pPr>
            <a:r>
              <a:rPr lang="zh-CN" altLang="en-US" dirty="0">
                <a:solidFill>
                  <a:schemeClr val="tx1">
                    <a:lumMod val="65000"/>
                    <a:lumOff val="35000"/>
                  </a:schemeClr>
                </a:solidFill>
              </a:rPr>
              <a:t>网络技术知识：网络技术知识的巩固与实践</a:t>
            </a:r>
            <a:endParaRPr lang="en-US" altLang="zh-CN" dirty="0">
              <a:solidFill>
                <a:schemeClr val="tx1">
                  <a:lumMod val="65000"/>
                  <a:lumOff val="35000"/>
                </a:schemeClr>
              </a:solidFill>
            </a:endParaRPr>
          </a:p>
          <a:p>
            <a:pPr marL="285750" indent="-285750">
              <a:buFont typeface="Wingdings" panose="05000000000000000000" pitchFamily="2" charset="2"/>
              <a:buChar char="l"/>
            </a:pPr>
            <a:r>
              <a:rPr lang="zh-CN" altLang="en-US" dirty="0">
                <a:solidFill>
                  <a:schemeClr val="tx1">
                    <a:lumMod val="65000"/>
                    <a:lumOff val="35000"/>
                  </a:schemeClr>
                </a:solidFill>
              </a:rPr>
              <a:t>计算机工具：</a:t>
            </a:r>
            <a:r>
              <a:rPr lang="en-US" altLang="zh-CN" dirty="0">
                <a:solidFill>
                  <a:schemeClr val="tx1">
                    <a:lumMod val="65000"/>
                    <a:lumOff val="35000"/>
                  </a:schemeClr>
                </a:solidFill>
              </a:rPr>
              <a:t>office</a:t>
            </a:r>
            <a:r>
              <a:rPr lang="zh-CN" altLang="en-US" dirty="0">
                <a:solidFill>
                  <a:schemeClr val="tx1">
                    <a:lumMod val="65000"/>
                    <a:lumOff val="35000"/>
                  </a:schemeClr>
                </a:solidFill>
              </a:rPr>
              <a:t>及</a:t>
            </a:r>
            <a:r>
              <a:rPr lang="en-US" altLang="zh-CN" dirty="0" err="1">
                <a:solidFill>
                  <a:schemeClr val="tx1">
                    <a:lumMod val="65000"/>
                    <a:lumOff val="35000"/>
                  </a:schemeClr>
                </a:solidFill>
              </a:rPr>
              <a:t>Axure</a:t>
            </a:r>
            <a:r>
              <a:rPr lang="zh-CN" altLang="en-US" dirty="0">
                <a:solidFill>
                  <a:schemeClr val="tx1">
                    <a:lumMod val="65000"/>
                    <a:lumOff val="35000"/>
                  </a:schemeClr>
                </a:solidFill>
              </a:rPr>
              <a:t>的使用</a:t>
            </a:r>
            <a:endParaRPr lang="en-US" altLang="zh-CN" dirty="0">
              <a:solidFill>
                <a:schemeClr val="tx1">
                  <a:lumMod val="65000"/>
                  <a:lumOff val="35000"/>
                </a:schemeClr>
              </a:solidFill>
            </a:endParaRPr>
          </a:p>
        </p:txBody>
      </p:sp>
      <p:sp>
        <p:nvSpPr>
          <p:cNvPr id="942" name="等腰三角形 14"/>
          <p:cNvSpPr/>
          <p:nvPr/>
        </p:nvSpPr>
        <p:spPr>
          <a:xfrm rot="18781069">
            <a:off x="3527074" y="4154890"/>
            <a:ext cx="252857" cy="217982"/>
          </a:xfrm>
          <a:prstGeom prst="triangle">
            <a:avLst/>
          </a:prstGeom>
          <a:solidFill>
            <a:srgbClr val="FFC000"/>
          </a:solidFill>
          <a:ln w="12700">
            <a:miter lim="400000"/>
          </a:ln>
        </p:spPr>
        <p:txBody>
          <a:bodyPr lIns="48175" tIns="48175" rIns="48175" bIns="48175" anchor="ctr"/>
          <a:lstStyle/>
          <a:p>
            <a:pPr algn="ctr" defTabSz="963295">
              <a:defRPr sz="2400">
                <a:solidFill>
                  <a:srgbClr val="FFFFFF"/>
                </a:solidFill>
              </a:defRPr>
            </a:pPr>
          </a:p>
        </p:txBody>
      </p:sp>
      <p:sp>
        <p:nvSpPr>
          <p:cNvPr id="943" name="等腰三角形 15"/>
          <p:cNvSpPr/>
          <p:nvPr/>
        </p:nvSpPr>
        <p:spPr>
          <a:xfrm rot="4492240">
            <a:off x="6978347" y="2167238"/>
            <a:ext cx="252858" cy="217982"/>
          </a:xfrm>
          <a:prstGeom prst="triangle">
            <a:avLst/>
          </a:prstGeom>
          <a:solidFill>
            <a:srgbClr val="FFC000"/>
          </a:solidFill>
          <a:ln w="12700">
            <a:miter lim="400000"/>
          </a:ln>
        </p:spPr>
        <p:txBody>
          <a:bodyPr lIns="48175" tIns="48175" rIns="48175" bIns="48175" anchor="ctr"/>
          <a:lstStyle/>
          <a:p>
            <a:pPr algn="ctr" defTabSz="963295">
              <a:defRPr sz="2400">
                <a:solidFill>
                  <a:srgbClr val="FFFFFF"/>
                </a:solidFill>
              </a:defRPr>
            </a:pPr>
          </a:p>
        </p:txBody>
      </p:sp>
      <p:sp>
        <p:nvSpPr>
          <p:cNvPr id="944" name="等腰三角形 16"/>
          <p:cNvSpPr/>
          <p:nvPr/>
        </p:nvSpPr>
        <p:spPr>
          <a:xfrm rot="5996743">
            <a:off x="8451562" y="5145869"/>
            <a:ext cx="252857" cy="217982"/>
          </a:xfrm>
          <a:prstGeom prst="triangle">
            <a:avLst/>
          </a:prstGeom>
          <a:solidFill>
            <a:srgbClr val="FFC000"/>
          </a:solidFill>
          <a:ln w="12700">
            <a:miter lim="400000"/>
          </a:ln>
        </p:spPr>
        <p:txBody>
          <a:bodyPr lIns="48175" tIns="48175" rIns="48175" bIns="48175" anchor="ctr"/>
          <a:lstStyle/>
          <a:p>
            <a:pPr algn="ctr" defTabSz="963295">
              <a:defRPr sz="2400">
                <a:solidFill>
                  <a:srgbClr val="FFFFFF"/>
                </a:solidFill>
              </a:defRPr>
            </a:pPr>
          </a:p>
        </p:txBody>
      </p:sp>
      <p:sp>
        <p:nvSpPr>
          <p:cNvPr id="945" name="Oval 6"/>
          <p:cNvSpPr/>
          <p:nvPr/>
        </p:nvSpPr>
        <p:spPr>
          <a:xfrm>
            <a:off x="5128441" y="1756903"/>
            <a:ext cx="1664394" cy="1667740"/>
          </a:xfrm>
          <a:prstGeom prst="ellipse">
            <a:avLst/>
          </a:prstGeom>
          <a:solidFill>
            <a:srgbClr val="FFC000"/>
          </a:solidFill>
          <a:ln w="12700">
            <a:miter lim="400000"/>
          </a:ln>
        </p:spPr>
        <p:txBody>
          <a:bodyPr lIns="48175" tIns="48175" rIns="48175" bIns="48175"/>
          <a:lstStyle/>
          <a:p>
            <a:pPr defTabSz="963295">
              <a:defRPr sz="2400"/>
            </a:pPr>
          </a:p>
        </p:txBody>
      </p:sp>
      <p:sp>
        <p:nvSpPr>
          <p:cNvPr id="946" name="Oval 7"/>
          <p:cNvSpPr/>
          <p:nvPr/>
        </p:nvSpPr>
        <p:spPr>
          <a:xfrm>
            <a:off x="3699910" y="4235924"/>
            <a:ext cx="1664393" cy="1667740"/>
          </a:xfrm>
          <a:prstGeom prst="ellipse">
            <a:avLst/>
          </a:prstGeom>
          <a:solidFill>
            <a:srgbClr val="FFC000"/>
          </a:solidFill>
          <a:ln w="12700">
            <a:miter lim="400000"/>
          </a:ln>
        </p:spPr>
        <p:txBody>
          <a:bodyPr lIns="48175" tIns="48175" rIns="48175" bIns="48175"/>
          <a:lstStyle/>
          <a:p>
            <a:pPr defTabSz="963295">
              <a:defRPr sz="2400"/>
            </a:pPr>
          </a:p>
        </p:txBody>
      </p:sp>
      <p:sp>
        <p:nvSpPr>
          <p:cNvPr id="947" name="Oval 8"/>
          <p:cNvSpPr/>
          <p:nvPr/>
        </p:nvSpPr>
        <p:spPr>
          <a:xfrm>
            <a:off x="6555300" y="4235924"/>
            <a:ext cx="1666067" cy="1667740"/>
          </a:xfrm>
          <a:prstGeom prst="ellipse">
            <a:avLst/>
          </a:prstGeom>
          <a:solidFill>
            <a:srgbClr val="FFC000"/>
          </a:solidFill>
          <a:ln w="12700">
            <a:miter lim="400000"/>
          </a:ln>
        </p:spPr>
        <p:txBody>
          <a:bodyPr lIns="48175" tIns="48175" rIns="48175" bIns="48175"/>
          <a:lstStyle/>
          <a:p>
            <a:pPr defTabSz="963295">
              <a:defRPr sz="2400"/>
            </a:pPr>
          </a:p>
        </p:txBody>
      </p:sp>
      <p:sp>
        <p:nvSpPr>
          <p:cNvPr id="948" name="TextBox 30"/>
          <p:cNvSpPr/>
          <p:nvPr/>
        </p:nvSpPr>
        <p:spPr>
          <a:xfrm>
            <a:off x="5505387" y="2136745"/>
            <a:ext cx="910502" cy="861774"/>
          </a:xfrm>
          <a:prstGeom prst="rect">
            <a:avLst/>
          </a:prstGeom>
          <a:ln w="12700">
            <a:miter lim="400000"/>
          </a:ln>
        </p:spPr>
        <p:txBody>
          <a:bodyPr lIns="0" tIns="0" rIns="0" bIns="0">
            <a:spAutoFit/>
          </a:bodyPr>
          <a:lstStyle>
            <a:lvl1pPr algn="ctr" defTabSz="963295">
              <a:defRPr sz="2800" b="1">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solidFill>
                  <a:schemeClr val="tx1">
                    <a:lumMod val="65000"/>
                    <a:lumOff val="35000"/>
                  </a:schemeClr>
                </a:solidFill>
              </a:rPr>
              <a:t>职业化</a:t>
            </a:r>
            <a:endParaRPr dirty="0">
              <a:solidFill>
                <a:schemeClr val="tx1">
                  <a:lumMod val="65000"/>
                  <a:lumOff val="35000"/>
                </a:schemeClr>
              </a:solidFill>
            </a:endParaRPr>
          </a:p>
        </p:txBody>
      </p:sp>
      <p:sp>
        <p:nvSpPr>
          <p:cNvPr id="949" name="TextBox 30"/>
          <p:cNvSpPr/>
          <p:nvPr/>
        </p:nvSpPr>
        <p:spPr>
          <a:xfrm>
            <a:off x="6933082" y="4465176"/>
            <a:ext cx="910502" cy="1292662"/>
          </a:xfrm>
          <a:prstGeom prst="rect">
            <a:avLst/>
          </a:prstGeom>
          <a:ln w="12700">
            <a:miter lim="400000"/>
          </a:ln>
        </p:spPr>
        <p:txBody>
          <a:bodyPr lIns="0" tIns="0" rIns="0" bIns="0">
            <a:spAutoFit/>
          </a:bodyPr>
          <a:lstStyle>
            <a:lvl1pPr algn="ctr" defTabSz="963295">
              <a:defRPr sz="2800" b="1">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solidFill>
                  <a:schemeClr val="tx1">
                    <a:lumMod val="65000"/>
                    <a:lumOff val="35000"/>
                  </a:schemeClr>
                </a:solidFill>
              </a:rPr>
              <a:t>培训与会议</a:t>
            </a:r>
            <a:endParaRPr dirty="0">
              <a:solidFill>
                <a:schemeClr val="tx1">
                  <a:lumMod val="65000"/>
                  <a:lumOff val="35000"/>
                </a:schemeClr>
              </a:solidFill>
            </a:endParaRPr>
          </a:p>
        </p:txBody>
      </p:sp>
      <p:sp>
        <p:nvSpPr>
          <p:cNvPr id="950" name="TextBox 30"/>
          <p:cNvSpPr/>
          <p:nvPr/>
        </p:nvSpPr>
        <p:spPr>
          <a:xfrm>
            <a:off x="4076853" y="4615768"/>
            <a:ext cx="910502" cy="861774"/>
          </a:xfrm>
          <a:prstGeom prst="rect">
            <a:avLst/>
          </a:prstGeom>
          <a:ln w="12700">
            <a:miter lim="400000"/>
          </a:ln>
        </p:spPr>
        <p:txBody>
          <a:bodyPr lIns="0" tIns="0" rIns="0" bIns="0">
            <a:spAutoFit/>
          </a:bodyPr>
          <a:lstStyle>
            <a:lvl1pPr algn="ctr" defTabSz="963295">
              <a:defRPr sz="2800" b="1">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solidFill>
                  <a:schemeClr val="tx1">
                    <a:lumMod val="65000"/>
                    <a:lumOff val="35000"/>
                  </a:schemeClr>
                </a:solidFill>
              </a:rPr>
              <a:t>专业化</a:t>
            </a:r>
            <a:endParaRPr dirty="0">
              <a:solidFill>
                <a:schemeClr val="tx1">
                  <a:lumMod val="65000"/>
                  <a:lumOff val="35000"/>
                </a:schemeClr>
              </a:solidFill>
            </a:endParaRPr>
          </a:p>
        </p:txBody>
      </p:sp>
      <p:sp>
        <p:nvSpPr>
          <p:cNvPr id="2" name="9"/>
          <p:cNvSpPr txBox="1"/>
          <p:nvPr/>
        </p:nvSpPr>
        <p:spPr>
          <a:xfrm>
            <a:off x="472362" y="401812"/>
            <a:ext cx="3435256" cy="430887"/>
          </a:xfrm>
          <a:prstGeom prst="rect">
            <a:avLst/>
          </a:prstGeom>
          <a:noFill/>
        </p:spPr>
        <p:txBody>
          <a:bodyPr wrap="square" lIns="0" tIns="0" rIns="0" bIns="0" rtlCol="0">
            <a:spAutoFit/>
          </a:bodyPr>
          <a:lstStyle/>
          <a:p>
            <a:pPr marL="0" lvl="1"/>
            <a:r>
              <a:rPr lang="zh-CN" altLang="en-US" sz="2800" dirty="0">
                <a:solidFill>
                  <a:schemeClr val="tx1">
                    <a:lumMod val="65000"/>
                    <a:lumOff val="35000"/>
                  </a:schemeClr>
                </a:solidFill>
                <a:latin typeface="微软雅黑" panose="020B0503020204020204" charset="-122"/>
                <a:ea typeface="微软雅黑" panose="020B0503020204020204" charset="-122"/>
              </a:rPr>
              <a:t>主要收获</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cxnSp>
        <p:nvCxnSpPr>
          <p:cNvPr id="3"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sp>
        <p:nvSpPr>
          <p:cNvPr id="17" name="TextBox 29"/>
          <p:cNvSpPr/>
          <p:nvPr/>
        </p:nvSpPr>
        <p:spPr>
          <a:xfrm>
            <a:off x="8707120" y="3576955"/>
            <a:ext cx="3200400" cy="3206115"/>
          </a:xfrm>
          <a:prstGeom prst="rect">
            <a:avLst/>
          </a:prstGeom>
          <a:ln w="12700">
            <a:miter lim="400000"/>
          </a:ln>
        </p:spPr>
        <p:txBody>
          <a:bodyPr wrap="square"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285750" indent="-285750">
              <a:buFont typeface="Wingdings" panose="05000000000000000000" pitchFamily="2" charset="2"/>
              <a:buChar char="l"/>
            </a:pPr>
            <a:r>
              <a:rPr lang="zh-CN" altLang="en-US" dirty="0">
                <a:solidFill>
                  <a:schemeClr val="tx1">
                    <a:lumMod val="65000"/>
                    <a:lumOff val="35000"/>
                  </a:schemeClr>
                </a:solidFill>
              </a:rPr>
              <a:t>培训：</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en-US" altLang="zh-CN" dirty="0">
                <a:solidFill>
                  <a:schemeClr val="tx1">
                    <a:lumMod val="65000"/>
                    <a:lumOff val="35000"/>
                  </a:schemeClr>
                </a:solidFill>
              </a:rPr>
              <a:t>3.0</a:t>
            </a:r>
            <a:r>
              <a:rPr lang="zh-CN" altLang="en-US" dirty="0">
                <a:solidFill>
                  <a:schemeClr val="tx1">
                    <a:lumMod val="65000"/>
                    <a:lumOff val="35000"/>
                  </a:schemeClr>
                </a:solidFill>
              </a:rPr>
              <a:t>新功能特性培训；</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zh-CN" altLang="en-US" dirty="0">
                <a:solidFill>
                  <a:schemeClr val="tx1">
                    <a:lumMod val="65000"/>
                    <a:lumOff val="35000"/>
                  </a:schemeClr>
                </a:solidFill>
              </a:rPr>
              <a:t>序列号与授权实现培训；</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zh-CN" altLang="en-US" dirty="0">
                <a:solidFill>
                  <a:schemeClr val="tx1">
                    <a:lumMod val="65000"/>
                    <a:lumOff val="35000"/>
                  </a:schemeClr>
                </a:solidFill>
              </a:rPr>
              <a:t>紧急需求管理系统培训；</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zh-CN" altLang="en-US" dirty="0">
                <a:solidFill>
                  <a:schemeClr val="tx1">
                    <a:lumMod val="65000"/>
                    <a:lumOff val="35000"/>
                  </a:schemeClr>
                </a:solidFill>
              </a:rPr>
              <a:t>新员工培训；</a:t>
            </a:r>
            <a:endParaRPr lang="en-US" altLang="zh-CN" dirty="0">
              <a:solidFill>
                <a:schemeClr val="tx1">
                  <a:lumMod val="65000"/>
                  <a:lumOff val="35000"/>
                </a:schemeClr>
              </a:solidFill>
            </a:endParaRPr>
          </a:p>
          <a:p>
            <a:pPr marL="285750" indent="-285750">
              <a:buFont typeface="Wingdings" panose="05000000000000000000" pitchFamily="2" charset="2"/>
              <a:buChar char="l"/>
            </a:pPr>
            <a:r>
              <a:rPr lang="zh-CN" altLang="en-US" dirty="0">
                <a:solidFill>
                  <a:schemeClr val="tx1">
                    <a:lumMod val="65000"/>
                    <a:lumOff val="35000"/>
                  </a:schemeClr>
                </a:solidFill>
              </a:rPr>
              <a:t>会议：</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en-US" altLang="zh-CN" dirty="0">
                <a:solidFill>
                  <a:schemeClr val="tx1">
                    <a:lumMod val="65000"/>
                    <a:lumOff val="35000"/>
                  </a:schemeClr>
                </a:solidFill>
              </a:rPr>
              <a:t>C236</a:t>
            </a:r>
            <a:r>
              <a:rPr lang="zh-CN" altLang="en-US" dirty="0">
                <a:solidFill>
                  <a:schemeClr val="tx1">
                    <a:lumMod val="65000"/>
                    <a:lumOff val="35000"/>
                  </a:schemeClr>
                </a:solidFill>
              </a:rPr>
              <a:t>交流会；</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en-US" altLang="zh-CN" dirty="0">
                <a:solidFill>
                  <a:schemeClr val="tx1">
                    <a:lumMod val="65000"/>
                    <a:lumOff val="35000"/>
                  </a:schemeClr>
                </a:solidFill>
              </a:rPr>
              <a:t>3.0</a:t>
            </a:r>
            <a:r>
              <a:rPr lang="zh-CN" altLang="en-US" dirty="0">
                <a:solidFill>
                  <a:schemeClr val="tx1">
                    <a:lumMod val="65000"/>
                    <a:lumOff val="35000"/>
                  </a:schemeClr>
                </a:solidFill>
              </a:rPr>
              <a:t>项目周例会；</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zh-CN" altLang="en-US" dirty="0">
                <a:solidFill>
                  <a:schemeClr val="tx1">
                    <a:lumMod val="65000"/>
                    <a:lumOff val="35000"/>
                  </a:schemeClr>
                </a:solidFill>
              </a:rPr>
              <a:t>产品行销部例会</a:t>
            </a:r>
            <a:endParaRPr lang="en-US" altLang="zh-CN" dirty="0">
              <a:solidFill>
                <a:schemeClr val="tx1">
                  <a:lumMod val="65000"/>
                  <a:lumOff val="35000"/>
                </a:schemeClr>
              </a:solidFill>
            </a:endParaRPr>
          </a:p>
          <a:p>
            <a:endParaRPr dirty="0">
              <a:solidFill>
                <a:schemeClr val="tx1">
                  <a:lumMod val="65000"/>
                  <a:lumOff val="35000"/>
                </a:schemeClr>
              </a:solidFill>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40" name="组合 7"/>
          <p:cNvGrpSpPr/>
          <p:nvPr/>
        </p:nvGrpSpPr>
        <p:grpSpPr>
          <a:xfrm>
            <a:off x="645664" y="1784229"/>
            <a:ext cx="4623021" cy="4587541"/>
            <a:chOff x="-1" y="-1"/>
            <a:chExt cx="4385748" cy="4390302"/>
          </a:xfrm>
        </p:grpSpPr>
        <p:sp>
          <p:nvSpPr>
            <p:cNvPr id="1028" name="任意多边形 9"/>
            <p:cNvSpPr/>
            <p:nvPr/>
          </p:nvSpPr>
          <p:spPr>
            <a:xfrm>
              <a:off x="10769" y="-1"/>
              <a:ext cx="2195152" cy="21951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tx1">
                <a:lumMod val="65000"/>
                <a:lumOff val="35000"/>
              </a:schemeClr>
            </a:solidFill>
            <a:ln w="12700" cap="flat">
              <a:noFill/>
              <a:miter lim="400000"/>
            </a:ln>
            <a:effectLst/>
          </p:spPr>
          <p:txBody>
            <a:bodyPr wrap="square" lIns="48175" tIns="48175" rIns="48175" bIns="48175" numCol="1" anchor="ctr">
              <a:noAutofit/>
            </a:bodyPr>
            <a:lstStyle/>
            <a:p>
              <a:pPr algn="ctr" defTabSz="963295">
                <a:defRPr>
                  <a:solidFill>
                    <a:srgbClr val="FFFFFF"/>
                  </a:solidFill>
                </a:defRPr>
              </a:pPr>
            </a:p>
          </p:txBody>
        </p:sp>
        <p:sp>
          <p:nvSpPr>
            <p:cNvPr id="1029" name="任意多边形 11"/>
            <p:cNvSpPr/>
            <p:nvPr/>
          </p:nvSpPr>
          <p:spPr>
            <a:xfrm flipH="1">
              <a:off x="2186767" y="-1"/>
              <a:ext cx="2195151" cy="21951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rgbClr val="FFC000"/>
            </a:solidFill>
            <a:ln w="12700" cap="flat">
              <a:noFill/>
              <a:miter lim="400000"/>
            </a:ln>
            <a:effectLst/>
          </p:spPr>
          <p:txBody>
            <a:bodyPr wrap="square" lIns="48175" tIns="48175" rIns="48175" bIns="48175" numCol="1" anchor="ctr">
              <a:noAutofit/>
            </a:bodyPr>
            <a:lstStyle/>
            <a:p>
              <a:pPr algn="ctr" defTabSz="963295">
                <a:defRPr>
                  <a:solidFill>
                    <a:srgbClr val="FFFFFF"/>
                  </a:solidFill>
                </a:defRPr>
              </a:pPr>
            </a:p>
          </p:txBody>
        </p:sp>
        <p:sp>
          <p:nvSpPr>
            <p:cNvPr id="1030" name="任意多边形 13"/>
            <p:cNvSpPr/>
            <p:nvPr/>
          </p:nvSpPr>
          <p:spPr>
            <a:xfrm rot="10800000" flipH="1">
              <a:off x="-1" y="2195150"/>
              <a:ext cx="2195152" cy="21951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rgbClr val="FFC000"/>
            </a:solidFill>
            <a:ln w="12700" cap="flat">
              <a:noFill/>
              <a:miter lim="400000"/>
            </a:ln>
            <a:effectLst/>
          </p:spPr>
          <p:txBody>
            <a:bodyPr wrap="square" lIns="48175" tIns="48175" rIns="48175" bIns="48175" numCol="1" anchor="ctr">
              <a:noAutofit/>
            </a:bodyPr>
            <a:lstStyle/>
            <a:p>
              <a:pPr algn="ctr" defTabSz="963295">
                <a:defRPr>
                  <a:solidFill>
                    <a:srgbClr val="FFFFFF"/>
                  </a:solidFill>
                </a:defRPr>
              </a:pPr>
              <a:endParaRPr dirty="0"/>
            </a:p>
          </p:txBody>
        </p:sp>
        <p:sp>
          <p:nvSpPr>
            <p:cNvPr id="1031" name="任意多边形 14"/>
            <p:cNvSpPr/>
            <p:nvPr/>
          </p:nvSpPr>
          <p:spPr>
            <a:xfrm rot="10800000">
              <a:off x="2190596" y="2195150"/>
              <a:ext cx="2195151" cy="21951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tx1">
                <a:lumMod val="65000"/>
                <a:lumOff val="35000"/>
              </a:schemeClr>
            </a:solidFill>
            <a:ln w="12700" cap="flat">
              <a:noFill/>
              <a:miter lim="400000"/>
            </a:ln>
            <a:effectLst/>
          </p:spPr>
          <p:txBody>
            <a:bodyPr wrap="square" lIns="48175" tIns="48175" rIns="48175" bIns="48175" numCol="1" anchor="ctr">
              <a:noAutofit/>
            </a:bodyPr>
            <a:lstStyle/>
            <a:p>
              <a:pPr algn="ctr" defTabSz="963295">
                <a:defRPr>
                  <a:solidFill>
                    <a:srgbClr val="FFFFFF"/>
                  </a:solidFill>
                </a:defRPr>
              </a:pPr>
            </a:p>
          </p:txBody>
        </p:sp>
        <p:sp>
          <p:nvSpPr>
            <p:cNvPr id="1032" name="文本框 15"/>
            <p:cNvSpPr/>
            <p:nvPr/>
          </p:nvSpPr>
          <p:spPr>
            <a:xfrm rot="18900000">
              <a:off x="345596" y="503821"/>
              <a:ext cx="857711" cy="578951"/>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FFFFFF"/>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r>
                <a:t>01</a:t>
              </a:r>
            </a:p>
          </p:txBody>
        </p:sp>
        <p:sp>
          <p:nvSpPr>
            <p:cNvPr id="1033" name="文本框 16"/>
            <p:cNvSpPr/>
            <p:nvPr/>
          </p:nvSpPr>
          <p:spPr>
            <a:xfrm rot="18900000">
              <a:off x="184285" y="811997"/>
              <a:ext cx="1957823" cy="623287"/>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网络安全知识水平仍需提高</a:t>
              </a:r>
              <a:endParaRPr dirty="0"/>
            </a:p>
          </p:txBody>
        </p:sp>
        <p:sp>
          <p:nvSpPr>
            <p:cNvPr id="1034" name="文本框 32"/>
            <p:cNvSpPr/>
            <p:nvPr/>
          </p:nvSpPr>
          <p:spPr>
            <a:xfrm rot="2700000">
              <a:off x="3246652" y="522821"/>
              <a:ext cx="857711"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2E2E2E"/>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r>
                <a:t>02</a:t>
              </a:r>
            </a:p>
          </p:txBody>
        </p:sp>
        <p:sp>
          <p:nvSpPr>
            <p:cNvPr id="1035" name="文本框 33"/>
            <p:cNvSpPr/>
            <p:nvPr/>
          </p:nvSpPr>
          <p:spPr>
            <a:xfrm rot="2700000">
              <a:off x="2347581" y="955166"/>
              <a:ext cx="1957823" cy="374290"/>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对产品细节的掌握</a:t>
              </a:r>
              <a:endParaRPr dirty="0"/>
            </a:p>
          </p:txBody>
        </p:sp>
        <p:sp>
          <p:nvSpPr>
            <p:cNvPr id="1036" name="文本框 34"/>
            <p:cNvSpPr/>
            <p:nvPr/>
          </p:nvSpPr>
          <p:spPr>
            <a:xfrm rot="2700000">
              <a:off x="101988" y="3038835"/>
              <a:ext cx="1957823" cy="374290"/>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p:sp>
          <p:nvSpPr>
            <p:cNvPr id="1037" name="文本框 35"/>
            <p:cNvSpPr/>
            <p:nvPr/>
          </p:nvSpPr>
          <p:spPr>
            <a:xfrm rot="2700000">
              <a:off x="342721" y="3288434"/>
              <a:ext cx="857710"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2E2E2E"/>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r>
                <a:t>03</a:t>
              </a:r>
            </a:p>
          </p:txBody>
        </p:sp>
        <p:sp>
          <p:nvSpPr>
            <p:cNvPr id="1038" name="文本框 36"/>
            <p:cNvSpPr/>
            <p:nvPr/>
          </p:nvSpPr>
          <p:spPr>
            <a:xfrm rot="18900000">
              <a:off x="3267895" y="3183994"/>
              <a:ext cx="857712"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FFFFFF"/>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r>
                <a:t>04</a:t>
              </a:r>
            </a:p>
          </p:txBody>
        </p:sp>
        <p:sp>
          <p:nvSpPr>
            <p:cNvPr id="1039" name="文本框 37"/>
            <p:cNvSpPr/>
            <p:nvPr/>
          </p:nvSpPr>
          <p:spPr>
            <a:xfrm rot="18900000">
              <a:off x="2382207" y="2914336"/>
              <a:ext cx="1957822" cy="623287"/>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项目优先级偶尔把握不好</a:t>
              </a:r>
              <a:endParaRPr dirty="0"/>
            </a:p>
          </p:txBody>
        </p:sp>
      </p:grpSp>
      <p:sp>
        <p:nvSpPr>
          <p:cNvPr id="1041" name="平行四边形 23"/>
          <p:cNvSpPr/>
          <p:nvPr/>
        </p:nvSpPr>
        <p:spPr>
          <a:xfrm>
            <a:off x="6165018" y="2571277"/>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algn="ctr" defTabSz="963295">
              <a:defRPr sz="2400">
                <a:solidFill>
                  <a:srgbClr val="FFFFFF"/>
                </a:solidFill>
              </a:defRPr>
            </a:pPr>
          </a:p>
        </p:txBody>
      </p:sp>
      <p:sp>
        <p:nvSpPr>
          <p:cNvPr id="1042" name="平行四边形 24"/>
          <p:cNvSpPr/>
          <p:nvPr/>
        </p:nvSpPr>
        <p:spPr>
          <a:xfrm>
            <a:off x="6165018" y="3708156"/>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algn="ctr" defTabSz="963295">
              <a:defRPr sz="2400">
                <a:solidFill>
                  <a:srgbClr val="FFFFFF"/>
                </a:solidFill>
              </a:defRPr>
            </a:pPr>
          </a:p>
        </p:txBody>
      </p:sp>
      <p:sp>
        <p:nvSpPr>
          <p:cNvPr id="1043" name="平行四边形 25"/>
          <p:cNvSpPr/>
          <p:nvPr/>
        </p:nvSpPr>
        <p:spPr>
          <a:xfrm>
            <a:off x="6165018" y="4845035"/>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algn="ctr" defTabSz="963295">
              <a:defRPr sz="2400">
                <a:solidFill>
                  <a:srgbClr val="FFFFFF"/>
                </a:solidFill>
              </a:defRPr>
            </a:pPr>
          </a:p>
        </p:txBody>
      </p:sp>
      <p:grpSp>
        <p:nvGrpSpPr>
          <p:cNvPr id="1047" name="组合 26"/>
          <p:cNvGrpSpPr/>
          <p:nvPr/>
        </p:nvGrpSpPr>
        <p:grpSpPr>
          <a:xfrm>
            <a:off x="6165018" y="1808002"/>
            <a:ext cx="5294204" cy="763276"/>
            <a:chOff x="0" y="0"/>
            <a:chExt cx="5294203" cy="763275"/>
          </a:xfrm>
        </p:grpSpPr>
        <p:sp>
          <p:nvSpPr>
            <p:cNvPr id="1044" name="矩形 27"/>
            <p:cNvSpPr/>
            <p:nvPr/>
          </p:nvSpPr>
          <p:spPr>
            <a:xfrm>
              <a:off x="0" y="20571"/>
              <a:ext cx="5294203" cy="742704"/>
            </a:xfrm>
            <a:prstGeom prst="rect">
              <a:avLst/>
            </a:prstGeom>
            <a:solidFill>
              <a:srgbClr val="FFC000"/>
            </a:solidFill>
            <a:ln w="12700" cap="flat">
              <a:noFill/>
              <a:miter lim="400000"/>
            </a:ln>
            <a:effectLst/>
          </p:spPr>
          <p:txBody>
            <a:bodyPr wrap="square" lIns="48175" tIns="48175" rIns="48175" bIns="48175" numCol="1" anchor="ctr">
              <a:noAutofit/>
            </a:bodyPr>
            <a:lstStyle/>
            <a:p>
              <a:pPr algn="ctr" defTabSz="963295">
                <a:defRPr sz="2400">
                  <a:solidFill>
                    <a:srgbClr val="FFFFFF"/>
                  </a:solidFill>
                </a:defRPr>
              </a:pPr>
            </a:p>
          </p:txBody>
        </p:sp>
        <p:sp>
          <p:nvSpPr>
            <p:cNvPr id="1045" name="Freeform 48"/>
            <p:cNvSpPr/>
            <p:nvPr/>
          </p:nvSpPr>
          <p:spPr>
            <a:xfrm>
              <a:off x="152789" y="142498"/>
              <a:ext cx="474272" cy="453973"/>
            </a:xfrm>
            <a:custGeom>
              <a:avLst/>
              <a:gdLst/>
              <a:ahLst/>
              <a:cxnLst>
                <a:cxn ang="0">
                  <a:pos x="wd2" y="hd2"/>
                </a:cxn>
                <a:cxn ang="5400000">
                  <a:pos x="wd2" y="hd2"/>
                </a:cxn>
                <a:cxn ang="10800000">
                  <a:pos x="wd2" y="hd2"/>
                </a:cxn>
                <a:cxn ang="16200000">
                  <a:pos x="wd2" y="hd2"/>
                </a:cxn>
              </a:cxnLst>
              <a:rect l="0" t="0" r="r" b="b"/>
              <a:pathLst>
                <a:path w="21600" h="21600" extrusionOk="0">
                  <a:moveTo>
                    <a:pt x="14618" y="8064"/>
                  </a:moveTo>
                  <a:cubicBezTo>
                    <a:pt x="14549" y="8136"/>
                    <a:pt x="14480" y="8244"/>
                    <a:pt x="14446" y="8316"/>
                  </a:cubicBezTo>
                  <a:cubicBezTo>
                    <a:pt x="14411" y="8316"/>
                    <a:pt x="14411" y="8352"/>
                    <a:pt x="14411" y="8352"/>
                  </a:cubicBezTo>
                  <a:cubicBezTo>
                    <a:pt x="14377" y="8424"/>
                    <a:pt x="14308" y="8496"/>
                    <a:pt x="14274" y="8604"/>
                  </a:cubicBezTo>
                  <a:cubicBezTo>
                    <a:pt x="14274" y="8640"/>
                    <a:pt x="14239" y="8640"/>
                    <a:pt x="14239" y="8676"/>
                  </a:cubicBezTo>
                  <a:cubicBezTo>
                    <a:pt x="14205" y="8784"/>
                    <a:pt x="14171" y="8856"/>
                    <a:pt x="14136" y="8964"/>
                  </a:cubicBezTo>
                  <a:cubicBezTo>
                    <a:pt x="14136" y="8964"/>
                    <a:pt x="14136" y="9000"/>
                    <a:pt x="14136" y="9000"/>
                  </a:cubicBezTo>
                  <a:cubicBezTo>
                    <a:pt x="14102" y="9108"/>
                    <a:pt x="14068" y="9180"/>
                    <a:pt x="14068" y="9288"/>
                  </a:cubicBezTo>
                  <a:cubicBezTo>
                    <a:pt x="14068" y="9324"/>
                    <a:pt x="14068" y="9360"/>
                    <a:pt x="14033" y="9396"/>
                  </a:cubicBezTo>
                  <a:cubicBezTo>
                    <a:pt x="14033" y="9504"/>
                    <a:pt x="14033" y="9612"/>
                    <a:pt x="14033" y="9720"/>
                  </a:cubicBezTo>
                  <a:cubicBezTo>
                    <a:pt x="14033" y="9864"/>
                    <a:pt x="14033" y="10008"/>
                    <a:pt x="14068" y="10116"/>
                  </a:cubicBezTo>
                  <a:cubicBezTo>
                    <a:pt x="14068" y="10152"/>
                    <a:pt x="14068" y="10188"/>
                    <a:pt x="14068" y="10188"/>
                  </a:cubicBezTo>
                  <a:cubicBezTo>
                    <a:pt x="14102" y="10332"/>
                    <a:pt x="14136" y="10440"/>
                    <a:pt x="14171" y="10548"/>
                  </a:cubicBezTo>
                  <a:cubicBezTo>
                    <a:pt x="14171" y="10584"/>
                    <a:pt x="14171" y="10584"/>
                    <a:pt x="14171" y="10620"/>
                  </a:cubicBezTo>
                  <a:cubicBezTo>
                    <a:pt x="14239" y="10728"/>
                    <a:pt x="14274" y="10836"/>
                    <a:pt x="14343" y="10944"/>
                  </a:cubicBezTo>
                  <a:cubicBezTo>
                    <a:pt x="14343" y="10980"/>
                    <a:pt x="14343" y="10980"/>
                    <a:pt x="14377" y="11016"/>
                  </a:cubicBezTo>
                  <a:cubicBezTo>
                    <a:pt x="14446" y="11124"/>
                    <a:pt x="14515" y="11232"/>
                    <a:pt x="14583" y="11340"/>
                  </a:cubicBezTo>
                  <a:cubicBezTo>
                    <a:pt x="14583" y="11340"/>
                    <a:pt x="14583" y="11340"/>
                    <a:pt x="14583" y="11340"/>
                  </a:cubicBezTo>
                  <a:cubicBezTo>
                    <a:pt x="14687" y="11448"/>
                    <a:pt x="14755" y="11520"/>
                    <a:pt x="14859" y="11628"/>
                  </a:cubicBezTo>
                  <a:cubicBezTo>
                    <a:pt x="14859" y="11628"/>
                    <a:pt x="14859" y="11628"/>
                    <a:pt x="14859" y="11628"/>
                  </a:cubicBezTo>
                  <a:cubicBezTo>
                    <a:pt x="14962" y="11736"/>
                    <a:pt x="15065" y="11808"/>
                    <a:pt x="15168" y="11880"/>
                  </a:cubicBezTo>
                  <a:cubicBezTo>
                    <a:pt x="15203" y="11880"/>
                    <a:pt x="15203" y="11880"/>
                    <a:pt x="15203" y="11880"/>
                  </a:cubicBezTo>
                  <a:cubicBezTo>
                    <a:pt x="15340" y="11952"/>
                    <a:pt x="15443" y="12024"/>
                    <a:pt x="15546" y="12060"/>
                  </a:cubicBezTo>
                  <a:cubicBezTo>
                    <a:pt x="15581" y="12060"/>
                    <a:pt x="15581" y="12060"/>
                    <a:pt x="15581" y="12060"/>
                  </a:cubicBezTo>
                  <a:cubicBezTo>
                    <a:pt x="15856" y="12168"/>
                    <a:pt x="16131" y="12240"/>
                    <a:pt x="16441" y="12240"/>
                  </a:cubicBezTo>
                  <a:cubicBezTo>
                    <a:pt x="17748" y="12240"/>
                    <a:pt x="18814" y="11124"/>
                    <a:pt x="18814" y="9720"/>
                  </a:cubicBezTo>
                  <a:cubicBezTo>
                    <a:pt x="18814" y="8316"/>
                    <a:pt x="17748" y="7200"/>
                    <a:pt x="16441" y="7200"/>
                  </a:cubicBezTo>
                  <a:cubicBezTo>
                    <a:pt x="16097" y="7200"/>
                    <a:pt x="15753" y="7272"/>
                    <a:pt x="15478" y="7416"/>
                  </a:cubicBezTo>
                  <a:cubicBezTo>
                    <a:pt x="15478" y="7416"/>
                    <a:pt x="15478" y="7416"/>
                    <a:pt x="15478" y="7416"/>
                  </a:cubicBezTo>
                  <a:cubicBezTo>
                    <a:pt x="15443" y="7416"/>
                    <a:pt x="15443" y="7416"/>
                    <a:pt x="15443" y="7416"/>
                  </a:cubicBezTo>
                  <a:cubicBezTo>
                    <a:pt x="15340" y="7488"/>
                    <a:pt x="15271" y="7524"/>
                    <a:pt x="15203" y="7560"/>
                  </a:cubicBezTo>
                  <a:cubicBezTo>
                    <a:pt x="15168" y="7560"/>
                    <a:pt x="15168" y="7596"/>
                    <a:pt x="15134" y="7596"/>
                  </a:cubicBezTo>
                  <a:cubicBezTo>
                    <a:pt x="15065" y="7668"/>
                    <a:pt x="14962" y="7740"/>
                    <a:pt x="14893" y="7776"/>
                  </a:cubicBezTo>
                  <a:cubicBezTo>
                    <a:pt x="14893" y="7812"/>
                    <a:pt x="14859" y="7812"/>
                    <a:pt x="14859" y="7812"/>
                  </a:cubicBezTo>
                  <a:cubicBezTo>
                    <a:pt x="14790" y="7884"/>
                    <a:pt x="14721" y="7956"/>
                    <a:pt x="14652" y="8028"/>
                  </a:cubicBezTo>
                  <a:cubicBezTo>
                    <a:pt x="14652" y="8028"/>
                    <a:pt x="14618" y="8064"/>
                    <a:pt x="14618" y="8064"/>
                  </a:cubicBezTo>
                  <a:close/>
                  <a:moveTo>
                    <a:pt x="10800" y="5040"/>
                  </a:moveTo>
                  <a:cubicBezTo>
                    <a:pt x="12141" y="5040"/>
                    <a:pt x="13208" y="3888"/>
                    <a:pt x="13208" y="2520"/>
                  </a:cubicBezTo>
                  <a:cubicBezTo>
                    <a:pt x="13208" y="1116"/>
                    <a:pt x="12141" y="0"/>
                    <a:pt x="10800" y="0"/>
                  </a:cubicBezTo>
                  <a:cubicBezTo>
                    <a:pt x="9459" y="0"/>
                    <a:pt x="8392" y="1116"/>
                    <a:pt x="8392" y="2520"/>
                  </a:cubicBezTo>
                  <a:cubicBezTo>
                    <a:pt x="8392" y="3888"/>
                    <a:pt x="9459" y="5040"/>
                    <a:pt x="10800" y="5040"/>
                  </a:cubicBezTo>
                  <a:close/>
                  <a:moveTo>
                    <a:pt x="13036" y="12096"/>
                  </a:moveTo>
                  <a:lnTo>
                    <a:pt x="13036" y="10188"/>
                  </a:lnTo>
                  <a:cubicBezTo>
                    <a:pt x="13036" y="10044"/>
                    <a:pt x="13001" y="9864"/>
                    <a:pt x="13001" y="9720"/>
                  </a:cubicBezTo>
                  <a:cubicBezTo>
                    <a:pt x="13001" y="9576"/>
                    <a:pt x="13036" y="9432"/>
                    <a:pt x="13036" y="9252"/>
                  </a:cubicBezTo>
                  <a:lnTo>
                    <a:pt x="13036" y="9144"/>
                  </a:lnTo>
                  <a:lnTo>
                    <a:pt x="13070" y="9144"/>
                  </a:lnTo>
                  <a:cubicBezTo>
                    <a:pt x="13242" y="8028"/>
                    <a:pt x="13896" y="7092"/>
                    <a:pt x="14824" y="6588"/>
                  </a:cubicBezTo>
                  <a:cubicBezTo>
                    <a:pt x="14171" y="5940"/>
                    <a:pt x="13311" y="5544"/>
                    <a:pt x="12348" y="5544"/>
                  </a:cubicBezTo>
                  <a:lnTo>
                    <a:pt x="9252" y="5544"/>
                  </a:lnTo>
                  <a:cubicBezTo>
                    <a:pt x="8289" y="5544"/>
                    <a:pt x="7429" y="5940"/>
                    <a:pt x="6776" y="6588"/>
                  </a:cubicBezTo>
                  <a:cubicBezTo>
                    <a:pt x="7842" y="7164"/>
                    <a:pt x="8599" y="8352"/>
                    <a:pt x="8599" y="9720"/>
                  </a:cubicBezTo>
                  <a:cubicBezTo>
                    <a:pt x="8599" y="10008"/>
                    <a:pt x="8564" y="10260"/>
                    <a:pt x="8496" y="10548"/>
                  </a:cubicBezTo>
                  <a:lnTo>
                    <a:pt x="8496" y="12060"/>
                  </a:lnTo>
                  <a:cubicBezTo>
                    <a:pt x="9493" y="12492"/>
                    <a:pt x="10284" y="13284"/>
                    <a:pt x="10800" y="14256"/>
                  </a:cubicBezTo>
                  <a:cubicBezTo>
                    <a:pt x="11282" y="13284"/>
                    <a:pt x="12107" y="12528"/>
                    <a:pt x="13036" y="12096"/>
                  </a:cubicBezTo>
                  <a:close/>
                  <a:moveTo>
                    <a:pt x="9699" y="14400"/>
                  </a:moveTo>
                  <a:cubicBezTo>
                    <a:pt x="9631" y="14292"/>
                    <a:pt x="9562" y="14184"/>
                    <a:pt x="9459" y="14076"/>
                  </a:cubicBezTo>
                  <a:cubicBezTo>
                    <a:pt x="9459" y="14040"/>
                    <a:pt x="9424" y="14040"/>
                    <a:pt x="9424" y="14040"/>
                  </a:cubicBezTo>
                  <a:cubicBezTo>
                    <a:pt x="9355" y="13932"/>
                    <a:pt x="9287" y="13860"/>
                    <a:pt x="9183" y="13752"/>
                  </a:cubicBezTo>
                  <a:cubicBezTo>
                    <a:pt x="9183" y="13752"/>
                    <a:pt x="9149" y="13752"/>
                    <a:pt x="9149" y="13716"/>
                  </a:cubicBezTo>
                  <a:cubicBezTo>
                    <a:pt x="9046" y="13644"/>
                    <a:pt x="8977" y="13572"/>
                    <a:pt x="8874" y="13500"/>
                  </a:cubicBezTo>
                  <a:cubicBezTo>
                    <a:pt x="8839" y="13464"/>
                    <a:pt x="8839" y="13464"/>
                    <a:pt x="8839" y="13464"/>
                  </a:cubicBezTo>
                  <a:cubicBezTo>
                    <a:pt x="8496" y="13212"/>
                    <a:pt x="8152" y="13032"/>
                    <a:pt x="7739" y="12924"/>
                  </a:cubicBezTo>
                  <a:cubicBezTo>
                    <a:pt x="7670" y="12888"/>
                    <a:pt x="7567" y="12852"/>
                    <a:pt x="7498" y="12852"/>
                  </a:cubicBezTo>
                  <a:cubicBezTo>
                    <a:pt x="7464" y="12816"/>
                    <a:pt x="7395" y="12816"/>
                    <a:pt x="7361" y="12816"/>
                  </a:cubicBezTo>
                  <a:cubicBezTo>
                    <a:pt x="7292" y="12816"/>
                    <a:pt x="7223" y="12780"/>
                    <a:pt x="7154" y="12780"/>
                  </a:cubicBezTo>
                  <a:cubicBezTo>
                    <a:pt x="7120" y="12780"/>
                    <a:pt x="7085" y="12780"/>
                    <a:pt x="7051" y="12780"/>
                  </a:cubicBezTo>
                  <a:cubicBezTo>
                    <a:pt x="6948" y="12744"/>
                    <a:pt x="6845" y="12744"/>
                    <a:pt x="6707" y="12744"/>
                  </a:cubicBezTo>
                  <a:lnTo>
                    <a:pt x="3611" y="12744"/>
                  </a:lnTo>
                  <a:cubicBezTo>
                    <a:pt x="1617" y="12744"/>
                    <a:pt x="0" y="14436"/>
                    <a:pt x="0" y="16560"/>
                  </a:cubicBezTo>
                  <a:lnTo>
                    <a:pt x="0" y="21600"/>
                  </a:lnTo>
                  <a:lnTo>
                    <a:pt x="2132" y="21600"/>
                  </a:lnTo>
                  <a:lnTo>
                    <a:pt x="2132" y="16344"/>
                  </a:lnTo>
                  <a:lnTo>
                    <a:pt x="2855" y="16344"/>
                  </a:lnTo>
                  <a:lnTo>
                    <a:pt x="2855" y="21600"/>
                  </a:lnTo>
                  <a:lnTo>
                    <a:pt x="7429" y="21600"/>
                  </a:lnTo>
                  <a:lnTo>
                    <a:pt x="7429" y="16344"/>
                  </a:lnTo>
                  <a:lnTo>
                    <a:pt x="8152" y="16344"/>
                  </a:lnTo>
                  <a:lnTo>
                    <a:pt x="8152" y="21600"/>
                  </a:lnTo>
                  <a:lnTo>
                    <a:pt x="10353" y="21600"/>
                  </a:lnTo>
                  <a:lnTo>
                    <a:pt x="10353" y="16560"/>
                  </a:lnTo>
                  <a:cubicBezTo>
                    <a:pt x="10353" y="15732"/>
                    <a:pt x="10112" y="15012"/>
                    <a:pt x="9699" y="14400"/>
                  </a:cubicBezTo>
                  <a:cubicBezTo>
                    <a:pt x="9699" y="14400"/>
                    <a:pt x="9699" y="14400"/>
                    <a:pt x="9699" y="14400"/>
                  </a:cubicBezTo>
                  <a:close/>
                  <a:moveTo>
                    <a:pt x="17989" y="12744"/>
                  </a:moveTo>
                  <a:lnTo>
                    <a:pt x="14893" y="12744"/>
                  </a:lnTo>
                  <a:cubicBezTo>
                    <a:pt x="14755" y="12744"/>
                    <a:pt x="14652" y="12744"/>
                    <a:pt x="14549" y="12780"/>
                  </a:cubicBezTo>
                  <a:cubicBezTo>
                    <a:pt x="14515" y="12780"/>
                    <a:pt x="14480" y="12780"/>
                    <a:pt x="14446" y="12780"/>
                  </a:cubicBezTo>
                  <a:cubicBezTo>
                    <a:pt x="14377" y="12780"/>
                    <a:pt x="14274" y="12816"/>
                    <a:pt x="14205" y="12816"/>
                  </a:cubicBezTo>
                  <a:cubicBezTo>
                    <a:pt x="14171" y="12816"/>
                    <a:pt x="14136" y="12816"/>
                    <a:pt x="14102" y="12852"/>
                  </a:cubicBezTo>
                  <a:cubicBezTo>
                    <a:pt x="14033" y="12852"/>
                    <a:pt x="13930" y="12888"/>
                    <a:pt x="13861" y="12888"/>
                  </a:cubicBezTo>
                  <a:cubicBezTo>
                    <a:pt x="13311" y="13068"/>
                    <a:pt x="12829" y="13356"/>
                    <a:pt x="12417" y="13752"/>
                  </a:cubicBezTo>
                  <a:cubicBezTo>
                    <a:pt x="12417" y="13752"/>
                    <a:pt x="12417" y="13752"/>
                    <a:pt x="12417" y="13788"/>
                  </a:cubicBezTo>
                  <a:cubicBezTo>
                    <a:pt x="12313" y="13860"/>
                    <a:pt x="12245" y="13968"/>
                    <a:pt x="12141" y="14040"/>
                  </a:cubicBezTo>
                  <a:cubicBezTo>
                    <a:pt x="12141" y="14040"/>
                    <a:pt x="12141" y="14076"/>
                    <a:pt x="12141" y="14076"/>
                  </a:cubicBezTo>
                  <a:cubicBezTo>
                    <a:pt x="11591" y="14724"/>
                    <a:pt x="11247" y="15588"/>
                    <a:pt x="11247" y="16560"/>
                  </a:cubicBezTo>
                  <a:lnTo>
                    <a:pt x="11247" y="21600"/>
                  </a:lnTo>
                  <a:lnTo>
                    <a:pt x="13380" y="21600"/>
                  </a:lnTo>
                  <a:lnTo>
                    <a:pt x="13380" y="16344"/>
                  </a:lnTo>
                  <a:lnTo>
                    <a:pt x="14102" y="16344"/>
                  </a:lnTo>
                  <a:lnTo>
                    <a:pt x="14102" y="21600"/>
                  </a:lnTo>
                  <a:lnTo>
                    <a:pt x="18676" y="21600"/>
                  </a:lnTo>
                  <a:lnTo>
                    <a:pt x="18676" y="16344"/>
                  </a:lnTo>
                  <a:lnTo>
                    <a:pt x="19399" y="16344"/>
                  </a:lnTo>
                  <a:lnTo>
                    <a:pt x="19399" y="21600"/>
                  </a:lnTo>
                  <a:lnTo>
                    <a:pt x="21600" y="21600"/>
                  </a:lnTo>
                  <a:lnTo>
                    <a:pt x="21600" y="16560"/>
                  </a:lnTo>
                  <a:cubicBezTo>
                    <a:pt x="21600" y="14436"/>
                    <a:pt x="19983" y="12744"/>
                    <a:pt x="17989" y="12744"/>
                  </a:cubicBezTo>
                  <a:close/>
                  <a:moveTo>
                    <a:pt x="5194" y="12240"/>
                  </a:moveTo>
                  <a:cubicBezTo>
                    <a:pt x="5469" y="12240"/>
                    <a:pt x="5744" y="12168"/>
                    <a:pt x="6019" y="12060"/>
                  </a:cubicBezTo>
                  <a:cubicBezTo>
                    <a:pt x="6019" y="12060"/>
                    <a:pt x="6019" y="12060"/>
                    <a:pt x="6054" y="12060"/>
                  </a:cubicBezTo>
                  <a:cubicBezTo>
                    <a:pt x="6157" y="12024"/>
                    <a:pt x="6294" y="11952"/>
                    <a:pt x="6397" y="11880"/>
                  </a:cubicBezTo>
                  <a:cubicBezTo>
                    <a:pt x="6397" y="11880"/>
                    <a:pt x="6397" y="11880"/>
                    <a:pt x="6397" y="11880"/>
                  </a:cubicBezTo>
                  <a:cubicBezTo>
                    <a:pt x="6535" y="11808"/>
                    <a:pt x="6638" y="11736"/>
                    <a:pt x="6741" y="11628"/>
                  </a:cubicBezTo>
                  <a:cubicBezTo>
                    <a:pt x="6741" y="11628"/>
                    <a:pt x="6741" y="11628"/>
                    <a:pt x="6741" y="11628"/>
                  </a:cubicBezTo>
                  <a:cubicBezTo>
                    <a:pt x="6948" y="11448"/>
                    <a:pt x="7085" y="11232"/>
                    <a:pt x="7223" y="11016"/>
                  </a:cubicBezTo>
                  <a:cubicBezTo>
                    <a:pt x="7257" y="10980"/>
                    <a:pt x="7257" y="10980"/>
                    <a:pt x="7257" y="10944"/>
                  </a:cubicBezTo>
                  <a:cubicBezTo>
                    <a:pt x="7326" y="10836"/>
                    <a:pt x="7361" y="10728"/>
                    <a:pt x="7429" y="10620"/>
                  </a:cubicBezTo>
                  <a:cubicBezTo>
                    <a:pt x="7429" y="10584"/>
                    <a:pt x="7429" y="10584"/>
                    <a:pt x="7429" y="10548"/>
                  </a:cubicBezTo>
                  <a:cubicBezTo>
                    <a:pt x="7464" y="10440"/>
                    <a:pt x="7498" y="10332"/>
                    <a:pt x="7532" y="10188"/>
                  </a:cubicBezTo>
                  <a:cubicBezTo>
                    <a:pt x="7532" y="10152"/>
                    <a:pt x="7532" y="10152"/>
                    <a:pt x="7532" y="10116"/>
                  </a:cubicBezTo>
                  <a:cubicBezTo>
                    <a:pt x="7567" y="10008"/>
                    <a:pt x="7567" y="9864"/>
                    <a:pt x="7567" y="9720"/>
                  </a:cubicBezTo>
                  <a:cubicBezTo>
                    <a:pt x="7567" y="9612"/>
                    <a:pt x="7567" y="9504"/>
                    <a:pt x="7567" y="9396"/>
                  </a:cubicBezTo>
                  <a:cubicBezTo>
                    <a:pt x="7532" y="9360"/>
                    <a:pt x="7532" y="9324"/>
                    <a:pt x="7532" y="9288"/>
                  </a:cubicBezTo>
                  <a:cubicBezTo>
                    <a:pt x="7532" y="9180"/>
                    <a:pt x="7498" y="9072"/>
                    <a:pt x="7464" y="9000"/>
                  </a:cubicBezTo>
                  <a:cubicBezTo>
                    <a:pt x="7464" y="8964"/>
                    <a:pt x="7464" y="8964"/>
                    <a:pt x="7464" y="8964"/>
                  </a:cubicBezTo>
                  <a:cubicBezTo>
                    <a:pt x="7429" y="8856"/>
                    <a:pt x="7395" y="8784"/>
                    <a:pt x="7361" y="8676"/>
                  </a:cubicBezTo>
                  <a:cubicBezTo>
                    <a:pt x="7361" y="8640"/>
                    <a:pt x="7326" y="8640"/>
                    <a:pt x="7326" y="8604"/>
                  </a:cubicBezTo>
                  <a:cubicBezTo>
                    <a:pt x="7292" y="8496"/>
                    <a:pt x="7223" y="8424"/>
                    <a:pt x="7189" y="8316"/>
                  </a:cubicBezTo>
                  <a:lnTo>
                    <a:pt x="7154" y="8316"/>
                  </a:lnTo>
                  <a:cubicBezTo>
                    <a:pt x="7120" y="8244"/>
                    <a:pt x="7051" y="8136"/>
                    <a:pt x="6982" y="8064"/>
                  </a:cubicBezTo>
                  <a:cubicBezTo>
                    <a:pt x="6982" y="8064"/>
                    <a:pt x="6948" y="8028"/>
                    <a:pt x="6948" y="8028"/>
                  </a:cubicBezTo>
                  <a:cubicBezTo>
                    <a:pt x="6879" y="7956"/>
                    <a:pt x="6810" y="7884"/>
                    <a:pt x="6707" y="7812"/>
                  </a:cubicBezTo>
                  <a:cubicBezTo>
                    <a:pt x="6707" y="7812"/>
                    <a:pt x="6707" y="7812"/>
                    <a:pt x="6707" y="7776"/>
                  </a:cubicBezTo>
                  <a:cubicBezTo>
                    <a:pt x="6638" y="7740"/>
                    <a:pt x="6535" y="7668"/>
                    <a:pt x="6466" y="7596"/>
                  </a:cubicBezTo>
                  <a:cubicBezTo>
                    <a:pt x="6432" y="7596"/>
                    <a:pt x="6432" y="7560"/>
                    <a:pt x="6397" y="7560"/>
                  </a:cubicBezTo>
                  <a:cubicBezTo>
                    <a:pt x="6329" y="7524"/>
                    <a:pt x="6225" y="7452"/>
                    <a:pt x="6157" y="7416"/>
                  </a:cubicBezTo>
                  <a:cubicBezTo>
                    <a:pt x="6157" y="7416"/>
                    <a:pt x="6122" y="7416"/>
                    <a:pt x="6122" y="7416"/>
                  </a:cubicBezTo>
                  <a:cubicBezTo>
                    <a:pt x="5847" y="7272"/>
                    <a:pt x="5503" y="7200"/>
                    <a:pt x="5194" y="7200"/>
                  </a:cubicBezTo>
                  <a:cubicBezTo>
                    <a:pt x="3852" y="7200"/>
                    <a:pt x="2786" y="8316"/>
                    <a:pt x="2786" y="9720"/>
                  </a:cubicBezTo>
                  <a:cubicBezTo>
                    <a:pt x="2786" y="11124"/>
                    <a:pt x="3852" y="12240"/>
                    <a:pt x="5194" y="12240"/>
                  </a:cubicBezTo>
                  <a:close/>
                </a:path>
              </a:pathLst>
            </a:custGeom>
            <a:solidFill>
              <a:srgbClr val="2E2E2E"/>
            </a:solidFill>
            <a:ln w="12700" cap="flat">
              <a:noFill/>
              <a:miter lim="400000"/>
            </a:ln>
            <a:effectLst/>
          </p:spPr>
          <p:txBody>
            <a:bodyPr wrap="square" lIns="48175" tIns="48175" rIns="48175" bIns="48175" numCol="1" anchor="t">
              <a:noAutofit/>
            </a:bodyPr>
            <a:lstStyle/>
            <a:p>
              <a:pPr defTabSz="963295">
                <a:defRPr>
                  <a:solidFill>
                    <a:srgbClr val="ED7D31"/>
                  </a:solidFill>
                </a:defRPr>
              </a:pPr>
            </a:p>
          </p:txBody>
        </p:sp>
        <p:sp>
          <p:nvSpPr>
            <p:cNvPr id="1046" name="TextBox 12"/>
            <p:cNvSpPr/>
            <p:nvPr/>
          </p:nvSpPr>
          <p:spPr>
            <a:xfrm>
              <a:off x="889873" y="0"/>
              <a:ext cx="4404330" cy="705533"/>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b="1" dirty="0"/>
                <a:t>一些软件功能特性需要对网络安全知识有较好的掌握才能理解其意义及操作</a:t>
              </a:r>
              <a:endParaRPr b="1" dirty="0"/>
            </a:p>
          </p:txBody>
        </p:sp>
      </p:grpSp>
      <p:grpSp>
        <p:nvGrpSpPr>
          <p:cNvPr id="1051" name="组合 30"/>
          <p:cNvGrpSpPr/>
          <p:nvPr/>
        </p:nvGrpSpPr>
        <p:grpSpPr>
          <a:xfrm>
            <a:off x="6165018" y="2938502"/>
            <a:ext cx="5294204" cy="769657"/>
            <a:chOff x="0" y="-26944"/>
            <a:chExt cx="5294203" cy="769656"/>
          </a:xfrm>
        </p:grpSpPr>
        <p:sp>
          <p:nvSpPr>
            <p:cNvPr id="1048" name="矩形 31"/>
            <p:cNvSpPr/>
            <p:nvPr/>
          </p:nvSpPr>
          <p:spPr>
            <a:xfrm>
              <a:off x="0" y="7"/>
              <a:ext cx="5294203" cy="742705"/>
            </a:xfrm>
            <a:prstGeom prst="rect">
              <a:avLst/>
            </a:prstGeom>
            <a:solidFill>
              <a:schemeClr val="tx1">
                <a:lumMod val="65000"/>
                <a:lumOff val="35000"/>
              </a:schemeClr>
            </a:solidFill>
            <a:ln w="12700" cap="flat">
              <a:noFill/>
              <a:miter lim="400000"/>
            </a:ln>
            <a:effectLst/>
          </p:spPr>
          <p:txBody>
            <a:bodyPr wrap="square" lIns="48175" tIns="48175" rIns="48175" bIns="48175" numCol="1" anchor="ctr">
              <a:noAutofit/>
            </a:bodyPr>
            <a:lstStyle/>
            <a:p>
              <a:pPr algn="ctr" defTabSz="963295">
                <a:defRPr sz="2400">
                  <a:solidFill>
                    <a:srgbClr val="FFFFFF"/>
                  </a:solidFill>
                </a:defRPr>
              </a:pPr>
            </a:p>
          </p:txBody>
        </p:sp>
        <p:sp>
          <p:nvSpPr>
            <p:cNvPr id="1049" name="Freeform 26"/>
            <p:cNvSpPr/>
            <p:nvPr/>
          </p:nvSpPr>
          <p:spPr>
            <a:xfrm>
              <a:off x="190461" y="179599"/>
              <a:ext cx="397701" cy="417839"/>
            </a:xfrm>
            <a:custGeom>
              <a:avLst/>
              <a:gdLst/>
              <a:ahLst/>
              <a:cxnLst>
                <a:cxn ang="0">
                  <a:pos x="wd2" y="hd2"/>
                </a:cxn>
                <a:cxn ang="5400000">
                  <a:pos x="wd2" y="hd2"/>
                </a:cxn>
                <a:cxn ang="10800000">
                  <a:pos x="wd2" y="hd2"/>
                </a:cxn>
                <a:cxn ang="16200000">
                  <a:pos x="wd2" y="hd2"/>
                </a:cxn>
              </a:cxnLst>
              <a:rect l="0" t="0" r="r" b="b"/>
              <a:pathLst>
                <a:path w="21600" h="21600" extrusionOk="0">
                  <a:moveTo>
                    <a:pt x="5203" y="3086"/>
                  </a:moveTo>
                  <a:lnTo>
                    <a:pt x="1011" y="3086"/>
                  </a:lnTo>
                  <a:lnTo>
                    <a:pt x="1011" y="1702"/>
                  </a:lnTo>
                  <a:lnTo>
                    <a:pt x="5203" y="1702"/>
                  </a:lnTo>
                  <a:lnTo>
                    <a:pt x="5203" y="3086"/>
                  </a:lnTo>
                  <a:close/>
                  <a:moveTo>
                    <a:pt x="5203" y="6349"/>
                  </a:moveTo>
                  <a:lnTo>
                    <a:pt x="1011" y="6349"/>
                  </a:lnTo>
                  <a:lnTo>
                    <a:pt x="1011" y="4966"/>
                  </a:lnTo>
                  <a:lnTo>
                    <a:pt x="5203" y="4966"/>
                  </a:lnTo>
                  <a:lnTo>
                    <a:pt x="5203" y="6349"/>
                  </a:lnTo>
                  <a:close/>
                  <a:moveTo>
                    <a:pt x="5203" y="9612"/>
                  </a:moveTo>
                  <a:lnTo>
                    <a:pt x="1011" y="9612"/>
                  </a:lnTo>
                  <a:lnTo>
                    <a:pt x="1011" y="8229"/>
                  </a:lnTo>
                  <a:lnTo>
                    <a:pt x="5203" y="8229"/>
                  </a:lnTo>
                  <a:lnTo>
                    <a:pt x="5203" y="9612"/>
                  </a:lnTo>
                  <a:close/>
                  <a:moveTo>
                    <a:pt x="0" y="21600"/>
                  </a:moveTo>
                  <a:lnTo>
                    <a:pt x="6214" y="21600"/>
                  </a:lnTo>
                  <a:lnTo>
                    <a:pt x="6214" y="0"/>
                  </a:lnTo>
                  <a:lnTo>
                    <a:pt x="0" y="0"/>
                  </a:lnTo>
                  <a:lnTo>
                    <a:pt x="0" y="21600"/>
                  </a:lnTo>
                  <a:close/>
                  <a:moveTo>
                    <a:pt x="12878" y="3086"/>
                  </a:moveTo>
                  <a:lnTo>
                    <a:pt x="8685" y="3086"/>
                  </a:lnTo>
                  <a:lnTo>
                    <a:pt x="8685" y="1702"/>
                  </a:lnTo>
                  <a:lnTo>
                    <a:pt x="12878" y="1702"/>
                  </a:lnTo>
                  <a:lnTo>
                    <a:pt x="12878" y="3086"/>
                  </a:lnTo>
                  <a:close/>
                  <a:moveTo>
                    <a:pt x="12878" y="6349"/>
                  </a:moveTo>
                  <a:lnTo>
                    <a:pt x="8685" y="6349"/>
                  </a:lnTo>
                  <a:lnTo>
                    <a:pt x="8685" y="4966"/>
                  </a:lnTo>
                  <a:lnTo>
                    <a:pt x="12878" y="4966"/>
                  </a:lnTo>
                  <a:lnTo>
                    <a:pt x="12878" y="6349"/>
                  </a:lnTo>
                  <a:close/>
                  <a:moveTo>
                    <a:pt x="12878" y="9612"/>
                  </a:moveTo>
                  <a:lnTo>
                    <a:pt x="8685" y="9612"/>
                  </a:lnTo>
                  <a:lnTo>
                    <a:pt x="8685" y="8229"/>
                  </a:lnTo>
                  <a:lnTo>
                    <a:pt x="12878" y="8229"/>
                  </a:lnTo>
                  <a:lnTo>
                    <a:pt x="12878" y="9612"/>
                  </a:lnTo>
                  <a:close/>
                  <a:moveTo>
                    <a:pt x="7674" y="21600"/>
                  </a:moveTo>
                  <a:lnTo>
                    <a:pt x="13888" y="21600"/>
                  </a:lnTo>
                  <a:lnTo>
                    <a:pt x="13888" y="0"/>
                  </a:lnTo>
                  <a:lnTo>
                    <a:pt x="7674" y="0"/>
                  </a:lnTo>
                  <a:lnTo>
                    <a:pt x="7674" y="21600"/>
                  </a:lnTo>
                  <a:close/>
                  <a:moveTo>
                    <a:pt x="20552" y="3086"/>
                  </a:moveTo>
                  <a:lnTo>
                    <a:pt x="16359" y="3086"/>
                  </a:lnTo>
                  <a:lnTo>
                    <a:pt x="16359" y="1702"/>
                  </a:lnTo>
                  <a:lnTo>
                    <a:pt x="20552" y="1702"/>
                  </a:lnTo>
                  <a:lnTo>
                    <a:pt x="20552" y="3086"/>
                  </a:lnTo>
                  <a:close/>
                  <a:moveTo>
                    <a:pt x="20552" y="6349"/>
                  </a:moveTo>
                  <a:lnTo>
                    <a:pt x="16359" y="6349"/>
                  </a:lnTo>
                  <a:lnTo>
                    <a:pt x="16359" y="4966"/>
                  </a:lnTo>
                  <a:lnTo>
                    <a:pt x="20552" y="4966"/>
                  </a:lnTo>
                  <a:lnTo>
                    <a:pt x="20552" y="6349"/>
                  </a:lnTo>
                  <a:close/>
                  <a:moveTo>
                    <a:pt x="20552" y="9612"/>
                  </a:moveTo>
                  <a:lnTo>
                    <a:pt x="16359" y="9612"/>
                  </a:lnTo>
                  <a:lnTo>
                    <a:pt x="16359" y="8229"/>
                  </a:lnTo>
                  <a:lnTo>
                    <a:pt x="20552" y="8229"/>
                  </a:lnTo>
                  <a:lnTo>
                    <a:pt x="20552" y="9612"/>
                  </a:lnTo>
                  <a:close/>
                  <a:moveTo>
                    <a:pt x="15348" y="21600"/>
                  </a:moveTo>
                  <a:lnTo>
                    <a:pt x="21600" y="21600"/>
                  </a:lnTo>
                  <a:lnTo>
                    <a:pt x="21600" y="0"/>
                  </a:lnTo>
                  <a:lnTo>
                    <a:pt x="15348" y="0"/>
                  </a:lnTo>
                  <a:lnTo>
                    <a:pt x="15348" y="21600"/>
                  </a:lnTo>
                  <a:close/>
                </a:path>
              </a:pathLst>
            </a:custGeom>
            <a:solidFill>
              <a:srgbClr val="FFFFFF"/>
            </a:solidFill>
            <a:ln w="12700" cap="flat">
              <a:noFill/>
              <a:miter lim="400000"/>
            </a:ln>
            <a:effectLst/>
          </p:spPr>
          <p:txBody>
            <a:bodyPr wrap="square" lIns="48175" tIns="48175" rIns="48175" bIns="48175" numCol="1" anchor="t">
              <a:noAutofit/>
            </a:bodyPr>
            <a:lstStyle/>
            <a:p>
              <a:pPr defTabSz="963295">
                <a:defRPr>
                  <a:solidFill>
                    <a:srgbClr val="ED7D31"/>
                  </a:solidFill>
                </a:defRPr>
              </a:pPr>
            </a:p>
          </p:txBody>
        </p:sp>
        <p:sp>
          <p:nvSpPr>
            <p:cNvPr id="1050" name="TextBox 12"/>
            <p:cNvSpPr/>
            <p:nvPr/>
          </p:nvSpPr>
          <p:spPr>
            <a:xfrm>
              <a:off x="889870" y="-26944"/>
              <a:ext cx="4404330" cy="705533"/>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b="1" dirty="0"/>
                <a:t>偶尔不能及时响应客户或前端对产品的了解需求，包括各产品性能、规格等细节的掌握</a:t>
              </a:r>
              <a:endParaRPr b="1" dirty="0"/>
            </a:p>
          </p:txBody>
        </p:sp>
      </p:grpSp>
      <p:grpSp>
        <p:nvGrpSpPr>
          <p:cNvPr id="1055" name="组合 34"/>
          <p:cNvGrpSpPr/>
          <p:nvPr/>
        </p:nvGrpSpPr>
        <p:grpSpPr>
          <a:xfrm>
            <a:off x="6165018" y="4090455"/>
            <a:ext cx="5294204" cy="754585"/>
            <a:chOff x="0" y="0"/>
            <a:chExt cx="5294203" cy="754584"/>
          </a:xfrm>
        </p:grpSpPr>
        <p:sp>
          <p:nvSpPr>
            <p:cNvPr id="1052" name="矩形 35"/>
            <p:cNvSpPr/>
            <p:nvPr/>
          </p:nvSpPr>
          <p:spPr>
            <a:xfrm>
              <a:off x="0" y="11879"/>
              <a:ext cx="5294203" cy="742705"/>
            </a:xfrm>
            <a:prstGeom prst="rect">
              <a:avLst/>
            </a:prstGeom>
            <a:solidFill>
              <a:srgbClr val="FFC000"/>
            </a:solidFill>
            <a:ln w="12700" cap="flat">
              <a:noFill/>
              <a:miter lim="400000"/>
            </a:ln>
            <a:effectLst/>
          </p:spPr>
          <p:txBody>
            <a:bodyPr wrap="square" lIns="48175" tIns="48175" rIns="48175" bIns="48175" numCol="1" anchor="ctr">
              <a:noAutofit/>
            </a:bodyPr>
            <a:lstStyle/>
            <a:p>
              <a:pPr algn="ctr" defTabSz="963295">
                <a:lnSpc>
                  <a:spcPct val="150000"/>
                </a:lnSpc>
                <a:defRPr sz="2400">
                  <a:solidFill>
                    <a:srgbClr val="FFFFFF"/>
                  </a:solidFill>
                </a:defRPr>
              </a:pPr>
              <a:r>
                <a:rPr lang="zh-CN" altLang="en-US" sz="1400" dirty="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rPr>
                <a:t>              </a:t>
              </a:r>
              <a:r>
                <a:rPr lang="zh-CN" altLang="en-US" sz="1400" b="1" dirty="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rPr>
                <a:t>偶尔需要他人提供资源支持时找错对接人或不知道找谁</a:t>
              </a:r>
              <a:endParaRPr sz="1400" b="1" dirty="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053" name="Freeform 31"/>
            <p:cNvSpPr/>
            <p:nvPr/>
          </p:nvSpPr>
          <p:spPr>
            <a:xfrm>
              <a:off x="222769" y="189053"/>
              <a:ext cx="364780" cy="457235"/>
            </a:xfrm>
            <a:custGeom>
              <a:avLst/>
              <a:gdLst/>
              <a:ahLst/>
              <a:cxnLst>
                <a:cxn ang="0">
                  <a:pos x="wd2" y="hd2"/>
                </a:cxn>
                <a:cxn ang="5400000">
                  <a:pos x="wd2" y="hd2"/>
                </a:cxn>
                <a:cxn ang="10800000">
                  <a:pos x="wd2" y="hd2"/>
                </a:cxn>
                <a:cxn ang="16200000">
                  <a:pos x="wd2" y="hd2"/>
                </a:cxn>
              </a:cxnLst>
              <a:rect l="0" t="0" r="r" b="b"/>
              <a:pathLst>
                <a:path w="21564" h="21493" extrusionOk="0">
                  <a:moveTo>
                    <a:pt x="14772" y="5917"/>
                  </a:moveTo>
                  <a:lnTo>
                    <a:pt x="3660" y="5917"/>
                  </a:lnTo>
                  <a:lnTo>
                    <a:pt x="3660" y="6879"/>
                  </a:lnTo>
                  <a:lnTo>
                    <a:pt x="14772" y="6879"/>
                  </a:lnTo>
                  <a:lnTo>
                    <a:pt x="14772" y="5917"/>
                  </a:lnTo>
                  <a:close/>
                  <a:moveTo>
                    <a:pt x="17271" y="19818"/>
                  </a:moveTo>
                  <a:lnTo>
                    <a:pt x="17137" y="19960"/>
                  </a:lnTo>
                  <a:lnTo>
                    <a:pt x="17316" y="20103"/>
                  </a:lnTo>
                  <a:lnTo>
                    <a:pt x="18208" y="20780"/>
                  </a:lnTo>
                  <a:lnTo>
                    <a:pt x="18655" y="21172"/>
                  </a:lnTo>
                  <a:cubicBezTo>
                    <a:pt x="19190" y="21600"/>
                    <a:pt x="20083" y="21600"/>
                    <a:pt x="20618" y="21172"/>
                  </a:cubicBezTo>
                  <a:lnTo>
                    <a:pt x="21154" y="20709"/>
                  </a:lnTo>
                  <a:cubicBezTo>
                    <a:pt x="21466" y="20495"/>
                    <a:pt x="21600" y="20139"/>
                    <a:pt x="21555" y="19818"/>
                  </a:cubicBezTo>
                  <a:cubicBezTo>
                    <a:pt x="21600" y="19497"/>
                    <a:pt x="21466" y="19176"/>
                    <a:pt x="21154" y="18927"/>
                  </a:cubicBezTo>
                  <a:lnTo>
                    <a:pt x="19636" y="17715"/>
                  </a:lnTo>
                  <a:lnTo>
                    <a:pt x="17137" y="19711"/>
                  </a:lnTo>
                  <a:lnTo>
                    <a:pt x="17271" y="19818"/>
                  </a:lnTo>
                  <a:close/>
                  <a:moveTo>
                    <a:pt x="9729" y="12618"/>
                  </a:moveTo>
                  <a:lnTo>
                    <a:pt x="10443" y="12048"/>
                  </a:lnTo>
                  <a:lnTo>
                    <a:pt x="10220" y="11976"/>
                  </a:lnTo>
                  <a:lnTo>
                    <a:pt x="10443" y="11798"/>
                  </a:lnTo>
                  <a:lnTo>
                    <a:pt x="9238" y="11406"/>
                  </a:lnTo>
                  <a:lnTo>
                    <a:pt x="9417" y="11691"/>
                  </a:lnTo>
                  <a:lnTo>
                    <a:pt x="9238" y="11655"/>
                  </a:lnTo>
                  <a:lnTo>
                    <a:pt x="9729" y="12618"/>
                  </a:lnTo>
                  <a:close/>
                  <a:moveTo>
                    <a:pt x="10979" y="15042"/>
                  </a:moveTo>
                  <a:lnTo>
                    <a:pt x="13478" y="13046"/>
                  </a:lnTo>
                  <a:lnTo>
                    <a:pt x="13255" y="12974"/>
                  </a:lnTo>
                  <a:lnTo>
                    <a:pt x="13478" y="12796"/>
                  </a:lnTo>
                  <a:lnTo>
                    <a:pt x="13210" y="12725"/>
                  </a:lnTo>
                  <a:lnTo>
                    <a:pt x="11112" y="12012"/>
                  </a:lnTo>
                  <a:lnTo>
                    <a:pt x="9997" y="12903"/>
                  </a:lnTo>
                  <a:lnTo>
                    <a:pt x="10086" y="13046"/>
                  </a:lnTo>
                  <a:lnTo>
                    <a:pt x="9997" y="13117"/>
                  </a:lnTo>
                  <a:lnTo>
                    <a:pt x="10845" y="14828"/>
                  </a:lnTo>
                  <a:lnTo>
                    <a:pt x="10979" y="15042"/>
                  </a:lnTo>
                  <a:close/>
                  <a:moveTo>
                    <a:pt x="18387" y="18214"/>
                  </a:moveTo>
                  <a:lnTo>
                    <a:pt x="19145" y="17572"/>
                  </a:lnTo>
                  <a:lnTo>
                    <a:pt x="19012" y="17465"/>
                  </a:lnTo>
                  <a:lnTo>
                    <a:pt x="19145" y="17358"/>
                  </a:lnTo>
                  <a:lnTo>
                    <a:pt x="18476" y="16824"/>
                  </a:lnTo>
                  <a:lnTo>
                    <a:pt x="17583" y="16075"/>
                  </a:lnTo>
                  <a:lnTo>
                    <a:pt x="13924" y="13152"/>
                  </a:lnTo>
                  <a:lnTo>
                    <a:pt x="11425" y="15149"/>
                  </a:lnTo>
                  <a:lnTo>
                    <a:pt x="11603" y="15291"/>
                  </a:lnTo>
                  <a:lnTo>
                    <a:pt x="11425" y="15398"/>
                  </a:lnTo>
                  <a:lnTo>
                    <a:pt x="15798" y="18891"/>
                  </a:lnTo>
                  <a:lnTo>
                    <a:pt x="16691" y="19568"/>
                  </a:lnTo>
                  <a:lnTo>
                    <a:pt x="18387" y="18214"/>
                  </a:lnTo>
                  <a:close/>
                  <a:moveTo>
                    <a:pt x="893" y="5347"/>
                  </a:moveTo>
                  <a:lnTo>
                    <a:pt x="3972" y="5418"/>
                  </a:lnTo>
                  <a:cubicBezTo>
                    <a:pt x="5266" y="5418"/>
                    <a:pt x="6293" y="4598"/>
                    <a:pt x="6293" y="3564"/>
                  </a:cubicBezTo>
                  <a:lnTo>
                    <a:pt x="6293" y="962"/>
                  </a:lnTo>
                  <a:lnTo>
                    <a:pt x="17093" y="962"/>
                  </a:lnTo>
                  <a:cubicBezTo>
                    <a:pt x="17360" y="962"/>
                    <a:pt x="17583" y="1141"/>
                    <a:pt x="17583" y="1354"/>
                  </a:cubicBezTo>
                  <a:lnTo>
                    <a:pt x="17583" y="15291"/>
                  </a:lnTo>
                  <a:lnTo>
                    <a:pt x="18476" y="16004"/>
                  </a:lnTo>
                  <a:lnTo>
                    <a:pt x="18476" y="1141"/>
                  </a:lnTo>
                  <a:cubicBezTo>
                    <a:pt x="18476" y="499"/>
                    <a:pt x="17851" y="0"/>
                    <a:pt x="17093" y="0"/>
                  </a:cubicBezTo>
                  <a:lnTo>
                    <a:pt x="5489" y="0"/>
                  </a:lnTo>
                  <a:lnTo>
                    <a:pt x="0" y="4384"/>
                  </a:lnTo>
                  <a:lnTo>
                    <a:pt x="0" y="17786"/>
                  </a:lnTo>
                  <a:cubicBezTo>
                    <a:pt x="0" y="18392"/>
                    <a:pt x="625" y="18891"/>
                    <a:pt x="1428" y="18891"/>
                  </a:cubicBezTo>
                  <a:lnTo>
                    <a:pt x="14549" y="18891"/>
                  </a:lnTo>
                  <a:lnTo>
                    <a:pt x="14236" y="18677"/>
                  </a:lnTo>
                  <a:lnTo>
                    <a:pt x="14549" y="18677"/>
                  </a:lnTo>
                  <a:lnTo>
                    <a:pt x="13612" y="17929"/>
                  </a:lnTo>
                  <a:lnTo>
                    <a:pt x="1428" y="17929"/>
                  </a:lnTo>
                  <a:cubicBezTo>
                    <a:pt x="1116" y="17929"/>
                    <a:pt x="937" y="17750"/>
                    <a:pt x="893" y="17537"/>
                  </a:cubicBezTo>
                  <a:lnTo>
                    <a:pt x="893" y="5347"/>
                  </a:lnTo>
                  <a:close/>
                  <a:moveTo>
                    <a:pt x="3660" y="11442"/>
                  </a:moveTo>
                  <a:lnTo>
                    <a:pt x="6962" y="11442"/>
                  </a:lnTo>
                  <a:lnTo>
                    <a:pt x="6962" y="10479"/>
                  </a:lnTo>
                  <a:lnTo>
                    <a:pt x="3660" y="10479"/>
                  </a:lnTo>
                  <a:lnTo>
                    <a:pt x="3660" y="11442"/>
                  </a:lnTo>
                  <a:close/>
                  <a:moveTo>
                    <a:pt x="3660" y="9695"/>
                  </a:moveTo>
                  <a:lnTo>
                    <a:pt x="3660" y="9945"/>
                  </a:lnTo>
                  <a:lnTo>
                    <a:pt x="14772" y="9945"/>
                  </a:lnTo>
                  <a:lnTo>
                    <a:pt x="14772" y="8982"/>
                  </a:lnTo>
                  <a:lnTo>
                    <a:pt x="3660" y="8982"/>
                  </a:lnTo>
                  <a:lnTo>
                    <a:pt x="3660" y="9695"/>
                  </a:lnTo>
                  <a:close/>
                  <a:moveTo>
                    <a:pt x="3660" y="8162"/>
                  </a:moveTo>
                  <a:lnTo>
                    <a:pt x="3660" y="8412"/>
                  </a:lnTo>
                  <a:lnTo>
                    <a:pt x="14772" y="8412"/>
                  </a:lnTo>
                  <a:lnTo>
                    <a:pt x="14772" y="7450"/>
                  </a:lnTo>
                  <a:lnTo>
                    <a:pt x="3660" y="7450"/>
                  </a:lnTo>
                  <a:lnTo>
                    <a:pt x="3660" y="8162"/>
                  </a:lnTo>
                  <a:close/>
                </a:path>
              </a:pathLst>
            </a:custGeom>
            <a:solidFill>
              <a:srgbClr val="2E2E2E"/>
            </a:solidFill>
            <a:ln w="12700" cap="flat">
              <a:noFill/>
              <a:miter lim="400000"/>
            </a:ln>
            <a:effectLst/>
          </p:spPr>
          <p:txBody>
            <a:bodyPr wrap="square" lIns="48175" tIns="48175" rIns="48175" bIns="48175" numCol="1" anchor="t">
              <a:noAutofit/>
            </a:bodyPr>
            <a:lstStyle/>
            <a:p>
              <a:pPr defTabSz="963295">
                <a:defRPr>
                  <a:solidFill>
                    <a:srgbClr val="ED7D31"/>
                  </a:solidFill>
                </a:defRPr>
              </a:pPr>
            </a:p>
          </p:txBody>
        </p:sp>
        <p:sp>
          <p:nvSpPr>
            <p:cNvPr id="1054" name="TextBox 12"/>
            <p:cNvSpPr/>
            <p:nvPr/>
          </p:nvSpPr>
          <p:spPr>
            <a:xfrm>
              <a:off x="889872" y="0"/>
              <a:ext cx="4404330" cy="382368"/>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p:grpSp>
      <p:grpSp>
        <p:nvGrpSpPr>
          <p:cNvPr id="1059" name="组合 40"/>
          <p:cNvGrpSpPr/>
          <p:nvPr/>
        </p:nvGrpSpPr>
        <p:grpSpPr>
          <a:xfrm>
            <a:off x="6165018" y="5239208"/>
            <a:ext cx="5294204" cy="742705"/>
            <a:chOff x="0" y="0"/>
            <a:chExt cx="5294203" cy="742704"/>
          </a:xfrm>
        </p:grpSpPr>
        <p:sp>
          <p:nvSpPr>
            <p:cNvPr id="1056" name="矩形 41"/>
            <p:cNvSpPr/>
            <p:nvPr/>
          </p:nvSpPr>
          <p:spPr>
            <a:xfrm>
              <a:off x="0" y="0"/>
              <a:ext cx="5294203" cy="742704"/>
            </a:xfrm>
            <a:prstGeom prst="rect">
              <a:avLst/>
            </a:prstGeom>
            <a:solidFill>
              <a:schemeClr val="tx1">
                <a:lumMod val="65000"/>
                <a:lumOff val="35000"/>
              </a:schemeClr>
            </a:solidFill>
            <a:ln w="12700" cap="flat">
              <a:noFill/>
              <a:miter lim="400000"/>
            </a:ln>
            <a:effectLst/>
          </p:spPr>
          <p:txBody>
            <a:bodyPr wrap="square" lIns="48175" tIns="48175" rIns="48175" bIns="48175" numCol="1" anchor="ctr">
              <a:noAutofit/>
            </a:bodyPr>
            <a:lstStyle/>
            <a:p>
              <a:pPr algn="ctr" defTabSz="963295">
                <a:defRPr sz="2400">
                  <a:solidFill>
                    <a:srgbClr val="FFFFFF"/>
                  </a:solidFill>
                </a:defRPr>
              </a:pPr>
              <a:endParaRPr dirty="0"/>
            </a:p>
          </p:txBody>
        </p:sp>
        <p:sp>
          <p:nvSpPr>
            <p:cNvPr id="1057" name="Freeform 16"/>
            <p:cNvSpPr/>
            <p:nvPr/>
          </p:nvSpPr>
          <p:spPr>
            <a:xfrm>
              <a:off x="136677" y="228493"/>
              <a:ext cx="537579" cy="428702"/>
            </a:xfrm>
            <a:custGeom>
              <a:avLst/>
              <a:gdLst/>
              <a:ahLst/>
              <a:cxnLst>
                <a:cxn ang="0">
                  <a:pos x="wd2" y="hd2"/>
                </a:cxn>
                <a:cxn ang="5400000">
                  <a:pos x="wd2" y="hd2"/>
                </a:cxn>
                <a:cxn ang="10800000">
                  <a:pos x="wd2" y="hd2"/>
                </a:cxn>
                <a:cxn ang="16200000">
                  <a:pos x="wd2" y="hd2"/>
                </a:cxn>
              </a:cxnLst>
              <a:rect l="0" t="0" r="r" b="b"/>
              <a:pathLst>
                <a:path w="21600" h="21600" extrusionOk="0">
                  <a:moveTo>
                    <a:pt x="14499" y="3768"/>
                  </a:moveTo>
                  <a:cubicBezTo>
                    <a:pt x="18407" y="3768"/>
                    <a:pt x="21600" y="7755"/>
                    <a:pt x="21600" y="12684"/>
                  </a:cubicBezTo>
                  <a:cubicBezTo>
                    <a:pt x="21600" y="17613"/>
                    <a:pt x="18407" y="21600"/>
                    <a:pt x="14499" y="21600"/>
                  </a:cubicBezTo>
                  <a:cubicBezTo>
                    <a:pt x="10573" y="21600"/>
                    <a:pt x="7398" y="17613"/>
                    <a:pt x="7398" y="12684"/>
                  </a:cubicBezTo>
                  <a:cubicBezTo>
                    <a:pt x="7398" y="7755"/>
                    <a:pt x="10573" y="3768"/>
                    <a:pt x="14499" y="3768"/>
                  </a:cubicBezTo>
                  <a:close/>
                  <a:moveTo>
                    <a:pt x="7729" y="4578"/>
                  </a:moveTo>
                  <a:lnTo>
                    <a:pt x="6229" y="4885"/>
                  </a:lnTo>
                  <a:cubicBezTo>
                    <a:pt x="6107" y="4469"/>
                    <a:pt x="6037" y="4316"/>
                    <a:pt x="5740" y="4097"/>
                  </a:cubicBezTo>
                  <a:lnTo>
                    <a:pt x="5740" y="5564"/>
                  </a:lnTo>
                  <a:cubicBezTo>
                    <a:pt x="6543" y="5827"/>
                    <a:pt x="7084" y="6112"/>
                    <a:pt x="7363" y="6419"/>
                  </a:cubicBezTo>
                  <a:cubicBezTo>
                    <a:pt x="7502" y="6572"/>
                    <a:pt x="7607" y="6747"/>
                    <a:pt x="7694" y="6923"/>
                  </a:cubicBezTo>
                  <a:cubicBezTo>
                    <a:pt x="8375" y="5696"/>
                    <a:pt x="9300" y="4710"/>
                    <a:pt x="10364" y="4053"/>
                  </a:cubicBezTo>
                  <a:cubicBezTo>
                    <a:pt x="9526" y="1665"/>
                    <a:pt x="7625" y="0"/>
                    <a:pt x="5426" y="0"/>
                  </a:cubicBezTo>
                  <a:cubicBezTo>
                    <a:pt x="2425" y="0"/>
                    <a:pt x="0" y="3045"/>
                    <a:pt x="0" y="6791"/>
                  </a:cubicBezTo>
                  <a:cubicBezTo>
                    <a:pt x="0" y="10537"/>
                    <a:pt x="2425" y="13582"/>
                    <a:pt x="5426" y="13582"/>
                  </a:cubicBezTo>
                  <a:cubicBezTo>
                    <a:pt x="5775" y="13582"/>
                    <a:pt x="6142" y="13538"/>
                    <a:pt x="6490" y="13451"/>
                  </a:cubicBezTo>
                  <a:cubicBezTo>
                    <a:pt x="6421" y="12991"/>
                    <a:pt x="6403" y="12531"/>
                    <a:pt x="6403" y="12049"/>
                  </a:cubicBezTo>
                  <a:cubicBezTo>
                    <a:pt x="6403" y="11413"/>
                    <a:pt x="6456" y="10800"/>
                    <a:pt x="6560" y="10187"/>
                  </a:cubicBezTo>
                  <a:cubicBezTo>
                    <a:pt x="6299" y="10296"/>
                    <a:pt x="6019" y="10340"/>
                    <a:pt x="5740" y="10362"/>
                  </a:cubicBezTo>
                  <a:lnTo>
                    <a:pt x="5740" y="11304"/>
                  </a:lnTo>
                  <a:lnTo>
                    <a:pt x="5147" y="11304"/>
                  </a:lnTo>
                  <a:lnTo>
                    <a:pt x="5147" y="10362"/>
                  </a:lnTo>
                  <a:cubicBezTo>
                    <a:pt x="3943" y="10230"/>
                    <a:pt x="3141" y="9639"/>
                    <a:pt x="2931" y="8105"/>
                  </a:cubicBezTo>
                  <a:lnTo>
                    <a:pt x="4554" y="7865"/>
                  </a:lnTo>
                  <a:cubicBezTo>
                    <a:pt x="4624" y="8434"/>
                    <a:pt x="4728" y="8719"/>
                    <a:pt x="5147" y="8982"/>
                  </a:cubicBezTo>
                  <a:lnTo>
                    <a:pt x="5147" y="7207"/>
                  </a:lnTo>
                  <a:cubicBezTo>
                    <a:pt x="4606" y="7010"/>
                    <a:pt x="4222" y="6857"/>
                    <a:pt x="3995" y="6725"/>
                  </a:cubicBezTo>
                  <a:cubicBezTo>
                    <a:pt x="3018" y="6112"/>
                    <a:pt x="2896" y="4381"/>
                    <a:pt x="3664" y="3439"/>
                  </a:cubicBezTo>
                  <a:cubicBezTo>
                    <a:pt x="3995" y="3045"/>
                    <a:pt x="4484" y="2826"/>
                    <a:pt x="5147" y="2782"/>
                  </a:cubicBezTo>
                  <a:lnTo>
                    <a:pt x="5147" y="2278"/>
                  </a:lnTo>
                  <a:lnTo>
                    <a:pt x="5740" y="2278"/>
                  </a:lnTo>
                  <a:lnTo>
                    <a:pt x="5740" y="2782"/>
                  </a:lnTo>
                  <a:cubicBezTo>
                    <a:pt x="6700" y="2848"/>
                    <a:pt x="7502" y="3308"/>
                    <a:pt x="7729" y="4578"/>
                  </a:cubicBezTo>
                  <a:close/>
                  <a:moveTo>
                    <a:pt x="5147" y="4075"/>
                  </a:moveTo>
                  <a:cubicBezTo>
                    <a:pt x="4781" y="4228"/>
                    <a:pt x="4519" y="4644"/>
                    <a:pt x="4798" y="5104"/>
                  </a:cubicBezTo>
                  <a:cubicBezTo>
                    <a:pt x="4868" y="5214"/>
                    <a:pt x="4973" y="5301"/>
                    <a:pt x="5147" y="5367"/>
                  </a:cubicBezTo>
                  <a:lnTo>
                    <a:pt x="5147" y="4075"/>
                  </a:lnTo>
                  <a:close/>
                  <a:moveTo>
                    <a:pt x="5740" y="9047"/>
                  </a:moveTo>
                  <a:cubicBezTo>
                    <a:pt x="5967" y="8982"/>
                    <a:pt x="6124" y="8872"/>
                    <a:pt x="6229" y="8719"/>
                  </a:cubicBezTo>
                  <a:cubicBezTo>
                    <a:pt x="6333" y="8587"/>
                    <a:pt x="6386" y="8412"/>
                    <a:pt x="6386" y="8237"/>
                  </a:cubicBezTo>
                  <a:cubicBezTo>
                    <a:pt x="6386" y="8062"/>
                    <a:pt x="6351" y="7930"/>
                    <a:pt x="6264" y="7799"/>
                  </a:cubicBezTo>
                  <a:cubicBezTo>
                    <a:pt x="6176" y="7667"/>
                    <a:pt x="6002" y="7536"/>
                    <a:pt x="5740" y="7426"/>
                  </a:cubicBezTo>
                  <a:lnTo>
                    <a:pt x="5740" y="9047"/>
                  </a:lnTo>
                  <a:close/>
                  <a:moveTo>
                    <a:pt x="14900" y="15619"/>
                  </a:moveTo>
                  <a:cubicBezTo>
                    <a:pt x="15197" y="15554"/>
                    <a:pt x="15424" y="15400"/>
                    <a:pt x="15563" y="15225"/>
                  </a:cubicBezTo>
                  <a:cubicBezTo>
                    <a:pt x="15703" y="15028"/>
                    <a:pt x="15773" y="14809"/>
                    <a:pt x="15773" y="14568"/>
                  </a:cubicBezTo>
                  <a:cubicBezTo>
                    <a:pt x="15773" y="14371"/>
                    <a:pt x="15720" y="14174"/>
                    <a:pt x="15598" y="13998"/>
                  </a:cubicBezTo>
                  <a:cubicBezTo>
                    <a:pt x="15476" y="13823"/>
                    <a:pt x="15249" y="13670"/>
                    <a:pt x="14900" y="13516"/>
                  </a:cubicBezTo>
                  <a:lnTo>
                    <a:pt x="14900" y="15619"/>
                  </a:lnTo>
                  <a:close/>
                  <a:moveTo>
                    <a:pt x="14132" y="9113"/>
                  </a:moveTo>
                  <a:cubicBezTo>
                    <a:pt x="13661" y="9332"/>
                    <a:pt x="13312" y="9880"/>
                    <a:pt x="13679" y="10449"/>
                  </a:cubicBezTo>
                  <a:cubicBezTo>
                    <a:pt x="13766" y="10603"/>
                    <a:pt x="13923" y="10712"/>
                    <a:pt x="14132" y="10822"/>
                  </a:cubicBezTo>
                  <a:lnTo>
                    <a:pt x="14132" y="9113"/>
                  </a:lnTo>
                  <a:close/>
                  <a:moveTo>
                    <a:pt x="17517" y="9792"/>
                  </a:moveTo>
                  <a:lnTo>
                    <a:pt x="15563" y="10165"/>
                  </a:lnTo>
                  <a:cubicBezTo>
                    <a:pt x="15406" y="9639"/>
                    <a:pt x="15301" y="9420"/>
                    <a:pt x="14900" y="9157"/>
                  </a:cubicBezTo>
                  <a:lnTo>
                    <a:pt x="14900" y="11063"/>
                  </a:lnTo>
                  <a:cubicBezTo>
                    <a:pt x="15982" y="11413"/>
                    <a:pt x="16680" y="11808"/>
                    <a:pt x="17046" y="12202"/>
                  </a:cubicBezTo>
                  <a:cubicBezTo>
                    <a:pt x="18198" y="13495"/>
                    <a:pt x="17866" y="15751"/>
                    <a:pt x="16627" y="16759"/>
                  </a:cubicBezTo>
                  <a:cubicBezTo>
                    <a:pt x="16139" y="17153"/>
                    <a:pt x="15563" y="17328"/>
                    <a:pt x="14900" y="17350"/>
                  </a:cubicBezTo>
                  <a:lnTo>
                    <a:pt x="14900" y="18599"/>
                  </a:lnTo>
                  <a:lnTo>
                    <a:pt x="14132" y="18599"/>
                  </a:lnTo>
                  <a:lnTo>
                    <a:pt x="14132" y="17350"/>
                  </a:lnTo>
                  <a:cubicBezTo>
                    <a:pt x="12562" y="17175"/>
                    <a:pt x="11515" y="16430"/>
                    <a:pt x="11219" y="14415"/>
                  </a:cubicBezTo>
                  <a:lnTo>
                    <a:pt x="13347" y="14108"/>
                  </a:lnTo>
                  <a:cubicBezTo>
                    <a:pt x="13469" y="14831"/>
                    <a:pt x="13592" y="15225"/>
                    <a:pt x="14132" y="15554"/>
                  </a:cubicBezTo>
                  <a:lnTo>
                    <a:pt x="14132" y="13232"/>
                  </a:lnTo>
                  <a:cubicBezTo>
                    <a:pt x="13435" y="12991"/>
                    <a:pt x="12929" y="12772"/>
                    <a:pt x="12632" y="12596"/>
                  </a:cubicBezTo>
                  <a:cubicBezTo>
                    <a:pt x="11341" y="11808"/>
                    <a:pt x="11184" y="9508"/>
                    <a:pt x="12196" y="8303"/>
                  </a:cubicBezTo>
                  <a:cubicBezTo>
                    <a:pt x="12632" y="7777"/>
                    <a:pt x="13278" y="7470"/>
                    <a:pt x="14132" y="7426"/>
                  </a:cubicBezTo>
                  <a:lnTo>
                    <a:pt x="14132" y="6769"/>
                  </a:lnTo>
                  <a:lnTo>
                    <a:pt x="14900" y="6769"/>
                  </a:lnTo>
                  <a:lnTo>
                    <a:pt x="14900" y="7426"/>
                  </a:lnTo>
                  <a:cubicBezTo>
                    <a:pt x="16174" y="7514"/>
                    <a:pt x="17221" y="8105"/>
                    <a:pt x="17517" y="9792"/>
                  </a:cubicBezTo>
                  <a:close/>
                </a:path>
              </a:pathLst>
            </a:custGeom>
            <a:solidFill>
              <a:srgbClr val="FFFFFF"/>
            </a:solidFill>
            <a:ln w="12700" cap="flat">
              <a:noFill/>
              <a:miter lim="400000"/>
            </a:ln>
            <a:effectLst/>
          </p:spPr>
          <p:txBody>
            <a:bodyPr wrap="square" lIns="48175" tIns="48175" rIns="48175" bIns="48175" numCol="1" anchor="t">
              <a:noAutofit/>
            </a:bodyPr>
            <a:lstStyle/>
            <a:p>
              <a:pPr defTabSz="963295">
                <a:defRPr>
                  <a:solidFill>
                    <a:srgbClr val="ED7D31"/>
                  </a:solidFill>
                </a:defRPr>
              </a:pPr>
            </a:p>
          </p:txBody>
        </p:sp>
        <p:sp>
          <p:nvSpPr>
            <p:cNvPr id="1058" name="TextBox 12"/>
            <p:cNvSpPr/>
            <p:nvPr/>
          </p:nvSpPr>
          <p:spPr>
            <a:xfrm>
              <a:off x="889871" y="8690"/>
              <a:ext cx="4404330" cy="382369"/>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b="1" dirty="0"/>
                <a:t>偶尔会因为时间紧急对多个项目的支持排不好优先级</a:t>
              </a:r>
              <a:endParaRPr b="1" dirty="0"/>
            </a:p>
          </p:txBody>
        </p:sp>
      </p:grpSp>
      <p:sp>
        <p:nvSpPr>
          <p:cNvPr id="1060" name="TextBox 4"/>
          <p:cNvSpPr/>
          <p:nvPr/>
        </p:nvSpPr>
        <p:spPr>
          <a:xfrm>
            <a:off x="2277713" y="3841755"/>
            <a:ext cx="1430989" cy="497400"/>
          </a:xfrm>
          <a:prstGeom prst="rect">
            <a:avLst/>
          </a:prstGeom>
          <a:ln w="12700">
            <a:miter lim="400000"/>
          </a:ln>
        </p:spPr>
        <p:txBody>
          <a:bodyPr wrap="none" lIns="48175" tIns="48175" rIns="48175" bIns="48175">
            <a:spAutoFit/>
          </a:bodyPr>
          <a:lstStyle>
            <a:lvl1pPr defTabSz="963295">
              <a:defRPr sz="26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不足之处</a:t>
            </a:r>
            <a:endParaRPr dirty="0"/>
          </a:p>
        </p:txBody>
      </p:sp>
      <p:sp>
        <p:nvSpPr>
          <p:cNvPr id="2" name="9"/>
          <p:cNvSpPr txBox="1"/>
          <p:nvPr/>
        </p:nvSpPr>
        <p:spPr>
          <a:xfrm>
            <a:off x="472362" y="401812"/>
            <a:ext cx="3435256" cy="430887"/>
          </a:xfrm>
          <a:prstGeom prst="rect">
            <a:avLst/>
          </a:prstGeom>
          <a:noFill/>
        </p:spPr>
        <p:txBody>
          <a:bodyPr wrap="square" lIns="0" tIns="0" rIns="0" bIns="0" rtlCol="0">
            <a:spAutoFit/>
          </a:bodyPr>
          <a:lstStyle/>
          <a:p>
            <a:pPr marL="0" lvl="1"/>
            <a:r>
              <a:rPr lang="zh-CN" altLang="en-US" sz="2800" dirty="0">
                <a:solidFill>
                  <a:schemeClr val="tx1">
                    <a:lumMod val="65000"/>
                    <a:lumOff val="35000"/>
                  </a:schemeClr>
                </a:solidFill>
                <a:latin typeface="微软雅黑" panose="020B0503020204020204" charset="-122"/>
                <a:ea typeface="微软雅黑" panose="020B0503020204020204" charset="-122"/>
              </a:rPr>
              <a:t>不足之处</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cxnSp>
        <p:nvCxnSpPr>
          <p:cNvPr id="3"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sp>
        <p:nvSpPr>
          <p:cNvPr id="4" name="矩形 3"/>
          <p:cNvSpPr/>
          <p:nvPr/>
        </p:nvSpPr>
        <p:spPr>
          <a:xfrm rot="2778685">
            <a:off x="333946" y="4988939"/>
            <a:ext cx="2954655" cy="369332"/>
          </a:xfrm>
          <a:prstGeom prst="rect">
            <a:avLst/>
          </a:prstGeom>
        </p:spPr>
        <p:txBody>
          <a:bodyPr wrap="none">
            <a:spAutoFit/>
          </a:bodyPr>
          <a:lstStyle/>
          <a:p>
            <a:r>
              <a:rPr lang="zh-CN" altLang="en-US" dirty="0">
                <a:latin typeface="微软雅黑" panose="020B0503020204020204" charset="-122"/>
                <a:ea typeface="微软雅黑" panose="020B0503020204020204" charset="-122"/>
              </a:rPr>
              <a:t>善于但不擅长利用身边资源</a:t>
            </a:r>
            <a:endParaRPr lang="zh-CN" altLang="en-US" dirty="0">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40" name="组合 7"/>
          <p:cNvGrpSpPr/>
          <p:nvPr/>
        </p:nvGrpSpPr>
        <p:grpSpPr>
          <a:xfrm>
            <a:off x="645664" y="1784229"/>
            <a:ext cx="4550449" cy="4573027"/>
            <a:chOff x="-1" y="-1"/>
            <a:chExt cx="4385748" cy="4390302"/>
          </a:xfrm>
        </p:grpSpPr>
        <p:sp>
          <p:nvSpPr>
            <p:cNvPr id="1028" name="任意多边形 9"/>
            <p:cNvSpPr/>
            <p:nvPr/>
          </p:nvSpPr>
          <p:spPr>
            <a:xfrm>
              <a:off x="10769" y="-1"/>
              <a:ext cx="2195152" cy="21951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tx1">
                <a:lumMod val="65000"/>
                <a:lumOff val="3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29" name="任意多边形 11"/>
            <p:cNvSpPr/>
            <p:nvPr/>
          </p:nvSpPr>
          <p:spPr>
            <a:xfrm flipH="1">
              <a:off x="2186767" y="-1"/>
              <a:ext cx="2195151" cy="21951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rgbClr val="FFC000"/>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0" name="任意多边形 13"/>
            <p:cNvSpPr/>
            <p:nvPr/>
          </p:nvSpPr>
          <p:spPr>
            <a:xfrm rot="10800000" flipH="1">
              <a:off x="-1" y="2195150"/>
              <a:ext cx="2195152" cy="21951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rgbClr val="FFC000"/>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1" name="任意多边形 14"/>
            <p:cNvSpPr/>
            <p:nvPr/>
          </p:nvSpPr>
          <p:spPr>
            <a:xfrm rot="10800000">
              <a:off x="2190596" y="2195150"/>
              <a:ext cx="2195151" cy="21951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tx1">
                <a:lumMod val="65000"/>
                <a:lumOff val="3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2" name="文本框 15"/>
            <p:cNvSpPr/>
            <p:nvPr/>
          </p:nvSpPr>
          <p:spPr>
            <a:xfrm rot="18900000">
              <a:off x="345596" y="503821"/>
              <a:ext cx="857711" cy="578951"/>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FFFFFF"/>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sz="3200" b="1" i="0" u="none" strike="noStrike" kern="1200" cap="none" spc="0" normalizeH="0" baseline="0" noProof="0">
                  <a:ln>
                    <a:noFill/>
                  </a:ln>
                  <a:solidFill>
                    <a:srgbClr val="FFFFFF"/>
                  </a:solidFill>
                  <a:effectLst/>
                  <a:uLnTx/>
                  <a:uFillTx/>
                  <a:latin typeface="方正姚体" panose="02010601030101010101" charset="-122"/>
                  <a:ea typeface="方正姚体" panose="02010601030101010101" charset="-122"/>
                  <a:sym typeface="方正姚体" panose="02010601030101010101" charset="-122"/>
                </a:rPr>
                <a:t>01</a:t>
              </a:r>
              <a:endParaRPr kumimoji="0" sz="3200" b="1" i="0" u="none" strike="noStrike" kern="1200" cap="none" spc="0" normalizeH="0" baseline="0" noProof="0">
                <a:ln>
                  <a:noFill/>
                </a:ln>
                <a:solidFill>
                  <a:srgbClr val="FFFFFF"/>
                </a:solidFill>
                <a:effectLst/>
                <a:uLnTx/>
                <a:uFillTx/>
                <a:latin typeface="方正姚体" panose="02010601030101010101" charset="-122"/>
                <a:ea typeface="方正姚体" panose="02010601030101010101" charset="-122"/>
                <a:sym typeface="方正姚体" panose="02010601030101010101" charset="-122"/>
              </a:endParaRPr>
            </a:p>
          </p:txBody>
        </p:sp>
        <p:sp>
          <p:nvSpPr>
            <p:cNvPr id="1033" name="文本框 16"/>
            <p:cNvSpPr/>
            <p:nvPr/>
          </p:nvSpPr>
          <p:spPr>
            <a:xfrm rot="18900000">
              <a:off x="184285" y="797996"/>
              <a:ext cx="1957823" cy="651289"/>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加强网络安全知识学习</a:t>
              </a:r>
              <a:endParaRPr kumimoji="0"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034" name="文本框 32"/>
            <p:cNvSpPr/>
            <p:nvPr/>
          </p:nvSpPr>
          <p:spPr>
            <a:xfrm rot="2700000">
              <a:off x="3246652" y="522821"/>
              <a:ext cx="857711"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2E2E2E"/>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sz="3200" b="1" i="0" u="none" strike="noStrike" kern="1200" cap="none" spc="0" normalizeH="0" baseline="0" noProof="0">
                  <a:ln>
                    <a:noFill/>
                  </a:ln>
                  <a:solidFill>
                    <a:srgbClr val="2E2E2E"/>
                  </a:solidFill>
                  <a:effectLst/>
                  <a:uLnTx/>
                  <a:uFillTx/>
                  <a:latin typeface="方正姚体" panose="02010601030101010101" charset="-122"/>
                  <a:ea typeface="方正姚体" panose="02010601030101010101" charset="-122"/>
                  <a:sym typeface="方正姚体" panose="02010601030101010101" charset="-122"/>
                </a:rPr>
                <a:t>02</a:t>
              </a:r>
              <a:endParaRPr kumimoji="0" sz="3200" b="1" i="0" u="none" strike="noStrike" kern="1200" cap="none" spc="0" normalizeH="0" baseline="0" noProof="0">
                <a:ln>
                  <a:noFill/>
                </a:ln>
                <a:solidFill>
                  <a:srgbClr val="2E2E2E"/>
                </a:solidFill>
                <a:effectLst/>
                <a:uLnTx/>
                <a:uFillTx/>
                <a:latin typeface="方正姚体" panose="02010601030101010101" charset="-122"/>
                <a:ea typeface="方正姚体" panose="02010601030101010101" charset="-122"/>
                <a:sym typeface="方正姚体" panose="02010601030101010101" charset="-122"/>
              </a:endParaRPr>
            </a:p>
          </p:txBody>
        </p:sp>
        <p:sp>
          <p:nvSpPr>
            <p:cNvPr id="1035" name="文本框 33"/>
            <p:cNvSpPr/>
            <p:nvPr/>
          </p:nvSpPr>
          <p:spPr>
            <a:xfrm rot="2700000">
              <a:off x="2347581" y="955166"/>
              <a:ext cx="1957823" cy="374290"/>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lang="zh-CN" altLang="en-US" dirty="0"/>
                <a:t>多学习产品</a:t>
              </a:r>
              <a:endParaRPr kumimoji="0"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036" name="文本框 34"/>
            <p:cNvSpPr/>
            <p:nvPr/>
          </p:nvSpPr>
          <p:spPr>
            <a:xfrm rot="2700000">
              <a:off x="101988" y="2900336"/>
              <a:ext cx="1957823" cy="651289"/>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rPr>
                <a:t>更主动，凡事多问为什么</a:t>
              </a:r>
              <a:endParaRPr kumimoji="0"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037" name="文本框 35"/>
            <p:cNvSpPr/>
            <p:nvPr/>
          </p:nvSpPr>
          <p:spPr>
            <a:xfrm rot="2700000">
              <a:off x="342721" y="3288434"/>
              <a:ext cx="857710"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2E2E2E"/>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sz="3200" b="1" i="0" u="none" strike="noStrike" kern="1200" cap="none" spc="0" normalizeH="0" baseline="0" noProof="0">
                  <a:ln>
                    <a:noFill/>
                  </a:ln>
                  <a:solidFill>
                    <a:srgbClr val="2E2E2E"/>
                  </a:solidFill>
                  <a:effectLst/>
                  <a:uLnTx/>
                  <a:uFillTx/>
                  <a:latin typeface="方正姚体" panose="02010601030101010101" charset="-122"/>
                  <a:ea typeface="方正姚体" panose="02010601030101010101" charset="-122"/>
                  <a:sym typeface="方正姚体" panose="02010601030101010101" charset="-122"/>
                </a:rPr>
                <a:t>03</a:t>
              </a:r>
              <a:endParaRPr kumimoji="0" sz="3200" b="1" i="0" u="none" strike="noStrike" kern="1200" cap="none" spc="0" normalizeH="0" baseline="0" noProof="0">
                <a:ln>
                  <a:noFill/>
                </a:ln>
                <a:solidFill>
                  <a:srgbClr val="2E2E2E"/>
                </a:solidFill>
                <a:effectLst/>
                <a:uLnTx/>
                <a:uFillTx/>
                <a:latin typeface="方正姚体" panose="02010601030101010101" charset="-122"/>
                <a:ea typeface="方正姚体" panose="02010601030101010101" charset="-122"/>
                <a:sym typeface="方正姚体" panose="02010601030101010101" charset="-122"/>
              </a:endParaRPr>
            </a:p>
          </p:txBody>
        </p:sp>
        <p:sp>
          <p:nvSpPr>
            <p:cNvPr id="1038" name="文本框 36"/>
            <p:cNvSpPr/>
            <p:nvPr/>
          </p:nvSpPr>
          <p:spPr>
            <a:xfrm rot="18900000">
              <a:off x="3267895" y="3183994"/>
              <a:ext cx="857712"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FFFFFF"/>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sz="3200" b="1" i="0" u="none" strike="noStrike" kern="1200" cap="none" spc="0" normalizeH="0" baseline="0" noProof="0">
                  <a:ln>
                    <a:noFill/>
                  </a:ln>
                  <a:solidFill>
                    <a:srgbClr val="FFFFFF"/>
                  </a:solidFill>
                  <a:effectLst/>
                  <a:uLnTx/>
                  <a:uFillTx/>
                  <a:latin typeface="方正姚体" panose="02010601030101010101" charset="-122"/>
                  <a:ea typeface="方正姚体" panose="02010601030101010101" charset="-122"/>
                  <a:sym typeface="方正姚体" panose="02010601030101010101" charset="-122"/>
                </a:rPr>
                <a:t>04</a:t>
              </a:r>
              <a:endParaRPr kumimoji="0" sz="3200" b="1" i="0" u="none" strike="noStrike" kern="1200" cap="none" spc="0" normalizeH="0" baseline="0" noProof="0">
                <a:ln>
                  <a:noFill/>
                </a:ln>
                <a:solidFill>
                  <a:srgbClr val="FFFFFF"/>
                </a:solidFill>
                <a:effectLst/>
                <a:uLnTx/>
                <a:uFillTx/>
                <a:latin typeface="方正姚体" panose="02010601030101010101" charset="-122"/>
                <a:ea typeface="方正姚体" panose="02010601030101010101" charset="-122"/>
                <a:sym typeface="方正姚体" panose="02010601030101010101" charset="-122"/>
              </a:endParaRPr>
            </a:p>
          </p:txBody>
        </p:sp>
        <p:sp>
          <p:nvSpPr>
            <p:cNvPr id="1039" name="文本框 37"/>
            <p:cNvSpPr/>
            <p:nvPr/>
          </p:nvSpPr>
          <p:spPr>
            <a:xfrm rot="18900000">
              <a:off x="2382207" y="3038836"/>
              <a:ext cx="1957822" cy="374290"/>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做好优先级排序</a:t>
              </a:r>
              <a:endParaRPr kumimoji="0"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grpSp>
      <p:sp>
        <p:nvSpPr>
          <p:cNvPr id="1041" name="平行四边形 23"/>
          <p:cNvSpPr/>
          <p:nvPr/>
        </p:nvSpPr>
        <p:spPr>
          <a:xfrm>
            <a:off x="6165018" y="2571277"/>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marL="0" marR="0" lvl="0" indent="0" algn="ctr" defTabSz="963295"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42" name="平行四边形 24"/>
          <p:cNvSpPr/>
          <p:nvPr/>
        </p:nvSpPr>
        <p:spPr>
          <a:xfrm>
            <a:off x="6165018" y="3708156"/>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marL="0" marR="0" lvl="0" indent="0" algn="ctr" defTabSz="963295"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43" name="平行四边形 25"/>
          <p:cNvSpPr/>
          <p:nvPr/>
        </p:nvSpPr>
        <p:spPr>
          <a:xfrm>
            <a:off x="6165018" y="4845035"/>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marL="0" marR="0" lvl="0" indent="0" algn="ctr" defTabSz="963295"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047" name="组合 26"/>
          <p:cNvGrpSpPr/>
          <p:nvPr/>
        </p:nvGrpSpPr>
        <p:grpSpPr>
          <a:xfrm>
            <a:off x="6165018" y="1808002"/>
            <a:ext cx="5294204" cy="763276"/>
            <a:chOff x="0" y="0"/>
            <a:chExt cx="5294203" cy="763275"/>
          </a:xfrm>
        </p:grpSpPr>
        <p:sp>
          <p:nvSpPr>
            <p:cNvPr id="1044" name="矩形 27"/>
            <p:cNvSpPr/>
            <p:nvPr/>
          </p:nvSpPr>
          <p:spPr>
            <a:xfrm>
              <a:off x="0" y="20571"/>
              <a:ext cx="5294203" cy="742704"/>
            </a:xfrm>
            <a:prstGeom prst="rect">
              <a:avLst/>
            </a:prstGeom>
            <a:solidFill>
              <a:srgbClr val="FFC000"/>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45" name="Freeform 48"/>
            <p:cNvSpPr/>
            <p:nvPr/>
          </p:nvSpPr>
          <p:spPr>
            <a:xfrm>
              <a:off x="152789" y="142498"/>
              <a:ext cx="474272" cy="453973"/>
            </a:xfrm>
            <a:custGeom>
              <a:avLst/>
              <a:gdLst/>
              <a:ahLst/>
              <a:cxnLst>
                <a:cxn ang="0">
                  <a:pos x="wd2" y="hd2"/>
                </a:cxn>
                <a:cxn ang="5400000">
                  <a:pos x="wd2" y="hd2"/>
                </a:cxn>
                <a:cxn ang="10800000">
                  <a:pos x="wd2" y="hd2"/>
                </a:cxn>
                <a:cxn ang="16200000">
                  <a:pos x="wd2" y="hd2"/>
                </a:cxn>
              </a:cxnLst>
              <a:rect l="0" t="0" r="r" b="b"/>
              <a:pathLst>
                <a:path w="21600" h="21600" extrusionOk="0">
                  <a:moveTo>
                    <a:pt x="14618" y="8064"/>
                  </a:moveTo>
                  <a:cubicBezTo>
                    <a:pt x="14549" y="8136"/>
                    <a:pt x="14480" y="8244"/>
                    <a:pt x="14446" y="8316"/>
                  </a:cubicBezTo>
                  <a:cubicBezTo>
                    <a:pt x="14411" y="8316"/>
                    <a:pt x="14411" y="8352"/>
                    <a:pt x="14411" y="8352"/>
                  </a:cubicBezTo>
                  <a:cubicBezTo>
                    <a:pt x="14377" y="8424"/>
                    <a:pt x="14308" y="8496"/>
                    <a:pt x="14274" y="8604"/>
                  </a:cubicBezTo>
                  <a:cubicBezTo>
                    <a:pt x="14274" y="8640"/>
                    <a:pt x="14239" y="8640"/>
                    <a:pt x="14239" y="8676"/>
                  </a:cubicBezTo>
                  <a:cubicBezTo>
                    <a:pt x="14205" y="8784"/>
                    <a:pt x="14171" y="8856"/>
                    <a:pt x="14136" y="8964"/>
                  </a:cubicBezTo>
                  <a:cubicBezTo>
                    <a:pt x="14136" y="8964"/>
                    <a:pt x="14136" y="9000"/>
                    <a:pt x="14136" y="9000"/>
                  </a:cubicBezTo>
                  <a:cubicBezTo>
                    <a:pt x="14102" y="9108"/>
                    <a:pt x="14068" y="9180"/>
                    <a:pt x="14068" y="9288"/>
                  </a:cubicBezTo>
                  <a:cubicBezTo>
                    <a:pt x="14068" y="9324"/>
                    <a:pt x="14068" y="9360"/>
                    <a:pt x="14033" y="9396"/>
                  </a:cubicBezTo>
                  <a:cubicBezTo>
                    <a:pt x="14033" y="9504"/>
                    <a:pt x="14033" y="9612"/>
                    <a:pt x="14033" y="9720"/>
                  </a:cubicBezTo>
                  <a:cubicBezTo>
                    <a:pt x="14033" y="9864"/>
                    <a:pt x="14033" y="10008"/>
                    <a:pt x="14068" y="10116"/>
                  </a:cubicBezTo>
                  <a:cubicBezTo>
                    <a:pt x="14068" y="10152"/>
                    <a:pt x="14068" y="10188"/>
                    <a:pt x="14068" y="10188"/>
                  </a:cubicBezTo>
                  <a:cubicBezTo>
                    <a:pt x="14102" y="10332"/>
                    <a:pt x="14136" y="10440"/>
                    <a:pt x="14171" y="10548"/>
                  </a:cubicBezTo>
                  <a:cubicBezTo>
                    <a:pt x="14171" y="10584"/>
                    <a:pt x="14171" y="10584"/>
                    <a:pt x="14171" y="10620"/>
                  </a:cubicBezTo>
                  <a:cubicBezTo>
                    <a:pt x="14239" y="10728"/>
                    <a:pt x="14274" y="10836"/>
                    <a:pt x="14343" y="10944"/>
                  </a:cubicBezTo>
                  <a:cubicBezTo>
                    <a:pt x="14343" y="10980"/>
                    <a:pt x="14343" y="10980"/>
                    <a:pt x="14377" y="11016"/>
                  </a:cubicBezTo>
                  <a:cubicBezTo>
                    <a:pt x="14446" y="11124"/>
                    <a:pt x="14515" y="11232"/>
                    <a:pt x="14583" y="11340"/>
                  </a:cubicBezTo>
                  <a:cubicBezTo>
                    <a:pt x="14583" y="11340"/>
                    <a:pt x="14583" y="11340"/>
                    <a:pt x="14583" y="11340"/>
                  </a:cubicBezTo>
                  <a:cubicBezTo>
                    <a:pt x="14687" y="11448"/>
                    <a:pt x="14755" y="11520"/>
                    <a:pt x="14859" y="11628"/>
                  </a:cubicBezTo>
                  <a:cubicBezTo>
                    <a:pt x="14859" y="11628"/>
                    <a:pt x="14859" y="11628"/>
                    <a:pt x="14859" y="11628"/>
                  </a:cubicBezTo>
                  <a:cubicBezTo>
                    <a:pt x="14962" y="11736"/>
                    <a:pt x="15065" y="11808"/>
                    <a:pt x="15168" y="11880"/>
                  </a:cubicBezTo>
                  <a:cubicBezTo>
                    <a:pt x="15203" y="11880"/>
                    <a:pt x="15203" y="11880"/>
                    <a:pt x="15203" y="11880"/>
                  </a:cubicBezTo>
                  <a:cubicBezTo>
                    <a:pt x="15340" y="11952"/>
                    <a:pt x="15443" y="12024"/>
                    <a:pt x="15546" y="12060"/>
                  </a:cubicBezTo>
                  <a:cubicBezTo>
                    <a:pt x="15581" y="12060"/>
                    <a:pt x="15581" y="12060"/>
                    <a:pt x="15581" y="12060"/>
                  </a:cubicBezTo>
                  <a:cubicBezTo>
                    <a:pt x="15856" y="12168"/>
                    <a:pt x="16131" y="12240"/>
                    <a:pt x="16441" y="12240"/>
                  </a:cubicBezTo>
                  <a:cubicBezTo>
                    <a:pt x="17748" y="12240"/>
                    <a:pt x="18814" y="11124"/>
                    <a:pt x="18814" y="9720"/>
                  </a:cubicBezTo>
                  <a:cubicBezTo>
                    <a:pt x="18814" y="8316"/>
                    <a:pt x="17748" y="7200"/>
                    <a:pt x="16441" y="7200"/>
                  </a:cubicBezTo>
                  <a:cubicBezTo>
                    <a:pt x="16097" y="7200"/>
                    <a:pt x="15753" y="7272"/>
                    <a:pt x="15478" y="7416"/>
                  </a:cubicBezTo>
                  <a:cubicBezTo>
                    <a:pt x="15478" y="7416"/>
                    <a:pt x="15478" y="7416"/>
                    <a:pt x="15478" y="7416"/>
                  </a:cubicBezTo>
                  <a:cubicBezTo>
                    <a:pt x="15443" y="7416"/>
                    <a:pt x="15443" y="7416"/>
                    <a:pt x="15443" y="7416"/>
                  </a:cubicBezTo>
                  <a:cubicBezTo>
                    <a:pt x="15340" y="7488"/>
                    <a:pt x="15271" y="7524"/>
                    <a:pt x="15203" y="7560"/>
                  </a:cubicBezTo>
                  <a:cubicBezTo>
                    <a:pt x="15168" y="7560"/>
                    <a:pt x="15168" y="7596"/>
                    <a:pt x="15134" y="7596"/>
                  </a:cubicBezTo>
                  <a:cubicBezTo>
                    <a:pt x="15065" y="7668"/>
                    <a:pt x="14962" y="7740"/>
                    <a:pt x="14893" y="7776"/>
                  </a:cubicBezTo>
                  <a:cubicBezTo>
                    <a:pt x="14893" y="7812"/>
                    <a:pt x="14859" y="7812"/>
                    <a:pt x="14859" y="7812"/>
                  </a:cubicBezTo>
                  <a:cubicBezTo>
                    <a:pt x="14790" y="7884"/>
                    <a:pt x="14721" y="7956"/>
                    <a:pt x="14652" y="8028"/>
                  </a:cubicBezTo>
                  <a:cubicBezTo>
                    <a:pt x="14652" y="8028"/>
                    <a:pt x="14618" y="8064"/>
                    <a:pt x="14618" y="8064"/>
                  </a:cubicBezTo>
                  <a:close/>
                  <a:moveTo>
                    <a:pt x="10800" y="5040"/>
                  </a:moveTo>
                  <a:cubicBezTo>
                    <a:pt x="12141" y="5040"/>
                    <a:pt x="13208" y="3888"/>
                    <a:pt x="13208" y="2520"/>
                  </a:cubicBezTo>
                  <a:cubicBezTo>
                    <a:pt x="13208" y="1116"/>
                    <a:pt x="12141" y="0"/>
                    <a:pt x="10800" y="0"/>
                  </a:cubicBezTo>
                  <a:cubicBezTo>
                    <a:pt x="9459" y="0"/>
                    <a:pt x="8392" y="1116"/>
                    <a:pt x="8392" y="2520"/>
                  </a:cubicBezTo>
                  <a:cubicBezTo>
                    <a:pt x="8392" y="3888"/>
                    <a:pt x="9459" y="5040"/>
                    <a:pt x="10800" y="5040"/>
                  </a:cubicBezTo>
                  <a:close/>
                  <a:moveTo>
                    <a:pt x="13036" y="12096"/>
                  </a:moveTo>
                  <a:lnTo>
                    <a:pt x="13036" y="10188"/>
                  </a:lnTo>
                  <a:cubicBezTo>
                    <a:pt x="13036" y="10044"/>
                    <a:pt x="13001" y="9864"/>
                    <a:pt x="13001" y="9720"/>
                  </a:cubicBezTo>
                  <a:cubicBezTo>
                    <a:pt x="13001" y="9576"/>
                    <a:pt x="13036" y="9432"/>
                    <a:pt x="13036" y="9252"/>
                  </a:cubicBezTo>
                  <a:lnTo>
                    <a:pt x="13036" y="9144"/>
                  </a:lnTo>
                  <a:lnTo>
                    <a:pt x="13070" y="9144"/>
                  </a:lnTo>
                  <a:cubicBezTo>
                    <a:pt x="13242" y="8028"/>
                    <a:pt x="13896" y="7092"/>
                    <a:pt x="14824" y="6588"/>
                  </a:cubicBezTo>
                  <a:cubicBezTo>
                    <a:pt x="14171" y="5940"/>
                    <a:pt x="13311" y="5544"/>
                    <a:pt x="12348" y="5544"/>
                  </a:cubicBezTo>
                  <a:lnTo>
                    <a:pt x="9252" y="5544"/>
                  </a:lnTo>
                  <a:cubicBezTo>
                    <a:pt x="8289" y="5544"/>
                    <a:pt x="7429" y="5940"/>
                    <a:pt x="6776" y="6588"/>
                  </a:cubicBezTo>
                  <a:cubicBezTo>
                    <a:pt x="7842" y="7164"/>
                    <a:pt x="8599" y="8352"/>
                    <a:pt x="8599" y="9720"/>
                  </a:cubicBezTo>
                  <a:cubicBezTo>
                    <a:pt x="8599" y="10008"/>
                    <a:pt x="8564" y="10260"/>
                    <a:pt x="8496" y="10548"/>
                  </a:cubicBezTo>
                  <a:lnTo>
                    <a:pt x="8496" y="12060"/>
                  </a:lnTo>
                  <a:cubicBezTo>
                    <a:pt x="9493" y="12492"/>
                    <a:pt x="10284" y="13284"/>
                    <a:pt x="10800" y="14256"/>
                  </a:cubicBezTo>
                  <a:cubicBezTo>
                    <a:pt x="11282" y="13284"/>
                    <a:pt x="12107" y="12528"/>
                    <a:pt x="13036" y="12096"/>
                  </a:cubicBezTo>
                  <a:close/>
                  <a:moveTo>
                    <a:pt x="9699" y="14400"/>
                  </a:moveTo>
                  <a:cubicBezTo>
                    <a:pt x="9631" y="14292"/>
                    <a:pt x="9562" y="14184"/>
                    <a:pt x="9459" y="14076"/>
                  </a:cubicBezTo>
                  <a:cubicBezTo>
                    <a:pt x="9459" y="14040"/>
                    <a:pt x="9424" y="14040"/>
                    <a:pt x="9424" y="14040"/>
                  </a:cubicBezTo>
                  <a:cubicBezTo>
                    <a:pt x="9355" y="13932"/>
                    <a:pt x="9287" y="13860"/>
                    <a:pt x="9183" y="13752"/>
                  </a:cubicBezTo>
                  <a:cubicBezTo>
                    <a:pt x="9183" y="13752"/>
                    <a:pt x="9149" y="13752"/>
                    <a:pt x="9149" y="13716"/>
                  </a:cubicBezTo>
                  <a:cubicBezTo>
                    <a:pt x="9046" y="13644"/>
                    <a:pt x="8977" y="13572"/>
                    <a:pt x="8874" y="13500"/>
                  </a:cubicBezTo>
                  <a:cubicBezTo>
                    <a:pt x="8839" y="13464"/>
                    <a:pt x="8839" y="13464"/>
                    <a:pt x="8839" y="13464"/>
                  </a:cubicBezTo>
                  <a:cubicBezTo>
                    <a:pt x="8496" y="13212"/>
                    <a:pt x="8152" y="13032"/>
                    <a:pt x="7739" y="12924"/>
                  </a:cubicBezTo>
                  <a:cubicBezTo>
                    <a:pt x="7670" y="12888"/>
                    <a:pt x="7567" y="12852"/>
                    <a:pt x="7498" y="12852"/>
                  </a:cubicBezTo>
                  <a:cubicBezTo>
                    <a:pt x="7464" y="12816"/>
                    <a:pt x="7395" y="12816"/>
                    <a:pt x="7361" y="12816"/>
                  </a:cubicBezTo>
                  <a:cubicBezTo>
                    <a:pt x="7292" y="12816"/>
                    <a:pt x="7223" y="12780"/>
                    <a:pt x="7154" y="12780"/>
                  </a:cubicBezTo>
                  <a:cubicBezTo>
                    <a:pt x="7120" y="12780"/>
                    <a:pt x="7085" y="12780"/>
                    <a:pt x="7051" y="12780"/>
                  </a:cubicBezTo>
                  <a:cubicBezTo>
                    <a:pt x="6948" y="12744"/>
                    <a:pt x="6845" y="12744"/>
                    <a:pt x="6707" y="12744"/>
                  </a:cubicBezTo>
                  <a:lnTo>
                    <a:pt x="3611" y="12744"/>
                  </a:lnTo>
                  <a:cubicBezTo>
                    <a:pt x="1617" y="12744"/>
                    <a:pt x="0" y="14436"/>
                    <a:pt x="0" y="16560"/>
                  </a:cubicBezTo>
                  <a:lnTo>
                    <a:pt x="0" y="21600"/>
                  </a:lnTo>
                  <a:lnTo>
                    <a:pt x="2132" y="21600"/>
                  </a:lnTo>
                  <a:lnTo>
                    <a:pt x="2132" y="16344"/>
                  </a:lnTo>
                  <a:lnTo>
                    <a:pt x="2855" y="16344"/>
                  </a:lnTo>
                  <a:lnTo>
                    <a:pt x="2855" y="21600"/>
                  </a:lnTo>
                  <a:lnTo>
                    <a:pt x="7429" y="21600"/>
                  </a:lnTo>
                  <a:lnTo>
                    <a:pt x="7429" y="16344"/>
                  </a:lnTo>
                  <a:lnTo>
                    <a:pt x="8152" y="16344"/>
                  </a:lnTo>
                  <a:lnTo>
                    <a:pt x="8152" y="21600"/>
                  </a:lnTo>
                  <a:lnTo>
                    <a:pt x="10353" y="21600"/>
                  </a:lnTo>
                  <a:lnTo>
                    <a:pt x="10353" y="16560"/>
                  </a:lnTo>
                  <a:cubicBezTo>
                    <a:pt x="10353" y="15732"/>
                    <a:pt x="10112" y="15012"/>
                    <a:pt x="9699" y="14400"/>
                  </a:cubicBezTo>
                  <a:cubicBezTo>
                    <a:pt x="9699" y="14400"/>
                    <a:pt x="9699" y="14400"/>
                    <a:pt x="9699" y="14400"/>
                  </a:cubicBezTo>
                  <a:close/>
                  <a:moveTo>
                    <a:pt x="17989" y="12744"/>
                  </a:moveTo>
                  <a:lnTo>
                    <a:pt x="14893" y="12744"/>
                  </a:lnTo>
                  <a:cubicBezTo>
                    <a:pt x="14755" y="12744"/>
                    <a:pt x="14652" y="12744"/>
                    <a:pt x="14549" y="12780"/>
                  </a:cubicBezTo>
                  <a:cubicBezTo>
                    <a:pt x="14515" y="12780"/>
                    <a:pt x="14480" y="12780"/>
                    <a:pt x="14446" y="12780"/>
                  </a:cubicBezTo>
                  <a:cubicBezTo>
                    <a:pt x="14377" y="12780"/>
                    <a:pt x="14274" y="12816"/>
                    <a:pt x="14205" y="12816"/>
                  </a:cubicBezTo>
                  <a:cubicBezTo>
                    <a:pt x="14171" y="12816"/>
                    <a:pt x="14136" y="12816"/>
                    <a:pt x="14102" y="12852"/>
                  </a:cubicBezTo>
                  <a:cubicBezTo>
                    <a:pt x="14033" y="12852"/>
                    <a:pt x="13930" y="12888"/>
                    <a:pt x="13861" y="12888"/>
                  </a:cubicBezTo>
                  <a:cubicBezTo>
                    <a:pt x="13311" y="13068"/>
                    <a:pt x="12829" y="13356"/>
                    <a:pt x="12417" y="13752"/>
                  </a:cubicBezTo>
                  <a:cubicBezTo>
                    <a:pt x="12417" y="13752"/>
                    <a:pt x="12417" y="13752"/>
                    <a:pt x="12417" y="13788"/>
                  </a:cubicBezTo>
                  <a:cubicBezTo>
                    <a:pt x="12313" y="13860"/>
                    <a:pt x="12245" y="13968"/>
                    <a:pt x="12141" y="14040"/>
                  </a:cubicBezTo>
                  <a:cubicBezTo>
                    <a:pt x="12141" y="14040"/>
                    <a:pt x="12141" y="14076"/>
                    <a:pt x="12141" y="14076"/>
                  </a:cubicBezTo>
                  <a:cubicBezTo>
                    <a:pt x="11591" y="14724"/>
                    <a:pt x="11247" y="15588"/>
                    <a:pt x="11247" y="16560"/>
                  </a:cubicBezTo>
                  <a:lnTo>
                    <a:pt x="11247" y="21600"/>
                  </a:lnTo>
                  <a:lnTo>
                    <a:pt x="13380" y="21600"/>
                  </a:lnTo>
                  <a:lnTo>
                    <a:pt x="13380" y="16344"/>
                  </a:lnTo>
                  <a:lnTo>
                    <a:pt x="14102" y="16344"/>
                  </a:lnTo>
                  <a:lnTo>
                    <a:pt x="14102" y="21600"/>
                  </a:lnTo>
                  <a:lnTo>
                    <a:pt x="18676" y="21600"/>
                  </a:lnTo>
                  <a:lnTo>
                    <a:pt x="18676" y="16344"/>
                  </a:lnTo>
                  <a:lnTo>
                    <a:pt x="19399" y="16344"/>
                  </a:lnTo>
                  <a:lnTo>
                    <a:pt x="19399" y="21600"/>
                  </a:lnTo>
                  <a:lnTo>
                    <a:pt x="21600" y="21600"/>
                  </a:lnTo>
                  <a:lnTo>
                    <a:pt x="21600" y="16560"/>
                  </a:lnTo>
                  <a:cubicBezTo>
                    <a:pt x="21600" y="14436"/>
                    <a:pt x="19983" y="12744"/>
                    <a:pt x="17989" y="12744"/>
                  </a:cubicBezTo>
                  <a:close/>
                  <a:moveTo>
                    <a:pt x="5194" y="12240"/>
                  </a:moveTo>
                  <a:cubicBezTo>
                    <a:pt x="5469" y="12240"/>
                    <a:pt x="5744" y="12168"/>
                    <a:pt x="6019" y="12060"/>
                  </a:cubicBezTo>
                  <a:cubicBezTo>
                    <a:pt x="6019" y="12060"/>
                    <a:pt x="6019" y="12060"/>
                    <a:pt x="6054" y="12060"/>
                  </a:cubicBezTo>
                  <a:cubicBezTo>
                    <a:pt x="6157" y="12024"/>
                    <a:pt x="6294" y="11952"/>
                    <a:pt x="6397" y="11880"/>
                  </a:cubicBezTo>
                  <a:cubicBezTo>
                    <a:pt x="6397" y="11880"/>
                    <a:pt x="6397" y="11880"/>
                    <a:pt x="6397" y="11880"/>
                  </a:cubicBezTo>
                  <a:cubicBezTo>
                    <a:pt x="6535" y="11808"/>
                    <a:pt x="6638" y="11736"/>
                    <a:pt x="6741" y="11628"/>
                  </a:cubicBezTo>
                  <a:cubicBezTo>
                    <a:pt x="6741" y="11628"/>
                    <a:pt x="6741" y="11628"/>
                    <a:pt x="6741" y="11628"/>
                  </a:cubicBezTo>
                  <a:cubicBezTo>
                    <a:pt x="6948" y="11448"/>
                    <a:pt x="7085" y="11232"/>
                    <a:pt x="7223" y="11016"/>
                  </a:cubicBezTo>
                  <a:cubicBezTo>
                    <a:pt x="7257" y="10980"/>
                    <a:pt x="7257" y="10980"/>
                    <a:pt x="7257" y="10944"/>
                  </a:cubicBezTo>
                  <a:cubicBezTo>
                    <a:pt x="7326" y="10836"/>
                    <a:pt x="7361" y="10728"/>
                    <a:pt x="7429" y="10620"/>
                  </a:cubicBezTo>
                  <a:cubicBezTo>
                    <a:pt x="7429" y="10584"/>
                    <a:pt x="7429" y="10584"/>
                    <a:pt x="7429" y="10548"/>
                  </a:cubicBezTo>
                  <a:cubicBezTo>
                    <a:pt x="7464" y="10440"/>
                    <a:pt x="7498" y="10332"/>
                    <a:pt x="7532" y="10188"/>
                  </a:cubicBezTo>
                  <a:cubicBezTo>
                    <a:pt x="7532" y="10152"/>
                    <a:pt x="7532" y="10152"/>
                    <a:pt x="7532" y="10116"/>
                  </a:cubicBezTo>
                  <a:cubicBezTo>
                    <a:pt x="7567" y="10008"/>
                    <a:pt x="7567" y="9864"/>
                    <a:pt x="7567" y="9720"/>
                  </a:cubicBezTo>
                  <a:cubicBezTo>
                    <a:pt x="7567" y="9612"/>
                    <a:pt x="7567" y="9504"/>
                    <a:pt x="7567" y="9396"/>
                  </a:cubicBezTo>
                  <a:cubicBezTo>
                    <a:pt x="7532" y="9360"/>
                    <a:pt x="7532" y="9324"/>
                    <a:pt x="7532" y="9288"/>
                  </a:cubicBezTo>
                  <a:cubicBezTo>
                    <a:pt x="7532" y="9180"/>
                    <a:pt x="7498" y="9072"/>
                    <a:pt x="7464" y="9000"/>
                  </a:cubicBezTo>
                  <a:cubicBezTo>
                    <a:pt x="7464" y="8964"/>
                    <a:pt x="7464" y="8964"/>
                    <a:pt x="7464" y="8964"/>
                  </a:cubicBezTo>
                  <a:cubicBezTo>
                    <a:pt x="7429" y="8856"/>
                    <a:pt x="7395" y="8784"/>
                    <a:pt x="7361" y="8676"/>
                  </a:cubicBezTo>
                  <a:cubicBezTo>
                    <a:pt x="7361" y="8640"/>
                    <a:pt x="7326" y="8640"/>
                    <a:pt x="7326" y="8604"/>
                  </a:cubicBezTo>
                  <a:cubicBezTo>
                    <a:pt x="7292" y="8496"/>
                    <a:pt x="7223" y="8424"/>
                    <a:pt x="7189" y="8316"/>
                  </a:cubicBezTo>
                  <a:lnTo>
                    <a:pt x="7154" y="8316"/>
                  </a:lnTo>
                  <a:cubicBezTo>
                    <a:pt x="7120" y="8244"/>
                    <a:pt x="7051" y="8136"/>
                    <a:pt x="6982" y="8064"/>
                  </a:cubicBezTo>
                  <a:cubicBezTo>
                    <a:pt x="6982" y="8064"/>
                    <a:pt x="6948" y="8028"/>
                    <a:pt x="6948" y="8028"/>
                  </a:cubicBezTo>
                  <a:cubicBezTo>
                    <a:pt x="6879" y="7956"/>
                    <a:pt x="6810" y="7884"/>
                    <a:pt x="6707" y="7812"/>
                  </a:cubicBezTo>
                  <a:cubicBezTo>
                    <a:pt x="6707" y="7812"/>
                    <a:pt x="6707" y="7812"/>
                    <a:pt x="6707" y="7776"/>
                  </a:cubicBezTo>
                  <a:cubicBezTo>
                    <a:pt x="6638" y="7740"/>
                    <a:pt x="6535" y="7668"/>
                    <a:pt x="6466" y="7596"/>
                  </a:cubicBezTo>
                  <a:cubicBezTo>
                    <a:pt x="6432" y="7596"/>
                    <a:pt x="6432" y="7560"/>
                    <a:pt x="6397" y="7560"/>
                  </a:cubicBezTo>
                  <a:cubicBezTo>
                    <a:pt x="6329" y="7524"/>
                    <a:pt x="6225" y="7452"/>
                    <a:pt x="6157" y="7416"/>
                  </a:cubicBezTo>
                  <a:cubicBezTo>
                    <a:pt x="6157" y="7416"/>
                    <a:pt x="6122" y="7416"/>
                    <a:pt x="6122" y="7416"/>
                  </a:cubicBezTo>
                  <a:cubicBezTo>
                    <a:pt x="5847" y="7272"/>
                    <a:pt x="5503" y="7200"/>
                    <a:pt x="5194" y="7200"/>
                  </a:cubicBezTo>
                  <a:cubicBezTo>
                    <a:pt x="3852" y="7200"/>
                    <a:pt x="2786" y="8316"/>
                    <a:pt x="2786" y="9720"/>
                  </a:cubicBezTo>
                  <a:cubicBezTo>
                    <a:pt x="2786" y="11124"/>
                    <a:pt x="3852" y="12240"/>
                    <a:pt x="5194" y="12240"/>
                  </a:cubicBezTo>
                  <a:close/>
                </a:path>
              </a:pathLst>
            </a:custGeom>
            <a:solidFill>
              <a:srgbClr val="2E2E2E"/>
            </a:solidFill>
            <a:ln w="12700" cap="flat">
              <a:noFill/>
              <a:miter lim="400000"/>
            </a:ln>
            <a:effectLst/>
          </p:spPr>
          <p:txBody>
            <a:bodyPr wrap="square" lIns="48175" tIns="48175" rIns="48175" bIns="48175" numCol="1" anchor="t">
              <a:noAutofit/>
            </a:bodyPr>
            <a:lstStyle/>
            <a:p>
              <a:pPr marL="0" marR="0" lvl="0" indent="0" algn="l" defTabSz="963295" rtl="0" eaLnBrk="1" fontAlgn="auto" latinLnBrk="0" hangingPunct="1">
                <a:lnSpc>
                  <a:spcPct val="100000"/>
                </a:lnSpc>
                <a:spcBef>
                  <a:spcPts val="0"/>
                </a:spcBef>
                <a:spcAft>
                  <a:spcPts val="0"/>
                </a:spcAft>
                <a:buClrTx/>
                <a:buSzTx/>
                <a:buFontTx/>
                <a:buNone/>
                <a:defRPr>
                  <a:solidFill>
                    <a:srgbClr val="ED7D31"/>
                  </a:solidFill>
                </a:defRPr>
              </a:pPr>
              <a:endParaRPr kumimoji="0"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
          <p:nvSpPr>
            <p:cNvPr id="1046" name="TextBox 12"/>
            <p:cNvSpPr/>
            <p:nvPr/>
          </p:nvSpPr>
          <p:spPr>
            <a:xfrm>
              <a:off x="889873" y="0"/>
              <a:ext cx="4404330" cy="705533"/>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l" defTabSz="963295"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在工作之余还需加强学习网络安全知识，了解安全行业趋势与进展</a:t>
              </a:r>
              <a:endParaRPr kumimoji="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grpSp>
      <p:grpSp>
        <p:nvGrpSpPr>
          <p:cNvPr id="1051" name="组合 30"/>
          <p:cNvGrpSpPr/>
          <p:nvPr/>
        </p:nvGrpSpPr>
        <p:grpSpPr>
          <a:xfrm>
            <a:off x="6165018" y="2965446"/>
            <a:ext cx="5294204" cy="742713"/>
            <a:chOff x="0" y="0"/>
            <a:chExt cx="5294203" cy="742712"/>
          </a:xfrm>
        </p:grpSpPr>
        <p:sp>
          <p:nvSpPr>
            <p:cNvPr id="1048" name="矩形 31"/>
            <p:cNvSpPr/>
            <p:nvPr/>
          </p:nvSpPr>
          <p:spPr>
            <a:xfrm>
              <a:off x="0" y="7"/>
              <a:ext cx="5294203" cy="742705"/>
            </a:xfrm>
            <a:prstGeom prst="rect">
              <a:avLst/>
            </a:prstGeom>
            <a:solidFill>
              <a:schemeClr val="tx1">
                <a:lumMod val="65000"/>
                <a:lumOff val="3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49" name="Freeform 26"/>
            <p:cNvSpPr/>
            <p:nvPr/>
          </p:nvSpPr>
          <p:spPr>
            <a:xfrm>
              <a:off x="190461" y="179599"/>
              <a:ext cx="397701" cy="417839"/>
            </a:xfrm>
            <a:custGeom>
              <a:avLst/>
              <a:gdLst/>
              <a:ahLst/>
              <a:cxnLst>
                <a:cxn ang="0">
                  <a:pos x="wd2" y="hd2"/>
                </a:cxn>
                <a:cxn ang="5400000">
                  <a:pos x="wd2" y="hd2"/>
                </a:cxn>
                <a:cxn ang="10800000">
                  <a:pos x="wd2" y="hd2"/>
                </a:cxn>
                <a:cxn ang="16200000">
                  <a:pos x="wd2" y="hd2"/>
                </a:cxn>
              </a:cxnLst>
              <a:rect l="0" t="0" r="r" b="b"/>
              <a:pathLst>
                <a:path w="21600" h="21600" extrusionOk="0">
                  <a:moveTo>
                    <a:pt x="5203" y="3086"/>
                  </a:moveTo>
                  <a:lnTo>
                    <a:pt x="1011" y="3086"/>
                  </a:lnTo>
                  <a:lnTo>
                    <a:pt x="1011" y="1702"/>
                  </a:lnTo>
                  <a:lnTo>
                    <a:pt x="5203" y="1702"/>
                  </a:lnTo>
                  <a:lnTo>
                    <a:pt x="5203" y="3086"/>
                  </a:lnTo>
                  <a:close/>
                  <a:moveTo>
                    <a:pt x="5203" y="6349"/>
                  </a:moveTo>
                  <a:lnTo>
                    <a:pt x="1011" y="6349"/>
                  </a:lnTo>
                  <a:lnTo>
                    <a:pt x="1011" y="4966"/>
                  </a:lnTo>
                  <a:lnTo>
                    <a:pt x="5203" y="4966"/>
                  </a:lnTo>
                  <a:lnTo>
                    <a:pt x="5203" y="6349"/>
                  </a:lnTo>
                  <a:close/>
                  <a:moveTo>
                    <a:pt x="5203" y="9612"/>
                  </a:moveTo>
                  <a:lnTo>
                    <a:pt x="1011" y="9612"/>
                  </a:lnTo>
                  <a:lnTo>
                    <a:pt x="1011" y="8229"/>
                  </a:lnTo>
                  <a:lnTo>
                    <a:pt x="5203" y="8229"/>
                  </a:lnTo>
                  <a:lnTo>
                    <a:pt x="5203" y="9612"/>
                  </a:lnTo>
                  <a:close/>
                  <a:moveTo>
                    <a:pt x="0" y="21600"/>
                  </a:moveTo>
                  <a:lnTo>
                    <a:pt x="6214" y="21600"/>
                  </a:lnTo>
                  <a:lnTo>
                    <a:pt x="6214" y="0"/>
                  </a:lnTo>
                  <a:lnTo>
                    <a:pt x="0" y="0"/>
                  </a:lnTo>
                  <a:lnTo>
                    <a:pt x="0" y="21600"/>
                  </a:lnTo>
                  <a:close/>
                  <a:moveTo>
                    <a:pt x="12878" y="3086"/>
                  </a:moveTo>
                  <a:lnTo>
                    <a:pt x="8685" y="3086"/>
                  </a:lnTo>
                  <a:lnTo>
                    <a:pt x="8685" y="1702"/>
                  </a:lnTo>
                  <a:lnTo>
                    <a:pt x="12878" y="1702"/>
                  </a:lnTo>
                  <a:lnTo>
                    <a:pt x="12878" y="3086"/>
                  </a:lnTo>
                  <a:close/>
                  <a:moveTo>
                    <a:pt x="12878" y="6349"/>
                  </a:moveTo>
                  <a:lnTo>
                    <a:pt x="8685" y="6349"/>
                  </a:lnTo>
                  <a:lnTo>
                    <a:pt x="8685" y="4966"/>
                  </a:lnTo>
                  <a:lnTo>
                    <a:pt x="12878" y="4966"/>
                  </a:lnTo>
                  <a:lnTo>
                    <a:pt x="12878" y="6349"/>
                  </a:lnTo>
                  <a:close/>
                  <a:moveTo>
                    <a:pt x="12878" y="9612"/>
                  </a:moveTo>
                  <a:lnTo>
                    <a:pt x="8685" y="9612"/>
                  </a:lnTo>
                  <a:lnTo>
                    <a:pt x="8685" y="8229"/>
                  </a:lnTo>
                  <a:lnTo>
                    <a:pt x="12878" y="8229"/>
                  </a:lnTo>
                  <a:lnTo>
                    <a:pt x="12878" y="9612"/>
                  </a:lnTo>
                  <a:close/>
                  <a:moveTo>
                    <a:pt x="7674" y="21600"/>
                  </a:moveTo>
                  <a:lnTo>
                    <a:pt x="13888" y="21600"/>
                  </a:lnTo>
                  <a:lnTo>
                    <a:pt x="13888" y="0"/>
                  </a:lnTo>
                  <a:lnTo>
                    <a:pt x="7674" y="0"/>
                  </a:lnTo>
                  <a:lnTo>
                    <a:pt x="7674" y="21600"/>
                  </a:lnTo>
                  <a:close/>
                  <a:moveTo>
                    <a:pt x="20552" y="3086"/>
                  </a:moveTo>
                  <a:lnTo>
                    <a:pt x="16359" y="3086"/>
                  </a:lnTo>
                  <a:lnTo>
                    <a:pt x="16359" y="1702"/>
                  </a:lnTo>
                  <a:lnTo>
                    <a:pt x="20552" y="1702"/>
                  </a:lnTo>
                  <a:lnTo>
                    <a:pt x="20552" y="3086"/>
                  </a:lnTo>
                  <a:close/>
                  <a:moveTo>
                    <a:pt x="20552" y="6349"/>
                  </a:moveTo>
                  <a:lnTo>
                    <a:pt x="16359" y="6349"/>
                  </a:lnTo>
                  <a:lnTo>
                    <a:pt x="16359" y="4966"/>
                  </a:lnTo>
                  <a:lnTo>
                    <a:pt x="20552" y="4966"/>
                  </a:lnTo>
                  <a:lnTo>
                    <a:pt x="20552" y="6349"/>
                  </a:lnTo>
                  <a:close/>
                  <a:moveTo>
                    <a:pt x="20552" y="9612"/>
                  </a:moveTo>
                  <a:lnTo>
                    <a:pt x="16359" y="9612"/>
                  </a:lnTo>
                  <a:lnTo>
                    <a:pt x="16359" y="8229"/>
                  </a:lnTo>
                  <a:lnTo>
                    <a:pt x="20552" y="8229"/>
                  </a:lnTo>
                  <a:lnTo>
                    <a:pt x="20552" y="9612"/>
                  </a:lnTo>
                  <a:close/>
                  <a:moveTo>
                    <a:pt x="15348" y="21600"/>
                  </a:moveTo>
                  <a:lnTo>
                    <a:pt x="21600" y="21600"/>
                  </a:lnTo>
                  <a:lnTo>
                    <a:pt x="21600" y="0"/>
                  </a:lnTo>
                  <a:lnTo>
                    <a:pt x="15348" y="0"/>
                  </a:lnTo>
                  <a:lnTo>
                    <a:pt x="15348" y="21600"/>
                  </a:lnTo>
                  <a:close/>
                </a:path>
              </a:pathLst>
            </a:custGeom>
            <a:solidFill>
              <a:srgbClr val="FFFFFF"/>
            </a:solidFill>
            <a:ln w="12700" cap="flat">
              <a:noFill/>
              <a:miter lim="400000"/>
            </a:ln>
            <a:effectLst/>
          </p:spPr>
          <p:txBody>
            <a:bodyPr wrap="square" lIns="48175" tIns="48175" rIns="48175" bIns="48175" numCol="1" anchor="t">
              <a:noAutofit/>
            </a:bodyPr>
            <a:lstStyle/>
            <a:p>
              <a:pPr marL="0" marR="0" lvl="0" indent="0" algn="l" defTabSz="963295" rtl="0" eaLnBrk="1" fontAlgn="auto" latinLnBrk="0" hangingPunct="1">
                <a:lnSpc>
                  <a:spcPct val="100000"/>
                </a:lnSpc>
                <a:spcBef>
                  <a:spcPts val="0"/>
                </a:spcBef>
                <a:spcAft>
                  <a:spcPts val="0"/>
                </a:spcAft>
                <a:buClrTx/>
                <a:buSzTx/>
                <a:buFontTx/>
                <a:buNone/>
                <a:defRPr>
                  <a:solidFill>
                    <a:srgbClr val="ED7D31"/>
                  </a:solidFill>
                </a:defRPr>
              </a:pPr>
              <a:endParaRPr kumimoji="0"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
          <p:nvSpPr>
            <p:cNvPr id="1050" name="TextBox 12"/>
            <p:cNvSpPr/>
            <p:nvPr/>
          </p:nvSpPr>
          <p:spPr>
            <a:xfrm>
              <a:off x="889872" y="0"/>
              <a:ext cx="4404330" cy="705533"/>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l" defTabSz="963295" rtl="0" eaLnBrk="1" fontAlgn="auto" latinLnBrk="0" hangingPunct="1">
                <a:lnSpc>
                  <a:spcPct val="15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不放过任何一项有关产品功能或参数的了解，不仅要做到熟悉产品，还要了解产品功能或参数背后的意义</a:t>
              </a:r>
              <a:endParaRPr kumimoji="0"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grpSp>
      <p:grpSp>
        <p:nvGrpSpPr>
          <p:cNvPr id="1055" name="组合 34"/>
          <p:cNvGrpSpPr/>
          <p:nvPr/>
        </p:nvGrpSpPr>
        <p:grpSpPr>
          <a:xfrm>
            <a:off x="6165016" y="4087751"/>
            <a:ext cx="5294204" cy="742706"/>
            <a:chOff x="-2" y="-2704"/>
            <a:chExt cx="5294203" cy="742705"/>
          </a:xfrm>
        </p:grpSpPr>
        <p:sp>
          <p:nvSpPr>
            <p:cNvPr id="1052" name="矩形 35"/>
            <p:cNvSpPr/>
            <p:nvPr/>
          </p:nvSpPr>
          <p:spPr>
            <a:xfrm>
              <a:off x="-2" y="-2704"/>
              <a:ext cx="5294203" cy="742705"/>
            </a:xfrm>
            <a:prstGeom prst="rect">
              <a:avLst/>
            </a:prstGeom>
            <a:solidFill>
              <a:srgbClr val="FFC000"/>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53" name="Freeform 31"/>
            <p:cNvSpPr/>
            <p:nvPr/>
          </p:nvSpPr>
          <p:spPr>
            <a:xfrm>
              <a:off x="222769" y="189053"/>
              <a:ext cx="364780" cy="457235"/>
            </a:xfrm>
            <a:custGeom>
              <a:avLst/>
              <a:gdLst/>
              <a:ahLst/>
              <a:cxnLst>
                <a:cxn ang="0">
                  <a:pos x="wd2" y="hd2"/>
                </a:cxn>
                <a:cxn ang="5400000">
                  <a:pos x="wd2" y="hd2"/>
                </a:cxn>
                <a:cxn ang="10800000">
                  <a:pos x="wd2" y="hd2"/>
                </a:cxn>
                <a:cxn ang="16200000">
                  <a:pos x="wd2" y="hd2"/>
                </a:cxn>
              </a:cxnLst>
              <a:rect l="0" t="0" r="r" b="b"/>
              <a:pathLst>
                <a:path w="21564" h="21493" extrusionOk="0">
                  <a:moveTo>
                    <a:pt x="14772" y="5917"/>
                  </a:moveTo>
                  <a:lnTo>
                    <a:pt x="3660" y="5917"/>
                  </a:lnTo>
                  <a:lnTo>
                    <a:pt x="3660" y="6879"/>
                  </a:lnTo>
                  <a:lnTo>
                    <a:pt x="14772" y="6879"/>
                  </a:lnTo>
                  <a:lnTo>
                    <a:pt x="14772" y="5917"/>
                  </a:lnTo>
                  <a:close/>
                  <a:moveTo>
                    <a:pt x="17271" y="19818"/>
                  </a:moveTo>
                  <a:lnTo>
                    <a:pt x="17137" y="19960"/>
                  </a:lnTo>
                  <a:lnTo>
                    <a:pt x="17316" y="20103"/>
                  </a:lnTo>
                  <a:lnTo>
                    <a:pt x="18208" y="20780"/>
                  </a:lnTo>
                  <a:lnTo>
                    <a:pt x="18655" y="21172"/>
                  </a:lnTo>
                  <a:cubicBezTo>
                    <a:pt x="19190" y="21600"/>
                    <a:pt x="20083" y="21600"/>
                    <a:pt x="20618" y="21172"/>
                  </a:cubicBezTo>
                  <a:lnTo>
                    <a:pt x="21154" y="20709"/>
                  </a:lnTo>
                  <a:cubicBezTo>
                    <a:pt x="21466" y="20495"/>
                    <a:pt x="21600" y="20139"/>
                    <a:pt x="21555" y="19818"/>
                  </a:cubicBezTo>
                  <a:cubicBezTo>
                    <a:pt x="21600" y="19497"/>
                    <a:pt x="21466" y="19176"/>
                    <a:pt x="21154" y="18927"/>
                  </a:cubicBezTo>
                  <a:lnTo>
                    <a:pt x="19636" y="17715"/>
                  </a:lnTo>
                  <a:lnTo>
                    <a:pt x="17137" y="19711"/>
                  </a:lnTo>
                  <a:lnTo>
                    <a:pt x="17271" y="19818"/>
                  </a:lnTo>
                  <a:close/>
                  <a:moveTo>
                    <a:pt x="9729" y="12618"/>
                  </a:moveTo>
                  <a:lnTo>
                    <a:pt x="10443" y="12048"/>
                  </a:lnTo>
                  <a:lnTo>
                    <a:pt x="10220" y="11976"/>
                  </a:lnTo>
                  <a:lnTo>
                    <a:pt x="10443" y="11798"/>
                  </a:lnTo>
                  <a:lnTo>
                    <a:pt x="9238" y="11406"/>
                  </a:lnTo>
                  <a:lnTo>
                    <a:pt x="9417" y="11691"/>
                  </a:lnTo>
                  <a:lnTo>
                    <a:pt x="9238" y="11655"/>
                  </a:lnTo>
                  <a:lnTo>
                    <a:pt x="9729" y="12618"/>
                  </a:lnTo>
                  <a:close/>
                  <a:moveTo>
                    <a:pt x="10979" y="15042"/>
                  </a:moveTo>
                  <a:lnTo>
                    <a:pt x="13478" y="13046"/>
                  </a:lnTo>
                  <a:lnTo>
                    <a:pt x="13255" y="12974"/>
                  </a:lnTo>
                  <a:lnTo>
                    <a:pt x="13478" y="12796"/>
                  </a:lnTo>
                  <a:lnTo>
                    <a:pt x="13210" y="12725"/>
                  </a:lnTo>
                  <a:lnTo>
                    <a:pt x="11112" y="12012"/>
                  </a:lnTo>
                  <a:lnTo>
                    <a:pt x="9997" y="12903"/>
                  </a:lnTo>
                  <a:lnTo>
                    <a:pt x="10086" y="13046"/>
                  </a:lnTo>
                  <a:lnTo>
                    <a:pt x="9997" y="13117"/>
                  </a:lnTo>
                  <a:lnTo>
                    <a:pt x="10845" y="14828"/>
                  </a:lnTo>
                  <a:lnTo>
                    <a:pt x="10979" y="15042"/>
                  </a:lnTo>
                  <a:close/>
                  <a:moveTo>
                    <a:pt x="18387" y="18214"/>
                  </a:moveTo>
                  <a:lnTo>
                    <a:pt x="19145" y="17572"/>
                  </a:lnTo>
                  <a:lnTo>
                    <a:pt x="19012" y="17465"/>
                  </a:lnTo>
                  <a:lnTo>
                    <a:pt x="19145" y="17358"/>
                  </a:lnTo>
                  <a:lnTo>
                    <a:pt x="18476" y="16824"/>
                  </a:lnTo>
                  <a:lnTo>
                    <a:pt x="17583" y="16075"/>
                  </a:lnTo>
                  <a:lnTo>
                    <a:pt x="13924" y="13152"/>
                  </a:lnTo>
                  <a:lnTo>
                    <a:pt x="11425" y="15149"/>
                  </a:lnTo>
                  <a:lnTo>
                    <a:pt x="11603" y="15291"/>
                  </a:lnTo>
                  <a:lnTo>
                    <a:pt x="11425" y="15398"/>
                  </a:lnTo>
                  <a:lnTo>
                    <a:pt x="15798" y="18891"/>
                  </a:lnTo>
                  <a:lnTo>
                    <a:pt x="16691" y="19568"/>
                  </a:lnTo>
                  <a:lnTo>
                    <a:pt x="18387" y="18214"/>
                  </a:lnTo>
                  <a:close/>
                  <a:moveTo>
                    <a:pt x="893" y="5347"/>
                  </a:moveTo>
                  <a:lnTo>
                    <a:pt x="3972" y="5418"/>
                  </a:lnTo>
                  <a:cubicBezTo>
                    <a:pt x="5266" y="5418"/>
                    <a:pt x="6293" y="4598"/>
                    <a:pt x="6293" y="3564"/>
                  </a:cubicBezTo>
                  <a:lnTo>
                    <a:pt x="6293" y="962"/>
                  </a:lnTo>
                  <a:lnTo>
                    <a:pt x="17093" y="962"/>
                  </a:lnTo>
                  <a:cubicBezTo>
                    <a:pt x="17360" y="962"/>
                    <a:pt x="17583" y="1141"/>
                    <a:pt x="17583" y="1354"/>
                  </a:cubicBezTo>
                  <a:lnTo>
                    <a:pt x="17583" y="15291"/>
                  </a:lnTo>
                  <a:lnTo>
                    <a:pt x="18476" y="16004"/>
                  </a:lnTo>
                  <a:lnTo>
                    <a:pt x="18476" y="1141"/>
                  </a:lnTo>
                  <a:cubicBezTo>
                    <a:pt x="18476" y="499"/>
                    <a:pt x="17851" y="0"/>
                    <a:pt x="17093" y="0"/>
                  </a:cubicBezTo>
                  <a:lnTo>
                    <a:pt x="5489" y="0"/>
                  </a:lnTo>
                  <a:lnTo>
                    <a:pt x="0" y="4384"/>
                  </a:lnTo>
                  <a:lnTo>
                    <a:pt x="0" y="17786"/>
                  </a:lnTo>
                  <a:cubicBezTo>
                    <a:pt x="0" y="18392"/>
                    <a:pt x="625" y="18891"/>
                    <a:pt x="1428" y="18891"/>
                  </a:cubicBezTo>
                  <a:lnTo>
                    <a:pt x="14549" y="18891"/>
                  </a:lnTo>
                  <a:lnTo>
                    <a:pt x="14236" y="18677"/>
                  </a:lnTo>
                  <a:lnTo>
                    <a:pt x="14549" y="18677"/>
                  </a:lnTo>
                  <a:lnTo>
                    <a:pt x="13612" y="17929"/>
                  </a:lnTo>
                  <a:lnTo>
                    <a:pt x="1428" y="17929"/>
                  </a:lnTo>
                  <a:cubicBezTo>
                    <a:pt x="1116" y="17929"/>
                    <a:pt x="937" y="17750"/>
                    <a:pt x="893" y="17537"/>
                  </a:cubicBezTo>
                  <a:lnTo>
                    <a:pt x="893" y="5347"/>
                  </a:lnTo>
                  <a:close/>
                  <a:moveTo>
                    <a:pt x="3660" y="11442"/>
                  </a:moveTo>
                  <a:lnTo>
                    <a:pt x="6962" y="11442"/>
                  </a:lnTo>
                  <a:lnTo>
                    <a:pt x="6962" y="10479"/>
                  </a:lnTo>
                  <a:lnTo>
                    <a:pt x="3660" y="10479"/>
                  </a:lnTo>
                  <a:lnTo>
                    <a:pt x="3660" y="11442"/>
                  </a:lnTo>
                  <a:close/>
                  <a:moveTo>
                    <a:pt x="3660" y="9695"/>
                  </a:moveTo>
                  <a:lnTo>
                    <a:pt x="3660" y="9945"/>
                  </a:lnTo>
                  <a:lnTo>
                    <a:pt x="14772" y="9945"/>
                  </a:lnTo>
                  <a:lnTo>
                    <a:pt x="14772" y="8982"/>
                  </a:lnTo>
                  <a:lnTo>
                    <a:pt x="3660" y="8982"/>
                  </a:lnTo>
                  <a:lnTo>
                    <a:pt x="3660" y="9695"/>
                  </a:lnTo>
                  <a:close/>
                  <a:moveTo>
                    <a:pt x="3660" y="8162"/>
                  </a:moveTo>
                  <a:lnTo>
                    <a:pt x="3660" y="8412"/>
                  </a:lnTo>
                  <a:lnTo>
                    <a:pt x="14772" y="8412"/>
                  </a:lnTo>
                  <a:lnTo>
                    <a:pt x="14772" y="7450"/>
                  </a:lnTo>
                  <a:lnTo>
                    <a:pt x="3660" y="7450"/>
                  </a:lnTo>
                  <a:lnTo>
                    <a:pt x="3660" y="8162"/>
                  </a:lnTo>
                  <a:close/>
                </a:path>
              </a:pathLst>
            </a:custGeom>
            <a:solidFill>
              <a:srgbClr val="2E2E2E"/>
            </a:solidFill>
            <a:ln w="12700" cap="flat">
              <a:noFill/>
              <a:miter lim="400000"/>
            </a:ln>
            <a:effectLst/>
          </p:spPr>
          <p:txBody>
            <a:bodyPr wrap="square" lIns="48175" tIns="48175" rIns="48175" bIns="48175" numCol="1" anchor="t">
              <a:noAutofit/>
            </a:bodyPr>
            <a:lstStyle/>
            <a:p>
              <a:pPr marL="0" marR="0" lvl="0" indent="0" algn="l" defTabSz="963295" rtl="0" eaLnBrk="1" fontAlgn="auto" latinLnBrk="0" hangingPunct="1">
                <a:lnSpc>
                  <a:spcPct val="100000"/>
                </a:lnSpc>
                <a:spcBef>
                  <a:spcPts val="0"/>
                </a:spcBef>
                <a:spcAft>
                  <a:spcPts val="0"/>
                </a:spcAft>
                <a:buClrTx/>
                <a:buSzTx/>
                <a:buFontTx/>
                <a:buNone/>
                <a:defRPr>
                  <a:solidFill>
                    <a:srgbClr val="ED7D31"/>
                  </a:solidFill>
                </a:defRPr>
              </a:pPr>
              <a:endParaRPr kumimoji="0"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
          <p:nvSpPr>
            <p:cNvPr id="1054" name="TextBox 12"/>
            <p:cNvSpPr/>
            <p:nvPr/>
          </p:nvSpPr>
          <p:spPr>
            <a:xfrm>
              <a:off x="889871" y="-1509"/>
              <a:ext cx="4404330" cy="705533"/>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l" defTabSz="963295" rtl="0" eaLnBrk="1" fontAlgn="auto" latinLnBrk="0" hangingPunct="1">
                <a:lnSpc>
                  <a:spcPct val="15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每次得到支持后对支持流程进行反思，不懂就问，并进行总结，便于下次直接找对对接人</a:t>
              </a:r>
              <a:endParaRPr kumimoji="0"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grpSp>
      <p:grpSp>
        <p:nvGrpSpPr>
          <p:cNvPr id="1059" name="组合 40"/>
          <p:cNvGrpSpPr/>
          <p:nvPr/>
        </p:nvGrpSpPr>
        <p:grpSpPr>
          <a:xfrm>
            <a:off x="6165017" y="5216388"/>
            <a:ext cx="5294204" cy="742705"/>
            <a:chOff x="-1" y="-22820"/>
            <a:chExt cx="5294203" cy="742704"/>
          </a:xfrm>
        </p:grpSpPr>
        <p:sp>
          <p:nvSpPr>
            <p:cNvPr id="1056" name="矩形 41"/>
            <p:cNvSpPr/>
            <p:nvPr/>
          </p:nvSpPr>
          <p:spPr>
            <a:xfrm>
              <a:off x="-1" y="-22820"/>
              <a:ext cx="5294203" cy="742704"/>
            </a:xfrm>
            <a:prstGeom prst="rect">
              <a:avLst/>
            </a:prstGeom>
            <a:solidFill>
              <a:schemeClr val="tx1">
                <a:lumMod val="65000"/>
                <a:lumOff val="3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57" name="Freeform 16"/>
            <p:cNvSpPr/>
            <p:nvPr/>
          </p:nvSpPr>
          <p:spPr>
            <a:xfrm>
              <a:off x="136677" y="228493"/>
              <a:ext cx="537579" cy="428702"/>
            </a:xfrm>
            <a:custGeom>
              <a:avLst/>
              <a:gdLst/>
              <a:ahLst/>
              <a:cxnLst>
                <a:cxn ang="0">
                  <a:pos x="wd2" y="hd2"/>
                </a:cxn>
                <a:cxn ang="5400000">
                  <a:pos x="wd2" y="hd2"/>
                </a:cxn>
                <a:cxn ang="10800000">
                  <a:pos x="wd2" y="hd2"/>
                </a:cxn>
                <a:cxn ang="16200000">
                  <a:pos x="wd2" y="hd2"/>
                </a:cxn>
              </a:cxnLst>
              <a:rect l="0" t="0" r="r" b="b"/>
              <a:pathLst>
                <a:path w="21600" h="21600" extrusionOk="0">
                  <a:moveTo>
                    <a:pt x="14499" y="3768"/>
                  </a:moveTo>
                  <a:cubicBezTo>
                    <a:pt x="18407" y="3768"/>
                    <a:pt x="21600" y="7755"/>
                    <a:pt x="21600" y="12684"/>
                  </a:cubicBezTo>
                  <a:cubicBezTo>
                    <a:pt x="21600" y="17613"/>
                    <a:pt x="18407" y="21600"/>
                    <a:pt x="14499" y="21600"/>
                  </a:cubicBezTo>
                  <a:cubicBezTo>
                    <a:pt x="10573" y="21600"/>
                    <a:pt x="7398" y="17613"/>
                    <a:pt x="7398" y="12684"/>
                  </a:cubicBezTo>
                  <a:cubicBezTo>
                    <a:pt x="7398" y="7755"/>
                    <a:pt x="10573" y="3768"/>
                    <a:pt x="14499" y="3768"/>
                  </a:cubicBezTo>
                  <a:close/>
                  <a:moveTo>
                    <a:pt x="7729" y="4578"/>
                  </a:moveTo>
                  <a:lnTo>
                    <a:pt x="6229" y="4885"/>
                  </a:lnTo>
                  <a:cubicBezTo>
                    <a:pt x="6107" y="4469"/>
                    <a:pt x="6037" y="4316"/>
                    <a:pt x="5740" y="4097"/>
                  </a:cubicBezTo>
                  <a:lnTo>
                    <a:pt x="5740" y="5564"/>
                  </a:lnTo>
                  <a:cubicBezTo>
                    <a:pt x="6543" y="5827"/>
                    <a:pt x="7084" y="6112"/>
                    <a:pt x="7363" y="6419"/>
                  </a:cubicBezTo>
                  <a:cubicBezTo>
                    <a:pt x="7502" y="6572"/>
                    <a:pt x="7607" y="6747"/>
                    <a:pt x="7694" y="6923"/>
                  </a:cubicBezTo>
                  <a:cubicBezTo>
                    <a:pt x="8375" y="5696"/>
                    <a:pt x="9300" y="4710"/>
                    <a:pt x="10364" y="4053"/>
                  </a:cubicBezTo>
                  <a:cubicBezTo>
                    <a:pt x="9526" y="1665"/>
                    <a:pt x="7625" y="0"/>
                    <a:pt x="5426" y="0"/>
                  </a:cubicBezTo>
                  <a:cubicBezTo>
                    <a:pt x="2425" y="0"/>
                    <a:pt x="0" y="3045"/>
                    <a:pt x="0" y="6791"/>
                  </a:cubicBezTo>
                  <a:cubicBezTo>
                    <a:pt x="0" y="10537"/>
                    <a:pt x="2425" y="13582"/>
                    <a:pt x="5426" y="13582"/>
                  </a:cubicBezTo>
                  <a:cubicBezTo>
                    <a:pt x="5775" y="13582"/>
                    <a:pt x="6142" y="13538"/>
                    <a:pt x="6490" y="13451"/>
                  </a:cubicBezTo>
                  <a:cubicBezTo>
                    <a:pt x="6421" y="12991"/>
                    <a:pt x="6403" y="12531"/>
                    <a:pt x="6403" y="12049"/>
                  </a:cubicBezTo>
                  <a:cubicBezTo>
                    <a:pt x="6403" y="11413"/>
                    <a:pt x="6456" y="10800"/>
                    <a:pt x="6560" y="10187"/>
                  </a:cubicBezTo>
                  <a:cubicBezTo>
                    <a:pt x="6299" y="10296"/>
                    <a:pt x="6019" y="10340"/>
                    <a:pt x="5740" y="10362"/>
                  </a:cubicBezTo>
                  <a:lnTo>
                    <a:pt x="5740" y="11304"/>
                  </a:lnTo>
                  <a:lnTo>
                    <a:pt x="5147" y="11304"/>
                  </a:lnTo>
                  <a:lnTo>
                    <a:pt x="5147" y="10362"/>
                  </a:lnTo>
                  <a:cubicBezTo>
                    <a:pt x="3943" y="10230"/>
                    <a:pt x="3141" y="9639"/>
                    <a:pt x="2931" y="8105"/>
                  </a:cubicBezTo>
                  <a:lnTo>
                    <a:pt x="4554" y="7865"/>
                  </a:lnTo>
                  <a:cubicBezTo>
                    <a:pt x="4624" y="8434"/>
                    <a:pt x="4728" y="8719"/>
                    <a:pt x="5147" y="8982"/>
                  </a:cubicBezTo>
                  <a:lnTo>
                    <a:pt x="5147" y="7207"/>
                  </a:lnTo>
                  <a:cubicBezTo>
                    <a:pt x="4606" y="7010"/>
                    <a:pt x="4222" y="6857"/>
                    <a:pt x="3995" y="6725"/>
                  </a:cubicBezTo>
                  <a:cubicBezTo>
                    <a:pt x="3018" y="6112"/>
                    <a:pt x="2896" y="4381"/>
                    <a:pt x="3664" y="3439"/>
                  </a:cubicBezTo>
                  <a:cubicBezTo>
                    <a:pt x="3995" y="3045"/>
                    <a:pt x="4484" y="2826"/>
                    <a:pt x="5147" y="2782"/>
                  </a:cubicBezTo>
                  <a:lnTo>
                    <a:pt x="5147" y="2278"/>
                  </a:lnTo>
                  <a:lnTo>
                    <a:pt x="5740" y="2278"/>
                  </a:lnTo>
                  <a:lnTo>
                    <a:pt x="5740" y="2782"/>
                  </a:lnTo>
                  <a:cubicBezTo>
                    <a:pt x="6700" y="2848"/>
                    <a:pt x="7502" y="3308"/>
                    <a:pt x="7729" y="4578"/>
                  </a:cubicBezTo>
                  <a:close/>
                  <a:moveTo>
                    <a:pt x="5147" y="4075"/>
                  </a:moveTo>
                  <a:cubicBezTo>
                    <a:pt x="4781" y="4228"/>
                    <a:pt x="4519" y="4644"/>
                    <a:pt x="4798" y="5104"/>
                  </a:cubicBezTo>
                  <a:cubicBezTo>
                    <a:pt x="4868" y="5214"/>
                    <a:pt x="4973" y="5301"/>
                    <a:pt x="5147" y="5367"/>
                  </a:cubicBezTo>
                  <a:lnTo>
                    <a:pt x="5147" y="4075"/>
                  </a:lnTo>
                  <a:close/>
                  <a:moveTo>
                    <a:pt x="5740" y="9047"/>
                  </a:moveTo>
                  <a:cubicBezTo>
                    <a:pt x="5967" y="8982"/>
                    <a:pt x="6124" y="8872"/>
                    <a:pt x="6229" y="8719"/>
                  </a:cubicBezTo>
                  <a:cubicBezTo>
                    <a:pt x="6333" y="8587"/>
                    <a:pt x="6386" y="8412"/>
                    <a:pt x="6386" y="8237"/>
                  </a:cubicBezTo>
                  <a:cubicBezTo>
                    <a:pt x="6386" y="8062"/>
                    <a:pt x="6351" y="7930"/>
                    <a:pt x="6264" y="7799"/>
                  </a:cubicBezTo>
                  <a:cubicBezTo>
                    <a:pt x="6176" y="7667"/>
                    <a:pt x="6002" y="7536"/>
                    <a:pt x="5740" y="7426"/>
                  </a:cubicBezTo>
                  <a:lnTo>
                    <a:pt x="5740" y="9047"/>
                  </a:lnTo>
                  <a:close/>
                  <a:moveTo>
                    <a:pt x="14900" y="15619"/>
                  </a:moveTo>
                  <a:cubicBezTo>
                    <a:pt x="15197" y="15554"/>
                    <a:pt x="15424" y="15400"/>
                    <a:pt x="15563" y="15225"/>
                  </a:cubicBezTo>
                  <a:cubicBezTo>
                    <a:pt x="15703" y="15028"/>
                    <a:pt x="15773" y="14809"/>
                    <a:pt x="15773" y="14568"/>
                  </a:cubicBezTo>
                  <a:cubicBezTo>
                    <a:pt x="15773" y="14371"/>
                    <a:pt x="15720" y="14174"/>
                    <a:pt x="15598" y="13998"/>
                  </a:cubicBezTo>
                  <a:cubicBezTo>
                    <a:pt x="15476" y="13823"/>
                    <a:pt x="15249" y="13670"/>
                    <a:pt x="14900" y="13516"/>
                  </a:cubicBezTo>
                  <a:lnTo>
                    <a:pt x="14900" y="15619"/>
                  </a:lnTo>
                  <a:close/>
                  <a:moveTo>
                    <a:pt x="14132" y="9113"/>
                  </a:moveTo>
                  <a:cubicBezTo>
                    <a:pt x="13661" y="9332"/>
                    <a:pt x="13312" y="9880"/>
                    <a:pt x="13679" y="10449"/>
                  </a:cubicBezTo>
                  <a:cubicBezTo>
                    <a:pt x="13766" y="10603"/>
                    <a:pt x="13923" y="10712"/>
                    <a:pt x="14132" y="10822"/>
                  </a:cubicBezTo>
                  <a:lnTo>
                    <a:pt x="14132" y="9113"/>
                  </a:lnTo>
                  <a:close/>
                  <a:moveTo>
                    <a:pt x="17517" y="9792"/>
                  </a:moveTo>
                  <a:lnTo>
                    <a:pt x="15563" y="10165"/>
                  </a:lnTo>
                  <a:cubicBezTo>
                    <a:pt x="15406" y="9639"/>
                    <a:pt x="15301" y="9420"/>
                    <a:pt x="14900" y="9157"/>
                  </a:cubicBezTo>
                  <a:lnTo>
                    <a:pt x="14900" y="11063"/>
                  </a:lnTo>
                  <a:cubicBezTo>
                    <a:pt x="15982" y="11413"/>
                    <a:pt x="16680" y="11808"/>
                    <a:pt x="17046" y="12202"/>
                  </a:cubicBezTo>
                  <a:cubicBezTo>
                    <a:pt x="18198" y="13495"/>
                    <a:pt x="17866" y="15751"/>
                    <a:pt x="16627" y="16759"/>
                  </a:cubicBezTo>
                  <a:cubicBezTo>
                    <a:pt x="16139" y="17153"/>
                    <a:pt x="15563" y="17328"/>
                    <a:pt x="14900" y="17350"/>
                  </a:cubicBezTo>
                  <a:lnTo>
                    <a:pt x="14900" y="18599"/>
                  </a:lnTo>
                  <a:lnTo>
                    <a:pt x="14132" y="18599"/>
                  </a:lnTo>
                  <a:lnTo>
                    <a:pt x="14132" y="17350"/>
                  </a:lnTo>
                  <a:cubicBezTo>
                    <a:pt x="12562" y="17175"/>
                    <a:pt x="11515" y="16430"/>
                    <a:pt x="11219" y="14415"/>
                  </a:cubicBezTo>
                  <a:lnTo>
                    <a:pt x="13347" y="14108"/>
                  </a:lnTo>
                  <a:cubicBezTo>
                    <a:pt x="13469" y="14831"/>
                    <a:pt x="13592" y="15225"/>
                    <a:pt x="14132" y="15554"/>
                  </a:cubicBezTo>
                  <a:lnTo>
                    <a:pt x="14132" y="13232"/>
                  </a:lnTo>
                  <a:cubicBezTo>
                    <a:pt x="13435" y="12991"/>
                    <a:pt x="12929" y="12772"/>
                    <a:pt x="12632" y="12596"/>
                  </a:cubicBezTo>
                  <a:cubicBezTo>
                    <a:pt x="11341" y="11808"/>
                    <a:pt x="11184" y="9508"/>
                    <a:pt x="12196" y="8303"/>
                  </a:cubicBezTo>
                  <a:cubicBezTo>
                    <a:pt x="12632" y="7777"/>
                    <a:pt x="13278" y="7470"/>
                    <a:pt x="14132" y="7426"/>
                  </a:cubicBezTo>
                  <a:lnTo>
                    <a:pt x="14132" y="6769"/>
                  </a:lnTo>
                  <a:lnTo>
                    <a:pt x="14900" y="6769"/>
                  </a:lnTo>
                  <a:lnTo>
                    <a:pt x="14900" y="7426"/>
                  </a:lnTo>
                  <a:cubicBezTo>
                    <a:pt x="16174" y="7514"/>
                    <a:pt x="17221" y="8105"/>
                    <a:pt x="17517" y="9792"/>
                  </a:cubicBezTo>
                  <a:close/>
                </a:path>
              </a:pathLst>
            </a:custGeom>
            <a:solidFill>
              <a:srgbClr val="FFFFFF"/>
            </a:solidFill>
            <a:ln w="12700" cap="flat">
              <a:noFill/>
              <a:miter lim="400000"/>
            </a:ln>
            <a:effectLst/>
          </p:spPr>
          <p:txBody>
            <a:bodyPr wrap="square" lIns="48175" tIns="48175" rIns="48175" bIns="48175" numCol="1" anchor="t">
              <a:noAutofit/>
            </a:bodyPr>
            <a:lstStyle/>
            <a:p>
              <a:pPr marL="0" marR="0" lvl="0" indent="0" algn="l" defTabSz="963295" rtl="0" eaLnBrk="1" fontAlgn="auto" latinLnBrk="0" hangingPunct="1">
                <a:lnSpc>
                  <a:spcPct val="100000"/>
                </a:lnSpc>
                <a:spcBef>
                  <a:spcPts val="0"/>
                </a:spcBef>
                <a:spcAft>
                  <a:spcPts val="0"/>
                </a:spcAft>
                <a:buClrTx/>
                <a:buSzTx/>
                <a:buFontTx/>
                <a:buNone/>
                <a:defRPr>
                  <a:solidFill>
                    <a:srgbClr val="ED7D31"/>
                  </a:solidFill>
                </a:defRPr>
              </a:pPr>
              <a:endParaRPr kumimoji="0"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
          <p:nvSpPr>
            <p:cNvPr id="1058" name="TextBox 12"/>
            <p:cNvSpPr/>
            <p:nvPr/>
          </p:nvSpPr>
          <p:spPr>
            <a:xfrm>
              <a:off x="889871" y="150252"/>
              <a:ext cx="4404330" cy="312735"/>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lnSpc>
                  <a:spcPct val="100000"/>
                </a:lnSpc>
                <a:defRPr/>
              </a:pPr>
              <a:r>
                <a:rPr lang="zh-CN" altLang="en-US" b="1" dirty="0"/>
                <a:t>遇事不急，先仔细评估项目交付时间及重要程度</a:t>
              </a:r>
              <a:endParaRPr lang="zh-CN" altLang="en-US" b="1" dirty="0"/>
            </a:p>
          </p:txBody>
        </p:sp>
      </p:grpSp>
      <p:sp>
        <p:nvSpPr>
          <p:cNvPr id="1060" name="TextBox 4"/>
          <p:cNvSpPr/>
          <p:nvPr/>
        </p:nvSpPr>
        <p:spPr>
          <a:xfrm>
            <a:off x="2162740" y="3822045"/>
            <a:ext cx="1430989" cy="497400"/>
          </a:xfrm>
          <a:prstGeom prst="rect">
            <a:avLst/>
          </a:prstGeom>
          <a:ln w="12700">
            <a:miter lim="400000"/>
          </a:ln>
        </p:spPr>
        <p:txBody>
          <a:bodyPr wrap="none" lIns="48175" tIns="48175" rIns="48175" bIns="48175">
            <a:spAutoFit/>
          </a:bodyPr>
          <a:lstStyle>
            <a:lvl1pPr defTabSz="963295">
              <a:defRPr sz="26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l" defTabSz="963295" rtl="0" eaLnBrk="1" fontAlgn="auto" latinLnBrk="0" hangingPunct="1">
              <a:lnSpc>
                <a:spcPct val="100000"/>
              </a:lnSpc>
              <a:spcBef>
                <a:spcPts val="0"/>
              </a:spcBef>
              <a:spcAft>
                <a:spcPts val="0"/>
              </a:spcAft>
              <a:buClrTx/>
              <a:buSzTx/>
              <a:buFontTx/>
              <a:buNone/>
              <a:defRPr/>
            </a:pPr>
            <a:r>
              <a:rPr kumimoji="0" lang="zh-CN" altLang="en-US" sz="26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sym typeface="微软雅黑" panose="020B0503020204020204" charset="-122"/>
              </a:rPr>
              <a:t>改进方法</a:t>
            </a:r>
            <a:endParaRPr kumimoji="0" sz="26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2" name="9"/>
          <p:cNvSpPr txBox="1"/>
          <p:nvPr/>
        </p:nvSpPr>
        <p:spPr>
          <a:xfrm>
            <a:off x="472362" y="401812"/>
            <a:ext cx="3435256" cy="430887"/>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改进</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endParaRPr>
          </a:p>
        </p:txBody>
      </p:sp>
      <p:cxnSp>
        <p:nvCxnSpPr>
          <p:cNvPr id="3"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5"/>
          <p:cNvSpPr txBox="1"/>
          <p:nvPr/>
        </p:nvSpPr>
        <p:spPr>
          <a:xfrm>
            <a:off x="2076659" y="2180780"/>
            <a:ext cx="2842553" cy="2214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800" b="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04</a:t>
            </a:r>
            <a:endParaRPr kumimoji="0" lang="en-US" altLang="zh-CN" sz="13800" b="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文本框 10"/>
          <p:cNvSpPr txBox="1"/>
          <p:nvPr/>
        </p:nvSpPr>
        <p:spPr>
          <a:xfrm>
            <a:off x="4639945" y="3606800"/>
            <a:ext cx="2031365" cy="3384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all" spc="0" normalizeH="0" baseline="0" noProof="0" dirty="0">
                <a:ln>
                  <a:noFill/>
                </a:ln>
                <a:solidFill>
                  <a:prstClr val="black">
                    <a:lumMod val="65000"/>
                    <a:lumOff val="35000"/>
                  </a:prstClr>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THE Scenery DESIGN</a:t>
            </a:r>
            <a:endParaRPr kumimoji="0" lang="en-US" altLang="zh-CN" sz="1600" b="0" i="0" u="none" strike="noStrike" kern="1200" cap="all" spc="0" normalizeH="0" baseline="0" noProof="0" dirty="0">
              <a:ln>
                <a:noFill/>
              </a:ln>
              <a:solidFill>
                <a:prstClr val="black">
                  <a:lumMod val="65000"/>
                  <a:lumOff val="35000"/>
                </a:prstClr>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15" name="文本框 12"/>
          <p:cNvSpPr txBox="1"/>
          <p:nvPr/>
        </p:nvSpPr>
        <p:spPr>
          <a:xfrm>
            <a:off x="4639945" y="2665948"/>
            <a:ext cx="264687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800" b="1" dirty="0">
                <a:solidFill>
                  <a:prstClr val="black">
                    <a:lumMod val="65000"/>
                    <a:lumOff val="35000"/>
                  </a:prstClr>
                </a:solidFill>
                <a:latin typeface="微软雅黑" panose="020B0503020204020204" charset="-122"/>
                <a:ea typeface="微软雅黑" panose="020B0503020204020204" charset="-122"/>
                <a:cs typeface="Microsoft JhengHei Light" panose="020B0304030504040204" pitchFamily="34" charset="-122"/>
              </a:rPr>
              <a:t>工作规划</a:t>
            </a:r>
            <a:endParaRPr kumimoji="0" lang="zh-CN" altLang="en-US" sz="4800" b="1"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icrosoft JhengHei Light" panose="020B0304030504040204" pitchFamily="34" charset="-122"/>
            </a:endParaRPr>
          </a:p>
        </p:txBody>
      </p:sp>
      <p:sp>
        <p:nvSpPr>
          <p:cNvPr id="16" name="矩形 15"/>
          <p:cNvSpPr/>
          <p:nvPr/>
        </p:nvSpPr>
        <p:spPr>
          <a:xfrm>
            <a:off x="4639945" y="3496945"/>
            <a:ext cx="3239770" cy="17780"/>
          </a:xfrm>
          <a:prstGeom prst="rect">
            <a:avLst/>
          </a:prstGeom>
          <a:solidFill>
            <a:schemeClr val="tx1">
              <a:lumMod val="65000"/>
              <a:lumOff val="35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9" name="组合 38"/>
          <p:cNvGrpSpPr/>
          <p:nvPr>
            <p:custDataLst>
              <p:tags r:id="rId1"/>
            </p:custDataLst>
          </p:nvPr>
        </p:nvGrpSpPr>
        <p:grpSpPr>
          <a:xfrm>
            <a:off x="7095041" y="3732664"/>
            <a:ext cx="557530" cy="557530"/>
            <a:chOff x="9050" y="4700"/>
            <a:chExt cx="878" cy="878"/>
          </a:xfrm>
        </p:grpSpPr>
        <p:sp>
          <p:nvSpPr>
            <p:cNvPr id="40" name="椭圆 39"/>
            <p:cNvSpPr/>
            <p:nvPr userDrawn="1">
              <p:custDataLst>
                <p:tags r:id="rId2"/>
              </p:custDataLst>
            </p:nvPr>
          </p:nvSpPr>
          <p:spPr>
            <a:xfrm>
              <a:off x="9050" y="4700"/>
              <a:ext cx="879" cy="87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41" name="燕尾形 40"/>
            <p:cNvSpPr/>
            <p:nvPr userDrawn="1">
              <p:custDataLst>
                <p:tags r:id="rId3"/>
              </p:custDataLst>
            </p:nvPr>
          </p:nvSpPr>
          <p:spPr>
            <a:xfrm>
              <a:off x="9365" y="4941"/>
              <a:ext cx="311" cy="41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7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45" name="组合 44"/>
          <p:cNvGrpSpPr/>
          <p:nvPr>
            <p:custDataLst>
              <p:tags r:id="rId4"/>
            </p:custDataLst>
          </p:nvPr>
        </p:nvGrpSpPr>
        <p:grpSpPr>
          <a:xfrm>
            <a:off x="3912843" y="3732664"/>
            <a:ext cx="558165" cy="558165"/>
            <a:chOff x="3029585" y="3138805"/>
            <a:chExt cx="558165" cy="558165"/>
          </a:xfrm>
        </p:grpSpPr>
        <p:sp>
          <p:nvSpPr>
            <p:cNvPr id="46" name="椭圆 45"/>
            <p:cNvSpPr/>
            <p:nvPr userDrawn="1">
              <p:custDataLst>
                <p:tags r:id="rId5"/>
              </p:custDataLst>
            </p:nvPr>
          </p:nvSpPr>
          <p:spPr>
            <a:xfrm>
              <a:off x="3029585" y="3138805"/>
              <a:ext cx="558165" cy="558165"/>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47" name="燕尾形 46"/>
            <p:cNvSpPr/>
            <p:nvPr userDrawn="1">
              <p:custDataLst>
                <p:tags r:id="rId6"/>
              </p:custDataLst>
            </p:nvPr>
          </p:nvSpPr>
          <p:spPr>
            <a:xfrm>
              <a:off x="3229610" y="3291840"/>
              <a:ext cx="197485" cy="26479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7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9" name="文本占位符 12"/>
          <p:cNvSpPr txBox="1"/>
          <p:nvPr>
            <p:custDataLst>
              <p:tags r:id="rId7"/>
            </p:custDataLst>
          </p:nvPr>
        </p:nvSpPr>
        <p:spPr>
          <a:xfrm>
            <a:off x="1450819" y="1487722"/>
            <a:ext cx="2296531" cy="747232"/>
          </a:xfrm>
          <a:prstGeom prst="rect">
            <a:avLst/>
          </a:prstGeom>
          <a:solidFill>
            <a:srgbClr val="FFC000"/>
          </a:solidFill>
          <a:ln>
            <a:solidFill>
              <a:schemeClr val="bg1">
                <a:lumMod val="85000"/>
              </a:schemeClr>
            </a:solidFill>
            <a:prstDash val="sysDash"/>
          </a:ln>
        </p:spPr>
        <p:txBody>
          <a:bodyPr vert="horz" lIns="91440" tIns="45720" rIns="91440" bIns="45720" rtlCol="0" anchor="b"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bg1"/>
                </a:solidFill>
                <a:latin typeface="微软雅黑" panose="020B0503020204020204" charset="-122"/>
                <a:ea typeface="微软雅黑" panose="020B0503020204020204" charset="-122"/>
                <a:cs typeface="+mj-cs"/>
              </a:rPr>
              <a:t>近期（半年）</a:t>
            </a:r>
            <a:endParaRPr lang="zh-CN" altLang="en-US" sz="2400" dirty="0">
              <a:solidFill>
                <a:schemeClr val="bg1"/>
              </a:solidFill>
              <a:latin typeface="微软雅黑" panose="020B0503020204020204" charset="-122"/>
              <a:ea typeface="微软雅黑" panose="020B0503020204020204" charset="-122"/>
              <a:cs typeface="+mj-cs"/>
            </a:endParaRPr>
          </a:p>
        </p:txBody>
      </p:sp>
      <p:sp>
        <p:nvSpPr>
          <p:cNvPr id="20" name="文本占位符 14"/>
          <p:cNvSpPr txBox="1"/>
          <p:nvPr>
            <p:custDataLst>
              <p:tags r:id="rId8"/>
            </p:custDataLst>
          </p:nvPr>
        </p:nvSpPr>
        <p:spPr>
          <a:xfrm>
            <a:off x="1450819" y="2247580"/>
            <a:ext cx="2307170" cy="4086498"/>
          </a:xfrm>
          <a:prstGeom prst="rect">
            <a:avLst/>
          </a:prstGeom>
          <a:solidFill>
            <a:schemeClr val="tx1">
              <a:lumMod val="65000"/>
              <a:lumOff val="35000"/>
            </a:schemeClr>
          </a:solidFill>
          <a:ln>
            <a:noFill/>
            <a:prstDash val="sysDash"/>
          </a:ln>
        </p:spPr>
        <p:txBody>
          <a:bodyPr vert="horz" lIns="91440" tIns="45720" rIns="91440" bIns="45720" rtlCol="0" anchor="ctr" anchorCtr="0">
            <a:normAutofit lnSpcReduction="10000"/>
          </a:bodyPr>
          <a:lstStyle>
            <a:defPPr>
              <a:defRPr lang="zh-CN"/>
            </a:defPPr>
            <a:lvl1pPr indent="0" algn="ctr">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学习产品经理的基本思维方法、工作流程、沟通技巧，朝着更职业化的角度发展</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继续做好当前</a:t>
            </a:r>
            <a:r>
              <a:rPr lang="en-US" altLang="zh-CN" sz="1800" dirty="0">
                <a:solidFill>
                  <a:schemeClr val="bg1"/>
                </a:solidFill>
                <a:latin typeface="微软雅黑" panose="020B0503020204020204" charset="-122"/>
                <a:ea typeface="微软雅黑" panose="020B0503020204020204" charset="-122"/>
              </a:rPr>
              <a:t>OEM</a:t>
            </a:r>
            <a:r>
              <a:rPr lang="zh-CN" altLang="en-US" sz="1800" dirty="0">
                <a:solidFill>
                  <a:schemeClr val="bg1"/>
                </a:solidFill>
                <a:latin typeface="微软雅黑" panose="020B0503020204020204" charset="-122"/>
                <a:ea typeface="微软雅黑" panose="020B0503020204020204" charset="-122"/>
              </a:rPr>
              <a:t>支持工作，改正不足；</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加强对产品的学习，不限于网关产品，也包括产品资质的了解与等级保护原理的学习；</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学习网络安全知识</a:t>
            </a:r>
            <a:endParaRPr lang="en-US" altLang="zh-CN" sz="1800" dirty="0">
              <a:solidFill>
                <a:schemeClr val="bg1"/>
              </a:solidFill>
              <a:latin typeface="微软雅黑" panose="020B0503020204020204" charset="-122"/>
              <a:ea typeface="微软雅黑" panose="020B0503020204020204" charset="-122"/>
            </a:endParaRPr>
          </a:p>
          <a:p>
            <a:pPr algn="l"/>
            <a:endParaRPr lang="en-US" altLang="zh-CN" sz="1800" dirty="0">
              <a:solidFill>
                <a:schemeClr val="bg1"/>
              </a:solidFill>
              <a:latin typeface="微软雅黑" panose="020B0503020204020204" charset="-122"/>
              <a:ea typeface="微软雅黑" panose="020B0503020204020204" charset="-122"/>
            </a:endParaRPr>
          </a:p>
          <a:p>
            <a:endParaRPr lang="zh-CN" altLang="en-US" sz="1800" dirty="0">
              <a:solidFill>
                <a:schemeClr val="bg1"/>
              </a:solidFill>
              <a:latin typeface="微软雅黑" panose="020B0503020204020204" charset="-122"/>
              <a:ea typeface="微软雅黑" panose="020B0503020204020204" charset="-122"/>
            </a:endParaRPr>
          </a:p>
        </p:txBody>
      </p:sp>
      <p:sp>
        <p:nvSpPr>
          <p:cNvPr id="21" name="文本占位符 3"/>
          <p:cNvSpPr txBox="1"/>
          <p:nvPr>
            <p:custDataLst>
              <p:tags r:id="rId9"/>
            </p:custDataLst>
          </p:nvPr>
        </p:nvSpPr>
        <p:spPr>
          <a:xfrm>
            <a:off x="4608512" y="1491328"/>
            <a:ext cx="2349499" cy="743626"/>
          </a:xfrm>
          <a:prstGeom prst="rect">
            <a:avLst/>
          </a:prstGeom>
          <a:solidFill>
            <a:srgbClr val="FFC000"/>
          </a:solidFill>
          <a:ln>
            <a:solidFill>
              <a:schemeClr val="bg1">
                <a:lumMod val="85000"/>
              </a:schemeClr>
            </a:solidFill>
            <a:prstDash val="sysDash"/>
          </a:ln>
        </p:spPr>
        <p:txBody>
          <a:bodyPr vert="horz" lIns="91440" tIns="45720" rIns="91440" bIns="45720" rtlCol="0" anchor="b"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bg1"/>
                </a:solidFill>
                <a:latin typeface="微软雅黑" panose="020B0503020204020204" charset="-122"/>
                <a:ea typeface="微软雅黑" panose="020B0503020204020204" charset="-122"/>
                <a:cs typeface="+mj-cs"/>
              </a:rPr>
              <a:t>中期（</a:t>
            </a:r>
            <a:r>
              <a:rPr lang="en-US" altLang="zh-CN" sz="2400" dirty="0">
                <a:solidFill>
                  <a:schemeClr val="bg1"/>
                </a:solidFill>
                <a:latin typeface="微软雅黑" panose="020B0503020204020204" charset="-122"/>
                <a:ea typeface="微软雅黑" panose="020B0503020204020204" charset="-122"/>
                <a:cs typeface="+mj-cs"/>
              </a:rPr>
              <a:t>1</a:t>
            </a:r>
            <a:r>
              <a:rPr lang="zh-CN" altLang="en-US" sz="2400" dirty="0">
                <a:solidFill>
                  <a:schemeClr val="bg1"/>
                </a:solidFill>
                <a:latin typeface="微软雅黑" panose="020B0503020204020204" charset="-122"/>
                <a:ea typeface="微软雅黑" panose="020B0503020204020204" charset="-122"/>
                <a:cs typeface="+mj-cs"/>
              </a:rPr>
              <a:t>年以上）</a:t>
            </a:r>
            <a:endParaRPr lang="zh-CN" altLang="en-US" sz="2400" dirty="0">
              <a:solidFill>
                <a:schemeClr val="bg1"/>
              </a:solidFill>
              <a:latin typeface="微软雅黑" panose="020B0503020204020204" charset="-122"/>
              <a:ea typeface="微软雅黑" panose="020B0503020204020204" charset="-122"/>
              <a:cs typeface="+mj-cs"/>
            </a:endParaRPr>
          </a:p>
        </p:txBody>
      </p:sp>
      <p:sp>
        <p:nvSpPr>
          <p:cNvPr id="22" name="文本占位符 7"/>
          <p:cNvSpPr txBox="1"/>
          <p:nvPr>
            <p:custDataLst>
              <p:tags r:id="rId10"/>
            </p:custDataLst>
          </p:nvPr>
        </p:nvSpPr>
        <p:spPr>
          <a:xfrm>
            <a:off x="4623970" y="2234954"/>
            <a:ext cx="2349579" cy="4099124"/>
          </a:xfrm>
          <a:prstGeom prst="rect">
            <a:avLst/>
          </a:prstGeom>
          <a:solidFill>
            <a:schemeClr val="tx1">
              <a:lumMod val="65000"/>
              <a:lumOff val="35000"/>
            </a:schemeClr>
          </a:solidFill>
          <a:ln>
            <a:no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1800" dirty="0">
                <a:solidFill>
                  <a:schemeClr val="bg1"/>
                </a:solidFill>
                <a:latin typeface="微软雅黑" panose="020B0503020204020204" charset="-122"/>
                <a:ea typeface="微软雅黑" panose="020B0503020204020204" charset="-122"/>
              </a:rPr>
              <a:t>达到产品经理的要求：</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课余时间学习产品经理需要掌握的技能（需求分析、竞品分析、项目管理等）</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多从产品经理角度思考问题</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多去主动参与项目的讨论</a:t>
            </a:r>
            <a:endParaRPr lang="zh-CN" altLang="en-US" sz="1800" dirty="0">
              <a:solidFill>
                <a:schemeClr val="bg1"/>
              </a:solidFill>
              <a:latin typeface="微软雅黑" panose="020B0503020204020204" charset="-122"/>
              <a:ea typeface="微软雅黑" panose="020B0503020204020204" charset="-122"/>
            </a:endParaRPr>
          </a:p>
        </p:txBody>
      </p:sp>
      <p:sp>
        <p:nvSpPr>
          <p:cNvPr id="23" name="文本占位符 2"/>
          <p:cNvSpPr txBox="1"/>
          <p:nvPr>
            <p:custDataLst>
              <p:tags r:id="rId11"/>
            </p:custDataLst>
          </p:nvPr>
        </p:nvSpPr>
        <p:spPr>
          <a:xfrm>
            <a:off x="7774064" y="1496450"/>
            <a:ext cx="2346961" cy="738504"/>
          </a:xfrm>
          <a:prstGeom prst="rect">
            <a:avLst/>
          </a:prstGeom>
          <a:solidFill>
            <a:srgbClr val="FFC000"/>
          </a:solidFill>
          <a:ln>
            <a:solidFill>
              <a:schemeClr val="bg1">
                <a:lumMod val="85000"/>
              </a:schemeClr>
            </a:solidFill>
            <a:prstDash val="sysDash"/>
          </a:ln>
        </p:spPr>
        <p:txBody>
          <a:bodyPr vert="horz" lIns="91440" tIns="45720" rIns="91440" bIns="45720" rtlCol="0" anchor="b"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bg1"/>
                </a:solidFill>
                <a:latin typeface="微软雅黑" panose="020B0503020204020204" charset="-122"/>
                <a:ea typeface="微软雅黑" panose="020B0503020204020204" charset="-122"/>
                <a:cs typeface="+mj-cs"/>
              </a:rPr>
              <a:t> 长远（</a:t>
            </a:r>
            <a:r>
              <a:rPr lang="en-US" altLang="zh-CN" sz="2400" dirty="0">
                <a:solidFill>
                  <a:schemeClr val="bg1"/>
                </a:solidFill>
                <a:latin typeface="微软雅黑" panose="020B0503020204020204" charset="-122"/>
                <a:ea typeface="微软雅黑" panose="020B0503020204020204" charset="-122"/>
                <a:cs typeface="+mj-cs"/>
              </a:rPr>
              <a:t>2</a:t>
            </a:r>
            <a:r>
              <a:rPr lang="zh-CN" altLang="en-US" sz="2400" dirty="0">
                <a:solidFill>
                  <a:schemeClr val="bg1"/>
                </a:solidFill>
                <a:latin typeface="微软雅黑" panose="020B0503020204020204" charset="-122"/>
                <a:ea typeface="微软雅黑" panose="020B0503020204020204" charset="-122"/>
                <a:cs typeface="+mj-cs"/>
              </a:rPr>
              <a:t>年以上）</a:t>
            </a:r>
            <a:endParaRPr lang="zh-CN" altLang="en-US" sz="2400" dirty="0">
              <a:solidFill>
                <a:schemeClr val="bg1"/>
              </a:solidFill>
              <a:latin typeface="微软雅黑" panose="020B0503020204020204" charset="-122"/>
              <a:ea typeface="微软雅黑" panose="020B0503020204020204" charset="-122"/>
              <a:cs typeface="+mj-cs"/>
            </a:endParaRPr>
          </a:p>
        </p:txBody>
      </p:sp>
      <p:sp>
        <p:nvSpPr>
          <p:cNvPr id="24" name="文本占位符 5"/>
          <p:cNvSpPr txBox="1"/>
          <p:nvPr>
            <p:custDataLst>
              <p:tags r:id="rId12"/>
            </p:custDataLst>
          </p:nvPr>
        </p:nvSpPr>
        <p:spPr>
          <a:xfrm>
            <a:off x="7774063" y="2234954"/>
            <a:ext cx="2346961" cy="4086498"/>
          </a:xfrm>
          <a:prstGeom prst="rect">
            <a:avLst/>
          </a:prstGeom>
          <a:solidFill>
            <a:schemeClr val="tx1">
              <a:lumMod val="65000"/>
              <a:lumOff val="35000"/>
            </a:schemeClr>
          </a:solidFill>
          <a:ln>
            <a:no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1800" dirty="0">
                <a:solidFill>
                  <a:schemeClr val="bg1"/>
                </a:solidFill>
                <a:latin typeface="微软雅黑" panose="020B0503020204020204" charset="-122"/>
                <a:ea typeface="微软雅黑" panose="020B0503020204020204" charset="-122"/>
              </a:rPr>
              <a:t>完成产品助理到云安全产品经理的转变</a:t>
            </a:r>
            <a:endParaRPr lang="zh-CN" altLang="en-US" sz="1800" dirty="0">
              <a:solidFill>
                <a:schemeClr val="bg1"/>
              </a:solidFill>
              <a:latin typeface="微软雅黑" panose="020B0503020204020204" charset="-122"/>
              <a:ea typeface="微软雅黑" panose="020B0503020204020204" charset="-122"/>
            </a:endParaRPr>
          </a:p>
        </p:txBody>
      </p:sp>
      <p:sp>
        <p:nvSpPr>
          <p:cNvPr id="2" name="9"/>
          <p:cNvSpPr txBox="1"/>
          <p:nvPr/>
        </p:nvSpPr>
        <p:spPr>
          <a:xfrm>
            <a:off x="472362" y="401812"/>
            <a:ext cx="3435256" cy="430887"/>
          </a:xfrm>
          <a:prstGeom prst="rect">
            <a:avLst/>
          </a:prstGeom>
          <a:noFill/>
        </p:spPr>
        <p:txBody>
          <a:bodyPr wrap="square" lIns="0" tIns="0" rIns="0" bIns="0" rtlCol="0">
            <a:spAutoFit/>
          </a:bodyPr>
          <a:lstStyle/>
          <a:p>
            <a:pPr marL="0" lvl="1"/>
            <a:r>
              <a:rPr lang="zh-CN" altLang="en-US" sz="2800" dirty="0">
                <a:solidFill>
                  <a:schemeClr val="tx1">
                    <a:lumMod val="65000"/>
                    <a:lumOff val="35000"/>
                  </a:schemeClr>
                </a:solidFill>
                <a:latin typeface="微软雅黑" panose="020B0503020204020204" charset="-122"/>
                <a:ea typeface="微软雅黑" panose="020B0503020204020204" charset="-122"/>
              </a:rPr>
              <a:t>工作规划</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cxnSp>
        <p:nvCxnSpPr>
          <p:cNvPr id="3" name="品 11"/>
          <p:cNvCxnSpPr/>
          <p:nvPr>
            <p:custDataLst>
              <p:tags r:id="rId13"/>
            </p:custDataLst>
          </p:nvPr>
        </p:nvCxnSpPr>
        <p:spPr>
          <a:xfrm>
            <a:off x="-21961" y="999132"/>
            <a:ext cx="6110515" cy="0"/>
          </a:xfrm>
          <a:prstGeom prst="line">
            <a:avLst/>
          </a:prstGeom>
          <a:noFill/>
          <a:ln w="38100" cap="flat" cmpd="sng" algn="ctr">
            <a:solidFill>
              <a:srgbClr val="FFC000"/>
            </a:solidFill>
            <a:prstDash val="solid"/>
            <a:miter lim="800000"/>
          </a:ln>
          <a:effectLst/>
        </p:spPr>
      </p:cxnSp>
    </p:spTree>
    <p:custDataLst>
      <p:tags r:id="rId1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文本框 283"/>
          <p:cNvSpPr txBox="1"/>
          <p:nvPr/>
        </p:nvSpPr>
        <p:spPr>
          <a:xfrm>
            <a:off x="3359680" y="1983105"/>
            <a:ext cx="5471371" cy="1862048"/>
          </a:xfrm>
          <a:prstGeom prst="rect">
            <a:avLst/>
          </a:prstGeom>
          <a:noFill/>
        </p:spPr>
        <p:txBody>
          <a:bodyPr wrap="none" rtlCol="0">
            <a:spAutoFit/>
          </a:bodyPr>
          <a:lstStyle/>
          <a:p>
            <a:pPr algn="ctr"/>
            <a:r>
              <a:rPr lang="en-US" altLang="zh-CN" sz="11500" b="1" dirty="0">
                <a:solidFill>
                  <a:schemeClr val="tx1">
                    <a:lumMod val="65000"/>
                    <a:lumOff val="35000"/>
                  </a:schemeClr>
                </a:solidFill>
                <a:latin typeface="微软雅黑" panose="020B0503020204020204" charset="-122"/>
                <a:ea typeface="微软雅黑" panose="020B0503020204020204" charset="-122"/>
              </a:rPr>
              <a:t>T</a:t>
            </a:r>
            <a:r>
              <a:rPr lang="en-US" altLang="zh-CN" sz="11500" b="1" dirty="0">
                <a:solidFill>
                  <a:srgbClr val="FFC000"/>
                </a:solidFill>
                <a:latin typeface="微软雅黑" panose="020B0503020204020204" charset="-122"/>
                <a:ea typeface="微软雅黑" panose="020B0503020204020204" charset="-122"/>
              </a:rPr>
              <a:t>hank</a:t>
            </a:r>
            <a:r>
              <a:rPr lang="en-US" altLang="zh-CN" sz="11500" b="1" dirty="0">
                <a:solidFill>
                  <a:schemeClr val="tx1">
                    <a:lumMod val="65000"/>
                    <a:lumOff val="35000"/>
                  </a:schemeClr>
                </a:solidFill>
                <a:latin typeface="微软雅黑" panose="020B0503020204020204" charset="-122"/>
                <a:ea typeface="微软雅黑" panose="020B0503020204020204" charset="-122"/>
              </a:rPr>
              <a:t>s</a:t>
            </a:r>
            <a:endParaRPr lang="en-US" altLang="zh-CN" sz="11500" b="1"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文本框 9"/>
          <p:cNvSpPr txBox="1"/>
          <p:nvPr/>
        </p:nvSpPr>
        <p:spPr>
          <a:xfrm>
            <a:off x="5275108" y="3446389"/>
            <a:ext cx="2670409" cy="553085"/>
          </a:xfrm>
          <a:prstGeom prst="rect">
            <a:avLst/>
          </a:prstGeom>
          <a:solidFill>
            <a:schemeClr val="tx1">
              <a:lumMod val="65000"/>
              <a:lumOff val="3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charset="-122"/>
                <a:ea typeface="微软雅黑" panose="020B0503020204020204" charset="-122"/>
              </a:rPr>
              <a:t>收获</a:t>
            </a:r>
            <a:endParaRPr lang="zh-CN" altLang="en-US" dirty="0">
              <a:latin typeface="微软雅黑" panose="020B0503020204020204" charset="-122"/>
              <a:ea typeface="微软雅黑" panose="020B0503020204020204" charset="-122"/>
            </a:endParaRPr>
          </a:p>
        </p:txBody>
      </p:sp>
      <p:sp>
        <p:nvSpPr>
          <p:cNvPr id="40" name="文本框 10"/>
          <p:cNvSpPr txBox="1"/>
          <p:nvPr/>
        </p:nvSpPr>
        <p:spPr>
          <a:xfrm>
            <a:off x="5255067" y="4434013"/>
            <a:ext cx="2675376" cy="553998"/>
          </a:xfrm>
          <a:prstGeom prst="rect">
            <a:avLst/>
          </a:prstGeom>
          <a:solidFill>
            <a:schemeClr val="tx1">
              <a:lumMod val="65000"/>
              <a:lumOff val="3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charset="-122"/>
                <a:ea typeface="微软雅黑" panose="020B0503020204020204" charset="-122"/>
              </a:rPr>
              <a:t>不足及改进</a:t>
            </a:r>
            <a:endParaRPr lang="zh-CN" altLang="en-US" dirty="0">
              <a:latin typeface="微软雅黑" panose="020B0503020204020204" charset="-122"/>
              <a:ea typeface="微软雅黑" panose="020B0503020204020204" charset="-122"/>
            </a:endParaRPr>
          </a:p>
        </p:txBody>
      </p:sp>
      <p:sp>
        <p:nvSpPr>
          <p:cNvPr id="41" name="文本框 11"/>
          <p:cNvSpPr txBox="1"/>
          <p:nvPr/>
        </p:nvSpPr>
        <p:spPr>
          <a:xfrm>
            <a:off x="5260379" y="5421637"/>
            <a:ext cx="2670409" cy="553998"/>
          </a:xfrm>
          <a:prstGeom prst="rect">
            <a:avLst/>
          </a:prstGeom>
          <a:solidFill>
            <a:schemeClr val="tx1">
              <a:lumMod val="65000"/>
              <a:lumOff val="3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charset="-122"/>
                <a:ea typeface="微软雅黑" panose="020B0503020204020204" charset="-122"/>
              </a:rPr>
              <a:t>工作规划</a:t>
            </a:r>
            <a:endParaRPr lang="zh-CN" altLang="en-US" dirty="0">
              <a:latin typeface="微软雅黑" panose="020B0503020204020204" charset="-122"/>
              <a:ea typeface="微软雅黑" panose="020B0503020204020204" charset="-122"/>
            </a:endParaRPr>
          </a:p>
        </p:txBody>
      </p:sp>
      <p:grpSp>
        <p:nvGrpSpPr>
          <p:cNvPr id="43" name="组合 42"/>
          <p:cNvGrpSpPr/>
          <p:nvPr/>
        </p:nvGrpSpPr>
        <p:grpSpPr>
          <a:xfrm>
            <a:off x="4674899" y="339092"/>
            <a:ext cx="2842553" cy="1567270"/>
            <a:chOff x="1794723" y="2515487"/>
            <a:chExt cx="2842553" cy="1567270"/>
          </a:xfrm>
        </p:grpSpPr>
        <p:sp>
          <p:nvSpPr>
            <p:cNvPr id="44" name="文本框 1"/>
            <p:cNvSpPr txBox="1"/>
            <p:nvPr/>
          </p:nvSpPr>
          <p:spPr>
            <a:xfrm>
              <a:off x="2394627" y="3622382"/>
              <a:ext cx="1642745" cy="460375"/>
            </a:xfrm>
            <a:prstGeom prst="rect">
              <a:avLst/>
            </a:prstGeom>
            <a:noFill/>
          </p:spPr>
          <p:txBody>
            <a:bodyPr wrap="none" rtlCol="0">
              <a:spAutoFit/>
            </a:bodyPr>
            <a:lstStyle/>
            <a:p>
              <a:pPr algn="ctr"/>
              <a:r>
                <a:rPr lang="en-US" altLang="zh-CN" sz="2400" dirty="0">
                  <a:solidFill>
                    <a:srgbClr val="FFC000"/>
                  </a:solidFill>
                  <a:latin typeface="微软雅黑" panose="020B0503020204020204" charset="-122"/>
                  <a:ea typeface="微软雅黑" panose="020B0503020204020204" charset="-122"/>
                </a:rPr>
                <a:t>CONTENT</a:t>
              </a:r>
              <a:endParaRPr lang="en-US" altLang="zh-CN" sz="2400" dirty="0">
                <a:solidFill>
                  <a:srgbClr val="FFC000"/>
                </a:solidFill>
                <a:latin typeface="微软雅黑" panose="020B0503020204020204" charset="-122"/>
                <a:ea typeface="微软雅黑" panose="020B0503020204020204" charset="-122"/>
              </a:endParaRPr>
            </a:p>
          </p:txBody>
        </p:sp>
        <p:sp>
          <p:nvSpPr>
            <p:cNvPr id="45" name="文本框 5"/>
            <p:cNvSpPr txBox="1"/>
            <p:nvPr/>
          </p:nvSpPr>
          <p:spPr>
            <a:xfrm>
              <a:off x="1794723" y="2515487"/>
              <a:ext cx="2842553" cy="1106805"/>
            </a:xfrm>
            <a:prstGeom prst="rect">
              <a:avLst/>
            </a:prstGeom>
            <a:noFill/>
          </p:spPr>
          <p:txBody>
            <a:bodyPr wrap="square" rtlCol="0">
              <a:spAutoFit/>
            </a:bodyPr>
            <a:lstStyle/>
            <a:p>
              <a:pPr algn="ctr"/>
              <a:r>
                <a:rPr lang="zh-CN" altLang="en-US" sz="6600" dirty="0">
                  <a:solidFill>
                    <a:srgbClr val="FFC000"/>
                  </a:solidFill>
                  <a:latin typeface="微软雅黑" panose="020B0503020204020204" charset="-122"/>
                  <a:ea typeface="微软雅黑" panose="020B0503020204020204" charset="-122"/>
                </a:rPr>
                <a:t>目录</a:t>
              </a:r>
              <a:endParaRPr lang="zh-CN" altLang="en-US" sz="6600" dirty="0">
                <a:solidFill>
                  <a:srgbClr val="FFC000"/>
                </a:solidFill>
                <a:latin typeface="微软雅黑" panose="020B0503020204020204" charset="-122"/>
                <a:ea typeface="微软雅黑" panose="020B0503020204020204" charset="-122"/>
              </a:endParaRPr>
            </a:p>
          </p:txBody>
        </p:sp>
      </p:grpSp>
      <p:sp>
        <p:nvSpPr>
          <p:cNvPr id="47" name="文本框 2"/>
          <p:cNvSpPr txBox="1"/>
          <p:nvPr/>
        </p:nvSpPr>
        <p:spPr>
          <a:xfrm>
            <a:off x="5275108" y="2458765"/>
            <a:ext cx="2670409" cy="553998"/>
          </a:xfrm>
          <a:prstGeom prst="rect">
            <a:avLst/>
          </a:prstGeom>
          <a:solidFill>
            <a:schemeClr val="tx1">
              <a:lumMod val="65000"/>
              <a:lumOff val="35000"/>
            </a:schemeClr>
          </a:solidFill>
          <a:ln w="19050">
            <a:noFill/>
          </a:ln>
          <a:effectLst/>
        </p:spPr>
        <p:txBody>
          <a:bodyPr wrap="square" rtlCol="0">
            <a:spAutoFit/>
          </a:bodyPr>
          <a:lstStyle/>
          <a:p>
            <a:pPr algn="ctr"/>
            <a:r>
              <a:rPr lang="zh-CN" altLang="en-US" sz="3000" dirty="0">
                <a:solidFill>
                  <a:schemeClr val="bg1"/>
                </a:solidFill>
                <a:latin typeface="微软雅黑" panose="020B0503020204020204" charset="-122"/>
                <a:ea typeface="微软雅黑" panose="020B0503020204020204" charset="-122"/>
              </a:rPr>
              <a:t>工作内容</a:t>
            </a:r>
            <a:endParaRPr lang="zh-CN" altLang="en-US" sz="3000" dirty="0">
              <a:solidFill>
                <a:schemeClr val="bg1"/>
              </a:solidFill>
              <a:latin typeface="微软雅黑" panose="020B0503020204020204" charset="-122"/>
              <a:ea typeface="微软雅黑" panose="020B0503020204020204" charset="-122"/>
            </a:endParaRPr>
          </a:p>
        </p:txBody>
      </p:sp>
      <p:sp>
        <p:nvSpPr>
          <p:cNvPr id="48" name="文本框 9"/>
          <p:cNvSpPr txBox="1"/>
          <p:nvPr/>
        </p:nvSpPr>
        <p:spPr>
          <a:xfrm>
            <a:off x="4492590" y="3446389"/>
            <a:ext cx="685876" cy="553998"/>
          </a:xfrm>
          <a:prstGeom prst="rect">
            <a:avLst/>
          </a:prstGeom>
          <a:solidFill>
            <a:srgbClr val="FFC000"/>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a:latin typeface="微软雅黑" panose="020B0503020204020204" charset="-122"/>
                <a:ea typeface="微软雅黑" panose="020B0503020204020204" charset="-122"/>
              </a:rPr>
              <a:t>02</a:t>
            </a:r>
            <a:endParaRPr lang="en-US" altLang="zh-CN" dirty="0">
              <a:latin typeface="微软雅黑" panose="020B0503020204020204" charset="-122"/>
              <a:ea typeface="微软雅黑" panose="020B0503020204020204" charset="-122"/>
            </a:endParaRPr>
          </a:p>
        </p:txBody>
      </p:sp>
      <p:sp>
        <p:nvSpPr>
          <p:cNvPr id="49" name="文本框 10"/>
          <p:cNvSpPr txBox="1"/>
          <p:nvPr/>
        </p:nvSpPr>
        <p:spPr>
          <a:xfrm>
            <a:off x="4474395" y="4434013"/>
            <a:ext cx="687150" cy="553998"/>
          </a:xfrm>
          <a:prstGeom prst="rect">
            <a:avLst/>
          </a:prstGeom>
          <a:solidFill>
            <a:srgbClr val="FFC000"/>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a:latin typeface="微软雅黑" panose="020B0503020204020204" charset="-122"/>
                <a:ea typeface="微软雅黑" panose="020B0503020204020204" charset="-122"/>
              </a:rPr>
              <a:t>03</a:t>
            </a:r>
            <a:endParaRPr lang="en-US" altLang="zh-CN" dirty="0">
              <a:latin typeface="微软雅黑" panose="020B0503020204020204" charset="-122"/>
              <a:ea typeface="微软雅黑" panose="020B0503020204020204" charset="-122"/>
            </a:endParaRPr>
          </a:p>
        </p:txBody>
      </p:sp>
      <p:sp>
        <p:nvSpPr>
          <p:cNvPr id="50" name="文本框 11"/>
          <p:cNvSpPr txBox="1"/>
          <p:nvPr/>
        </p:nvSpPr>
        <p:spPr>
          <a:xfrm>
            <a:off x="4472781" y="5421637"/>
            <a:ext cx="685876" cy="553998"/>
          </a:xfrm>
          <a:prstGeom prst="rect">
            <a:avLst/>
          </a:prstGeom>
          <a:solidFill>
            <a:srgbClr val="FFC000"/>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a:latin typeface="微软雅黑" panose="020B0503020204020204" charset="-122"/>
                <a:ea typeface="微软雅黑" panose="020B0503020204020204" charset="-122"/>
              </a:rPr>
              <a:t>04</a:t>
            </a:r>
            <a:endParaRPr lang="en-US" altLang="zh-CN" dirty="0">
              <a:latin typeface="微软雅黑" panose="020B0503020204020204" charset="-122"/>
              <a:ea typeface="微软雅黑" panose="020B0503020204020204" charset="-122"/>
            </a:endParaRPr>
          </a:p>
        </p:txBody>
      </p:sp>
      <p:sp>
        <p:nvSpPr>
          <p:cNvPr id="51" name="文本框 2"/>
          <p:cNvSpPr txBox="1"/>
          <p:nvPr/>
        </p:nvSpPr>
        <p:spPr>
          <a:xfrm>
            <a:off x="4492590" y="2458765"/>
            <a:ext cx="685876" cy="553998"/>
          </a:xfrm>
          <a:prstGeom prst="rect">
            <a:avLst/>
          </a:prstGeom>
          <a:solidFill>
            <a:srgbClr val="FFC000"/>
          </a:solidFill>
          <a:ln w="19050">
            <a:noFill/>
          </a:ln>
          <a:effectLst/>
        </p:spPr>
        <p:txBody>
          <a:bodyPr wrap="square" rtlCol="0">
            <a:spAutoFit/>
          </a:bodyPr>
          <a:lstStyle/>
          <a:p>
            <a:pPr algn="ctr"/>
            <a:r>
              <a:rPr lang="en-US" altLang="zh-CN" sz="3000" dirty="0">
                <a:solidFill>
                  <a:schemeClr val="bg1"/>
                </a:solidFill>
                <a:latin typeface="微软雅黑" panose="020B0503020204020204" charset="-122"/>
                <a:ea typeface="微软雅黑" panose="020B0503020204020204" charset="-122"/>
              </a:rPr>
              <a:t>01</a:t>
            </a:r>
            <a:endParaRPr lang="en-US" altLang="zh-CN" sz="30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5"/>
          <p:cNvSpPr txBox="1"/>
          <p:nvPr/>
        </p:nvSpPr>
        <p:spPr>
          <a:xfrm>
            <a:off x="2076659" y="2180780"/>
            <a:ext cx="2842553" cy="2214880"/>
          </a:xfrm>
          <a:prstGeom prst="rect">
            <a:avLst/>
          </a:prstGeom>
          <a:noFill/>
        </p:spPr>
        <p:txBody>
          <a:bodyPr wrap="square" rtlCol="0">
            <a:spAutoFit/>
          </a:bodyPr>
          <a:lstStyle/>
          <a:p>
            <a:pPr algn="ctr"/>
            <a:r>
              <a:rPr lang="en-US" altLang="zh-CN" sz="13800" dirty="0">
                <a:solidFill>
                  <a:srgbClr val="FFC000"/>
                </a:solidFill>
                <a:latin typeface="微软雅黑" panose="020B0503020204020204" charset="-122"/>
                <a:ea typeface="微软雅黑" panose="020B0503020204020204" charset="-122"/>
              </a:rPr>
              <a:t>01</a:t>
            </a:r>
            <a:endParaRPr lang="en-US" altLang="zh-CN" sz="13800" dirty="0">
              <a:solidFill>
                <a:srgbClr val="FFC000"/>
              </a:solidFill>
              <a:latin typeface="微软雅黑" panose="020B0503020204020204" charset="-122"/>
              <a:ea typeface="微软雅黑" panose="020B0503020204020204" charset="-122"/>
            </a:endParaRPr>
          </a:p>
        </p:txBody>
      </p:sp>
      <p:sp>
        <p:nvSpPr>
          <p:cNvPr id="14" name="文本框 10"/>
          <p:cNvSpPr txBox="1"/>
          <p:nvPr/>
        </p:nvSpPr>
        <p:spPr>
          <a:xfrm>
            <a:off x="4639945" y="3606800"/>
            <a:ext cx="2031365" cy="338455"/>
          </a:xfrm>
          <a:prstGeom prst="rect">
            <a:avLst/>
          </a:prstGeom>
          <a:noFill/>
        </p:spPr>
        <p:txBody>
          <a:bodyPr wrap="none" rtlCol="0">
            <a:spAutoFit/>
          </a:bodyPr>
          <a:lstStyle/>
          <a:p>
            <a:pPr algn="ctr"/>
            <a:r>
              <a:rPr lang="en-US" altLang="zh-CN" sz="1600" cap="all" dirty="0">
                <a:solidFill>
                  <a:schemeClr val="tx1">
                    <a:lumMod val="65000"/>
                    <a:lumOff val="35000"/>
                  </a:schemeClr>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THE Scenery DESIGN</a:t>
            </a:r>
            <a:endParaRPr lang="en-US" altLang="zh-CN" sz="1600" cap="all" dirty="0">
              <a:solidFill>
                <a:schemeClr val="tx1">
                  <a:lumMod val="65000"/>
                  <a:lumOff val="35000"/>
                </a:schemeClr>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15" name="文本框 12"/>
          <p:cNvSpPr txBox="1"/>
          <p:nvPr/>
        </p:nvSpPr>
        <p:spPr>
          <a:xfrm>
            <a:off x="4639945" y="2573873"/>
            <a:ext cx="2646878" cy="830997"/>
          </a:xfrm>
          <a:prstGeom prst="rect">
            <a:avLst/>
          </a:prstGeom>
          <a:noFill/>
        </p:spPr>
        <p:txBody>
          <a:bodyPr wrap="none" rtlCol="0">
            <a:spAutoFit/>
          </a:bodyPr>
          <a:lstStyle/>
          <a:p>
            <a:pPr algn="ctr"/>
            <a:r>
              <a:rPr lang="zh-CN" altLang="en-US" sz="4800" b="1" dirty="0">
                <a:solidFill>
                  <a:schemeClr val="tx1">
                    <a:lumMod val="65000"/>
                    <a:lumOff val="35000"/>
                  </a:schemeClr>
                </a:solidFill>
                <a:latin typeface="微软雅黑" panose="020B0503020204020204" charset="-122"/>
                <a:ea typeface="微软雅黑" panose="020B0503020204020204" charset="-122"/>
                <a:cs typeface="Microsoft JhengHei Light" panose="020B0304030504040204" pitchFamily="34" charset="-122"/>
              </a:rPr>
              <a:t>工作内容</a:t>
            </a:r>
            <a:endParaRPr lang="zh-CN" altLang="en-US" sz="4800" b="1" dirty="0">
              <a:solidFill>
                <a:schemeClr val="tx1">
                  <a:lumMod val="65000"/>
                  <a:lumOff val="35000"/>
                </a:schemeClr>
              </a:solidFill>
              <a:latin typeface="微软雅黑" panose="020B0503020204020204" charset="-122"/>
              <a:ea typeface="微软雅黑" panose="020B0503020204020204" charset="-122"/>
              <a:cs typeface="Microsoft JhengHei Light" panose="020B0304030504040204" pitchFamily="34" charset="-122"/>
            </a:endParaRPr>
          </a:p>
        </p:txBody>
      </p:sp>
      <p:sp>
        <p:nvSpPr>
          <p:cNvPr id="16" name="矩形 15"/>
          <p:cNvSpPr/>
          <p:nvPr/>
        </p:nvSpPr>
        <p:spPr>
          <a:xfrm>
            <a:off x="4639945" y="3496945"/>
            <a:ext cx="3239770" cy="17780"/>
          </a:xfrm>
          <a:prstGeom prst="rect">
            <a:avLst/>
          </a:prstGeom>
          <a:solidFill>
            <a:schemeClr val="tx1">
              <a:lumMod val="65000"/>
              <a:lumOff val="35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reeform 8"/>
          <p:cNvSpPr/>
          <p:nvPr/>
        </p:nvSpPr>
        <p:spPr>
          <a:xfrm>
            <a:off x="4569990" y="3420771"/>
            <a:ext cx="2504140" cy="2504140"/>
          </a:xfrm>
          <a:custGeom>
            <a:avLst/>
            <a:gdLst>
              <a:gd name="connsiteX0" fmla="*/ 0 w 2504140"/>
              <a:gd name="connsiteY0" fmla="*/ 1252070 h 2504140"/>
              <a:gd name="connsiteX1" fmla="*/ 1252070 w 2504140"/>
              <a:gd name="connsiteY1" fmla="*/ 0 h 2504140"/>
              <a:gd name="connsiteX2" fmla="*/ 2504140 w 2504140"/>
              <a:gd name="connsiteY2" fmla="*/ 1252070 h 2504140"/>
              <a:gd name="connsiteX3" fmla="*/ 1252070 w 2504140"/>
              <a:gd name="connsiteY3" fmla="*/ 2504140 h 2504140"/>
              <a:gd name="connsiteX4" fmla="*/ 0 w 2504140"/>
              <a:gd name="connsiteY4" fmla="*/ 1252070 h 250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40" h="2504140">
                <a:moveTo>
                  <a:pt x="0" y="1252070"/>
                </a:moveTo>
                <a:cubicBezTo>
                  <a:pt x="0" y="560571"/>
                  <a:pt x="560571" y="0"/>
                  <a:pt x="1252070" y="0"/>
                </a:cubicBezTo>
                <a:cubicBezTo>
                  <a:pt x="1943569" y="0"/>
                  <a:pt x="2504140" y="560571"/>
                  <a:pt x="2504140" y="1252070"/>
                </a:cubicBezTo>
                <a:cubicBezTo>
                  <a:pt x="2504140" y="1943569"/>
                  <a:pt x="1943569" y="2504140"/>
                  <a:pt x="1252070" y="2504140"/>
                </a:cubicBezTo>
                <a:cubicBezTo>
                  <a:pt x="560571" y="2504140"/>
                  <a:pt x="0" y="1943569"/>
                  <a:pt x="0" y="1252070"/>
                </a:cubicBezTo>
                <a:close/>
              </a:path>
            </a:pathLst>
          </a:custGeom>
          <a:solidFill>
            <a:schemeClr val="bg1">
              <a:lumMod val="65000"/>
            </a:schemeClr>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37843" tIns="437843" rIns="437843" bIns="437843" numCol="1" spcCol="1270" anchor="ctr" anchorCtr="0">
            <a:noAutofit/>
          </a:bodyPr>
          <a:lstStyle/>
          <a:p>
            <a:pPr lvl="0" algn="ctr" defTabSz="2489200">
              <a:lnSpc>
                <a:spcPct val="90000"/>
              </a:lnSpc>
              <a:spcBef>
                <a:spcPct val="0"/>
              </a:spcBef>
              <a:spcAft>
                <a:spcPct val="35000"/>
              </a:spcAft>
            </a:pPr>
            <a:endParaRPr lang="en-US" sz="5600" kern="1200"/>
          </a:p>
        </p:txBody>
      </p:sp>
      <p:sp>
        <p:nvSpPr>
          <p:cNvPr id="7" name="Freeform 9"/>
          <p:cNvSpPr/>
          <p:nvPr/>
        </p:nvSpPr>
        <p:spPr>
          <a:xfrm>
            <a:off x="5144824" y="2645658"/>
            <a:ext cx="1354471" cy="1252069"/>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FFC000"/>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bg1"/>
                </a:solidFill>
                <a:latin typeface="微软雅黑" panose="020B0503020204020204" charset="-122"/>
                <a:ea typeface="微软雅黑" panose="020B0503020204020204" charset="-122"/>
              </a:rPr>
              <a:t>开发</a:t>
            </a:r>
            <a:endParaRPr lang="zh-CN" altLang="en-US" sz="2800" kern="1200" dirty="0">
              <a:solidFill>
                <a:schemeClr val="bg1"/>
              </a:solidFill>
              <a:latin typeface="微软雅黑" panose="020B0503020204020204" charset="-122"/>
              <a:ea typeface="微软雅黑" panose="020B0503020204020204" charset="-122"/>
            </a:endParaRPr>
          </a:p>
        </p:txBody>
      </p:sp>
      <p:sp>
        <p:nvSpPr>
          <p:cNvPr id="8" name="Freeform 10"/>
          <p:cNvSpPr/>
          <p:nvPr/>
        </p:nvSpPr>
        <p:spPr>
          <a:xfrm>
            <a:off x="6562626" y="4983755"/>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tx1">
              <a:lumMod val="65000"/>
              <a:lumOff val="35000"/>
            </a:schemeClr>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zh-CN" altLang="en-US" sz="2800" dirty="0">
                <a:solidFill>
                  <a:schemeClr val="bg1"/>
                </a:solidFill>
                <a:latin typeface="微软雅黑" panose="020B0503020204020204" charset="-122"/>
                <a:ea typeface="微软雅黑" panose="020B0503020204020204" charset="-122"/>
              </a:rPr>
              <a:t>其他支持</a:t>
            </a:r>
            <a:endParaRPr lang="en-US" sz="2800" kern="1200" dirty="0">
              <a:solidFill>
                <a:schemeClr val="bg1"/>
              </a:solidFill>
              <a:latin typeface="微软雅黑" panose="020B0503020204020204" charset="-122"/>
              <a:ea typeface="微软雅黑" panose="020B0503020204020204" charset="-122"/>
            </a:endParaRPr>
          </a:p>
        </p:txBody>
      </p:sp>
      <p:sp>
        <p:nvSpPr>
          <p:cNvPr id="10" name="Freeform 12"/>
          <p:cNvSpPr/>
          <p:nvPr/>
        </p:nvSpPr>
        <p:spPr>
          <a:xfrm>
            <a:off x="4007579" y="4983755"/>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tx1">
              <a:lumMod val="65000"/>
              <a:lumOff val="35000"/>
            </a:schemeClr>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zh-CN" altLang="en-US" sz="2800" dirty="0">
                <a:solidFill>
                  <a:schemeClr val="bg1"/>
                </a:solidFill>
                <a:latin typeface="微软雅黑" panose="020B0503020204020204" charset="-122"/>
                <a:ea typeface="微软雅黑" panose="020B0503020204020204" charset="-122"/>
              </a:rPr>
              <a:t>测试管理</a:t>
            </a:r>
            <a:endParaRPr lang="zh-CN" altLang="en-US" sz="2800" dirty="0">
              <a:solidFill>
                <a:schemeClr val="bg1"/>
              </a:solidFill>
              <a:latin typeface="微软雅黑" panose="020B0503020204020204" charset="-122"/>
              <a:ea typeface="微软雅黑" panose="020B0503020204020204" charset="-122"/>
            </a:endParaRPr>
          </a:p>
        </p:txBody>
      </p:sp>
      <p:sp>
        <p:nvSpPr>
          <p:cNvPr id="11" name="TextBox 10"/>
          <p:cNvSpPr txBox="1"/>
          <p:nvPr/>
        </p:nvSpPr>
        <p:spPr>
          <a:xfrm>
            <a:off x="4772025" y="3856990"/>
            <a:ext cx="1997710" cy="1568450"/>
          </a:xfrm>
          <a:prstGeom prst="rect">
            <a:avLst/>
          </a:prstGeom>
          <a:noFill/>
          <a:ln w="3175">
            <a:noFill/>
          </a:ln>
        </p:spPr>
        <p:txBody>
          <a:bodyPr wrap="square" rtlCol="0">
            <a:spAutoFit/>
          </a:bodyPr>
          <a:lstStyle/>
          <a:p>
            <a:pPr algn="ctr"/>
            <a:r>
              <a:rPr lang="zh-CN" altLang="en-US" sz="4800" dirty="0">
                <a:solidFill>
                  <a:schemeClr val="bg1"/>
                </a:solidFill>
                <a:latin typeface="微软雅黑" panose="020B0503020204020204" charset="-122"/>
                <a:ea typeface="微软雅黑" panose="020B0503020204020204" charset="-122"/>
                <a:cs typeface="Open Sans" panose="020B0606030504020204" pitchFamily="34" charset="0"/>
              </a:rPr>
              <a:t>主要内容</a:t>
            </a:r>
            <a:endParaRPr lang="en-US" sz="4800" dirty="0">
              <a:solidFill>
                <a:schemeClr val="bg1"/>
              </a:solidFill>
              <a:latin typeface="微软雅黑" panose="020B0503020204020204" charset="-122"/>
              <a:ea typeface="微软雅黑" panose="020B0503020204020204" charset="-122"/>
              <a:cs typeface="Open Sans" panose="020B0606030504020204" pitchFamily="34" charset="0"/>
            </a:endParaRPr>
          </a:p>
        </p:txBody>
      </p:sp>
      <p:sp>
        <p:nvSpPr>
          <p:cNvPr id="12" name="Oval 18"/>
          <p:cNvSpPr/>
          <p:nvPr/>
        </p:nvSpPr>
        <p:spPr>
          <a:xfrm>
            <a:off x="4517410" y="1653888"/>
            <a:ext cx="392048" cy="3920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US" sz="1400" dirty="0">
              <a:solidFill>
                <a:schemeClr val="bg1"/>
              </a:solidFill>
            </a:endParaRPr>
          </a:p>
        </p:txBody>
      </p:sp>
      <p:sp>
        <p:nvSpPr>
          <p:cNvPr id="14" name="Oval 20"/>
          <p:cNvSpPr/>
          <p:nvPr/>
        </p:nvSpPr>
        <p:spPr>
          <a:xfrm>
            <a:off x="673865" y="4759067"/>
            <a:ext cx="392048" cy="39204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US" sz="1400" dirty="0">
              <a:solidFill>
                <a:schemeClr val="bg1"/>
              </a:solidFill>
            </a:endParaRPr>
          </a:p>
        </p:txBody>
      </p:sp>
      <p:sp>
        <p:nvSpPr>
          <p:cNvPr id="16" name="Oval 22"/>
          <p:cNvSpPr/>
          <p:nvPr/>
        </p:nvSpPr>
        <p:spPr>
          <a:xfrm>
            <a:off x="10455052" y="4787731"/>
            <a:ext cx="392048" cy="39204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US" sz="1400" dirty="0">
              <a:solidFill>
                <a:schemeClr val="bg1"/>
              </a:solidFill>
            </a:endParaRPr>
          </a:p>
        </p:txBody>
      </p:sp>
      <p:sp>
        <p:nvSpPr>
          <p:cNvPr id="662" name="文本框 7"/>
          <p:cNvSpPr/>
          <p:nvPr/>
        </p:nvSpPr>
        <p:spPr>
          <a:xfrm>
            <a:off x="4909422" y="1654034"/>
            <a:ext cx="2294255" cy="833755"/>
          </a:xfrm>
          <a:prstGeom prst="rect">
            <a:avLst/>
          </a:prstGeom>
          <a:ln w="12700">
            <a:miter lim="400000"/>
          </a:ln>
        </p:spPr>
        <p:txBody>
          <a:bodyPr wrap="square" lIns="48175" tIns="48175" rIns="48175" bIns="48175">
            <a:spAutoFit/>
          </a:bodyPr>
          <a:lstStyle/>
          <a:p>
            <a:pPr defTabSz="963295">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开发工作：</a:t>
            </a:r>
            <a:endParaRPr lang="en-US" altLang="zh-CN" sz="1600" dirty="0">
              <a:solidFill>
                <a:schemeClr val="tx1">
                  <a:lumMod val="65000"/>
                  <a:lumOff val="35000"/>
                </a:schemeClr>
              </a:solidFill>
            </a:endParaRPr>
          </a:p>
          <a:p>
            <a:pPr defTabSz="963295">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目前负责</a:t>
            </a:r>
            <a:r>
              <a:rPr lang="en-US" altLang="zh-CN" sz="1600" dirty="0">
                <a:solidFill>
                  <a:schemeClr val="tx1">
                    <a:lumMod val="65000"/>
                    <a:lumOff val="35000"/>
                  </a:schemeClr>
                </a:solidFill>
              </a:rPr>
              <a:t>5</a:t>
            </a:r>
            <a:r>
              <a:rPr lang="zh-CN" altLang="en-US" sz="1600" dirty="0">
                <a:solidFill>
                  <a:schemeClr val="tx1">
                    <a:lumMod val="65000"/>
                    <a:lumOff val="35000"/>
                  </a:schemeClr>
                </a:solidFill>
              </a:rPr>
              <a:t>个客户的客制化及相关支持工作</a:t>
            </a:r>
            <a:endParaRPr sz="1600" dirty="0">
              <a:solidFill>
                <a:schemeClr val="tx1">
                  <a:lumMod val="65000"/>
                  <a:lumOff val="35000"/>
                </a:schemeClr>
              </a:solidFill>
            </a:endParaRPr>
          </a:p>
        </p:txBody>
      </p:sp>
      <p:sp>
        <p:nvSpPr>
          <p:cNvPr id="4" name="文本框 7"/>
          <p:cNvSpPr/>
          <p:nvPr/>
        </p:nvSpPr>
        <p:spPr>
          <a:xfrm>
            <a:off x="1065877" y="4774405"/>
            <a:ext cx="2294255" cy="1325880"/>
          </a:xfrm>
          <a:prstGeom prst="rect">
            <a:avLst/>
          </a:prstGeom>
          <a:ln w="12700">
            <a:miter lim="400000"/>
          </a:ln>
        </p:spPr>
        <p:txBody>
          <a:bodyPr wrap="square" lIns="48175" tIns="48175" rIns="48175" bIns="48175">
            <a:spAutoFit/>
          </a:bodyPr>
          <a:lstStyle/>
          <a:p>
            <a:pPr defTabSz="963295">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测试管理：</a:t>
            </a:r>
            <a:endParaRPr lang="en-US" altLang="zh-CN" sz="1600" dirty="0">
              <a:solidFill>
                <a:schemeClr val="tx1">
                  <a:lumMod val="65000"/>
                  <a:lumOff val="35000"/>
                </a:schemeClr>
              </a:solidFill>
            </a:endParaRPr>
          </a:p>
          <a:p>
            <a:pPr marL="285750" indent="-285750" defTabSz="963295">
              <a:buFont typeface="Wingdings" panose="05000000000000000000" pitchFamily="2" charset="2"/>
              <a:buChar char="l"/>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雷高标杆风场各模块的</a:t>
            </a:r>
            <a:r>
              <a:rPr lang="zh-CN" altLang="en-US" sz="1600" dirty="0">
                <a:solidFill>
                  <a:schemeClr val="tx1">
                    <a:lumMod val="65000"/>
                    <a:lumOff val="35000"/>
                  </a:schemeClr>
                </a:solidFill>
              </a:rPr>
              <a:t>功能测试；</a:t>
            </a:r>
            <a:endParaRPr lang="en-US" altLang="zh-CN" sz="1600" dirty="0">
              <a:solidFill>
                <a:schemeClr val="tx1">
                  <a:lumMod val="65000"/>
                  <a:lumOff val="35000"/>
                </a:schemeClr>
              </a:solidFill>
            </a:endParaRPr>
          </a:p>
          <a:p>
            <a:pPr marL="285750" indent="-285750" defTabSz="963295">
              <a:buFont typeface="Wingdings" panose="05000000000000000000" pitchFamily="2" charset="2"/>
              <a:buChar char="l"/>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梳理</a:t>
            </a:r>
            <a:endParaRPr lang="zh-CN" altLang="en-US" sz="1600" dirty="0">
              <a:solidFill>
                <a:schemeClr val="tx1">
                  <a:lumMod val="65000"/>
                  <a:lumOff val="35000"/>
                </a:schemeClr>
              </a:solidFill>
            </a:endParaRPr>
          </a:p>
          <a:p>
            <a:pPr marL="285750" indent="-285750" defTabSz="963295">
              <a:buFont typeface="Wingdings" panose="05000000000000000000" pitchFamily="2" charset="2"/>
              <a:buChar char="l"/>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dirty="0">
                <a:solidFill>
                  <a:schemeClr val="tx1">
                    <a:lumMod val="65000"/>
                    <a:lumOff val="35000"/>
                  </a:schemeClr>
                </a:solidFill>
              </a:rPr>
              <a:t>产品</a:t>
            </a:r>
            <a:endParaRPr lang="zh-CN" sz="1600" dirty="0">
              <a:solidFill>
                <a:schemeClr val="tx1">
                  <a:lumMod val="65000"/>
                  <a:lumOff val="35000"/>
                </a:schemeClr>
              </a:solidFill>
            </a:endParaRPr>
          </a:p>
        </p:txBody>
      </p:sp>
      <p:sp>
        <p:nvSpPr>
          <p:cNvPr id="6" name="文本框 7"/>
          <p:cNvSpPr/>
          <p:nvPr/>
        </p:nvSpPr>
        <p:spPr>
          <a:xfrm>
            <a:off x="8453755" y="2586990"/>
            <a:ext cx="2294255" cy="343512"/>
          </a:xfrm>
          <a:prstGeom prst="rect">
            <a:avLst/>
          </a:prstGeom>
          <a:ln w="12700">
            <a:miter lim="400000"/>
          </a:ln>
        </p:spPr>
        <p:txBody>
          <a:bodyPr wrap="square" lIns="48175" tIns="48175" rIns="48175" bIns="48175">
            <a:spAutoFit/>
          </a:bodyPr>
          <a:lstStyle/>
          <a:p>
            <a:pPr defTabSz="963295">
              <a:defRPr sz="20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1600" dirty="0">
              <a:solidFill>
                <a:schemeClr val="tx1">
                  <a:lumMod val="65000"/>
                  <a:lumOff val="35000"/>
                </a:schemeClr>
              </a:solidFill>
            </a:endParaRPr>
          </a:p>
        </p:txBody>
      </p:sp>
      <p:sp>
        <p:nvSpPr>
          <p:cNvPr id="20" name="文本框 7"/>
          <p:cNvSpPr/>
          <p:nvPr/>
        </p:nvSpPr>
        <p:spPr>
          <a:xfrm>
            <a:off x="8614712" y="4983771"/>
            <a:ext cx="2294255" cy="833755"/>
          </a:xfrm>
          <a:prstGeom prst="rect">
            <a:avLst/>
          </a:prstGeom>
          <a:ln w="12700">
            <a:miter lim="400000"/>
          </a:ln>
        </p:spPr>
        <p:txBody>
          <a:bodyPr wrap="square" lIns="48175" tIns="48175" rIns="48175" bIns="48175">
            <a:spAutoFit/>
          </a:bodyPr>
          <a:lstStyle/>
          <a:p>
            <a:pPr defTabSz="963295">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其他支持：</a:t>
            </a:r>
            <a:endParaRPr lang="en-US" altLang="zh-CN" sz="1600" dirty="0">
              <a:solidFill>
                <a:schemeClr val="tx1">
                  <a:lumMod val="65000"/>
                  <a:lumOff val="35000"/>
                </a:schemeClr>
              </a:solidFill>
            </a:endParaRPr>
          </a:p>
          <a:p>
            <a:pPr marL="285750" indent="-285750" defTabSz="963295">
              <a:buFont typeface="Wingdings" panose="05000000000000000000" pitchFamily="2" charset="2"/>
              <a:buChar char="l"/>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其他项目支持；</a:t>
            </a:r>
            <a:endParaRPr lang="en-US" altLang="zh-CN" sz="1600" dirty="0">
              <a:solidFill>
                <a:schemeClr val="tx1">
                  <a:lumMod val="65000"/>
                  <a:lumOff val="35000"/>
                </a:schemeClr>
              </a:solidFill>
            </a:endParaRPr>
          </a:p>
          <a:p>
            <a:pPr marL="285750" indent="-285750" defTabSz="963295">
              <a:buFont typeface="Wingdings" panose="05000000000000000000" pitchFamily="2" charset="2"/>
              <a:buChar char="l"/>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文档翻译；</a:t>
            </a:r>
            <a:endParaRPr sz="1600" dirty="0">
              <a:solidFill>
                <a:schemeClr val="tx1">
                  <a:lumMod val="65000"/>
                  <a:lumOff val="35000"/>
                </a:schemeClr>
              </a:solidFill>
            </a:endParaRPr>
          </a:p>
        </p:txBody>
      </p:sp>
      <p:sp>
        <p:nvSpPr>
          <p:cNvPr id="2" name="9"/>
          <p:cNvSpPr txBox="1"/>
          <p:nvPr/>
        </p:nvSpPr>
        <p:spPr>
          <a:xfrm>
            <a:off x="472362" y="401812"/>
            <a:ext cx="3435256" cy="430887"/>
          </a:xfrm>
          <a:prstGeom prst="rect">
            <a:avLst/>
          </a:prstGeom>
          <a:noFill/>
        </p:spPr>
        <p:txBody>
          <a:bodyPr wrap="square" lIns="0" tIns="0" rIns="0" bIns="0" rtlCol="0">
            <a:spAutoFit/>
          </a:bodyPr>
          <a:lstStyle/>
          <a:p>
            <a:pPr marL="0" lvl="1"/>
            <a:r>
              <a:rPr lang="zh-CN" altLang="en-US" sz="2800" dirty="0">
                <a:solidFill>
                  <a:schemeClr val="tx1">
                    <a:lumMod val="65000"/>
                    <a:lumOff val="35000"/>
                  </a:schemeClr>
                </a:solidFill>
                <a:latin typeface="微软雅黑" panose="020B0503020204020204" charset="-122"/>
                <a:ea typeface="微软雅黑" panose="020B0503020204020204" charset="-122"/>
              </a:rPr>
              <a:t>主要工作</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cxnSp>
        <p:nvCxnSpPr>
          <p:cNvPr id="3"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9"/>
          <p:cNvSpPr txBox="1"/>
          <p:nvPr/>
        </p:nvSpPr>
        <p:spPr>
          <a:xfrm>
            <a:off x="428819" y="401812"/>
            <a:ext cx="3435256" cy="430887"/>
          </a:xfrm>
          <a:prstGeom prst="rect">
            <a:avLst/>
          </a:prstGeom>
          <a:noFill/>
        </p:spPr>
        <p:txBody>
          <a:bodyPr wrap="square" lIns="0" tIns="0" rIns="0" bIns="0" rtlCol="0">
            <a:spAutoFit/>
          </a:bodyPr>
          <a:lstStyle/>
          <a:p>
            <a:pPr marL="0" lvl="1"/>
            <a:r>
              <a:rPr lang="en-US" altLang="zh-CN" sz="2800" dirty="0">
                <a:solidFill>
                  <a:schemeClr val="tx1">
                    <a:lumMod val="65000"/>
                    <a:lumOff val="35000"/>
                  </a:schemeClr>
                </a:solidFill>
                <a:latin typeface="微软雅黑" panose="020B0503020204020204" charset="-122"/>
                <a:ea typeface="微软雅黑" panose="020B0503020204020204" charset="-122"/>
              </a:rPr>
              <a:t>OEM</a:t>
            </a:r>
            <a:r>
              <a:rPr lang="zh-CN" altLang="en-US" sz="2800" dirty="0">
                <a:solidFill>
                  <a:schemeClr val="tx1">
                    <a:lumMod val="65000"/>
                    <a:lumOff val="35000"/>
                  </a:schemeClr>
                </a:solidFill>
                <a:latin typeface="微软雅黑" panose="020B0503020204020204" charset="-122"/>
                <a:ea typeface="微软雅黑" panose="020B0503020204020204" charset="-122"/>
              </a:rPr>
              <a:t>支持工作</a:t>
            </a:r>
            <a:endParaRPr lang="zh-CN" altLang="en-US" sz="2800" dirty="0">
              <a:solidFill>
                <a:schemeClr val="tx1">
                  <a:lumMod val="65000"/>
                  <a:lumOff val="35000"/>
                </a:schemeClr>
              </a:solidFill>
              <a:latin typeface="微软雅黑" panose="020B0503020204020204" charset="-122"/>
              <a:ea typeface="微软雅黑" panose="020B0503020204020204" charset="-122"/>
            </a:endParaRPr>
          </a:p>
        </p:txBody>
      </p:sp>
      <p:cxnSp>
        <p:nvCxnSpPr>
          <p:cNvPr id="6"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graphicFrame>
        <p:nvGraphicFramePr>
          <p:cNvPr id="4" name="表格 3"/>
          <p:cNvGraphicFramePr>
            <a:graphicFrameLocks noGrp="1"/>
          </p:cNvGraphicFramePr>
          <p:nvPr/>
        </p:nvGraphicFramePr>
        <p:xfrm>
          <a:off x="428819" y="1165566"/>
          <a:ext cx="11074401" cy="3798950"/>
        </p:xfrm>
        <a:graphic>
          <a:graphicData uri="http://schemas.openxmlformats.org/drawingml/2006/table">
            <a:tbl>
              <a:tblPr firstRow="1" bandRow="1">
                <a:tableStyleId>{00A15C55-8517-42AA-B614-E9B94910E393}</a:tableStyleId>
              </a:tblPr>
              <a:tblGrid>
                <a:gridCol w="1219200"/>
                <a:gridCol w="2409371"/>
                <a:gridCol w="2206172"/>
                <a:gridCol w="3024778"/>
                <a:gridCol w="2214880"/>
              </a:tblGrid>
              <a:tr h="343262">
                <a:tc>
                  <a:txBody>
                    <a:bodyPr/>
                    <a:lstStyle/>
                    <a:p>
                      <a:r>
                        <a:rPr lang="en-US" altLang="zh-CN" dirty="0"/>
                        <a:t>OEM</a:t>
                      </a:r>
                      <a:r>
                        <a:rPr lang="zh-CN" altLang="en-US" dirty="0"/>
                        <a:t>客户</a:t>
                      </a:r>
                      <a:endParaRPr lang="zh-CN" altLang="en-US" dirty="0"/>
                    </a:p>
                  </a:txBody>
                  <a:tcPr/>
                </a:tc>
                <a:tc>
                  <a:txBody>
                    <a:bodyPr/>
                    <a:lstStyle/>
                    <a:p>
                      <a:r>
                        <a:rPr lang="zh-CN" altLang="en-US" dirty="0"/>
                        <a:t>工作内容</a:t>
                      </a:r>
                      <a:endParaRPr lang="en-US" altLang="zh-CN" dirty="0"/>
                    </a:p>
                  </a:txBody>
                  <a:tcPr/>
                </a:tc>
                <a:tc>
                  <a:txBody>
                    <a:bodyPr/>
                    <a:lstStyle/>
                    <a:p>
                      <a:r>
                        <a:rPr lang="zh-CN" altLang="en-US" dirty="0"/>
                        <a:t>价值</a:t>
                      </a:r>
                      <a:endParaRPr lang="zh-CN" altLang="en-US" dirty="0"/>
                    </a:p>
                  </a:txBody>
                  <a:tcPr/>
                </a:tc>
                <a:tc>
                  <a:txBody>
                    <a:bodyPr/>
                    <a:lstStyle/>
                    <a:p>
                      <a:r>
                        <a:rPr lang="zh-CN" altLang="en-US" dirty="0"/>
                        <a:t>成果</a:t>
                      </a:r>
                      <a:endParaRPr lang="zh-CN" altLang="en-US" dirty="0"/>
                    </a:p>
                  </a:txBody>
                  <a:tcPr/>
                </a:tc>
                <a:tc>
                  <a:txBody>
                    <a:bodyPr/>
                    <a:lstStyle/>
                    <a:p>
                      <a:r>
                        <a:rPr lang="zh-CN" altLang="en-US" dirty="0"/>
                        <a:t>思考</a:t>
                      </a:r>
                      <a:endParaRPr lang="zh-CN" altLang="en-US" dirty="0"/>
                    </a:p>
                  </a:txBody>
                  <a:tcPr/>
                </a:tc>
              </a:tr>
              <a:tr h="735299">
                <a:tc rowSpan="5">
                  <a:txBody>
                    <a:bodyPr/>
                    <a:lstStyle/>
                    <a:p>
                      <a:pPr marL="0" algn="ctr" defTabSz="914400" rtl="0" eaLnBrk="1" latinLnBrk="0" hangingPunct="1"/>
                      <a:r>
                        <a:rPr lang="en-US" altLang="zh-CN" sz="3600" b="1" kern="1200" dirty="0">
                          <a:solidFill>
                            <a:srgbClr val="FFC000"/>
                          </a:solidFill>
                          <a:latin typeface="+mn-lt"/>
                          <a:ea typeface="+mn-ea"/>
                          <a:cs typeface="+mn-cs"/>
                        </a:rPr>
                        <a:t>XX</a:t>
                      </a:r>
                      <a:endParaRPr lang="zh-CN" altLang="en-US" sz="3600" b="1" kern="1200" dirty="0">
                        <a:solidFill>
                          <a:srgbClr val="FFC000"/>
                        </a:solidFill>
                        <a:latin typeface="+mn-lt"/>
                        <a:ea typeface="+mn-ea"/>
                        <a:cs typeface="+mn-cs"/>
                      </a:endParaRPr>
                    </a:p>
                  </a:txBody>
                  <a:tcPr vert="eaVert" anchor="ctr"/>
                </a:tc>
                <a:tc>
                  <a:txBody>
                    <a:bodyPr/>
                    <a:lstStyle/>
                    <a:p>
                      <a:pPr algn="l"/>
                      <a:r>
                        <a:rPr lang="zh-CN" altLang="en-US" sz="1600" dirty="0">
                          <a:latin typeface="微软雅黑" panose="020B0503020204020204" charset="-122"/>
                          <a:ea typeface="微软雅黑" panose="020B0503020204020204" charset="-122"/>
                        </a:rPr>
                        <a:t>新产品型号</a:t>
                      </a:r>
                      <a:r>
                        <a:rPr lang="en-US" altLang="zh-CN" sz="1600" dirty="0">
                          <a:latin typeface="微软雅黑" panose="020B0503020204020204" charset="-122"/>
                          <a:ea typeface="微软雅黑" panose="020B0503020204020204" charset="-122"/>
                        </a:rPr>
                        <a:t>S10</a:t>
                      </a:r>
                      <a:r>
                        <a:rPr lang="zh-CN" altLang="en-US" sz="1600" dirty="0">
                          <a:latin typeface="微软雅黑" panose="020B0503020204020204" charset="-122"/>
                          <a:ea typeface="微软雅黑" panose="020B0503020204020204" charset="-122"/>
                        </a:rPr>
                        <a:t>和</a:t>
                      </a:r>
                      <a:r>
                        <a:rPr lang="en-US" altLang="zh-CN" sz="1600" dirty="0">
                          <a:latin typeface="微软雅黑" panose="020B0503020204020204" charset="-122"/>
                          <a:ea typeface="微软雅黑" panose="020B0503020204020204" charset="-122"/>
                        </a:rPr>
                        <a:t>S80</a:t>
                      </a:r>
                      <a:r>
                        <a:rPr lang="zh-CN" altLang="en-US" sz="1600" dirty="0">
                          <a:latin typeface="微软雅黑" panose="020B0503020204020204" charset="-122"/>
                          <a:ea typeface="微软雅黑" panose="020B0503020204020204" charset="-122"/>
                        </a:rPr>
                        <a:t>导入：拟制相关文档</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产品生产的依据标准</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支持完成部件规格书、生产技术要求、用户手册的拟制</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明确客户的需求</a:t>
                      </a:r>
                      <a:endParaRPr lang="en-US" altLang="zh-CN" sz="1600" dirty="0">
                        <a:latin typeface="微软雅黑" panose="020B0503020204020204" charset="-122"/>
                        <a:ea typeface="微软雅黑" panose="020B0503020204020204" charset="-122"/>
                      </a:endParaRPr>
                    </a:p>
                    <a:p>
                      <a:pPr algn="l"/>
                      <a:r>
                        <a:rPr lang="zh-CN" altLang="en-US" sz="1600" dirty="0">
                          <a:latin typeface="微软雅黑" panose="020B0503020204020204" charset="-122"/>
                          <a:ea typeface="微软雅黑" panose="020B0503020204020204" charset="-122"/>
                        </a:rPr>
                        <a:t>了解文档背后的意义</a:t>
                      </a:r>
                      <a:endParaRPr lang="zh-CN" altLang="en-US" sz="1600" dirty="0">
                        <a:latin typeface="微软雅黑" panose="020B0503020204020204" charset="-122"/>
                        <a:ea typeface="微软雅黑" panose="020B0503020204020204" charset="-122"/>
                      </a:endParaRPr>
                    </a:p>
                  </a:txBody>
                  <a:tcPr anchor="ctr"/>
                </a:tc>
              </a:tr>
              <a:tr h="758317">
                <a:tc vMerge="1">
                  <a:tcPr/>
                </a:tc>
                <a:tc>
                  <a:txBody>
                    <a:bodyPr/>
                    <a:lstStyle/>
                    <a:p>
                      <a:pPr algn="l"/>
                      <a:r>
                        <a:rPr lang="zh-CN" altLang="en-US" sz="1600" dirty="0">
                          <a:latin typeface="微软雅黑" panose="020B0503020204020204" charset="-122"/>
                          <a:ea typeface="微软雅黑" panose="020B0503020204020204" charset="-122"/>
                        </a:rPr>
                        <a:t>协助客户梳理控标参数</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对自己产品的功能加深了解，明确了产品的优势与不足</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对有问题参数做了更新（修改</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剔除），并顺便更新我司控标参数</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对控标意义的理解</a:t>
                      </a:r>
                      <a:endParaRPr lang="en-US" altLang="zh-CN" sz="1600" dirty="0">
                        <a:latin typeface="微软雅黑" panose="020B0503020204020204" charset="-122"/>
                        <a:ea typeface="微软雅黑" panose="020B0503020204020204" charset="-122"/>
                      </a:endParaRPr>
                    </a:p>
                    <a:p>
                      <a:pPr algn="l"/>
                      <a:r>
                        <a:rPr lang="zh-CN" altLang="en-US" sz="1600" dirty="0">
                          <a:latin typeface="微软雅黑" panose="020B0503020204020204" charset="-122"/>
                          <a:ea typeface="微软雅黑" panose="020B0503020204020204" charset="-122"/>
                        </a:rPr>
                        <a:t>产品功能的了解</a:t>
                      </a:r>
                      <a:endParaRPr lang="zh-CN" altLang="en-US" sz="1600" dirty="0">
                        <a:latin typeface="微软雅黑" panose="020B0503020204020204" charset="-122"/>
                        <a:ea typeface="微软雅黑" panose="020B0503020204020204" charset="-122"/>
                      </a:endParaRPr>
                    </a:p>
                  </a:txBody>
                  <a:tcPr anchor="ctr"/>
                </a:tc>
              </a:tr>
              <a:tr h="781335">
                <a:tc vMerge="1">
                  <a:tcPr/>
                </a:tc>
                <a:tc>
                  <a:txBody>
                    <a:bodyPr/>
                    <a:lstStyle/>
                    <a:p>
                      <a:pPr algn="l"/>
                      <a:r>
                        <a:rPr lang="zh-CN" altLang="en-US" sz="1600" dirty="0">
                          <a:latin typeface="微软雅黑" panose="020B0503020204020204" charset="-122"/>
                          <a:ea typeface="微软雅黑" panose="020B0503020204020204" charset="-122"/>
                        </a:rPr>
                        <a:t>对交接文档的检查，重新统一文档规范</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避免后续订单出现因交付标准有误审核不通过问题</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改正了以往交接文档中出现的错误并同步给客户</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态度严谨的重要性</a:t>
                      </a:r>
                      <a:endParaRPr lang="zh-CN" altLang="en-US" sz="1600" dirty="0">
                        <a:latin typeface="微软雅黑" panose="020B0503020204020204" charset="-122"/>
                        <a:ea typeface="微软雅黑" panose="020B0503020204020204" charset="-122"/>
                      </a:endParaRPr>
                    </a:p>
                  </a:txBody>
                  <a:tcPr anchor="ctr"/>
                </a:tc>
              </a:tr>
              <a:tr h="716691">
                <a:tc vMerge="1">
                  <a:tcPr/>
                </a:tc>
                <a:tc>
                  <a:txBody>
                    <a:bodyPr/>
                    <a:lstStyle/>
                    <a:p>
                      <a:pPr algn="l"/>
                      <a:r>
                        <a:rPr lang="zh-CN" altLang="en-US" sz="1600" dirty="0">
                          <a:latin typeface="微软雅黑" panose="020B0503020204020204" charset="-122"/>
                          <a:ea typeface="微软雅黑" panose="020B0503020204020204" charset="-122"/>
                        </a:rPr>
                        <a:t>提供产品参数需求支持</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响应对接客户的需求</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根据产品部可以提供的支持，满足了客户提出的正常需求</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对产品的了解程度</a:t>
                      </a:r>
                      <a:endParaRPr lang="en-US" altLang="zh-CN" sz="1600" dirty="0">
                        <a:latin typeface="微软雅黑" panose="020B0503020204020204" charset="-122"/>
                        <a:ea typeface="微软雅黑" panose="020B0503020204020204" charset="-122"/>
                      </a:endParaRPr>
                    </a:p>
                    <a:p>
                      <a:pPr algn="l"/>
                      <a:endParaRPr lang="zh-CN" altLang="en-US" sz="1600" dirty="0">
                        <a:latin typeface="微软雅黑" panose="020B0503020204020204" charset="-122"/>
                        <a:ea typeface="微软雅黑" panose="020B0503020204020204" charset="-122"/>
                      </a:endParaRPr>
                    </a:p>
                  </a:txBody>
                  <a:tcPr anchor="ctr"/>
                </a:tc>
              </a:tr>
              <a:tr h="0">
                <a:tc vMerge="1">
                  <a:tcPr/>
                </a:tc>
                <a:tc>
                  <a:txBody>
                    <a:bodyPr/>
                    <a:lstStyle/>
                    <a:p>
                      <a:pPr algn="l"/>
                      <a:r>
                        <a:rPr lang="zh-CN" altLang="en-US" sz="1600" dirty="0">
                          <a:latin typeface="微软雅黑" panose="020B0503020204020204" charset="-122"/>
                          <a:ea typeface="微软雅黑" panose="020B0503020204020204" charset="-122"/>
                        </a:rPr>
                        <a:t>不合理需求的沟通解决</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方便双方工作</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对不同型号导航光盘的统一化</a:t>
                      </a:r>
                      <a:endParaRPr lang="zh-CN" altLang="en-US" sz="1600" dirty="0">
                        <a:latin typeface="微软雅黑" panose="020B0503020204020204" charset="-122"/>
                        <a:ea typeface="微软雅黑" panose="020B0503020204020204" charset="-122"/>
                      </a:endParaRPr>
                    </a:p>
                  </a:txBody>
                  <a:tcPr anchor="ctr"/>
                </a:tc>
                <a:tc>
                  <a:txBody>
                    <a:bodyPr/>
                    <a:lstStyle/>
                    <a:p>
                      <a:pPr algn="l"/>
                      <a:r>
                        <a:rPr lang="zh-CN" altLang="en-US" sz="1600" dirty="0">
                          <a:latin typeface="微软雅黑" panose="020B0503020204020204" charset="-122"/>
                          <a:ea typeface="微软雅黑" panose="020B0503020204020204" charset="-122"/>
                        </a:rPr>
                        <a:t>评估客户需求</a:t>
                      </a:r>
                      <a:endParaRPr lang="zh-CN" altLang="en-US" sz="1600" dirty="0">
                        <a:latin typeface="微软雅黑" panose="020B0503020204020204" charset="-122"/>
                        <a:ea typeface="微软雅黑" panose="020B0503020204020204" charset="-122"/>
                      </a:endParaRPr>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9"/>
          <p:cNvSpPr txBox="1"/>
          <p:nvPr/>
        </p:nvSpPr>
        <p:spPr>
          <a:xfrm>
            <a:off x="428819" y="401812"/>
            <a:ext cx="3435256" cy="430887"/>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OEM</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支持工作</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endParaRPr>
          </a:p>
        </p:txBody>
      </p:sp>
      <p:cxnSp>
        <p:nvCxnSpPr>
          <p:cNvPr id="6"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graphicFrame>
        <p:nvGraphicFramePr>
          <p:cNvPr id="3" name="表格 2"/>
          <p:cNvGraphicFramePr>
            <a:graphicFrameLocks noGrp="1"/>
          </p:cNvGraphicFramePr>
          <p:nvPr/>
        </p:nvGraphicFramePr>
        <p:xfrm>
          <a:off x="428817" y="1165566"/>
          <a:ext cx="11022954" cy="4354936"/>
        </p:xfrm>
        <a:graphic>
          <a:graphicData uri="http://schemas.openxmlformats.org/drawingml/2006/table">
            <a:tbl>
              <a:tblPr firstRow="1" bandRow="1">
                <a:tableStyleId>{00A15C55-8517-42AA-B614-E9B94910E393}</a:tableStyleId>
              </a:tblPr>
              <a:tblGrid>
                <a:gridCol w="1466265"/>
                <a:gridCol w="2494566"/>
                <a:gridCol w="2229839"/>
                <a:gridCol w="1843551"/>
                <a:gridCol w="2988733"/>
              </a:tblGrid>
              <a:tr h="252768">
                <a:tc>
                  <a:txBody>
                    <a:bodyPr/>
                    <a:lstStyle/>
                    <a:p>
                      <a:r>
                        <a:rPr lang="en-US" altLang="zh-CN" sz="1800" dirty="0"/>
                        <a:t>OEM</a:t>
                      </a:r>
                      <a:r>
                        <a:rPr lang="zh-CN" altLang="en-US" sz="1800" dirty="0"/>
                        <a:t>客户</a:t>
                      </a:r>
                      <a:endParaRPr lang="en-US" altLang="zh-CN" sz="1800" dirty="0"/>
                    </a:p>
                  </a:txBody>
                  <a:tcPr marL="89589" marR="89589" marT="44794" marB="44794"/>
                </a:tc>
                <a:tc>
                  <a:txBody>
                    <a:bodyPr/>
                    <a:lstStyle/>
                    <a:p>
                      <a:r>
                        <a:rPr lang="zh-CN" altLang="en-US" sz="1800" dirty="0"/>
                        <a:t>工作内容</a:t>
                      </a:r>
                      <a:endParaRPr lang="zh-CN" altLang="en-US" sz="1800" dirty="0"/>
                    </a:p>
                  </a:txBody>
                  <a:tcPr marL="89589" marR="89589" marT="44794" marB="44794"/>
                </a:tc>
                <a:tc>
                  <a:txBody>
                    <a:bodyPr/>
                    <a:lstStyle/>
                    <a:p>
                      <a:r>
                        <a:rPr lang="zh-CN" altLang="en-US" sz="1800" dirty="0"/>
                        <a:t>价值</a:t>
                      </a:r>
                      <a:endParaRPr lang="zh-CN" altLang="en-US" sz="1800" dirty="0"/>
                    </a:p>
                  </a:txBody>
                  <a:tcPr marL="89589" marR="89589" marT="44794" marB="44794"/>
                </a:tc>
                <a:tc>
                  <a:txBody>
                    <a:bodyPr/>
                    <a:lstStyle/>
                    <a:p>
                      <a:r>
                        <a:rPr lang="zh-CN" altLang="en-US" sz="1800" dirty="0"/>
                        <a:t>成果</a:t>
                      </a:r>
                      <a:endParaRPr lang="zh-CN" altLang="en-US" sz="1800" dirty="0"/>
                    </a:p>
                  </a:txBody>
                  <a:tcPr marL="89589" marR="89589" marT="44794" marB="44794"/>
                </a:tc>
                <a:tc>
                  <a:txBody>
                    <a:bodyPr/>
                    <a:lstStyle/>
                    <a:p>
                      <a:r>
                        <a:rPr lang="zh-CN" altLang="en-US" sz="1800" dirty="0"/>
                        <a:t>思考</a:t>
                      </a:r>
                      <a:endParaRPr lang="zh-CN" altLang="en-US" sz="1800" dirty="0"/>
                    </a:p>
                  </a:txBody>
                  <a:tcPr marL="89589" marR="89589" marT="44794" marB="44794"/>
                </a:tc>
              </a:tr>
              <a:tr h="795708">
                <a:tc>
                  <a:txBody>
                    <a:bodyPr/>
                    <a:lstStyle/>
                    <a:p>
                      <a:pPr algn="l"/>
                      <a:r>
                        <a:rPr lang="en-US" altLang="zh-CN" sz="1600" dirty="0" err="1">
                          <a:latin typeface="微软雅黑" panose="020B0503020204020204" charset="-122"/>
                          <a:ea typeface="微软雅黑" panose="020B0503020204020204" charset="-122"/>
                        </a:rPr>
                        <a:t>aaa</a:t>
                      </a:r>
                      <a:endParaRPr lang="zh-CN" altLang="en-US" sz="1600" dirty="0">
                        <a:latin typeface="微软雅黑" panose="020B0503020204020204" charset="-122"/>
                        <a:ea typeface="微软雅黑" panose="020B0503020204020204" charset="-122"/>
                      </a:endParaRPr>
                    </a:p>
                  </a:txBody>
                  <a:tcPr marL="108000" marR="89589" marT="44794" marB="44794" anchor="ctr"/>
                </a:tc>
                <a:tc>
                  <a:txBody>
                    <a:bodyPr/>
                    <a:lstStyle/>
                    <a:p>
                      <a:r>
                        <a:rPr lang="zh-CN" altLang="en-US" sz="1600" dirty="0">
                          <a:latin typeface="微软雅黑" panose="020B0503020204020204" charset="-122"/>
                          <a:ea typeface="微软雅黑" panose="020B0503020204020204" charset="-122"/>
                        </a:rPr>
                        <a:t>软件版本客制化</a:t>
                      </a:r>
                      <a:endParaRPr lang="zh-CN" altLang="en-US" sz="1600" dirty="0">
                        <a:latin typeface="微软雅黑" panose="020B0503020204020204" charset="-122"/>
                        <a:ea typeface="微软雅黑" panose="020B0503020204020204" charset="-122"/>
                      </a:endParaRPr>
                    </a:p>
                  </a:txBody>
                  <a:tcPr marL="108000" marR="89589" marT="44794" marB="44794" anchor="ctr"/>
                </a:tc>
                <a:tc rowSpan="5">
                  <a:txBody>
                    <a:bodyPr/>
                    <a:lstStyle/>
                    <a:p>
                      <a:pPr marL="285750" indent="-285750" algn="l">
                        <a:buFont typeface="Wingdings" panose="05000000000000000000" pitchFamily="2" charset="2"/>
                        <a:buChar char="l"/>
                      </a:pPr>
                      <a:r>
                        <a:rPr lang="zh-CN" altLang="en-US" sz="1600" dirty="0">
                          <a:latin typeface="微软雅黑" panose="020B0503020204020204" charset="-122"/>
                          <a:ea typeface="微软雅黑" panose="020B0503020204020204" charset="-122"/>
                        </a:rPr>
                        <a:t>通过与不同客户的沟通，了解了不同客户的需求</a:t>
                      </a:r>
                      <a:endParaRPr lang="en-US" altLang="zh-CN" sz="1600" dirty="0">
                        <a:latin typeface="微软雅黑" panose="020B0503020204020204" charset="-122"/>
                        <a:ea typeface="微软雅黑" panose="020B0503020204020204" charset="-122"/>
                      </a:endParaRPr>
                    </a:p>
                    <a:p>
                      <a:pPr marL="0" indent="0" algn="l">
                        <a:buFont typeface="Wingdings" panose="05000000000000000000" pitchFamily="2" charset="2"/>
                        <a:buNone/>
                      </a:pPr>
                      <a:endParaRPr lang="en-US" altLang="zh-CN" sz="1600" dirty="0">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600" dirty="0">
                          <a:latin typeface="微软雅黑" panose="020B0503020204020204" charset="-122"/>
                          <a:ea typeface="微软雅黑" panose="020B0503020204020204" charset="-122"/>
                        </a:rPr>
                        <a:t>对</a:t>
                      </a:r>
                      <a:r>
                        <a:rPr lang="en-US" altLang="zh-CN" sz="1600" dirty="0">
                          <a:latin typeface="微软雅黑" panose="020B0503020204020204" charset="-122"/>
                          <a:ea typeface="微软雅黑" panose="020B0503020204020204" charset="-122"/>
                        </a:rPr>
                        <a:t>OEM</a:t>
                      </a:r>
                      <a:r>
                        <a:rPr lang="zh-CN" altLang="en-US" sz="1600" dirty="0">
                          <a:latin typeface="微软雅黑" panose="020B0503020204020204" charset="-122"/>
                          <a:ea typeface="微软雅黑" panose="020B0503020204020204" charset="-122"/>
                        </a:rPr>
                        <a:t>定制流程更加熟悉，更高效的处理好产品化前期工作，确保各方交付任务准确无误的进行</a:t>
                      </a:r>
                      <a:endParaRPr lang="zh-CN" altLang="en-US" sz="1600" dirty="0">
                        <a:latin typeface="微软雅黑" panose="020B0503020204020204" charset="-122"/>
                        <a:ea typeface="微软雅黑" panose="020B0503020204020204" charset="-122"/>
                      </a:endParaRPr>
                    </a:p>
                  </a:txBody>
                  <a:tcPr marL="108000" marR="89589" marT="44794" marB="44794" anchor="ctr"/>
                </a:tc>
                <a:tc rowSpan="5">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sz="1600" dirty="0">
                          <a:latin typeface="微软雅黑" panose="020B0503020204020204" charset="-122"/>
                          <a:ea typeface="微软雅黑" panose="020B0503020204020204" charset="-122"/>
                        </a:rPr>
                        <a:t>产品化前期工作均已完成</a:t>
                      </a:r>
                      <a:endParaRPr lang="en-US" altLang="zh-CN" sz="1600" dirty="0">
                        <a:latin typeface="微软雅黑" panose="020B0503020204020204" charset="-122"/>
                        <a:ea typeface="微软雅黑" panose="020B0503020204020204" charset="-122"/>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sz="1600" dirty="0">
                          <a:latin typeface="微软雅黑" panose="020B0503020204020204" charset="-122"/>
                          <a:ea typeface="微软雅黑" panose="020B0503020204020204" charset="-122"/>
                        </a:rPr>
                        <a:t>与各客户对接人建立了联系</a:t>
                      </a:r>
                      <a:endParaRPr lang="en-US" altLang="zh-CN" sz="1600" dirty="0">
                        <a:latin typeface="微软雅黑" panose="020B0503020204020204" charset="-122"/>
                        <a:ea typeface="微软雅黑" panose="020B0503020204020204" charset="-122"/>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sz="1600" dirty="0">
                          <a:latin typeface="微软雅黑" panose="020B0503020204020204" charset="-122"/>
                          <a:ea typeface="微软雅黑" panose="020B0503020204020204" charset="-122"/>
                        </a:rPr>
                        <a:t>总结了相应模块的定制化沟通流程与技巧</a:t>
                      </a:r>
                      <a:endParaRPr lang="zh-CN" altLang="en-US" sz="1600" dirty="0">
                        <a:latin typeface="微软雅黑" panose="020B0503020204020204" charset="-122"/>
                        <a:ea typeface="微软雅黑" panose="020B0503020204020204" charset="-122"/>
                      </a:endParaRPr>
                    </a:p>
                  </a:txBody>
                  <a:tcPr marL="108000" marR="89589" marT="44794" marB="44794" anchor="ctr"/>
                </a:tc>
                <a:tc rowSpan="5">
                  <a:txBody>
                    <a:bodyPr/>
                    <a:lstStyle/>
                    <a:p>
                      <a:pPr algn="l"/>
                      <a:endParaRPr lang="en-US" altLang="zh-CN" sz="1600" dirty="0">
                        <a:latin typeface="微软雅黑" panose="020B0503020204020204" charset="-122"/>
                        <a:ea typeface="微软雅黑" panose="020B0503020204020204" charset="-122"/>
                      </a:endParaRPr>
                    </a:p>
                    <a:p>
                      <a:pPr algn="l"/>
                      <a:endParaRPr lang="en-US" altLang="zh-CN" sz="1600" dirty="0">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600" dirty="0">
                          <a:latin typeface="微软雅黑" panose="020B0503020204020204" charset="-122"/>
                          <a:ea typeface="微软雅黑" panose="020B0503020204020204" charset="-122"/>
                        </a:rPr>
                        <a:t>站在用户的角度思考需求背后的意义；</a:t>
                      </a:r>
                      <a:endParaRPr lang="en-US" altLang="zh-CN" sz="1600" dirty="0">
                        <a:latin typeface="微软雅黑" panose="020B0503020204020204" charset="-122"/>
                        <a:ea typeface="微软雅黑" panose="020B0503020204020204" charset="-122"/>
                      </a:endParaRPr>
                    </a:p>
                    <a:p>
                      <a:pPr marL="285750" indent="-285750" algn="l">
                        <a:buFont typeface="Wingdings" panose="05000000000000000000" pitchFamily="2" charset="2"/>
                        <a:buChar char="l"/>
                      </a:pPr>
                      <a:endParaRPr lang="en-US" altLang="zh-CN" sz="1600" dirty="0">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600" dirty="0">
                          <a:latin typeface="微软雅黑" panose="020B0503020204020204" charset="-122"/>
                          <a:ea typeface="微软雅黑" panose="020B0503020204020204" charset="-122"/>
                        </a:rPr>
                        <a:t>从我司利益角度出发，评估客户需求的合理性（定制的产品名称、纸箱和</a:t>
                      </a:r>
                      <a:r>
                        <a:rPr lang="en-US" altLang="zh-CN" sz="1600" dirty="0">
                          <a:latin typeface="微软雅黑" panose="020B0503020204020204" charset="-122"/>
                          <a:ea typeface="微软雅黑" panose="020B0503020204020204" charset="-122"/>
                        </a:rPr>
                        <a:t>PVC</a:t>
                      </a:r>
                      <a:r>
                        <a:rPr lang="zh-CN" altLang="en-US" sz="1600" dirty="0">
                          <a:latin typeface="微软雅黑" panose="020B0503020204020204" charset="-122"/>
                          <a:ea typeface="微软雅黑" panose="020B0503020204020204" charset="-122"/>
                        </a:rPr>
                        <a:t>外观是否合理等）；</a:t>
                      </a:r>
                      <a:endParaRPr lang="en-US" altLang="zh-CN" sz="1600" dirty="0">
                        <a:latin typeface="微软雅黑" panose="020B0503020204020204" charset="-122"/>
                        <a:ea typeface="微软雅黑" panose="020B0503020204020204" charset="-122"/>
                      </a:endParaRPr>
                    </a:p>
                    <a:p>
                      <a:pPr marL="285750" indent="-285750" algn="l">
                        <a:buFont typeface="Wingdings" panose="05000000000000000000" pitchFamily="2" charset="2"/>
                        <a:buChar char="l"/>
                      </a:pPr>
                      <a:endParaRPr lang="en-US" altLang="zh-CN" sz="1600" dirty="0">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600" dirty="0">
                          <a:latin typeface="微软雅黑" panose="020B0503020204020204" charset="-122"/>
                          <a:ea typeface="微软雅黑" panose="020B0503020204020204" charset="-122"/>
                        </a:rPr>
                        <a:t>从客户利益角度出发，引导客户对客制化工作的支持</a:t>
                      </a:r>
                      <a:endParaRPr lang="en-US" altLang="zh-CN" sz="1600" dirty="0">
                        <a:latin typeface="微软雅黑" panose="020B0503020204020204" charset="-122"/>
                        <a:ea typeface="微软雅黑" panose="020B0503020204020204" charset="-122"/>
                      </a:endParaRPr>
                    </a:p>
                    <a:p>
                      <a:pPr algn="l"/>
                      <a:endParaRPr lang="en-US" altLang="zh-CN" sz="1600" dirty="0">
                        <a:latin typeface="微软雅黑" panose="020B0503020204020204" charset="-122"/>
                        <a:ea typeface="微软雅黑" panose="020B0503020204020204" charset="-122"/>
                      </a:endParaRPr>
                    </a:p>
                    <a:p>
                      <a:pPr algn="l"/>
                      <a:endParaRPr lang="en-US" altLang="zh-CN" sz="1600" dirty="0">
                        <a:latin typeface="微软雅黑" panose="020B0503020204020204" charset="-122"/>
                        <a:ea typeface="微软雅黑" panose="020B0503020204020204" charset="-122"/>
                      </a:endParaRPr>
                    </a:p>
                    <a:p>
                      <a:pPr algn="l"/>
                      <a:endParaRPr lang="en-US" altLang="zh-CN" sz="1600" dirty="0">
                        <a:latin typeface="微软雅黑" panose="020B0503020204020204" charset="-122"/>
                        <a:ea typeface="微软雅黑" panose="020B0503020204020204" charset="-122"/>
                      </a:endParaRPr>
                    </a:p>
                    <a:p>
                      <a:endParaRPr lang="zh-CN" altLang="en-US" sz="1600" dirty="0">
                        <a:latin typeface="微软雅黑" panose="020B0503020204020204" charset="-122"/>
                        <a:ea typeface="微软雅黑" panose="020B0503020204020204" charset="-122"/>
                      </a:endParaRPr>
                    </a:p>
                  </a:txBody>
                  <a:tcPr marL="108000" marR="89589" marT="44794" marB="44794" anchor="ctr"/>
                </a:tc>
              </a:tr>
              <a:tr h="653992">
                <a:tc>
                  <a:txBody>
                    <a:bodyPr/>
                    <a:lstStyle/>
                    <a:p>
                      <a:pPr algn="l"/>
                      <a:r>
                        <a:rPr lang="en-US" altLang="zh-CN" sz="1600" dirty="0">
                          <a:latin typeface="微软雅黑" panose="020B0503020204020204" charset="-122"/>
                          <a:ea typeface="微软雅黑" panose="020B0503020204020204" charset="-122"/>
                        </a:rPr>
                        <a:t>AAA</a:t>
                      </a:r>
                      <a:endParaRPr lang="zh-CN" altLang="en-US" sz="1600" dirty="0">
                        <a:latin typeface="微软雅黑" panose="020B0503020204020204" charset="-122"/>
                        <a:ea typeface="微软雅黑" panose="020B0503020204020204" charset="-122"/>
                      </a:endParaRPr>
                    </a:p>
                  </a:txBody>
                  <a:tcPr marL="108000" marR="89589" marT="44794" marB="44794"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微软雅黑" panose="020B0503020204020204" charset="-122"/>
                          <a:ea typeface="微软雅黑" panose="020B0503020204020204" charset="-122"/>
                        </a:rPr>
                        <a:t>软件版本客制化，</a:t>
                      </a:r>
                      <a:r>
                        <a:rPr lang="en-US" altLang="zh-CN" sz="1600" dirty="0">
                          <a:latin typeface="微软雅黑" panose="020B0503020204020204" charset="-122"/>
                          <a:ea typeface="微软雅黑" panose="020B0503020204020204" charset="-122"/>
                        </a:rPr>
                        <a:t>PVC</a:t>
                      </a:r>
                      <a:r>
                        <a:rPr lang="zh-CN" altLang="en-US" sz="1600" dirty="0">
                          <a:latin typeface="微软雅黑" panose="020B0503020204020204" charset="-122"/>
                          <a:ea typeface="微软雅黑" panose="020B0503020204020204" charset="-122"/>
                        </a:rPr>
                        <a:t>定制</a:t>
                      </a:r>
                      <a:endParaRPr lang="zh-CN" altLang="en-US" sz="1600" dirty="0">
                        <a:latin typeface="微软雅黑" panose="020B0503020204020204" charset="-122"/>
                        <a:ea typeface="微软雅黑" panose="020B0503020204020204" charset="-122"/>
                      </a:endParaRPr>
                    </a:p>
                    <a:p>
                      <a:endParaRPr lang="zh-CN" altLang="en-US" sz="1600" dirty="0">
                        <a:latin typeface="微软雅黑" panose="020B0503020204020204" charset="-122"/>
                        <a:ea typeface="微软雅黑" panose="020B0503020204020204" charset="-122"/>
                      </a:endParaRPr>
                    </a:p>
                  </a:txBody>
                  <a:tcPr marL="108000" marR="89589" marT="44794" marB="44794" anchor="ctr"/>
                </a:tc>
                <a:tc vMerge="1">
                  <a:tcPr/>
                </a:tc>
                <a:tc vMerge="1">
                  <a:tcPr/>
                </a:tc>
                <a:tc vMerge="1">
                  <a:tcPr/>
                </a:tc>
              </a:tr>
              <a:tr h="737141">
                <a:tc>
                  <a:txBody>
                    <a:bodyPr/>
                    <a:lstStyle/>
                    <a:p>
                      <a:pPr algn="l"/>
                      <a:r>
                        <a:rPr lang="en-US" altLang="zh-CN" sz="1600" dirty="0">
                          <a:latin typeface="微软雅黑" panose="020B0503020204020204" charset="-122"/>
                          <a:ea typeface="微软雅黑" panose="020B0503020204020204" charset="-122"/>
                        </a:rPr>
                        <a:t>AAAA</a:t>
                      </a:r>
                      <a:endParaRPr lang="zh-CN" altLang="en-US" sz="1600" dirty="0">
                        <a:latin typeface="微软雅黑" panose="020B0503020204020204" charset="-122"/>
                        <a:ea typeface="微软雅黑" panose="020B0503020204020204" charset="-122"/>
                      </a:endParaRPr>
                    </a:p>
                  </a:txBody>
                  <a:tcPr marL="108000" marR="89589" marT="44794" marB="44794" anchor="ct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600" kern="1200" dirty="0">
                          <a:solidFill>
                            <a:schemeClr val="dk1"/>
                          </a:solidFill>
                          <a:effectLst/>
                          <a:latin typeface="微软雅黑" panose="020B0503020204020204" charset="-122"/>
                          <a:ea typeface="微软雅黑" panose="020B0503020204020204" charset="-122"/>
                          <a:cs typeface="+mn-cs"/>
                        </a:rPr>
                        <a:t>整个产品化</a:t>
                      </a:r>
                      <a:r>
                        <a:rPr lang="zh-CN" altLang="en-US" sz="1600" kern="1200" dirty="0">
                          <a:solidFill>
                            <a:schemeClr val="dk1"/>
                          </a:solidFill>
                          <a:effectLst/>
                          <a:latin typeface="微软雅黑" panose="020B0503020204020204" charset="-122"/>
                          <a:ea typeface="微软雅黑" panose="020B0503020204020204" charset="-122"/>
                          <a:cs typeface="+mn-cs"/>
                        </a:rPr>
                        <a:t>前期</a:t>
                      </a:r>
                      <a:r>
                        <a:rPr lang="zh-CN" altLang="zh-CN" sz="1600" kern="1200" dirty="0">
                          <a:solidFill>
                            <a:schemeClr val="dk1"/>
                          </a:solidFill>
                          <a:effectLst/>
                          <a:latin typeface="微软雅黑" panose="020B0503020204020204" charset="-122"/>
                          <a:ea typeface="微软雅黑" panose="020B0503020204020204" charset="-122"/>
                          <a:cs typeface="+mn-cs"/>
                        </a:rPr>
                        <a:t>工作，包括：软件版本定制，</a:t>
                      </a:r>
                      <a:r>
                        <a:rPr lang="en-US" altLang="zh-CN" sz="1600" kern="1200" dirty="0">
                          <a:solidFill>
                            <a:schemeClr val="dk1"/>
                          </a:solidFill>
                          <a:effectLst/>
                          <a:latin typeface="微软雅黑" panose="020B0503020204020204" charset="-122"/>
                          <a:ea typeface="微软雅黑" panose="020B0503020204020204" charset="-122"/>
                          <a:cs typeface="+mn-cs"/>
                        </a:rPr>
                        <a:t>PVC</a:t>
                      </a:r>
                      <a:r>
                        <a:rPr lang="zh-CN" altLang="zh-CN" sz="1600" kern="1200" dirty="0">
                          <a:solidFill>
                            <a:schemeClr val="dk1"/>
                          </a:solidFill>
                          <a:effectLst/>
                          <a:latin typeface="微软雅黑" panose="020B0503020204020204" charset="-122"/>
                          <a:ea typeface="微软雅黑" panose="020B0503020204020204" charset="-122"/>
                          <a:cs typeface="+mn-cs"/>
                        </a:rPr>
                        <a:t>、标签、纸箱</a:t>
                      </a:r>
                      <a:r>
                        <a:rPr lang="zh-CN" altLang="en-US" sz="1600" kern="1200" dirty="0">
                          <a:solidFill>
                            <a:schemeClr val="dk1"/>
                          </a:solidFill>
                          <a:effectLst/>
                          <a:latin typeface="微软雅黑" panose="020B0503020204020204" charset="-122"/>
                          <a:ea typeface="微软雅黑" panose="020B0503020204020204" charset="-122"/>
                          <a:cs typeface="+mn-cs"/>
                        </a:rPr>
                        <a:t>（优炫）</a:t>
                      </a:r>
                      <a:r>
                        <a:rPr lang="zh-CN" altLang="zh-CN" sz="1600" kern="1200" dirty="0">
                          <a:solidFill>
                            <a:schemeClr val="dk1"/>
                          </a:solidFill>
                          <a:effectLst/>
                          <a:latin typeface="微软雅黑" panose="020B0503020204020204" charset="-122"/>
                          <a:ea typeface="微软雅黑" panose="020B0503020204020204" charset="-122"/>
                          <a:cs typeface="+mn-cs"/>
                        </a:rPr>
                        <a:t>的定制</a:t>
                      </a:r>
                      <a:endParaRPr lang="zh-CN" altLang="zh-CN" sz="1600" kern="1200" dirty="0">
                        <a:solidFill>
                          <a:schemeClr val="dk1"/>
                        </a:solidFill>
                        <a:effectLst/>
                        <a:latin typeface="微软雅黑" panose="020B0503020204020204" charset="-122"/>
                        <a:ea typeface="微软雅黑" panose="020B0503020204020204" charset="-122"/>
                        <a:cs typeface="+mn-cs"/>
                      </a:endParaRPr>
                    </a:p>
                  </a:txBody>
                  <a:tcPr marL="108000" marR="89589" marT="44794" marB="44794" anchor="ctr"/>
                </a:tc>
                <a:tc vMerge="1">
                  <a:tcPr/>
                </a:tc>
                <a:tc vMerge="1">
                  <a:tcPr/>
                </a:tc>
                <a:tc vMerge="1">
                  <a:tcPr/>
                </a:tc>
              </a:tr>
              <a:tr h="673821">
                <a:tc>
                  <a:txBody>
                    <a:bodyPr/>
                    <a:lstStyle/>
                    <a:p>
                      <a:pPr algn="l"/>
                      <a:r>
                        <a:rPr lang="en-US" altLang="zh-CN" sz="1600" dirty="0">
                          <a:latin typeface="微软雅黑" panose="020B0503020204020204" charset="-122"/>
                          <a:ea typeface="微软雅黑" panose="020B0503020204020204" charset="-122"/>
                        </a:rPr>
                        <a:t>AA</a:t>
                      </a:r>
                      <a:endParaRPr lang="zh-CN" altLang="en-US" sz="1600" dirty="0">
                        <a:latin typeface="微软雅黑" panose="020B0503020204020204" charset="-122"/>
                        <a:ea typeface="微软雅黑" panose="020B0503020204020204" charset="-122"/>
                      </a:endParaRPr>
                    </a:p>
                  </a:txBody>
                  <a:tcPr marL="108000" marR="89589" marT="44794" marB="44794" anchor="ctr"/>
                </a:tc>
                <a:tc vMerge="1">
                  <a:tcPr/>
                </a:tc>
                <a:tc vMerge="1">
                  <a:tcPr/>
                </a:tc>
                <a:tc vMerge="1">
                  <a:tcPr/>
                </a:tc>
                <a:tc vMerge="1">
                  <a:tcPr/>
                </a:tc>
              </a:tr>
              <a:tr h="693174">
                <a:tc>
                  <a:txBody>
                    <a:bodyPr/>
                    <a:lstStyle/>
                    <a:p>
                      <a:pPr algn="l"/>
                      <a:r>
                        <a:rPr lang="en-US" altLang="zh-CN" sz="1600" dirty="0">
                          <a:latin typeface="微软雅黑" panose="020B0503020204020204" charset="-122"/>
                          <a:ea typeface="微软雅黑" panose="020B0503020204020204" charset="-122"/>
                        </a:rPr>
                        <a:t>AAA</a:t>
                      </a:r>
                      <a:endParaRPr lang="zh-CN" altLang="en-US" sz="1600" dirty="0">
                        <a:latin typeface="微软雅黑" panose="020B0503020204020204" charset="-122"/>
                        <a:ea typeface="微软雅黑" panose="020B0503020204020204" charset="-122"/>
                      </a:endParaRPr>
                    </a:p>
                  </a:txBody>
                  <a:tcPr marL="108000" marR="89589" marT="44794" marB="44794" anchor="ctr"/>
                </a:tc>
                <a:tc>
                  <a:txBody>
                    <a:bodyPr/>
                    <a:lstStyle/>
                    <a:p>
                      <a:r>
                        <a:rPr lang="zh-CN" altLang="en-US" sz="1600" dirty="0">
                          <a:latin typeface="微软雅黑" panose="020B0503020204020204" charset="-122"/>
                          <a:ea typeface="微软雅黑" panose="020B0503020204020204" charset="-122"/>
                        </a:rPr>
                        <a:t>设备及文档的支持</a:t>
                      </a:r>
                      <a:endParaRPr lang="zh-CN" altLang="en-US" sz="1600" dirty="0">
                        <a:latin typeface="微软雅黑" panose="020B0503020204020204" charset="-122"/>
                        <a:ea typeface="微软雅黑" panose="020B0503020204020204" charset="-122"/>
                      </a:endParaRPr>
                    </a:p>
                  </a:txBody>
                  <a:tcPr marL="108000" marR="89589" marT="44794" marB="44794" anchor="ctr"/>
                </a:tc>
                <a:tc vMerge="1">
                  <a:tcPr/>
                </a:tc>
                <a:tc vMerge="1">
                  <a:tcPr/>
                </a:tc>
                <a:tc vMerge="1">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9"/>
          <p:cNvSpPr txBox="1"/>
          <p:nvPr/>
        </p:nvSpPr>
        <p:spPr>
          <a:xfrm>
            <a:off x="428819" y="401812"/>
            <a:ext cx="3435256" cy="430887"/>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产品管理</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endParaRPr>
          </a:p>
        </p:txBody>
      </p:sp>
      <p:cxnSp>
        <p:nvCxnSpPr>
          <p:cNvPr id="6"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graphicFrame>
        <p:nvGraphicFramePr>
          <p:cNvPr id="3" name="表格 2"/>
          <p:cNvGraphicFramePr>
            <a:graphicFrameLocks noGrp="1"/>
          </p:cNvGraphicFramePr>
          <p:nvPr/>
        </p:nvGraphicFramePr>
        <p:xfrm>
          <a:off x="428819" y="1354251"/>
          <a:ext cx="11008438" cy="3815080"/>
        </p:xfrm>
        <a:graphic>
          <a:graphicData uri="http://schemas.openxmlformats.org/drawingml/2006/table">
            <a:tbl>
              <a:tblPr firstRow="1" bandRow="1">
                <a:tableStyleId>{00A15C55-8517-42AA-B614-E9B94910E393}</a:tableStyleId>
              </a:tblPr>
              <a:tblGrid>
                <a:gridCol w="1458038"/>
                <a:gridCol w="2307772"/>
                <a:gridCol w="2844800"/>
                <a:gridCol w="2199835"/>
                <a:gridCol w="2197993"/>
              </a:tblGrid>
              <a:tr h="370840">
                <a:tc>
                  <a:txBody>
                    <a:bodyPr/>
                    <a:lstStyle/>
                    <a:p>
                      <a:r>
                        <a:rPr lang="zh-CN" altLang="en-US" dirty="0"/>
                        <a:t>项目</a:t>
                      </a:r>
                      <a:endParaRPr lang="en-US" altLang="zh-CN" dirty="0"/>
                    </a:p>
                  </a:txBody>
                  <a:tcPr/>
                </a:tc>
                <a:tc>
                  <a:txBody>
                    <a:bodyPr/>
                    <a:lstStyle/>
                    <a:p>
                      <a:r>
                        <a:rPr lang="zh-CN" altLang="en-US" dirty="0"/>
                        <a:t>工作内容</a:t>
                      </a:r>
                      <a:endParaRPr lang="zh-CN" altLang="en-US" dirty="0"/>
                    </a:p>
                  </a:txBody>
                  <a:tcPr/>
                </a:tc>
                <a:tc>
                  <a:txBody>
                    <a:bodyPr/>
                    <a:lstStyle/>
                    <a:p>
                      <a:r>
                        <a:rPr lang="zh-CN" altLang="en-US" dirty="0"/>
                        <a:t>价值</a:t>
                      </a:r>
                      <a:endParaRPr lang="zh-CN" altLang="en-US" dirty="0"/>
                    </a:p>
                  </a:txBody>
                  <a:tcPr/>
                </a:tc>
                <a:tc>
                  <a:txBody>
                    <a:bodyPr/>
                    <a:lstStyle/>
                    <a:p>
                      <a:r>
                        <a:rPr lang="zh-CN" altLang="en-US" dirty="0"/>
                        <a:t>成果</a:t>
                      </a:r>
                      <a:endParaRPr lang="zh-CN" altLang="en-US" dirty="0"/>
                    </a:p>
                  </a:txBody>
                  <a:tcPr/>
                </a:tc>
                <a:tc>
                  <a:txBody>
                    <a:bodyPr/>
                    <a:lstStyle/>
                    <a:p>
                      <a:r>
                        <a:rPr lang="zh-CN" altLang="en-US" dirty="0"/>
                        <a:t>思考</a:t>
                      </a:r>
                      <a:endParaRPr lang="zh-CN" altLang="en-US" dirty="0"/>
                    </a:p>
                  </a:txBody>
                  <a:tcPr/>
                </a:tc>
              </a:tr>
              <a:tr h="370840">
                <a:tc>
                  <a:txBody>
                    <a:bodyPr/>
                    <a:lstStyle/>
                    <a:p>
                      <a:r>
                        <a:rPr lang="zh-CN" altLang="en-US" sz="1600" dirty="0">
                          <a:latin typeface="微软雅黑" panose="020B0503020204020204" charset="-122"/>
                          <a:ea typeface="微软雅黑" panose="020B0503020204020204" charset="-122"/>
                        </a:rPr>
                        <a:t>网关产品报价工具</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对下一代防火墙各型号产品做报价工具</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方便前端根据客户选型计算订单最终价格</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经过与前端及商务等同事的沟通，更新了</a:t>
                      </a: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个版本，最终确定下合适的报价工具</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换位思考：站在使用者的角度，根据使用场景去做，充分利用身边资源</a:t>
                      </a:r>
                      <a:endParaRPr lang="en-US" altLang="zh-CN" sz="1600" dirty="0">
                        <a:latin typeface="微软雅黑" panose="020B0503020204020204" charset="-122"/>
                        <a:ea typeface="微软雅黑" panose="020B0503020204020204" charset="-122"/>
                      </a:endParaRPr>
                    </a:p>
                  </a:txBody>
                  <a:tcPr anchor="ctr"/>
                </a:tc>
              </a:tr>
              <a:tr h="370840">
                <a:tc>
                  <a:txBody>
                    <a:bodyPr/>
                    <a:lstStyle/>
                    <a:p>
                      <a:r>
                        <a:rPr lang="zh-CN" altLang="en-US" sz="1600" dirty="0">
                          <a:latin typeface="微软雅黑" panose="020B0503020204020204" charset="-122"/>
                          <a:ea typeface="微软雅黑" panose="020B0503020204020204" charset="-122"/>
                        </a:rPr>
                        <a:t>整理</a:t>
                      </a:r>
                      <a:r>
                        <a:rPr lang="en-US" altLang="zh-CN" sz="1600" dirty="0">
                          <a:latin typeface="微软雅黑" panose="020B0503020204020204" charset="-122"/>
                          <a:ea typeface="微软雅黑" panose="020B0503020204020204" charset="-122"/>
                        </a:rPr>
                        <a:t>3.0</a:t>
                      </a:r>
                      <a:r>
                        <a:rPr lang="zh-CN" altLang="en-US" sz="1600" dirty="0">
                          <a:latin typeface="微软雅黑" panose="020B0503020204020204" charset="-122"/>
                          <a:ea typeface="微软雅黑" panose="020B0503020204020204" charset="-122"/>
                        </a:rPr>
                        <a:t>软件规格说明书</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梳理</a:t>
                      </a:r>
                      <a:r>
                        <a:rPr lang="en-US" altLang="zh-CN" sz="1600" dirty="0">
                          <a:latin typeface="微软雅黑" panose="020B0503020204020204" charset="-122"/>
                          <a:ea typeface="微软雅黑" panose="020B0503020204020204" charset="-122"/>
                        </a:rPr>
                        <a:t>2.2sp</a:t>
                      </a:r>
                      <a:r>
                        <a:rPr lang="zh-CN" altLang="en-US" sz="1600" dirty="0">
                          <a:latin typeface="微软雅黑" panose="020B0503020204020204" charset="-122"/>
                          <a:ea typeface="微软雅黑" panose="020B0503020204020204" charset="-122"/>
                        </a:rPr>
                        <a:t>软件功能特性，融入</a:t>
                      </a:r>
                      <a:r>
                        <a:rPr lang="en-US" altLang="zh-CN" sz="1600" dirty="0">
                          <a:latin typeface="微软雅黑" panose="020B0503020204020204" charset="-122"/>
                          <a:ea typeface="微软雅黑" panose="020B0503020204020204" charset="-122"/>
                        </a:rPr>
                        <a:t>3.0</a:t>
                      </a:r>
                      <a:r>
                        <a:rPr lang="zh-CN" altLang="en-US" sz="1600" dirty="0">
                          <a:latin typeface="微软雅黑" panose="020B0503020204020204" charset="-122"/>
                          <a:ea typeface="微软雅黑" panose="020B0503020204020204" charset="-122"/>
                        </a:rPr>
                        <a:t>新增有意义的功能特性</a:t>
                      </a:r>
                      <a:endParaRPr lang="zh-CN" altLang="en-US" sz="1600" dirty="0">
                        <a:latin typeface="微软雅黑" panose="020B0503020204020204" charset="-122"/>
                        <a:ea typeface="微软雅黑" panose="020B0503020204020204" charset="-122"/>
                      </a:endParaRPr>
                    </a:p>
                  </a:txBody>
                  <a:tcPr anchor="ctr"/>
                </a:tc>
                <a:tc>
                  <a:txBody>
                    <a:bodyPr/>
                    <a:lstStyle/>
                    <a:p>
                      <a:pPr marL="285750" indent="-285750">
                        <a:buFont typeface="Wingdings" panose="05000000000000000000" pitchFamily="2" charset="2"/>
                        <a:buChar char="l"/>
                      </a:pPr>
                      <a:r>
                        <a:rPr lang="zh-CN" altLang="en-US" sz="1600" dirty="0">
                          <a:latin typeface="微软雅黑" panose="020B0503020204020204" charset="-122"/>
                          <a:ea typeface="微软雅黑" panose="020B0503020204020204" charset="-122"/>
                        </a:rPr>
                        <a:t>产品更新迭代过程中的一个必要产出文档</a:t>
                      </a:r>
                      <a:endParaRPr lang="en-US" altLang="zh-CN" sz="1600" dirty="0">
                        <a:latin typeface="微软雅黑" panose="020B0503020204020204" charset="-122"/>
                        <a:ea typeface="微软雅黑" panose="020B0503020204020204" charset="-122"/>
                      </a:endParaRPr>
                    </a:p>
                    <a:p>
                      <a:pPr marL="285750" indent="-285750">
                        <a:buFont typeface="Wingdings" panose="05000000000000000000" pitchFamily="2" charset="2"/>
                        <a:buChar char="l"/>
                      </a:pPr>
                      <a:r>
                        <a:rPr lang="zh-CN" altLang="en-US" sz="1600" dirty="0">
                          <a:latin typeface="微软雅黑" panose="020B0503020204020204" charset="-122"/>
                          <a:ea typeface="微软雅黑" panose="020B0503020204020204" charset="-122"/>
                        </a:rPr>
                        <a:t>体现着新版本的功能特性</a:t>
                      </a:r>
                      <a:endParaRPr lang="en-US" altLang="zh-CN" sz="1600" dirty="0">
                        <a:latin typeface="微软雅黑" panose="020B0503020204020204" charset="-122"/>
                        <a:ea typeface="微软雅黑" panose="020B0503020204020204" charset="-122"/>
                      </a:endParaRPr>
                    </a:p>
                    <a:p>
                      <a:pPr marL="285750" indent="-285750">
                        <a:buFont typeface="Wingdings" panose="05000000000000000000" pitchFamily="2" charset="2"/>
                        <a:buChar char="l"/>
                      </a:pPr>
                      <a:r>
                        <a:rPr lang="zh-CN" altLang="en-US" sz="1600" dirty="0">
                          <a:latin typeface="微软雅黑" panose="020B0503020204020204" charset="-122"/>
                          <a:ea typeface="微软雅黑" panose="020B0503020204020204" charset="-122"/>
                        </a:rPr>
                        <a:t>方便后续版本软件特性的更新迭代工作</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与研发、测试、售后及实验室部门同事沟通其中的功能特性，最终更新</a:t>
                      </a:r>
                      <a:r>
                        <a:rPr lang="en-US" altLang="zh-CN" sz="1600" dirty="0">
                          <a:latin typeface="微软雅黑" panose="020B0503020204020204" charset="-122"/>
                          <a:ea typeface="微软雅黑" panose="020B0503020204020204" charset="-122"/>
                        </a:rPr>
                        <a:t>5</a:t>
                      </a:r>
                      <a:r>
                        <a:rPr lang="zh-CN" altLang="en-US" sz="1600" dirty="0">
                          <a:latin typeface="微软雅黑" panose="020B0503020204020204" charset="-122"/>
                          <a:ea typeface="微软雅黑" panose="020B0503020204020204" charset="-122"/>
                        </a:rPr>
                        <a:t>个版本后确认下最终版本</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找准模块对接人员支持，做到新版本功能特性的严谨</a:t>
                      </a:r>
                      <a:endParaRPr lang="zh-CN" altLang="en-US" sz="1600" dirty="0">
                        <a:latin typeface="微软雅黑" panose="020B0503020204020204" charset="-122"/>
                        <a:ea typeface="微软雅黑" panose="020B0503020204020204" charset="-122"/>
                      </a:endParaRPr>
                    </a:p>
                  </a:txBody>
                  <a:tcPr anchor="ctr"/>
                </a:tc>
              </a:tr>
              <a:tr h="370840">
                <a:tc>
                  <a:txBody>
                    <a:bodyPr/>
                    <a:lstStyle/>
                    <a:p>
                      <a:r>
                        <a:rPr lang="zh-CN" altLang="en-US" sz="1600" dirty="0">
                          <a:latin typeface="微软雅黑" panose="020B0503020204020204" charset="-122"/>
                          <a:ea typeface="微软雅黑" panose="020B0503020204020204" charset="-122"/>
                        </a:rPr>
                        <a:t>产品知识库相应文档的维护</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维护</a:t>
                      </a:r>
                      <a:r>
                        <a:rPr lang="en-US" altLang="zh-CN" sz="1600" dirty="0">
                          <a:latin typeface="微软雅黑" panose="020B0503020204020204" charset="-122"/>
                          <a:ea typeface="微软雅黑" panose="020B0503020204020204" charset="-122"/>
                        </a:rPr>
                        <a:t>5</a:t>
                      </a:r>
                      <a:r>
                        <a:rPr lang="zh-CN" altLang="en-US" sz="1600" dirty="0">
                          <a:latin typeface="微软雅黑" panose="020B0503020204020204" charset="-122"/>
                          <a:ea typeface="微软雅黑" panose="020B0503020204020204" charset="-122"/>
                        </a:rPr>
                        <a:t>个</a:t>
                      </a:r>
                      <a:r>
                        <a:rPr lang="en-US" altLang="zh-CN" sz="1600" dirty="0">
                          <a:latin typeface="微软雅黑" panose="020B0503020204020204" charset="-122"/>
                          <a:ea typeface="微软雅黑" panose="020B0503020204020204" charset="-122"/>
                        </a:rPr>
                        <a:t>OEM</a:t>
                      </a:r>
                      <a:r>
                        <a:rPr lang="zh-CN" altLang="en-US" sz="1600" dirty="0">
                          <a:latin typeface="微软雅黑" panose="020B0503020204020204" charset="-122"/>
                          <a:ea typeface="微软雅黑" panose="020B0503020204020204" charset="-122"/>
                        </a:rPr>
                        <a:t>客户的产品资料、光速产品图片、</a:t>
                      </a:r>
                      <a:r>
                        <a:rPr lang="en-US" altLang="zh-CN" sz="1600" dirty="0">
                          <a:latin typeface="微软雅黑" panose="020B0503020204020204" charset="-122"/>
                          <a:ea typeface="微软雅黑" panose="020B0503020204020204" charset="-122"/>
                        </a:rPr>
                        <a:t>OEM</a:t>
                      </a:r>
                      <a:r>
                        <a:rPr lang="zh-CN" altLang="en-US" sz="1600" dirty="0">
                          <a:latin typeface="微软雅黑" panose="020B0503020204020204" charset="-122"/>
                          <a:ea typeface="微软雅黑" panose="020B0503020204020204" charset="-122"/>
                        </a:rPr>
                        <a:t>产品型号对应表</a:t>
                      </a:r>
                      <a:endParaRPr lang="zh-CN" altLang="en-US" sz="1600" dirty="0">
                        <a:latin typeface="微软雅黑" panose="020B0503020204020204" charset="-122"/>
                        <a:ea typeface="微软雅黑" panose="020B0503020204020204" charset="-122"/>
                      </a:endParaRPr>
                    </a:p>
                  </a:txBody>
                  <a:tcPr anchor="ctr"/>
                </a:tc>
                <a:tc>
                  <a:txBody>
                    <a:bodyPr/>
                    <a:lstStyle/>
                    <a:p>
                      <a:pPr marL="285750" indent="-285750">
                        <a:buFont typeface="Wingdings" panose="05000000000000000000" pitchFamily="2" charset="2"/>
                        <a:buChar char="l"/>
                      </a:pPr>
                      <a:r>
                        <a:rPr lang="zh-CN" altLang="en-US" sz="1600" dirty="0">
                          <a:latin typeface="微软雅黑" panose="020B0503020204020204" charset="-122"/>
                          <a:ea typeface="微软雅黑" panose="020B0503020204020204" charset="-122"/>
                        </a:rPr>
                        <a:t>达到部门获取信息的统一性，避免信息传递不对称；</a:t>
                      </a:r>
                      <a:endParaRPr lang="en-US" altLang="zh-CN" sz="1600" dirty="0">
                        <a:latin typeface="微软雅黑" panose="020B0503020204020204" charset="-122"/>
                        <a:ea typeface="微软雅黑" panose="020B0503020204020204" charset="-122"/>
                      </a:endParaRPr>
                    </a:p>
                    <a:p>
                      <a:pPr marL="285750" indent="-285750">
                        <a:buFont typeface="Wingdings" panose="05000000000000000000" pitchFamily="2" charset="2"/>
                        <a:buChar char="l"/>
                      </a:pPr>
                      <a:r>
                        <a:rPr lang="zh-CN" altLang="en-US" sz="1600" dirty="0">
                          <a:latin typeface="微软雅黑" panose="020B0503020204020204" charset="-122"/>
                          <a:ea typeface="微软雅黑" panose="020B0503020204020204" charset="-122"/>
                        </a:rPr>
                        <a:t>记录存档便于需要时的获取</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hlinkClick r:id="rId2" action="ppaction://hlinkfile"/>
                        </a:rPr>
                        <a:t>知识库文档负责内容及贡献情况</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维护文档的意义，更新的及时性对部门的意义</a:t>
                      </a:r>
                      <a:endParaRPr lang="zh-CN" altLang="en-US" sz="1600" dirty="0">
                        <a:latin typeface="微软雅黑" panose="020B0503020204020204" charset="-122"/>
                        <a:ea typeface="微软雅黑" panose="020B0503020204020204" charset="-122"/>
                      </a:endParaRPr>
                    </a:p>
                  </a:txBody>
                  <a:tcPr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9"/>
          <p:cNvSpPr txBox="1"/>
          <p:nvPr/>
        </p:nvSpPr>
        <p:spPr>
          <a:xfrm>
            <a:off x="428819" y="401812"/>
            <a:ext cx="3435256" cy="430887"/>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其他部分支持</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endParaRPr>
          </a:p>
        </p:txBody>
      </p:sp>
      <p:cxnSp>
        <p:nvCxnSpPr>
          <p:cNvPr id="6"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graphicFrame>
        <p:nvGraphicFramePr>
          <p:cNvPr id="2" name="表格 1"/>
          <p:cNvGraphicFramePr>
            <a:graphicFrameLocks noGrp="1"/>
          </p:cNvGraphicFramePr>
          <p:nvPr/>
        </p:nvGraphicFramePr>
        <p:xfrm>
          <a:off x="428819" y="1165566"/>
          <a:ext cx="11008440" cy="4528388"/>
        </p:xfrm>
        <a:graphic>
          <a:graphicData uri="http://schemas.openxmlformats.org/drawingml/2006/table">
            <a:tbl>
              <a:tblPr firstRow="1" bandRow="1">
                <a:tableStyleId>{00A15C55-8517-42AA-B614-E9B94910E393}</a:tableStyleId>
              </a:tblPr>
              <a:tblGrid>
                <a:gridCol w="2201688"/>
                <a:gridCol w="2201688"/>
                <a:gridCol w="2201688"/>
                <a:gridCol w="2201688"/>
                <a:gridCol w="2201688"/>
              </a:tblGrid>
              <a:tr h="345216">
                <a:tc>
                  <a:txBody>
                    <a:bodyPr/>
                    <a:lstStyle/>
                    <a:p>
                      <a:r>
                        <a:rPr lang="zh-CN" altLang="en-US" dirty="0"/>
                        <a:t>项目</a:t>
                      </a:r>
                      <a:endParaRPr lang="en-US" altLang="zh-CN" dirty="0"/>
                    </a:p>
                  </a:txBody>
                  <a:tcPr/>
                </a:tc>
                <a:tc>
                  <a:txBody>
                    <a:bodyPr/>
                    <a:lstStyle/>
                    <a:p>
                      <a:r>
                        <a:rPr lang="zh-CN" altLang="en-US" dirty="0"/>
                        <a:t>工作内容</a:t>
                      </a:r>
                      <a:endParaRPr lang="zh-CN" altLang="en-US" dirty="0"/>
                    </a:p>
                  </a:txBody>
                  <a:tcPr/>
                </a:tc>
                <a:tc>
                  <a:txBody>
                    <a:bodyPr/>
                    <a:lstStyle/>
                    <a:p>
                      <a:r>
                        <a:rPr lang="zh-CN" altLang="en-US" dirty="0"/>
                        <a:t>价值</a:t>
                      </a:r>
                      <a:endParaRPr lang="zh-CN" altLang="en-US" dirty="0"/>
                    </a:p>
                  </a:txBody>
                  <a:tcPr/>
                </a:tc>
                <a:tc>
                  <a:txBody>
                    <a:bodyPr/>
                    <a:lstStyle/>
                    <a:p>
                      <a:r>
                        <a:rPr lang="zh-CN" altLang="en-US" dirty="0"/>
                        <a:t>成果</a:t>
                      </a:r>
                      <a:endParaRPr lang="zh-CN" altLang="en-US" dirty="0"/>
                    </a:p>
                  </a:txBody>
                  <a:tcPr/>
                </a:tc>
                <a:tc>
                  <a:txBody>
                    <a:bodyPr/>
                    <a:lstStyle/>
                    <a:p>
                      <a:r>
                        <a:rPr lang="zh-CN" altLang="en-US" dirty="0"/>
                        <a:t>思考</a:t>
                      </a:r>
                      <a:endParaRPr lang="zh-CN" altLang="en-US" dirty="0"/>
                    </a:p>
                  </a:txBody>
                  <a:tcPr/>
                </a:tc>
              </a:tr>
              <a:tr h="82284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微软雅黑" panose="020B0503020204020204" charset="-122"/>
                          <a:ea typeface="微软雅黑" panose="020B0503020204020204" charset="-122"/>
                        </a:rPr>
                        <a:t>人保财险防火墙项目参数截图</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对提供的控标参数截图中，客户有疑问的条目做出补充与修改</a:t>
                      </a:r>
                      <a:endParaRPr lang="zh-CN" altLang="en-US" sz="1600" dirty="0">
                        <a:latin typeface="微软雅黑" panose="020B0503020204020204" charset="-122"/>
                        <a:ea typeface="微软雅黑" panose="020B0503020204020204" charset="-122"/>
                      </a:endParaRPr>
                    </a:p>
                  </a:txBody>
                  <a:tcPr anchor="ctr"/>
                </a:tc>
                <a:tc rowSpan="3">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微软雅黑" panose="020B0503020204020204" charset="-122"/>
                          <a:ea typeface="微软雅黑" panose="020B0503020204020204" charset="-122"/>
                        </a:rPr>
                        <a:t>对我司产品的软件功能特性加深了解</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解决了客户提出的</a:t>
                      </a:r>
                      <a:r>
                        <a:rPr lang="en-US" altLang="zh-CN" sz="1600" dirty="0">
                          <a:latin typeface="微软雅黑" panose="020B0503020204020204" charset="-122"/>
                          <a:ea typeface="微软雅黑" panose="020B0503020204020204" charset="-122"/>
                        </a:rPr>
                        <a:t>10</a:t>
                      </a:r>
                      <a:r>
                        <a:rPr lang="zh-CN" altLang="en-US" sz="1600" dirty="0">
                          <a:latin typeface="微软雅黑" panose="020B0503020204020204" charset="-122"/>
                          <a:ea typeface="微软雅黑" panose="020B0503020204020204" charset="-122"/>
                        </a:rPr>
                        <a:t>条</a:t>
                      </a:r>
                      <a:r>
                        <a:rPr lang="zh-CN" altLang="en-US" sz="1800" b="0" i="0" kern="1200" dirty="0">
                          <a:solidFill>
                            <a:schemeClr val="dk1"/>
                          </a:solidFill>
                          <a:effectLst/>
                          <a:latin typeface="微软雅黑" panose="020B0503020204020204" charset="-122"/>
                          <a:ea typeface="微软雅黑" panose="020B0503020204020204" charset="-122"/>
                          <a:cs typeface="+mn-cs"/>
                        </a:rPr>
                        <a:t>防火墙项目技术参数疑问</a:t>
                      </a:r>
                      <a:endParaRPr lang="zh-CN" altLang="en-US" sz="1600" dirty="0">
                        <a:latin typeface="微软雅黑" panose="020B0503020204020204" charset="-122"/>
                        <a:ea typeface="微软雅黑" panose="020B0503020204020204" charset="-122"/>
                      </a:endParaRPr>
                    </a:p>
                  </a:txBody>
                  <a:tcPr anchor="ctr"/>
                </a:tc>
                <a:tc rowSpan="3">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sz="1600" dirty="0">
                          <a:latin typeface="微软雅黑" panose="020B0503020204020204" charset="-122"/>
                          <a:ea typeface="微软雅黑" panose="020B0503020204020204" charset="-122"/>
                        </a:rPr>
                        <a:t>哪些功能特性是我们的优势</a:t>
                      </a:r>
                      <a:endParaRPr lang="en-US" altLang="zh-CN" sz="1600" dirty="0">
                        <a:latin typeface="微软雅黑" panose="020B0503020204020204" charset="-122"/>
                        <a:ea typeface="微软雅黑" panose="020B0503020204020204" charset="-122"/>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sz="1600" dirty="0">
                          <a:latin typeface="微软雅黑" panose="020B0503020204020204" charset="-122"/>
                          <a:ea typeface="微软雅黑" panose="020B0503020204020204" charset="-122"/>
                        </a:rPr>
                        <a:t>一些</a:t>
                      </a:r>
                      <a:r>
                        <a:rPr lang="en-US" altLang="zh-CN" sz="1600" dirty="0">
                          <a:latin typeface="微软雅黑" panose="020B0503020204020204" charset="-122"/>
                          <a:ea typeface="微软雅黑" panose="020B0503020204020204" charset="-122"/>
                        </a:rPr>
                        <a:t>web</a:t>
                      </a:r>
                      <a:r>
                        <a:rPr lang="zh-CN" altLang="en-US" sz="1600" dirty="0">
                          <a:latin typeface="微软雅黑" panose="020B0503020204020204" charset="-122"/>
                          <a:ea typeface="微软雅黑" panose="020B0503020204020204" charset="-122"/>
                        </a:rPr>
                        <a:t>页面无法显示的功能特性如何在技术上解释</a:t>
                      </a:r>
                      <a:endParaRPr lang="zh-CN" altLang="en-US" sz="1600" dirty="0">
                        <a:latin typeface="微软雅黑" panose="020B0503020204020204" charset="-122"/>
                        <a:ea typeface="微软雅黑" panose="020B0503020204020204" charset="-122"/>
                      </a:endParaRPr>
                    </a:p>
                  </a:txBody>
                  <a:tcPr anchor="ctr"/>
                </a:tc>
              </a:tr>
              <a:tr h="7660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微软雅黑" panose="020B0503020204020204" charset="-122"/>
                          <a:ea typeface="微软雅黑" panose="020B0503020204020204" charset="-122"/>
                        </a:rPr>
                        <a:t>中国网安培训</a:t>
                      </a:r>
                      <a:r>
                        <a:rPr lang="en-US" altLang="zh-CN" sz="1600" dirty="0">
                          <a:latin typeface="微软雅黑" panose="020B0503020204020204" charset="-122"/>
                          <a:ea typeface="微软雅黑" panose="020B0503020204020204" charset="-122"/>
                        </a:rPr>
                        <a:t>PPT</a:t>
                      </a:r>
                      <a:r>
                        <a:rPr lang="zh-CN" altLang="en-US" sz="1600" dirty="0">
                          <a:latin typeface="微软雅黑" panose="020B0503020204020204" charset="-122"/>
                          <a:ea typeface="微软雅黑" panose="020B0503020204020204" charset="-122"/>
                        </a:rPr>
                        <a:t>支持</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根据客户提出的需求修改培训</a:t>
                      </a:r>
                      <a:r>
                        <a:rPr lang="en-US" altLang="zh-CN" sz="1600" dirty="0">
                          <a:latin typeface="微软雅黑" panose="020B0503020204020204" charset="-122"/>
                          <a:ea typeface="微软雅黑" panose="020B0503020204020204" charset="-122"/>
                        </a:rPr>
                        <a:t>PPT</a:t>
                      </a:r>
                      <a:endParaRPr lang="zh-CN" altLang="en-US" sz="1600" dirty="0">
                        <a:latin typeface="微软雅黑" panose="020B0503020204020204" charset="-122"/>
                        <a:ea typeface="微软雅黑" panose="020B0503020204020204" charset="-122"/>
                      </a:endParaRPr>
                    </a:p>
                  </a:txBody>
                  <a:tcPr anchor="ctr"/>
                </a:tc>
                <a:tc vMerge="1">
                  <a:tcPr anchor="ctr"/>
                </a:tc>
                <a:tc>
                  <a:txBody>
                    <a:bodyPr/>
                    <a:lstStyle/>
                    <a:p>
                      <a:r>
                        <a:rPr lang="zh-CN" altLang="en-US" sz="1600" dirty="0">
                          <a:latin typeface="微软雅黑" panose="020B0503020204020204" charset="-122"/>
                          <a:ea typeface="微软雅黑" panose="020B0503020204020204" charset="-122"/>
                        </a:rPr>
                        <a:t>根据对产品功能特性的了解和客户的需求整理完成培训</a:t>
                      </a:r>
                      <a:r>
                        <a:rPr lang="en-US" altLang="zh-CN" sz="1600" dirty="0">
                          <a:latin typeface="微软雅黑" panose="020B0503020204020204" charset="-122"/>
                          <a:ea typeface="微软雅黑" panose="020B0503020204020204" charset="-122"/>
                        </a:rPr>
                        <a:t>PPT</a:t>
                      </a:r>
                      <a:endParaRPr lang="zh-CN" altLang="en-US" sz="1600" dirty="0">
                        <a:latin typeface="微软雅黑" panose="020B0503020204020204" charset="-122"/>
                        <a:ea typeface="微软雅黑" panose="020B0503020204020204" charset="-122"/>
                      </a:endParaRPr>
                    </a:p>
                  </a:txBody>
                  <a:tcPr anchor="ctr"/>
                </a:tc>
                <a:tc vMerge="1">
                  <a:tcPr anchor="ctr"/>
                </a:tc>
              </a:tr>
              <a:tr h="1145108">
                <a:tc>
                  <a:txBody>
                    <a:bodyPr/>
                    <a:lstStyle/>
                    <a:p>
                      <a:r>
                        <a:rPr lang="zh-CN" altLang="en-US" sz="1600" b="0" i="0" kern="1200" dirty="0">
                          <a:solidFill>
                            <a:schemeClr val="dk1"/>
                          </a:solidFill>
                          <a:effectLst/>
                          <a:latin typeface="微软雅黑" panose="020B0503020204020204" charset="-122"/>
                          <a:ea typeface="微软雅黑" panose="020B0503020204020204" charset="-122"/>
                          <a:cs typeface="+mn-cs"/>
                        </a:rPr>
                        <a:t>三零普瑞外贸项目</a:t>
                      </a:r>
                      <a:r>
                        <a:rPr lang="en-US" altLang="zh-CN" sz="1800" b="0" i="0" kern="1200" dirty="0">
                          <a:solidFill>
                            <a:schemeClr val="dk1"/>
                          </a:solidFill>
                          <a:effectLst/>
                          <a:latin typeface="微软雅黑" panose="020B0503020204020204" charset="-122"/>
                          <a:ea typeface="微软雅黑" panose="020B0503020204020204" charset="-122"/>
                          <a:cs typeface="+mn-cs"/>
                        </a:rPr>
                        <a:t>--</a:t>
                      </a:r>
                      <a:r>
                        <a:rPr lang="zh-CN" altLang="en-US" sz="1600" dirty="0">
                          <a:latin typeface="微软雅黑" panose="020B0503020204020204" charset="-122"/>
                          <a:ea typeface="微软雅黑" panose="020B0503020204020204" charset="-122"/>
                        </a:rPr>
                        <a:t>北方工业产品培训</a:t>
                      </a:r>
                      <a:r>
                        <a:rPr lang="en-US" altLang="zh-CN" sz="1600" dirty="0">
                          <a:latin typeface="微软雅黑" panose="020B0503020204020204" charset="-122"/>
                          <a:ea typeface="微软雅黑" panose="020B0503020204020204" charset="-122"/>
                        </a:rPr>
                        <a:t>PPT</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将</a:t>
                      </a:r>
                      <a:r>
                        <a:rPr lang="en-US" altLang="zh-CN" sz="1600" dirty="0">
                          <a:latin typeface="微软雅黑" panose="020B0503020204020204" charset="-122"/>
                          <a:ea typeface="微软雅黑" panose="020B0503020204020204" charset="-122"/>
                        </a:rPr>
                        <a:t>PPT</a:t>
                      </a:r>
                      <a:r>
                        <a:rPr lang="zh-CN" altLang="en-US" sz="1600" dirty="0">
                          <a:latin typeface="微软雅黑" panose="020B0503020204020204" charset="-122"/>
                          <a:ea typeface="微软雅黑" panose="020B0503020204020204" charset="-122"/>
                        </a:rPr>
                        <a:t>中所有涉及中文的图片（主要是功能配置图、拓扑图）改为英文版</a:t>
                      </a:r>
                      <a:endParaRPr lang="zh-CN" altLang="en-US" sz="1600" dirty="0">
                        <a:latin typeface="微软雅黑" panose="020B0503020204020204" charset="-122"/>
                        <a:ea typeface="微软雅黑" panose="020B0503020204020204" charset="-122"/>
                      </a:endParaRPr>
                    </a:p>
                  </a:txBody>
                  <a:tcPr anchor="ctr"/>
                </a:tc>
                <a:tc vMerge="1">
                  <a:tcPr anchor="ctr"/>
                </a:tc>
                <a:tc>
                  <a:txBody>
                    <a:bodyPr/>
                    <a:lstStyle/>
                    <a:p>
                      <a:r>
                        <a:rPr lang="zh-CN" altLang="en-US" sz="1600" dirty="0">
                          <a:latin typeface="微软雅黑" panose="020B0503020204020204" charset="-122"/>
                          <a:ea typeface="微软雅黑" panose="020B0503020204020204" charset="-122"/>
                        </a:rPr>
                        <a:t>对照英文软件版本完成</a:t>
                      </a:r>
                      <a:r>
                        <a:rPr lang="en-US" altLang="zh-CN" sz="1600" dirty="0">
                          <a:latin typeface="微软雅黑" panose="020B0503020204020204" charset="-122"/>
                          <a:ea typeface="微软雅黑" panose="020B0503020204020204" charset="-122"/>
                        </a:rPr>
                        <a:t>47</a:t>
                      </a:r>
                      <a:r>
                        <a:rPr lang="zh-CN" altLang="en-US" sz="1600" dirty="0">
                          <a:latin typeface="微软雅黑" panose="020B0503020204020204" charset="-122"/>
                          <a:ea typeface="微软雅黑" panose="020B0503020204020204" charset="-122"/>
                        </a:rPr>
                        <a:t>页</a:t>
                      </a:r>
                      <a:r>
                        <a:rPr lang="en-US" altLang="zh-CN" sz="1600" dirty="0">
                          <a:latin typeface="微软雅黑" panose="020B0503020204020204" charset="-122"/>
                          <a:ea typeface="微软雅黑" panose="020B0503020204020204" charset="-122"/>
                        </a:rPr>
                        <a:t>PPT</a:t>
                      </a:r>
                      <a:r>
                        <a:rPr lang="zh-CN" altLang="en-US" sz="1600" dirty="0">
                          <a:latin typeface="微软雅黑" panose="020B0503020204020204" charset="-122"/>
                          <a:ea typeface="微软雅黑" panose="020B0503020204020204" charset="-122"/>
                        </a:rPr>
                        <a:t>的修改工作</a:t>
                      </a:r>
                      <a:endParaRPr lang="zh-CN" altLang="en-US" sz="1600" dirty="0">
                        <a:latin typeface="微软雅黑" panose="020B0503020204020204" charset="-122"/>
                        <a:ea typeface="微软雅黑" panose="020B0503020204020204" charset="-122"/>
                      </a:endParaRPr>
                    </a:p>
                  </a:txBody>
                  <a:tcPr anchor="ctr"/>
                </a:tc>
                <a:tc vMerge="1">
                  <a:tcPr anchor="ctr"/>
                </a:tc>
              </a:tr>
              <a:tr h="1248451">
                <a:tc>
                  <a:txBody>
                    <a:bodyPr/>
                    <a:lstStyle/>
                    <a:p>
                      <a:r>
                        <a:rPr lang="en-US" altLang="zh-CN" sz="1600" dirty="0">
                          <a:latin typeface="微软雅黑" panose="020B0503020204020204" charset="-122"/>
                          <a:ea typeface="微软雅黑" panose="020B0503020204020204" charset="-122"/>
                        </a:rPr>
                        <a:t>100.234</a:t>
                      </a:r>
                      <a:r>
                        <a:rPr lang="zh-CN" altLang="en-US" sz="1600" dirty="0">
                          <a:latin typeface="微软雅黑" panose="020B0503020204020204" charset="-122"/>
                          <a:ea typeface="微软雅黑" panose="020B0503020204020204" charset="-122"/>
                        </a:rPr>
                        <a:t>服务器损坏问题支持</a:t>
                      </a:r>
                      <a:endParaRPr lang="zh-CN" altLang="en-US" sz="1600" dirty="0">
                        <a:latin typeface="微软雅黑" panose="020B0503020204020204" charset="-122"/>
                        <a:ea typeface="微软雅黑" panose="020B050302020402020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b="0" i="0" dirty="0">
                          <a:solidFill>
                            <a:srgbClr val="000000"/>
                          </a:solidFill>
                          <a:effectLst/>
                          <a:latin typeface="微软雅黑" panose="020B0503020204020204" charset="-122"/>
                          <a:ea typeface="微软雅黑" panose="020B0503020204020204" charset="-122"/>
                        </a:rPr>
                        <a:t>根据产品部维护的发布版本列表对测试部服务器几项版本的恢复提供了支持</a:t>
                      </a:r>
                      <a:endParaRPr lang="zh-CN" altLang="en-US" sz="1600" dirty="0">
                        <a:latin typeface="微软雅黑" panose="020B0503020204020204" charset="-122"/>
                        <a:ea typeface="微软雅黑" panose="020B0503020204020204" charset="-122"/>
                      </a:endParaRPr>
                    </a:p>
                    <a:p>
                      <a:endParaRPr lang="zh-CN" altLang="en-US" sz="1600" dirty="0">
                        <a:latin typeface="微软雅黑" panose="020B0503020204020204" charset="-122"/>
                        <a:ea typeface="微软雅黑" panose="020B0503020204020204" charset="-122"/>
                      </a:endParaRPr>
                    </a:p>
                  </a:txBody>
                  <a:tcPr/>
                </a:tc>
                <a:tc>
                  <a:txBody>
                    <a:bodyPr/>
                    <a:lstStyle/>
                    <a:p>
                      <a:r>
                        <a:rPr lang="zh-CN" altLang="en-US" sz="1600" dirty="0">
                          <a:latin typeface="微软雅黑" panose="020B0503020204020204" charset="-122"/>
                          <a:ea typeface="微软雅黑" panose="020B0503020204020204" charset="-122"/>
                        </a:rPr>
                        <a:t>发挥了维护版本列表的作用，对类似事件给出警示</a:t>
                      </a:r>
                      <a:endParaRPr lang="en-US" altLang="zh-CN" sz="1600" dirty="0">
                        <a:latin typeface="微软雅黑" panose="020B0503020204020204" charset="-122"/>
                        <a:ea typeface="微软雅黑" panose="020B0503020204020204" charset="-122"/>
                      </a:endParaRPr>
                    </a:p>
                    <a:p>
                      <a:endParaRPr lang="zh-CN" altLang="en-US" sz="1600" dirty="0">
                        <a:latin typeface="微软雅黑" panose="020B0503020204020204" charset="-122"/>
                        <a:ea typeface="微软雅黑" panose="020B0503020204020204" charset="-122"/>
                      </a:endParaRPr>
                    </a:p>
                  </a:txBody>
                  <a:tcPr/>
                </a:tc>
                <a:tc>
                  <a:txBody>
                    <a:bodyPr/>
                    <a:lstStyle/>
                    <a:p>
                      <a:r>
                        <a:rPr lang="zh-CN" altLang="en-US" sz="1600" dirty="0">
                          <a:latin typeface="微软雅黑" panose="020B0503020204020204" charset="-122"/>
                          <a:ea typeface="微软雅黑" panose="020B0503020204020204" charset="-122"/>
                        </a:rPr>
                        <a:t>既为产品部确认了几个新的生产出货版本又为服务器的几个版本恢复提供了支持</a:t>
                      </a:r>
                      <a:endParaRPr lang="zh-CN" altLang="en-US" sz="1600" dirty="0">
                        <a:latin typeface="微软雅黑" panose="020B0503020204020204" charset="-122"/>
                        <a:ea typeface="微软雅黑" panose="020B0503020204020204" charset="-122"/>
                      </a:endParaRPr>
                    </a:p>
                  </a:txBody>
                  <a:tcPr/>
                </a:tc>
                <a:tc>
                  <a:txBody>
                    <a:bodyPr/>
                    <a:lstStyle/>
                    <a:p>
                      <a:r>
                        <a:rPr lang="zh-CN" altLang="en-US" sz="1600" dirty="0">
                          <a:latin typeface="微软雅黑" panose="020B0503020204020204" charset="-122"/>
                          <a:ea typeface="微软雅黑" panose="020B0503020204020204" charset="-122"/>
                        </a:rPr>
                        <a:t>做一个软件版本更新记录表，产品部维护</a:t>
                      </a:r>
                      <a:endParaRPr lang="zh-CN" altLang="en-US" sz="1600" dirty="0">
                        <a:latin typeface="微软雅黑" panose="020B0503020204020204" charset="-122"/>
                        <a:ea typeface="微软雅黑" panose="020B0503020204020204" charset="-122"/>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9"/>
          <p:cNvSpPr txBox="1"/>
          <p:nvPr/>
        </p:nvSpPr>
        <p:spPr>
          <a:xfrm>
            <a:off x="428819" y="401812"/>
            <a:ext cx="3435256" cy="430887"/>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其他部分支持</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endParaRPr>
          </a:p>
        </p:txBody>
      </p:sp>
      <p:cxnSp>
        <p:nvCxnSpPr>
          <p:cNvPr id="6"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graphicFrame>
        <p:nvGraphicFramePr>
          <p:cNvPr id="2" name="表格 1"/>
          <p:cNvGraphicFramePr>
            <a:graphicFrameLocks noGrp="1"/>
          </p:cNvGraphicFramePr>
          <p:nvPr/>
        </p:nvGraphicFramePr>
        <p:xfrm>
          <a:off x="428819" y="1165566"/>
          <a:ext cx="10993925" cy="5516880"/>
        </p:xfrm>
        <a:graphic>
          <a:graphicData uri="http://schemas.openxmlformats.org/drawingml/2006/table">
            <a:tbl>
              <a:tblPr firstRow="1" bandRow="1">
                <a:tableStyleId>{00A15C55-8517-42AA-B614-E9B94910E393}</a:tableStyleId>
              </a:tblPr>
              <a:tblGrid>
                <a:gridCol w="2198785"/>
                <a:gridCol w="2198785"/>
                <a:gridCol w="2198785"/>
                <a:gridCol w="2198785"/>
                <a:gridCol w="2198785"/>
              </a:tblGrid>
              <a:tr h="359669">
                <a:tc>
                  <a:txBody>
                    <a:bodyPr/>
                    <a:lstStyle/>
                    <a:p>
                      <a:r>
                        <a:rPr lang="zh-CN" altLang="en-US" dirty="0"/>
                        <a:t>项目</a:t>
                      </a:r>
                      <a:endParaRPr lang="en-US" altLang="zh-CN" dirty="0"/>
                    </a:p>
                  </a:txBody>
                  <a:tcPr/>
                </a:tc>
                <a:tc>
                  <a:txBody>
                    <a:bodyPr/>
                    <a:lstStyle/>
                    <a:p>
                      <a:r>
                        <a:rPr lang="zh-CN" altLang="en-US" dirty="0"/>
                        <a:t>工作内容</a:t>
                      </a:r>
                      <a:endParaRPr lang="zh-CN" altLang="en-US" dirty="0"/>
                    </a:p>
                  </a:txBody>
                  <a:tcPr/>
                </a:tc>
                <a:tc>
                  <a:txBody>
                    <a:bodyPr/>
                    <a:lstStyle/>
                    <a:p>
                      <a:r>
                        <a:rPr lang="zh-CN" altLang="en-US" dirty="0"/>
                        <a:t>价值</a:t>
                      </a:r>
                      <a:endParaRPr lang="zh-CN" altLang="en-US" dirty="0"/>
                    </a:p>
                  </a:txBody>
                  <a:tcPr/>
                </a:tc>
                <a:tc>
                  <a:txBody>
                    <a:bodyPr/>
                    <a:lstStyle/>
                    <a:p>
                      <a:r>
                        <a:rPr lang="zh-CN" altLang="en-US" dirty="0"/>
                        <a:t>成果</a:t>
                      </a:r>
                      <a:endParaRPr lang="zh-CN" altLang="en-US" dirty="0"/>
                    </a:p>
                  </a:txBody>
                  <a:tcPr/>
                </a:tc>
                <a:tc>
                  <a:txBody>
                    <a:bodyPr/>
                    <a:lstStyle/>
                    <a:p>
                      <a:r>
                        <a:rPr lang="zh-CN" altLang="en-US" dirty="0"/>
                        <a:t>思考</a:t>
                      </a:r>
                      <a:endParaRPr lang="zh-CN" altLang="en-US" dirty="0"/>
                    </a:p>
                  </a:txBody>
                  <a:tcPr/>
                </a:tc>
              </a:tr>
              <a:tr h="692075">
                <a:tc>
                  <a:txBody>
                    <a:bodyPr/>
                    <a:lstStyle/>
                    <a:p>
                      <a:r>
                        <a:rPr lang="zh-CN" altLang="en-US" sz="1600" dirty="0">
                          <a:latin typeface="微软雅黑" panose="020B0503020204020204" charset="-122"/>
                          <a:ea typeface="微软雅黑" panose="020B0503020204020204" charset="-122"/>
                        </a:rPr>
                        <a:t>整理矩阵</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中兴文档需求</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b="0" i="0" dirty="0">
                          <a:solidFill>
                            <a:schemeClr val="dk1"/>
                          </a:solidFill>
                          <a:effectLst/>
                          <a:latin typeface="微软雅黑" panose="020B0503020204020204" charset="-122"/>
                          <a:ea typeface="微软雅黑" panose="020B0503020204020204" charset="-122"/>
                        </a:rPr>
                        <a:t>参考</a:t>
                      </a:r>
                      <a:r>
                        <a:rPr lang="zh-CN" altLang="en-US" sz="1600" b="0" i="0" dirty="0">
                          <a:solidFill>
                            <a:srgbClr val="000000"/>
                          </a:solidFill>
                          <a:effectLst/>
                          <a:latin typeface="微软雅黑" panose="020B0503020204020204" charset="-122"/>
                          <a:ea typeface="微软雅黑" panose="020B0503020204020204" charset="-122"/>
                        </a:rPr>
                        <a:t>矩阵</a:t>
                      </a:r>
                      <a:r>
                        <a:rPr lang="en-US" altLang="zh-CN" sz="1600" b="0" i="0" dirty="0">
                          <a:solidFill>
                            <a:srgbClr val="000000"/>
                          </a:solidFill>
                          <a:effectLst/>
                          <a:latin typeface="微软雅黑" panose="020B0503020204020204" charset="-122"/>
                          <a:ea typeface="微软雅黑" panose="020B0503020204020204" charset="-122"/>
                        </a:rPr>
                        <a:t>SD-WAN</a:t>
                      </a:r>
                      <a:r>
                        <a:rPr lang="zh-CN" altLang="en-US" sz="1600" b="0" i="0" dirty="0">
                          <a:solidFill>
                            <a:srgbClr val="000000"/>
                          </a:solidFill>
                          <a:effectLst/>
                          <a:latin typeface="微软雅黑" panose="020B0503020204020204" charset="-122"/>
                          <a:ea typeface="微软雅黑" panose="020B0503020204020204" charset="-122"/>
                        </a:rPr>
                        <a:t>解决方案彩页和产品介绍完成中兴相关需求文档的支持</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加强了对产品的了解，熟悉了产品宣传文档的编写思路</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按照自己的理解</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要求</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基本完成产品推广指导、成功故事、一页纸精华、基准胶片及产品介绍文档的支持工作</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按照对产品的了解，站在使用者的角度思考文档的写作思路，思考如何达到将产品价值传递给客户的目的</a:t>
                      </a:r>
                      <a:endParaRPr lang="zh-CN" altLang="en-US" sz="1600" dirty="0">
                        <a:latin typeface="微软雅黑" panose="020B0503020204020204" charset="-122"/>
                        <a:ea typeface="微软雅黑" panose="020B0503020204020204" charset="-122"/>
                      </a:endParaRPr>
                    </a:p>
                  </a:txBody>
                  <a:tcPr anchor="ctr"/>
                </a:tc>
              </a:tr>
              <a:tr h="1703908">
                <a:tc>
                  <a:txBody>
                    <a:bodyPr/>
                    <a:lstStyle/>
                    <a:p>
                      <a:r>
                        <a:rPr lang="zh-CN" altLang="en-US" sz="1600" dirty="0">
                          <a:latin typeface="微软雅黑" panose="020B0503020204020204" charset="-122"/>
                          <a:ea typeface="微软雅黑" panose="020B0503020204020204" charset="-122"/>
                        </a:rPr>
                        <a:t>中国网安防火墙用户手册统一结构形式</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b="0" i="0" dirty="0">
                          <a:solidFill>
                            <a:srgbClr val="000000"/>
                          </a:solidFill>
                          <a:effectLst/>
                          <a:latin typeface="微软雅黑" panose="020B0503020204020204" charset="-122"/>
                          <a:ea typeface="微软雅黑" panose="020B0503020204020204" charset="-122"/>
                        </a:rPr>
                        <a:t>按照中国网安的文档模板整理我们的防火墙用户手册</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对待初级任务的态度</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完成</a:t>
                      </a:r>
                      <a:r>
                        <a:rPr lang="en-US" altLang="zh-CN" sz="1600" dirty="0">
                          <a:latin typeface="微软雅黑" panose="020B0503020204020204" charset="-122"/>
                          <a:ea typeface="微软雅黑" panose="020B0503020204020204" charset="-122"/>
                        </a:rPr>
                        <a:t>352</a:t>
                      </a:r>
                      <a:r>
                        <a:rPr lang="zh-CN" altLang="en-US" sz="1600" dirty="0">
                          <a:latin typeface="微软雅黑" panose="020B0503020204020204" charset="-122"/>
                          <a:ea typeface="微软雅黑" panose="020B0503020204020204" charset="-122"/>
                        </a:rPr>
                        <a:t>页的文档结构形式重组</a:t>
                      </a:r>
                      <a:endParaRPr lang="zh-CN" altLang="en-US" sz="1600" dirty="0">
                        <a:latin typeface="微软雅黑" panose="020B0503020204020204" charset="-122"/>
                        <a:ea typeface="微软雅黑" panose="020B0503020204020204" charset="-122"/>
                      </a:endParaRPr>
                    </a:p>
                  </a:txBody>
                  <a:tcPr anchor="ctr"/>
                </a:tc>
                <a:tc>
                  <a:txBody>
                    <a:bodyPr/>
                    <a:lstStyle/>
                    <a:p>
                      <a:pPr marL="285750" indent="-285750">
                        <a:buFont typeface="Wingdings" panose="05000000000000000000" pitchFamily="2" charset="2"/>
                        <a:buChar char="l"/>
                      </a:pPr>
                      <a:r>
                        <a:rPr lang="zh-CN" altLang="en-US" sz="1600" dirty="0">
                          <a:latin typeface="微软雅黑" panose="020B0503020204020204" charset="-122"/>
                          <a:ea typeface="微软雅黑" panose="020B0503020204020204" charset="-122"/>
                        </a:rPr>
                        <a:t>怎样将如此庞大的文档按照其他的目录结构重组而使内容本质不变；</a:t>
                      </a:r>
                      <a:endParaRPr lang="en-US" altLang="zh-CN" sz="1600" dirty="0">
                        <a:latin typeface="微软雅黑" panose="020B0503020204020204" charset="-122"/>
                        <a:ea typeface="微软雅黑" panose="020B0503020204020204" charset="-122"/>
                      </a:endParaRPr>
                    </a:p>
                    <a:p>
                      <a:pPr marL="285750" indent="-285750">
                        <a:buFont typeface="Wingdings" panose="05000000000000000000" pitchFamily="2" charset="2"/>
                        <a:buChar char="l"/>
                      </a:pPr>
                      <a:r>
                        <a:rPr lang="zh-CN" altLang="en-US" sz="1600" dirty="0">
                          <a:latin typeface="微软雅黑" panose="020B0503020204020204" charset="-122"/>
                          <a:ea typeface="微软雅黑" panose="020B0503020204020204" charset="-122"/>
                        </a:rPr>
                        <a:t>如何利用好</a:t>
                      </a:r>
                      <a:r>
                        <a:rPr lang="en-US" altLang="zh-CN" sz="1600" dirty="0">
                          <a:latin typeface="微软雅黑" panose="020B0503020204020204" charset="-122"/>
                          <a:ea typeface="微软雅黑" panose="020B0503020204020204" charset="-122"/>
                        </a:rPr>
                        <a:t>Word</a:t>
                      </a:r>
                      <a:r>
                        <a:rPr lang="zh-CN" altLang="en-US" sz="1600" dirty="0">
                          <a:latin typeface="微软雅黑" panose="020B0503020204020204" charset="-122"/>
                          <a:ea typeface="微软雅黑" panose="020B0503020204020204" charset="-122"/>
                        </a:rPr>
                        <a:t>技能高效完成此任务</a:t>
                      </a:r>
                      <a:endParaRPr lang="zh-CN" altLang="en-US" sz="1600" dirty="0">
                        <a:latin typeface="微软雅黑" panose="020B0503020204020204" charset="-122"/>
                        <a:ea typeface="微软雅黑" panose="020B0503020204020204" charset="-122"/>
                      </a:endParaRPr>
                    </a:p>
                  </a:txBody>
                  <a:tcPr anchor="ctr"/>
                </a:tc>
              </a:tr>
              <a:tr h="946730">
                <a:tc>
                  <a:txBody>
                    <a:bodyPr/>
                    <a:lstStyle/>
                    <a:p>
                      <a:r>
                        <a:rPr lang="zh-CN" altLang="en-US" sz="1600" dirty="0">
                          <a:latin typeface="微软雅黑" panose="020B0503020204020204" charset="-122"/>
                          <a:ea typeface="微软雅黑" panose="020B0503020204020204" charset="-122"/>
                        </a:rPr>
                        <a:t>订单的生产</a:t>
                      </a:r>
                      <a:endParaRPr lang="zh-CN" altLang="en-US" sz="1600" dirty="0">
                        <a:latin typeface="微软雅黑" panose="020B0503020204020204" charset="-122"/>
                        <a:ea typeface="微软雅黑" panose="020B050302020402020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微软雅黑" panose="020B0503020204020204" charset="-122"/>
                          <a:ea typeface="微软雅黑" panose="020B0503020204020204" charset="-122"/>
                        </a:rPr>
                        <a:t>协助钢叔完成订单的生产</a:t>
                      </a:r>
                      <a:endParaRPr lang="zh-CN" altLang="en-US" sz="1600" dirty="0">
                        <a:latin typeface="微软雅黑" panose="020B0503020204020204" charset="-122"/>
                        <a:ea typeface="微软雅黑" panose="020B0503020204020204" charset="-122"/>
                      </a:endParaRPr>
                    </a:p>
                  </a:txBody>
                  <a:tcPr anchor="ctr"/>
                </a:tc>
                <a:tc>
                  <a:txBody>
                    <a:bodyPr/>
                    <a:lstStyle/>
                    <a:p>
                      <a:pPr marL="285750" indent="-285750">
                        <a:buFont typeface="Wingdings" panose="05000000000000000000" pitchFamily="2" charset="2"/>
                        <a:buChar char="l"/>
                      </a:pPr>
                      <a:r>
                        <a:rPr lang="zh-CN" altLang="en-US" sz="1600" dirty="0">
                          <a:latin typeface="微软雅黑" panose="020B0503020204020204" charset="-122"/>
                          <a:ea typeface="微软雅黑" panose="020B0503020204020204" charset="-122"/>
                        </a:rPr>
                        <a:t>熟悉生产的流程，更好的理解客制化定制项目的意义，便于与客户交流</a:t>
                      </a:r>
                      <a:endParaRPr lang="en-US" altLang="zh-CN" sz="1600" dirty="0">
                        <a:latin typeface="微软雅黑" panose="020B0503020204020204" charset="-122"/>
                        <a:ea typeface="微软雅黑" panose="020B0503020204020204" charset="-122"/>
                      </a:endParaRPr>
                    </a:p>
                    <a:p>
                      <a:pPr marL="285750" indent="-285750">
                        <a:buFont typeface="Wingdings" panose="05000000000000000000" pitchFamily="2" charset="2"/>
                        <a:buChar char="l"/>
                      </a:pPr>
                      <a:r>
                        <a:rPr lang="zh-CN" altLang="en-US" sz="1600" dirty="0">
                          <a:latin typeface="微软雅黑" panose="020B0503020204020204" charset="-122"/>
                          <a:ea typeface="微软雅黑" panose="020B0503020204020204" charset="-122"/>
                        </a:rPr>
                        <a:t>顺便熟悉了硬件产品和软件版本灌装过程</a:t>
                      </a:r>
                      <a:endParaRPr lang="zh-CN" altLang="en-US" sz="1600" dirty="0">
                        <a:latin typeface="微软雅黑" panose="020B0503020204020204" charset="-122"/>
                        <a:ea typeface="微软雅黑" panose="020B050302020402020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dk1"/>
                          </a:solidFill>
                          <a:latin typeface="微软雅黑" panose="020B0503020204020204" charset="-122"/>
                          <a:ea typeface="微软雅黑" panose="020B0503020204020204" charset="-122"/>
                          <a:cs typeface="+mn-cs"/>
                        </a:rPr>
                        <a:t>协助</a:t>
                      </a:r>
                      <a:r>
                        <a:rPr lang="en-US" altLang="zh-CN" sz="1600" kern="1200" dirty="0">
                          <a:solidFill>
                            <a:schemeClr val="dk1"/>
                          </a:solidFill>
                          <a:latin typeface="微软雅黑" panose="020B0503020204020204" charset="-122"/>
                          <a:ea typeface="微软雅黑" panose="020B0503020204020204" charset="-122"/>
                          <a:cs typeface="+mn-cs"/>
                        </a:rPr>
                        <a:t>4</a:t>
                      </a:r>
                      <a:r>
                        <a:rPr lang="zh-CN" altLang="en-US" sz="1600" kern="1200" dirty="0">
                          <a:solidFill>
                            <a:schemeClr val="dk1"/>
                          </a:solidFill>
                          <a:latin typeface="微软雅黑" panose="020B0503020204020204" charset="-122"/>
                          <a:ea typeface="微软雅黑" panose="020B0503020204020204" charset="-122"/>
                          <a:cs typeface="+mn-cs"/>
                        </a:rPr>
                        <a:t>次，涉及</a:t>
                      </a:r>
                      <a:r>
                        <a:rPr lang="en-US" altLang="zh-CN" sz="1600" kern="1200" dirty="0">
                          <a:solidFill>
                            <a:schemeClr val="dk1"/>
                          </a:solidFill>
                          <a:latin typeface="微软雅黑" panose="020B0503020204020204" charset="-122"/>
                          <a:ea typeface="微软雅黑" panose="020B0503020204020204" charset="-122"/>
                          <a:cs typeface="+mn-cs"/>
                        </a:rPr>
                        <a:t>5</a:t>
                      </a:r>
                      <a:r>
                        <a:rPr lang="zh-CN" altLang="en-US" sz="1600" kern="1200" dirty="0">
                          <a:solidFill>
                            <a:schemeClr val="dk1"/>
                          </a:solidFill>
                          <a:latin typeface="微软雅黑" panose="020B0503020204020204" charset="-122"/>
                          <a:ea typeface="微软雅黑" panose="020B0503020204020204" charset="-122"/>
                          <a:cs typeface="+mn-cs"/>
                        </a:rPr>
                        <a:t>个客户的生产，共</a:t>
                      </a:r>
                      <a:r>
                        <a:rPr lang="en-US" altLang="zh-CN" sz="1600" kern="1200" dirty="0">
                          <a:solidFill>
                            <a:schemeClr val="dk1"/>
                          </a:solidFill>
                          <a:latin typeface="微软雅黑" panose="020B0503020204020204" charset="-122"/>
                          <a:ea typeface="微软雅黑" panose="020B0503020204020204" charset="-122"/>
                          <a:cs typeface="+mn-cs"/>
                        </a:rPr>
                        <a:t>22</a:t>
                      </a:r>
                      <a:r>
                        <a:rPr lang="zh-CN" altLang="en-US" sz="1600" kern="1200" dirty="0">
                          <a:solidFill>
                            <a:schemeClr val="dk1"/>
                          </a:solidFill>
                          <a:latin typeface="微软雅黑" panose="020B0503020204020204" charset="-122"/>
                          <a:ea typeface="微软雅黑" panose="020B0503020204020204" charset="-122"/>
                          <a:cs typeface="+mn-cs"/>
                        </a:rPr>
                        <a:t>台</a:t>
                      </a:r>
                      <a:r>
                        <a:rPr lang="en-US" altLang="zh-CN" sz="1600" kern="1200" dirty="0">
                          <a:solidFill>
                            <a:schemeClr val="dk1"/>
                          </a:solidFill>
                          <a:latin typeface="微软雅黑" panose="020B0503020204020204" charset="-122"/>
                          <a:ea typeface="微软雅黑" panose="020B0503020204020204" charset="-122"/>
                          <a:cs typeface="+mn-cs"/>
                        </a:rPr>
                        <a:t>x86</a:t>
                      </a:r>
                      <a:r>
                        <a:rPr lang="zh-CN" altLang="en-US" sz="1600" kern="1200" dirty="0">
                          <a:solidFill>
                            <a:schemeClr val="dk1"/>
                          </a:solidFill>
                          <a:latin typeface="微软雅黑" panose="020B0503020204020204" charset="-122"/>
                          <a:ea typeface="微软雅黑" panose="020B0503020204020204" charset="-122"/>
                          <a:cs typeface="+mn-cs"/>
                        </a:rPr>
                        <a:t>平台所有型号（</a:t>
                      </a:r>
                      <a:r>
                        <a:rPr lang="en-US" altLang="zh-CN" sz="1600" kern="1200" dirty="0">
                          <a:solidFill>
                            <a:schemeClr val="dk1"/>
                          </a:solidFill>
                          <a:latin typeface="微软雅黑" panose="020B0503020204020204" charset="-122"/>
                          <a:ea typeface="微软雅黑" panose="020B0503020204020204" charset="-122"/>
                          <a:cs typeface="+mn-cs"/>
                        </a:rPr>
                        <a:t>S1100C</a:t>
                      </a:r>
                      <a:r>
                        <a:rPr lang="zh-CN" altLang="en-US" sz="1600" kern="1200" dirty="0">
                          <a:solidFill>
                            <a:schemeClr val="dk1"/>
                          </a:solidFill>
                          <a:latin typeface="微软雅黑" panose="020B0503020204020204" charset="-122"/>
                          <a:ea typeface="微软雅黑" panose="020B0503020204020204" charset="-122"/>
                          <a:cs typeface="+mn-cs"/>
                        </a:rPr>
                        <a:t>除外）设备</a:t>
                      </a:r>
                      <a:endParaRPr lang="zh-CN" altLang="en-US" sz="1600" dirty="0">
                        <a:latin typeface="微软雅黑" panose="020B0503020204020204" charset="-122"/>
                        <a:ea typeface="微软雅黑" panose="020B0503020204020204" charset="-122"/>
                      </a:endParaRPr>
                    </a:p>
                    <a:p>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熟悉产品是解决问题的基础</a:t>
                      </a:r>
                      <a:endParaRPr lang="zh-CN" altLang="en-US" sz="1600" dirty="0">
                        <a:latin typeface="微软雅黑" panose="020B0503020204020204" charset="-122"/>
                        <a:ea typeface="微软雅黑" panose="020B0503020204020204" charset="-122"/>
                      </a:endParaRPr>
                    </a:p>
                  </a:txBody>
                  <a:tcPr anchor="ctr"/>
                </a:tc>
              </a:tr>
            </a:tbl>
          </a:graphicData>
        </a:graphic>
      </p:graphicFrame>
    </p:spTree>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wm#"/>
  <p:tag name="KSO_WM_TEMPLATE_CATEGORY" val="preset"/>
  <p:tag name="KSO_WM_TEMPLATE_INDEX" val="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KSO_WM_BEAUTIFY_FLAG" val="#wm#"/>
  <p:tag name="KSO_WM_TEMPLATE_CATEGORY" val="preset"/>
  <p:tag name="KSO_WM_TEMPLATE_INDEX" val="1"/>
</p:tagLst>
</file>

<file path=ppt/tags/tag13.xml><?xml version="1.0" encoding="utf-8"?>
<p:tagLst xmlns:p="http://schemas.openxmlformats.org/presentationml/2006/main">
  <p:tag name="KSO_WM_TAG_VERSION" val="1.0"/>
  <p:tag name="KSO_WM_BEAUTIFY_FLAG" val="#wm#"/>
  <p:tag name="KSO_WM_UNIT_TYPE" val="i"/>
  <p:tag name="KSO_WM_UNIT_ID" val="150995269*i*0"/>
  <p:tag name="KSO_WM_TEMPLATE_CATEGORY" val="preset"/>
  <p:tag name="KSO_WM_TEMPLATE_INDEX" val="1"/>
</p:tagLst>
</file>

<file path=ppt/tags/tag14.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69*m_i*1_1"/>
  <p:tag name="KSO_WM_UNIT_CLEAR" val="1"/>
  <p:tag name="KSO_WM_UNIT_LAYERLEVEL" val="1_1"/>
  <p:tag name="KSO_WM_BEAUTIFY_FLAG" val="#wm#"/>
  <p:tag name="KSO_WM_DIAGRAM_GROUP_CODE" val="第九组"/>
  <p:tag name="KSO_WM_UNIT_FILL_FORE_SCHEMECOLOR_INDEX" val="16"/>
  <p:tag name="KSO_WM_UNIT_FILL_TYPE" val="1"/>
  <p:tag name="KSO_WM_UNIT_TEXT_FILL_FORE_SCHEMECOLOR_INDEX" val="2"/>
  <p:tag name="KSO_WM_UNIT_TEXT_FILL_TYPE" val="1"/>
  <p:tag name="KSO_WM_UNIT_USESOURCEFORMAT_APPLY" val="0"/>
</p:tagLst>
</file>

<file path=ppt/tags/tag15.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69*m_i*1_2"/>
  <p:tag name="KSO_WM_UNIT_CLEAR" val="1"/>
  <p:tag name="KSO_WM_UNIT_LAYERLEVEL" val="1_1"/>
  <p:tag name="KSO_WM_BEAUTIFY_FLAG" val="#wm#"/>
  <p:tag name="KSO_WM_DIAGRAM_GROUP_CODE" val="第九组"/>
  <p:tag name="KSO_WM_UNIT_FILL_FORE_SCHEMECOLOR_INDEX" val="14"/>
  <p:tag name="KSO_WM_UNIT_FILL_TYPE" val="1"/>
  <p:tag name="KSO_WM_UNIT_TEXT_FILL_FORE_SCHEMECOLOR_INDEX" val="13"/>
  <p:tag name="KSO_WM_UNIT_TEXT_FILL_TYPE" val="1"/>
  <p:tag name="KSO_WM_UNIT_USESOURCEFORMAT_APPLY" val="0"/>
</p:tagLst>
</file>

<file path=ppt/tags/tag16.xml><?xml version="1.0" encoding="utf-8"?>
<p:tagLst xmlns:p="http://schemas.openxmlformats.org/presentationml/2006/main">
  <p:tag name="KSO_WM_TAG_VERSION" val="1.0"/>
  <p:tag name="KSO_WM_BEAUTIFY_FLAG" val="#wm#"/>
  <p:tag name="KSO_WM_UNIT_TYPE" val="i"/>
  <p:tag name="KSO_WM_UNIT_ID" val="150995269*i*10"/>
  <p:tag name="KSO_WM_TEMPLATE_CATEGORY" val="preset"/>
  <p:tag name="KSO_WM_TEMPLATE_INDEX" val="1"/>
</p:tagLst>
</file>

<file path=ppt/tags/tag17.xml><?xml version="1.0" encoding="utf-8"?>
<p:tagLst xmlns:p="http://schemas.openxmlformats.org/presentationml/2006/main">
  <p:tag name="KSO_WM_TAG_VERSION" val="1.0"/>
  <p:tag name="KSO_WM_TEMPLATE_CATEGORY" val="preset"/>
  <p:tag name="KSO_WM_TEMPLATE_INDEX" val="1"/>
  <p:tag name="KSO_WM_UNIT_TYPE" val="m_i"/>
  <p:tag name="KSO_WM_UNIT_INDEX" val="1_5"/>
  <p:tag name="KSO_WM_UNIT_ID" val="150995269*m_i*1_5"/>
  <p:tag name="KSO_WM_UNIT_CLEAR" val="1"/>
  <p:tag name="KSO_WM_UNIT_LAYERLEVEL" val="1_1"/>
  <p:tag name="KSO_WM_BEAUTIFY_FLAG" val="#wm#"/>
  <p:tag name="KSO_WM_DIAGRAM_GROUP_CODE" val="第九组"/>
  <p:tag name="KSO_WM_UNIT_FILL_FORE_SCHEMECOLOR_INDEX" val="16"/>
  <p:tag name="KSO_WM_UNIT_FILL_TYPE" val="1"/>
  <p:tag name="KSO_WM_UNIT_TEXT_FILL_FORE_SCHEMECOLOR_INDEX" val="2"/>
  <p:tag name="KSO_WM_UNIT_TEXT_FILL_TYPE" val="1"/>
  <p:tag name="KSO_WM_UNIT_USESOURCEFORMAT_APPLY" val="0"/>
</p:tagLst>
</file>

<file path=ppt/tags/tag18.xml><?xml version="1.0" encoding="utf-8"?>
<p:tagLst xmlns:p="http://schemas.openxmlformats.org/presentationml/2006/main">
  <p:tag name="KSO_WM_TAG_VERSION" val="1.0"/>
  <p:tag name="KSO_WM_TEMPLATE_CATEGORY" val="preset"/>
  <p:tag name="KSO_WM_TEMPLATE_INDEX" val="1"/>
  <p:tag name="KSO_WM_UNIT_TYPE" val="m_i"/>
  <p:tag name="KSO_WM_UNIT_INDEX" val="1_6"/>
  <p:tag name="KSO_WM_UNIT_ID" val="150995269*m_i*1_6"/>
  <p:tag name="KSO_WM_UNIT_CLEAR" val="1"/>
  <p:tag name="KSO_WM_UNIT_LAYERLEVEL" val="1_1"/>
  <p:tag name="KSO_WM_BEAUTIFY_FLAG" val="#wm#"/>
  <p:tag name="KSO_WM_DIAGRAM_GROUP_CODE" val="第九组"/>
  <p:tag name="KSO_WM_UNIT_FILL_FORE_SCHEMECOLOR_INDEX" val="14"/>
  <p:tag name="KSO_WM_UNIT_FILL_TYPE" val="1"/>
  <p:tag name="KSO_WM_UNIT_TEXT_FILL_FORE_SCHEMECOLOR_INDEX" val="13"/>
  <p:tag name="KSO_WM_UNIT_TEXT_FILL_TYPE" val="1"/>
  <p:tag name="KSO_WM_UNIT_USESOURCEFORMAT_APPLY" val="0"/>
</p:tagLst>
</file>

<file path=ppt/tags/tag19.xml><?xml version="1.0" encoding="utf-8"?>
<p:tagLst xmlns:p="http://schemas.openxmlformats.org/presentationml/2006/main">
  <p:tag name="KSO_WM_TAG_VERSION" val="1.0"/>
  <p:tag name="KSO_WM_TEMPLATE_CATEGORY" val="preset"/>
  <p:tag name="KSO_WM_TEMPLATE_INDEX" val="1"/>
  <p:tag name="KSO_WM_UNIT_TYPE" val="m_h_a"/>
  <p:tag name="KSO_WM_UNIT_INDEX" val="1_1_1"/>
  <p:tag name="KSO_WM_UNIT_ID" val="150995269*m_h_a*1_1_1"/>
  <p:tag name="KSO_WM_UNIT_CLEAR" val="1"/>
  <p:tag name="KSO_WM_UNIT_LAYERLEVEL" val="1_1_1"/>
  <p:tag name="KSO_WM_UNIT_VALUE" val="12"/>
  <p:tag name="KSO_WM_UNIT_HIGHLIGHT" val="0"/>
  <p:tag name="KSO_WM_UNIT_COMPATIBLE" val="0"/>
  <p:tag name="KSO_WM_UNIT_PRESET_TEXT" val="添加小标题"/>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69*m_h_f*1_1_1"/>
  <p:tag name="KSO_WM_UNIT_CLEAR" val="1"/>
  <p:tag name="KSO_WM_UNIT_LAYERLEVEL" val="1_1_1"/>
  <p:tag name="KSO_WM_UNIT_VALUE" val="48"/>
  <p:tag name="KSO_WM_UNIT_HIGHLIGHT" val="0"/>
  <p:tag name="KSO_WM_UNIT_COMPATIBLE" val="0"/>
  <p:tag name="KSO_WM_UNIT_PRESET_TEXT" val="请在此处添加文本"/>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1.xml><?xml version="1.0" encoding="utf-8"?>
<p:tagLst xmlns:p="http://schemas.openxmlformats.org/presentationml/2006/main">
  <p:tag name="KSO_WM_TAG_VERSION" val="1.0"/>
  <p:tag name="KSO_WM_TEMPLATE_CATEGORY" val="preset"/>
  <p:tag name="KSO_WM_TEMPLATE_INDEX" val="1"/>
  <p:tag name="KSO_WM_UNIT_TYPE" val="m_h_a"/>
  <p:tag name="KSO_WM_UNIT_INDEX" val="1_2_1"/>
  <p:tag name="KSO_WM_UNIT_ID" val="150995269*m_h_a*1_2_1"/>
  <p:tag name="KSO_WM_UNIT_CLEAR" val="1"/>
  <p:tag name="KSO_WM_UNIT_LAYERLEVEL" val="1_1_1"/>
  <p:tag name="KSO_WM_UNIT_VALUE" val="12"/>
  <p:tag name="KSO_WM_UNIT_HIGHLIGHT" val="0"/>
  <p:tag name="KSO_WM_UNIT_COMPATIBLE" val="0"/>
  <p:tag name="KSO_WM_UNIT_PRESET_TEXT" val="添加小标题"/>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2.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69*m_h_f*1_2_1"/>
  <p:tag name="KSO_WM_UNIT_CLEAR" val="1"/>
  <p:tag name="KSO_WM_UNIT_LAYERLEVEL" val="1_1_1"/>
  <p:tag name="KSO_WM_UNIT_VALUE" val="48"/>
  <p:tag name="KSO_WM_UNIT_HIGHLIGHT" val="0"/>
  <p:tag name="KSO_WM_UNIT_COMPATIBLE" val="0"/>
  <p:tag name="KSO_WM_UNIT_PRESET_TEXT" val="请在此处添加文本"/>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3.xml><?xml version="1.0" encoding="utf-8"?>
<p:tagLst xmlns:p="http://schemas.openxmlformats.org/presentationml/2006/main">
  <p:tag name="KSO_WM_TAG_VERSION" val="1.0"/>
  <p:tag name="KSO_WM_TEMPLATE_CATEGORY" val="preset"/>
  <p:tag name="KSO_WM_TEMPLATE_INDEX" val="1"/>
  <p:tag name="KSO_WM_UNIT_TYPE" val="m_h_a"/>
  <p:tag name="KSO_WM_UNIT_INDEX" val="1_3_1"/>
  <p:tag name="KSO_WM_UNIT_ID" val="150995269*m_h_a*1_3_1"/>
  <p:tag name="KSO_WM_UNIT_CLEAR" val="1"/>
  <p:tag name="KSO_WM_UNIT_LAYERLEVEL" val="1_1_1"/>
  <p:tag name="KSO_WM_UNIT_VALUE" val="12"/>
  <p:tag name="KSO_WM_UNIT_HIGHLIGHT" val="0"/>
  <p:tag name="KSO_WM_UNIT_COMPATIBLE" val="0"/>
  <p:tag name="KSO_WM_UNIT_PRESET_TEXT" val="添加小标题"/>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4.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69*m_h_f*1_3_1"/>
  <p:tag name="KSO_WM_UNIT_CLEAR" val="1"/>
  <p:tag name="KSO_WM_UNIT_LAYERLEVEL" val="1_1_1"/>
  <p:tag name="KSO_WM_UNIT_VALUE" val="48"/>
  <p:tag name="KSO_WM_UNIT_HIGHLIGHT" val="0"/>
  <p:tag name="KSO_WM_UNIT_COMPATIBLE" val="0"/>
  <p:tag name="KSO_WM_UNIT_PRESET_TEXT" val="请在此处添加文本"/>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KSO_WM_SLIDE_ID" val="150995269"/>
  <p:tag name="KSO_WM_SLIDE_INDEX" val="30"/>
  <p:tag name="KSO_WM_SLIDE_ITEM_CNT" val="4"/>
  <p:tag name="KSO_WM_SLIDE_LAYOUT" val="m"/>
  <p:tag name="KSO_WM_SLIDE_LAYOUT_CNT" val="1"/>
  <p:tag name="KSO_WM_SLIDE_TYPE" val="text"/>
  <p:tag name="KSO_WM_BEAUTIFY_FLAG" val="#wm#"/>
  <p:tag name="KSO_WM_SLIDE_POSITION" val="59*115"/>
  <p:tag name="KSO_WM_SLIDE_SIZE" val="844*298"/>
  <p:tag name="KSO_WM_TEMPLATE_CATEGORY" val="preset"/>
  <p:tag name="KSO_WM_TEMPLATE_INDEX" val="1"/>
  <p:tag name="KSO_WM_TAG_VERSION" val="1.0"/>
  <p:tag name="KSO_WM_DIAGRAM_GROUP_CODE" val="第九组"/>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KSO_WM_BEAUTIFY_FLAG" val="#wm#"/>
  <p:tag name="KSO_WM_TEMPLATE_CATEGORY" val="preset"/>
  <p:tag name="KSO_WM_TEMPLATE_INDEX" val="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3752</Words>
  <Application>WPS 演示</Application>
  <PresentationFormat>宽屏</PresentationFormat>
  <Paragraphs>524</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微软雅黑</vt:lpstr>
      <vt:lpstr>张海山锐线体简</vt:lpstr>
      <vt:lpstr>Microsoft JhengHei Light</vt:lpstr>
      <vt:lpstr>Open Sans</vt:lpstr>
      <vt:lpstr>Segoe Print</vt:lpstr>
      <vt:lpstr>FontAwesome</vt:lpstr>
      <vt:lpstr>Calibri</vt:lpstr>
      <vt:lpstr>方正姚体</vt:lpstr>
      <vt:lpstr>Arial Unicode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dc:creator>
  <cp:lastModifiedBy>31089</cp:lastModifiedBy>
  <cp:revision>86</cp:revision>
  <dcterms:created xsi:type="dcterms:W3CDTF">2017-08-10T10:07:00Z</dcterms:created>
  <dcterms:modified xsi:type="dcterms:W3CDTF">2021-05-26T07:27:37Z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329237C1E4AC4E2FB1A54F76EB2B0818</vt:lpwstr>
  </property>
</Properties>
</file>