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3"/>
  </p:notesMasterIdLst>
  <p:sldIdLst>
    <p:sldId id="542" r:id="rId3"/>
    <p:sldId id="922" r:id="rId4"/>
    <p:sldId id="925" r:id="rId5"/>
    <p:sldId id="761" r:id="rId6"/>
    <p:sldId id="935" r:id="rId7"/>
    <p:sldId id="936" r:id="rId8"/>
    <p:sldId id="766" r:id="rId9"/>
    <p:sldId id="767" r:id="rId10"/>
    <p:sldId id="768" r:id="rId11"/>
    <p:sldId id="770" r:id="rId12"/>
    <p:sldId id="769" r:id="rId13"/>
    <p:sldId id="926" r:id="rId14"/>
    <p:sldId id="928" r:id="rId15"/>
    <p:sldId id="930" r:id="rId16"/>
    <p:sldId id="931" r:id="rId17"/>
    <p:sldId id="929" r:id="rId18"/>
    <p:sldId id="933" r:id="rId19"/>
    <p:sldId id="927" r:id="rId20"/>
    <p:sldId id="934" r:id="rId21"/>
    <p:sldId id="306" r:id="rId22"/>
  </p:sldIdLst>
  <p:sldSz cx="9144000" cy="5143500" type="screen16x9"/>
  <p:notesSz cx="6797675" cy="9926638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8" autoAdjust="0"/>
  </p:normalViewPr>
  <p:slideViewPr>
    <p:cSldViewPr>
      <p:cViewPr varScale="1">
        <p:scale>
          <a:sx n="122" d="100"/>
          <a:sy n="122" d="100"/>
        </p:scale>
        <p:origin x="90" y="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41833DA-60F4-48F0-AEEB-BC651244650A}" type="datetimeFigureOut">
              <a:rPr lang="zh-CN" altLang="en-US" smtClean="0"/>
              <a:pPr/>
              <a:t>2020-12-2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18DE1E38-AB66-457E-B520-843F9103DC6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0965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165" algn="l" defTabSz="913765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53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73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8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基本信息填写要求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个人简历（姓名、年龄、毕业院校、</a:t>
            </a:r>
            <a:r>
              <a:rPr lang="zh-CN" altLang="en-US"/>
              <a:t>工作履历等）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明阳工作基本信息介绍</a:t>
            </a:r>
            <a:r>
              <a:rPr lang="en-US" altLang="zh-CN" dirty="0"/>
              <a:t>(</a:t>
            </a:r>
            <a:r>
              <a:rPr lang="zh-CN" altLang="en-US" dirty="0"/>
              <a:t>工作岗位、绩效、重大贡献等）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其他对竞聘岗位关联信息介绍（证书、荣誉、奖章等）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E1E38-AB66-457E-B520-843F9103DC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23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EDFB9167-52F6-4DCD-AA70-B80DCC03D015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E6EB8C86-11A6-40BF-BDF9-3F7A0455CC34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EDE58A28-F383-4C76-B3D5-F47C290739A3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t11318\桌面\揭开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14025" y="0"/>
            <a:ext cx="662997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6"/>
          <p:cNvSpPr/>
          <p:nvPr userDrawn="1"/>
        </p:nvSpPr>
        <p:spPr>
          <a:xfrm>
            <a:off x="581" y="0"/>
            <a:ext cx="2513442" cy="51435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50000">
                <a:srgbClr val="FDFDFD"/>
              </a:gs>
              <a:gs pos="100000">
                <a:srgbClr val="FEFEF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35" tIns="34268" rIns="68535" bIns="34268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DA17EBBC-25E3-4002-A14D-B772177A5732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F5D434DE-564E-4263-93B8-6B2E37AB55CD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24C47617-3C9F-436C-A3AC-7EA2C4CB77E8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7235F88-DB01-4F34-9A0F-18F8A59610E1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37C63776-2D84-4B3D-899E-E0CAD95CD20E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5BFDC92E-DB82-4BF7-AE65-0A26C22EFAE1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615D3F5-7377-49CF-A950-19956F1805C5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B7898A87-CD85-403A-9D7F-59B134522073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D751E999-4F82-45C9-8B14-013DBC5890AD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0EC7E32-F67D-49A9-B719-88E543D9A6EA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4635C90-00F5-4D41-A169-659B1E6C74F8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AC48770-FC8C-4DE8-B508-C57FA24EED66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bg>
      <p:bgPr>
        <a:solidFill>
          <a:srgbClr val="3E3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CC9C07-3C6C-48BA-BEB8-FA8ECC70F253}" type="datetime1">
              <a:rPr lang="zh-CN" altLang="en-US" noProof="1" smtClean="0"/>
              <a:t>2020-12-2</a:t>
            </a:fld>
            <a:endParaRPr lang="zh-CN" altLang="en-US" sz="1400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zh-CN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1580F7B7-52A5-4F5B-8804-BE77EDF5F24C}" type="slidenum">
              <a:rPr lang="zh-CN" altLang="en-US" noProof="1" smtClean="0"/>
              <a:pPr/>
              <a:t>‹#›</a:t>
            </a:fld>
            <a:endParaRPr lang="zh-CN" altLang="en-US" sz="1400" noProof="1"/>
          </a:p>
        </p:txBody>
      </p:sp>
    </p:spTree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162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184207" y="0"/>
            <a:ext cx="595979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3006061" y="0"/>
            <a:ext cx="70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/>
            <a:endParaRPr lang="zh-CN" altLang="en-US" sz="1400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A628E7D-D42D-46CD-8FDA-D6465040E24E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>
                <a:ea typeface="微软雅黑" panose="020B0503020204020204" pitchFamily="34" charset="-122"/>
              </a:defRPr>
            </a:lvl1pPr>
            <a:lvl2pPr>
              <a:defRPr sz="2400">
                <a:ea typeface="微软雅黑" panose="020B0503020204020204" pitchFamily="34" charset="-122"/>
              </a:defRPr>
            </a:lvl2pPr>
            <a:lvl3pPr>
              <a:defRPr sz="2000">
                <a:ea typeface="微软雅黑" panose="020B0503020204020204" pitchFamily="34" charset="-122"/>
              </a:defRPr>
            </a:lvl3pPr>
            <a:lvl4pPr>
              <a:defRPr sz="1800">
                <a:ea typeface="微软雅黑" panose="020B0503020204020204" pitchFamily="34" charset="-122"/>
              </a:defRPr>
            </a:lvl4pPr>
            <a:lvl5pPr>
              <a:defRPr sz="1800"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CC46D0F-D911-4EFB-BB45-4461B5D64BE9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>
                <a:ea typeface="微软雅黑" panose="020B0503020204020204" pitchFamily="34" charset="-122"/>
              </a:defRPr>
            </a:lvl1pPr>
            <a:lvl2pPr>
              <a:defRPr sz="2000">
                <a:ea typeface="微软雅黑" panose="020B0503020204020204" pitchFamily="34" charset="-122"/>
              </a:defRPr>
            </a:lvl2pPr>
            <a:lvl3pPr>
              <a:defRPr sz="1800">
                <a:ea typeface="微软雅黑" panose="020B0503020204020204" pitchFamily="34" charset="-122"/>
              </a:defRPr>
            </a:lvl3pPr>
            <a:lvl4pPr>
              <a:defRPr sz="1600">
                <a:ea typeface="微软雅黑" panose="020B0503020204020204" pitchFamily="34" charset="-122"/>
              </a:defRPr>
            </a:lvl4pPr>
            <a:lvl5pPr>
              <a:defRPr sz="1600"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43ECBBDE-2A11-43B8-8122-9E38FD6F27CD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615DBC40-A7EB-438A-ACC2-2D0CDA9250CC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5B5AFD6-9D06-4C3B-9CDF-66AE80A3B92A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微软雅黑" panose="020B0503020204020204" pitchFamily="34" charset="-122"/>
              </a:defRPr>
            </a:lvl1pPr>
            <a:lvl2pPr>
              <a:defRPr sz="2800">
                <a:ea typeface="微软雅黑" panose="020B0503020204020204" pitchFamily="34" charset="-122"/>
              </a:defRPr>
            </a:lvl2pPr>
            <a:lvl3pPr>
              <a:defRPr sz="2400">
                <a:ea typeface="微软雅黑" panose="020B0503020204020204" pitchFamily="34" charset="-122"/>
              </a:defRPr>
            </a:lvl3pPr>
            <a:lvl4pPr>
              <a:defRPr sz="2000">
                <a:ea typeface="微软雅黑" panose="020B0503020204020204" pitchFamily="34" charset="-122"/>
              </a:defRPr>
            </a:lvl4pPr>
            <a:lvl5pPr>
              <a:defRPr sz="2000"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285686D4-192E-4FA8-830B-E5630E049DB5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ea typeface="微软雅黑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C2D9EB51-506B-4CE9-8A82-078DB7AB00EA}" type="datetime1">
              <a:rPr lang="zh-CN" altLang="en-US" smtClean="0">
                <a:solidFill>
                  <a:prstClr val="black"/>
                </a:solidFill>
              </a:rPr>
              <a:t>2020-12-2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ll/>
  </p:transition>
  <p:hf hdr="0" ftr="0" dt="0"/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2540" y="133988"/>
            <a:ext cx="8229600" cy="493563"/>
          </a:xfrm>
          <a:prstGeom prst="rect">
            <a:avLst/>
          </a:prstGeom>
        </p:spPr>
        <p:txBody>
          <a:bodyPr vert="horz" lIns="91418" tIns="45708" rIns="91418" bIns="45708" rtlCol="0" anchor="ctr">
            <a:no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 spd="slow">
    <p:pull/>
  </p:transition>
  <p:hf hdr="0" ftr="0" dt="0"/>
  <p:txStyles>
    <p:titleStyle>
      <a:lvl1pPr algn="l" defTabSz="913765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" y="-92546"/>
            <a:ext cx="9144000" cy="3363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5"/>
          <p:cNvSpPr txBox="1"/>
          <p:nvPr/>
        </p:nvSpPr>
        <p:spPr>
          <a:xfrm>
            <a:off x="1115616" y="3712845"/>
            <a:ext cx="693674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 defTabSz="685800"/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风机在线诊断云平台立项汇报材料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6660232" y="4443556"/>
            <a:ext cx="2376264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汇报人：贺子光</a:t>
            </a:r>
            <a:endParaRPr lang="zh-CN" altLang="en-US" sz="1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BD4957-A8CF-48E6-8EAC-152D019E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投资估算及收益分析</a:t>
            </a:r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收益</a:t>
            </a:r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支出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AF420AD-B806-425E-A8BF-36059DE2C287}"/>
              </a:ext>
            </a:extLst>
          </p:cNvPr>
          <p:cNvSpPr txBox="1">
            <a:spLocks/>
          </p:cNvSpPr>
          <p:nvPr/>
        </p:nvSpPr>
        <p:spPr>
          <a:xfrm>
            <a:off x="422050" y="571890"/>
            <a:ext cx="7321932" cy="79208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5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2020-2021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年计划处于研发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+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试运行阶段</a:t>
            </a:r>
          </a:p>
          <a:p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计划从</a:t>
            </a:r>
            <a:r>
              <a:rPr lang="en-US" altLang="zh-CN" sz="17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2022</a:t>
            </a:r>
            <a:r>
              <a:rPr lang="zh-CN" altLang="en-US" sz="17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年能够依靠该项目实现监控系统的订单增长</a:t>
            </a:r>
            <a:endParaRPr lang="en-US" altLang="zh-CN" sz="17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7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10" name="内容占位符 9">
            <a:extLst>
              <a:ext uri="{FF2B5EF4-FFF2-40B4-BE49-F238E27FC236}">
                <a16:creationId xmlns:a16="http://schemas.microsoft.com/office/drawing/2014/main" id="{7E99DA8B-2670-43EE-9B30-D01E316C1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573909"/>
              </p:ext>
            </p:extLst>
          </p:nvPr>
        </p:nvGraphicFramePr>
        <p:xfrm>
          <a:off x="687198" y="1851670"/>
          <a:ext cx="7056784" cy="2991607"/>
        </p:xfrm>
        <a:graphic>
          <a:graphicData uri="http://schemas.openxmlformats.org/drawingml/2006/table">
            <a:tbl>
              <a:tblPr firstRow="1" firstCol="1"/>
              <a:tblGrid>
                <a:gridCol w="301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9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302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u="none" strike="noStrike" dirty="0"/>
                        <a:t>年度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dirty="0"/>
                        <a:t>2020</a:t>
                      </a:r>
                      <a:r>
                        <a:rPr lang="zh-CN" altLang="en-US" sz="1400" u="none" strike="noStrike" dirty="0"/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dirty="0"/>
                        <a:t>2021</a:t>
                      </a:r>
                      <a:r>
                        <a:rPr lang="zh-CN" altLang="en-US" sz="1400" u="none" strike="noStrike" dirty="0"/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u="none" strike="noStrike" dirty="0"/>
                        <a:t>2022</a:t>
                      </a:r>
                      <a:r>
                        <a:rPr lang="zh-CN" altLang="en-US" sz="1400" u="none" strike="noStrike" dirty="0"/>
                        <a:t>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02">
                <a:tc gridSpan="4"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u="none" strike="noStrike" dirty="0"/>
                        <a:t>收入预测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02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dirty="0"/>
                        <a:t>收入合计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50</a:t>
                      </a: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302">
                <a:tc gridSpan="4"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ctr" defTabSz="956097" rtl="0" eaLnBrk="1" fontAlgn="ctr" latinLnBrk="0" hangingPunct="1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成本预测</a:t>
                      </a: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ctr" defTabSz="956097" rtl="0" eaLnBrk="1" fontAlgn="ctr" latinLnBrk="0" hangingPunct="1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ctr" defTabSz="956097" rtl="0" eaLnBrk="1" fontAlgn="ctr" latinLnBrk="0" hangingPunct="1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marL="0" algn="ctr" defTabSz="956097" rtl="0" eaLnBrk="1" fontAlgn="ctr" latinLnBrk="0" hangingPunct="1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187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营销费用</a:t>
                      </a: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187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硬件（服务器）</a:t>
                      </a: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9373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人力成本</a:t>
                      </a: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天）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天）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人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天）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187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4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管理运营费用分摊</a:t>
                      </a: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</a:t>
                      </a: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465"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zh-CN" altLang="en-US" sz="1700" b="1" u="none" strike="noStrike" kern="1200" dirty="0">
                          <a:solidFill>
                            <a:schemeClr val="lt1"/>
                          </a:solidFill>
                          <a:latin typeface="+mn-lt"/>
                          <a:ea typeface="微软雅黑" panose="020B0503020204020204" pitchFamily="34" charset="-122"/>
                          <a:cs typeface="+mn-cs"/>
                        </a:rPr>
                        <a:t>成本合计</a:t>
                      </a: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/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17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23</a:t>
                      </a:r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17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1pPr>
                      <a:lvl2pPr marL="4572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2pPr>
                      <a:lvl3pPr marL="914400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3pPr>
                      <a:lvl4pPr marL="1370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4pPr>
                      <a:lvl5pPr marL="18281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5pPr>
                      <a:lvl6pPr marL="22853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6pPr>
                      <a:lvl7pPr marL="27425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7pPr>
                      <a:lvl8pPr marL="31997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8pPr>
                      <a:lvl9pPr marL="3656965" algn="l" defTabSz="913765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微软雅黑"/>
                          <a:ea typeface="微软雅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7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万</a:t>
                      </a:r>
                      <a:endParaRPr lang="en-US" altLang="zh-CN" sz="1700" b="1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9269" marR="9269" marT="9388" marB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8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B1C448-2E5E-48FB-96EE-CA872FBB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10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16132350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分析总结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40D46-58A7-4BDC-A88F-8BE414FFA975}"/>
              </a:ext>
            </a:extLst>
          </p:cNvPr>
          <p:cNvSpPr/>
          <p:nvPr/>
        </p:nvSpPr>
        <p:spPr>
          <a:xfrm>
            <a:off x="323528" y="555526"/>
            <a:ext cx="80648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项目实施的必要性</a:t>
            </a: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Arial" pitchFamily="34" charset="0"/>
              </a:rPr>
              <a:t>战略意义</a:t>
            </a:r>
            <a:r>
              <a:rPr lang="en-US" altLang="zh-CN" dirty="0">
                <a:latin typeface="+mn-ea"/>
                <a:cs typeface="Arial" pitchFamily="34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+mn-ea"/>
                <a:cs typeface="Arial" pitchFamily="34" charset="0"/>
              </a:rPr>
              <a:t>随着时间的推移，在未来几年内，已出质保的风场数量越来越多，这些风场的监控改造的商机很大，通过推广该增值服务，能够提升监控系统竞争力，提升产品优势，为监控改造增加更多订单。</a:t>
            </a:r>
            <a:endParaRPr lang="en-US" altLang="zh-CN" sz="1400" dirty="0">
              <a:latin typeface="+mn-ea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+mn-ea"/>
                <a:cs typeface="Arial" pitchFamily="34" charset="0"/>
              </a:rPr>
              <a:t>运维后市场是一块很大的蛋糕。但是作为主机厂家，我们没有风电场运营的一手数据，很难知道在整个运维后市场中业主的痛点是什么。</a:t>
            </a:r>
            <a:r>
              <a:rPr lang="zh-CN" altLang="en-US" sz="1400" b="1" dirty="0">
                <a:latin typeface="+mn-ea"/>
                <a:cs typeface="Arial" pitchFamily="34" charset="0"/>
              </a:rPr>
              <a:t>只有发现问题，才能解决问题。</a:t>
            </a:r>
            <a:endParaRPr lang="en-US" altLang="zh-CN" sz="1400" b="1" dirty="0">
              <a:latin typeface="+mn-ea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400" dirty="0">
                <a:latin typeface="+mn-ea"/>
                <a:cs typeface="Arial" pitchFamily="34" charset="0"/>
              </a:rPr>
              <a:t>公司目前的智慧风场、集控系统项目，包含了大数据健康预警模块的功能，但这两个重量级产品对用户的来说门槛是很高的，在线诊断云平台以一种更“廉价”的方式让业主来体验“更高端”的服务，定价差异化，扩充产品线。</a:t>
            </a:r>
            <a:endParaRPr lang="en-US" altLang="zh-CN" sz="1400" dirty="0">
              <a:latin typeface="+mn-ea"/>
              <a:cs typeface="Arial" pitchFamily="34" charset="0"/>
            </a:endParaRPr>
          </a:p>
          <a:p>
            <a:pPr lvl="1"/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项目实施的可行性</a:t>
            </a: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Arial" pitchFamily="34" charset="0"/>
              </a:rPr>
              <a:t>技术可行性：</a:t>
            </a:r>
            <a:endParaRPr lang="en-US" altLang="zh-CN" dirty="0">
              <a:latin typeface="+mn-ea"/>
              <a:cs typeface="Arial" pitchFamily="34" charset="0"/>
            </a:endParaRPr>
          </a:p>
          <a:p>
            <a:pPr lvl="1"/>
            <a:r>
              <a:rPr lang="zh-CN" altLang="en-US" sz="1400" dirty="0">
                <a:latin typeface="+mn-ea"/>
                <a:cs typeface="Arial" pitchFamily="34" charset="0"/>
              </a:rPr>
              <a:t>对于整体项目而言，实现的核心在于机组分析模型分析得到诊断结果，目前数据分析组已经能够实现明阳双馈机组的全机型模型覆盖，技术上具备可行性。</a:t>
            </a:r>
            <a:endParaRPr lang="en-US" altLang="zh-CN" sz="1400" dirty="0">
              <a:latin typeface="+mn-ea"/>
              <a:cs typeface="Arial" pitchFamily="34" charset="0"/>
            </a:endParaRPr>
          </a:p>
          <a:p>
            <a:endParaRPr lang="en-US" altLang="zh-CN" dirty="0">
              <a:latin typeface="+mn-ea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  <a:cs typeface="Arial" pitchFamily="34" charset="0"/>
              </a:rPr>
              <a:t>经济可行性：</a:t>
            </a:r>
            <a:endParaRPr lang="en-US" altLang="zh-CN" dirty="0">
              <a:latin typeface="+mn-ea"/>
              <a:cs typeface="Arial" pitchFamily="34" charset="0"/>
            </a:endParaRPr>
          </a:p>
          <a:p>
            <a:pPr lvl="1"/>
            <a:r>
              <a:rPr lang="zh-CN" altLang="en-US" sz="1400" dirty="0">
                <a:latin typeface="+mn-ea"/>
                <a:cs typeface="Arial" pitchFamily="34" charset="0"/>
              </a:rPr>
              <a:t>项目的前期投入成本以人员成本为主，服务器采用租用云服务器的模式，直接投入成本较少。</a:t>
            </a:r>
            <a:endParaRPr lang="en-US" altLang="zh-CN" dirty="0">
              <a:latin typeface="+mn-ea"/>
              <a:cs typeface="Arial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98F0EF-2870-499A-A2F7-B4790871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11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51425719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3275856" y="2035973"/>
            <a:ext cx="436960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1220246"/>
            <a:ext cx="2160240" cy="222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产品框架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项目交付物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技术指标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里程碑节点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团队规划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9224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产品框架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40D46-58A7-4BDC-A88F-8BE414FFA975}"/>
              </a:ext>
            </a:extLst>
          </p:cNvPr>
          <p:cNvSpPr/>
          <p:nvPr/>
        </p:nvSpPr>
        <p:spPr>
          <a:xfrm>
            <a:off x="323528" y="66996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8E70DF-3BB2-4656-B802-78654FAF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820706"/>
            <a:ext cx="6283046" cy="429429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167BCE-5F0B-4ED8-9806-9AD76650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13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1222859869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项目交付物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40D46-58A7-4BDC-A88F-8BE414FFA975}"/>
              </a:ext>
            </a:extLst>
          </p:cNvPr>
          <p:cNvSpPr/>
          <p:nvPr/>
        </p:nvSpPr>
        <p:spPr>
          <a:xfrm>
            <a:off x="611560" y="1131631"/>
            <a:ext cx="63367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、产品设计文档、开发计划文档、产品使用手册、产品部署手册</a:t>
            </a:r>
          </a:p>
          <a:p>
            <a:endParaRPr lang="zh-CN" altLang="en-US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、风机在线诊断云平台系统软件一套</a:t>
            </a:r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1A224F-D3B4-4F85-A4B4-46D9FA5A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14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3839618922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技术指标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ED7B49-5284-4493-B702-314849A88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20015"/>
              </p:ext>
            </p:extLst>
          </p:nvPr>
        </p:nvGraphicFramePr>
        <p:xfrm>
          <a:off x="755576" y="771550"/>
          <a:ext cx="6740764" cy="3484282"/>
        </p:xfrm>
        <a:graphic>
          <a:graphicData uri="http://schemas.openxmlformats.org/drawingml/2006/table">
            <a:tbl>
              <a:tblPr/>
              <a:tblGrid>
                <a:gridCol w="1482405">
                  <a:extLst>
                    <a:ext uri="{9D8B030D-6E8A-4147-A177-3AD203B41FA5}">
                      <a16:colId xmlns:a16="http://schemas.microsoft.com/office/drawing/2014/main" val="132037287"/>
                    </a:ext>
                  </a:extLst>
                </a:gridCol>
                <a:gridCol w="5258359">
                  <a:extLst>
                    <a:ext uri="{9D8B030D-6E8A-4147-A177-3AD203B41FA5}">
                      <a16:colId xmlns:a16="http://schemas.microsoft.com/office/drawing/2014/main" val="2018059670"/>
                    </a:ext>
                  </a:extLst>
                </a:gridCol>
              </a:tblGrid>
              <a:tr h="382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功能及技术指标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60176"/>
                  </a:ext>
                </a:extLst>
              </a:tr>
              <a:tr h="91343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dirty="0"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+mj-ea"/>
                          <a:ea typeface="+mj-ea"/>
                          <a:cs typeface="Arial" pitchFamily="34" charset="0"/>
                        </a:rPr>
                        <a:t>数据接收模块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latin typeface="+mn-ea"/>
                          <a:cs typeface="Arial" pitchFamily="34" charset="0"/>
                        </a:rPr>
                        <a:t>接收用户上传的数据。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latin typeface="+mn-ea"/>
                          <a:cs typeface="Arial" pitchFamily="34" charset="0"/>
                        </a:rPr>
                        <a:t>数据传输安全策略。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dirty="0">
                          <a:latin typeface="+mn-ea"/>
                          <a:cs typeface="Arial" pitchFamily="34" charset="0"/>
                        </a:rPr>
                        <a:t>解析数据包并落地。</a:t>
                      </a:r>
                      <a:endParaRPr lang="en-US" altLang="zh-CN" sz="1100" dirty="0">
                        <a:latin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23906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数据分析模块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3765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支持风场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KPI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指标计算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1450" indent="-171450" algn="l" defTabSz="913765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支持对上传数据进行分析，给出诊断结果和处理建议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898694"/>
                  </a:ext>
                </a:extLst>
              </a:tr>
              <a:tr h="1396050"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后台管理系统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defTabSz="913765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采用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B/S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架构，分角色的权限管理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1450" indent="-171450" algn="l" defTabSz="913765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支持文件断点续传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1450" indent="-171450" algn="l" defTabSz="913765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对分析计算程序进行调度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1450" indent="-171450" algn="l" defTabSz="913765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报告文件自动化导出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  <a:p>
                      <a:pPr marL="171450" marR="0" lvl="0" indent="-171450" algn="l" defTabSz="9137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itchFamily="34" charset="0"/>
                        </a:rPr>
                        <a:t>支持在线处理报告</a:t>
                      </a:r>
                      <a:endParaRPr lang="en-US" altLang="zh-CN" sz="11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24484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22BD6F-2796-402A-9F43-E9858111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15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1066124272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里程碑节点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EE240A8-9FA8-4CCB-8930-C513F93BF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47476"/>
              </p:ext>
            </p:extLst>
          </p:nvPr>
        </p:nvGraphicFramePr>
        <p:xfrm>
          <a:off x="1187624" y="1059582"/>
          <a:ext cx="5960662" cy="3435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740">
                  <a:extLst>
                    <a:ext uri="{9D8B030D-6E8A-4147-A177-3AD203B41FA5}">
                      <a16:colId xmlns:a16="http://schemas.microsoft.com/office/drawing/2014/main" val="3770332617"/>
                    </a:ext>
                  </a:extLst>
                </a:gridCol>
                <a:gridCol w="3416812">
                  <a:extLst>
                    <a:ext uri="{9D8B030D-6E8A-4147-A177-3AD203B41FA5}">
                      <a16:colId xmlns:a16="http://schemas.microsoft.com/office/drawing/2014/main" val="136322980"/>
                    </a:ext>
                  </a:extLst>
                </a:gridCol>
                <a:gridCol w="992110">
                  <a:extLst>
                    <a:ext uri="{9D8B030D-6E8A-4147-A177-3AD203B41FA5}">
                      <a16:colId xmlns:a16="http://schemas.microsoft.com/office/drawing/2014/main" val="1796428863"/>
                    </a:ext>
                  </a:extLst>
                </a:gridCol>
              </a:tblGrid>
              <a:tr h="3453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工作内容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完成时间点</a:t>
                      </a:r>
                      <a:endParaRPr lang="en-US" alt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339919"/>
                  </a:ext>
                </a:extLst>
              </a:tr>
              <a:tr h="5234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完成系统功能需求分析</a:t>
                      </a:r>
                      <a:b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2020/12/15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37796"/>
                  </a:ext>
                </a:extLst>
              </a:tr>
              <a:tr h="5346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软件设计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完成系统流程设计，架构设计，数据库设计，</a:t>
                      </a: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UI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设计等</a:t>
                      </a:r>
                      <a:endParaRPr lang="en-US" altLang="zh-CN" sz="1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2021/1/10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488750"/>
                  </a:ext>
                </a:extLst>
              </a:tr>
              <a:tr h="102366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软件开发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、对接监控系统，实现数据手动上传和自动上传得数据接收和数据解析功能。</a:t>
                      </a:r>
                      <a:endParaRPr lang="en-US" altLang="zh-CN" sz="100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，完成数据分析功能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，完成后台管理功能，包括用户管理，权限管理，数据断点续传，报告自动生成，通知查看功能等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2021/3/31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956490"/>
                  </a:ext>
                </a:extLst>
              </a:tr>
              <a:tr h="4899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系统上云测试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将系统部署在云上，进行数据上传，解析，分析，报告生成，查看报告整个流程的测试。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2021/4/15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606054"/>
                  </a:ext>
                </a:extLst>
              </a:tr>
              <a:tr h="5181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系统上线试运行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系统上线运行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2021/4/30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771128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76CCA6-EA11-44E2-A302-4E41C026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16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2517623344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团队规划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47D2D0B-1C0F-4543-BBAC-DD798667E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46334"/>
              </p:ext>
            </p:extLst>
          </p:nvPr>
        </p:nvGraphicFramePr>
        <p:xfrm>
          <a:off x="503548" y="1126612"/>
          <a:ext cx="8136904" cy="286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782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岗位名称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人员编制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岗位职责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20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UI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设计页面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725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前端工程师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开发</a:t>
                      </a: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Web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前端页面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82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itchFamily="34" charset="-122"/>
                          <a:ea typeface="微软雅黑" pitchFamily="34" charset="-122"/>
                        </a:rPr>
                        <a:t>JAVA</a:t>
                      </a: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开发工程师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itchFamily="34" charset="-122"/>
                          <a:ea typeface="微软雅黑" pitchFamily="34" charset="-122"/>
                        </a:rPr>
                        <a:t>开发后端服务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82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数据分析工程师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机组预警模型支持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782">
                <a:tc>
                  <a:txBody>
                    <a:bodyPr/>
                    <a:lstStyle/>
                    <a:p>
                      <a:r>
                        <a:rPr lang="en-US" altLang="zh-CN" dirty="0"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测试工程师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功能测试，性能测试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782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监控系统开发工程师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" panose="020B0503020204020204" pitchFamily="34" charset="-122"/>
                        </a:rPr>
                        <a:t>配合完成监控系统改造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355167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772647-46FC-4B5A-B390-0669CDAF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17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3531270277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1E07E82-09A8-4EA2-A79E-7ED387629168}"/>
              </a:ext>
            </a:extLst>
          </p:cNvPr>
          <p:cNvSpPr txBox="1"/>
          <p:nvPr/>
        </p:nvSpPr>
        <p:spPr>
          <a:xfrm>
            <a:off x="3419872" y="2052305"/>
            <a:ext cx="4369605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项目风险分析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0050BE1-381E-445B-90B6-97E619EBDC64}"/>
              </a:ext>
            </a:extLst>
          </p:cNvPr>
          <p:cNvSpPr txBox="1"/>
          <p:nvPr/>
        </p:nvSpPr>
        <p:spPr>
          <a:xfrm>
            <a:off x="6178098" y="206769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</a:p>
        </p:txBody>
      </p:sp>
    </p:spTree>
    <p:extLst>
      <p:ext uri="{BB962C8B-B14F-4D97-AF65-F5344CB8AC3E}">
        <p14:creationId xmlns:p14="http://schemas.microsoft.com/office/powerpoint/2010/main" val="421685920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风险分析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40D46-58A7-4BDC-A88F-8BE414FFA975}"/>
              </a:ext>
            </a:extLst>
          </p:cNvPr>
          <p:cNvSpPr/>
          <p:nvPr/>
        </p:nvSpPr>
        <p:spPr>
          <a:xfrm>
            <a:off x="648230" y="843558"/>
            <a:ext cx="73448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分析模型的准确度依赖于运维人员的反馈，根据运维反馈结果对模型进行优化。对该项目而言，存在分析结果不够精确，用户觉得不好用便不再使用的情况。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解决方案：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选取合适分析模型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对分析结果进行筛选（大部件，高准确率）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加强和业主沟通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数据分析工程师，集中监控开发工程师，前端工程师，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Ui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工程师等人员资源待确认，存在资源无法按时到位进而影响项目进度的风险。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解决方案：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Arial" pitchFamily="34" charset="0"/>
              </a:rPr>
              <a:t>积极和各项目组进行沟通，按照各个项目优先级合理安排人员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Arial" pitchFamily="34" charset="0"/>
            </a:endParaRPr>
          </a:p>
          <a:p>
            <a:endParaRPr lang="en-US" altLang="zh-CN" sz="16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E05EF9-071C-4DB6-91D6-40A2EECC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19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424605424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3325942" y="897904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项目可行性和必要性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3325942" y="2395496"/>
            <a:ext cx="436960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项目规划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62246" y="476283"/>
            <a:ext cx="22541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投资估算及收益分析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2246" y="2055209"/>
            <a:ext cx="165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产品框架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项目交付物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技术要求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里程碑节点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团队规划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01E07E82-09A8-4EA2-A79E-7ED387629168}"/>
              </a:ext>
            </a:extLst>
          </p:cNvPr>
          <p:cNvSpPr txBox="1"/>
          <p:nvPr/>
        </p:nvSpPr>
        <p:spPr>
          <a:xfrm>
            <a:off x="3325941" y="3780491"/>
            <a:ext cx="4369605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项目风险分析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90050BE1-381E-445B-90B6-97E619EBDC64}"/>
              </a:ext>
            </a:extLst>
          </p:cNvPr>
          <p:cNvSpPr txBox="1"/>
          <p:nvPr/>
        </p:nvSpPr>
        <p:spPr>
          <a:xfrm>
            <a:off x="6062246" y="378049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风险分析</a:t>
            </a:r>
          </a:p>
        </p:txBody>
      </p:sp>
    </p:spTree>
    <p:extLst>
      <p:ext uri="{BB962C8B-B14F-4D97-AF65-F5344CB8AC3E}">
        <p14:creationId xmlns:p14="http://schemas.microsoft.com/office/powerpoint/2010/main" val="245832169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1620" cy="27337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 dirty="0">
              <a:solidFill>
                <a:srgbClr val="0066FF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>
          <a:xfrm>
            <a:off x="683567" y="1415227"/>
            <a:ext cx="8151497" cy="1102519"/>
          </a:xfrm>
          <a:prstGeom prst="rect">
            <a:avLst/>
          </a:prstGeom>
        </p:spPr>
        <p:txBody>
          <a:bodyPr vert="horz" lIns="68544" tIns="34272" rIns="68544" bIns="34272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sym typeface="Impact" panose="020B0806030902050204" pitchFamily="34" charset="0"/>
              </a:rPr>
              <a:t>Thank </a:t>
            </a:r>
            <a:r>
              <a:rPr lang="en-US" altLang="zh-CN" sz="54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anose="04040905080B02020502" pitchFamily="82" charset="0"/>
                <a:ea typeface="微软雅黑" panose="020B0503020204020204" pitchFamily="34" charset="-122"/>
                <a:sym typeface="Impact" panose="020B0806030902050204" pitchFamily="34" charset="0"/>
              </a:rPr>
              <a:t>You</a:t>
            </a:r>
            <a:endParaRPr lang="zh-CN" altLang="en-US" sz="24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Broadway" panose="04040905080B02020502" pitchFamily="82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5002020"/>
            <a:ext cx="9141620" cy="1414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4" tIns="34272" rIns="68544" bIns="34272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40153" y="3985524"/>
            <a:ext cx="3173712" cy="935952"/>
            <a:chOff x="1097176" y="1215642"/>
            <a:chExt cx="2595895" cy="765549"/>
          </a:xfrm>
        </p:grpSpPr>
        <p:pic>
          <p:nvPicPr>
            <p:cNvPr id="9" name="Picture 1" descr="LOGO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87" r="26726" b="43598"/>
            <a:stretch>
              <a:fillRect/>
            </a:stretch>
          </p:blipFill>
          <p:spPr bwMode="auto">
            <a:xfrm>
              <a:off x="1097176" y="1215642"/>
              <a:ext cx="833719" cy="76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" descr="LOGO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76"/>
            <a:stretch>
              <a:fillRect/>
            </a:stretch>
          </p:blipFill>
          <p:spPr bwMode="auto">
            <a:xfrm>
              <a:off x="1835696" y="1344613"/>
              <a:ext cx="1857375" cy="588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4FD8F7-CDD4-476C-ACD1-C1B58999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/>
          <p:nvPr/>
        </p:nvSpPr>
        <p:spPr>
          <a:xfrm>
            <a:off x="1117416" y="1939794"/>
            <a:ext cx="17812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en-US" altLang="zh-CN" sz="2400" dirty="0">
                <a:solidFill>
                  <a:prstClr val="white"/>
                </a:solidFill>
                <a:latin typeface="Agency FB" panose="020B0503020202020204" pitchFamily="34" charset="0"/>
                <a:ea typeface="Adobe 宋体 Std L" pitchFamily="18" charset="-122"/>
              </a:rPr>
              <a:t>Contents Page</a:t>
            </a:r>
            <a:endParaRPr lang="zh-CN" altLang="en-US" sz="2400" dirty="0">
              <a:solidFill>
                <a:prstClr val="white"/>
              </a:solidFill>
              <a:latin typeface="Agency FB" panose="020B0503020202020204" pitchFamily="34" charset="0"/>
              <a:ea typeface="Adobe 宋体 Std L" pitchFamily="18" charset="-122"/>
            </a:endParaRPr>
          </a:p>
        </p:txBody>
      </p:sp>
      <p:sp>
        <p:nvSpPr>
          <p:cNvPr id="6" name="文本框 13"/>
          <p:cNvSpPr txBox="1"/>
          <p:nvPr/>
        </p:nvSpPr>
        <p:spPr>
          <a:xfrm>
            <a:off x="1117416" y="1275606"/>
            <a:ext cx="1781270" cy="65402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685800"/>
            <a:r>
              <a:rPr lang="zh-CN" altLang="en-US" sz="3800" b="1" dirty="0">
                <a:solidFill>
                  <a:prstClr val="white"/>
                </a:solidFill>
                <a:ea typeface="微软雅黑" panose="020B0503020204020204" pitchFamily="34" charset="-122"/>
              </a:rPr>
              <a:t>目录页</a:t>
            </a:r>
          </a:p>
        </p:txBody>
      </p:sp>
      <p:sp>
        <p:nvSpPr>
          <p:cNvPr id="14" name="TextBox 6"/>
          <p:cNvSpPr txBox="1"/>
          <p:nvPr/>
        </p:nvSpPr>
        <p:spPr>
          <a:xfrm>
            <a:off x="3397950" y="2056720"/>
            <a:ext cx="4153580" cy="3077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en-US" altLang="zh-CN" sz="2000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项目可行性和必要性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5316" y="1235724"/>
            <a:ext cx="2448272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商业模式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投资估算及收益分析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分析总结</a:t>
            </a:r>
          </a:p>
        </p:txBody>
      </p:sp>
    </p:spTree>
    <p:extLst>
      <p:ext uri="{BB962C8B-B14F-4D97-AF65-F5344CB8AC3E}">
        <p14:creationId xmlns:p14="http://schemas.microsoft.com/office/powerpoint/2010/main" val="6244218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40D46-58A7-4BDC-A88F-8BE414FFA975}"/>
              </a:ext>
            </a:extLst>
          </p:cNvPr>
          <p:cNvSpPr/>
          <p:nvPr/>
        </p:nvSpPr>
        <p:spPr>
          <a:xfrm>
            <a:off x="323528" y="843558"/>
            <a:ext cx="806489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+mn-ea"/>
                <a:cs typeface="Arial" pitchFamily="34" charset="0"/>
              </a:rPr>
              <a:t>项目背景</a:t>
            </a:r>
            <a:r>
              <a:rPr lang="zh-CN" altLang="en-US" dirty="0">
                <a:latin typeface="+mn-ea"/>
                <a:cs typeface="Arial" pitchFamily="34" charset="0"/>
              </a:rPr>
              <a:t>：</a:t>
            </a:r>
            <a:endParaRPr lang="en-US" altLang="zh-CN" dirty="0">
              <a:latin typeface="+mn-ea"/>
              <a:cs typeface="Arial" pitchFamily="34" charset="0"/>
            </a:endParaRPr>
          </a:p>
          <a:p>
            <a:r>
              <a:rPr lang="en-US" altLang="zh-CN" sz="1600" dirty="0">
                <a:latin typeface="+mn-ea"/>
                <a:cs typeface="Arial" pitchFamily="34" charset="0"/>
              </a:rPr>
              <a:t>    </a:t>
            </a:r>
            <a:r>
              <a:rPr lang="zh-CN" altLang="en-US" sz="1600" dirty="0">
                <a:latin typeface="+mn-ea"/>
                <a:cs typeface="Arial" pitchFamily="34" charset="0"/>
              </a:rPr>
              <a:t>明阳目前已出质保的</a:t>
            </a:r>
            <a:r>
              <a:rPr lang="en-US" altLang="zh-CN" sz="1600" dirty="0">
                <a:latin typeface="+mn-ea"/>
                <a:cs typeface="Arial" pitchFamily="34" charset="0"/>
              </a:rPr>
              <a:t>80+</a:t>
            </a:r>
            <a:r>
              <a:rPr lang="zh-CN" altLang="en-US" sz="1600" dirty="0">
                <a:latin typeface="+mn-ea"/>
                <a:cs typeface="Arial" pitchFamily="34" charset="0"/>
              </a:rPr>
              <a:t>风场中，有</a:t>
            </a:r>
            <a:r>
              <a:rPr lang="en-US" altLang="zh-CN" sz="1600" dirty="0">
                <a:latin typeface="+mn-ea"/>
                <a:cs typeface="Arial" pitchFamily="34" charset="0"/>
              </a:rPr>
              <a:t>60+</a:t>
            </a:r>
            <a:r>
              <a:rPr lang="zh-CN" altLang="en-US" sz="1600" dirty="0">
                <a:latin typeface="+mn-ea"/>
                <a:cs typeface="Arial" pitchFamily="34" charset="0"/>
              </a:rPr>
              <a:t>风场监控系统为旧监控系统。</a:t>
            </a:r>
            <a:endParaRPr lang="en-US" altLang="zh-CN" sz="1600" dirty="0">
              <a:latin typeface="+mn-ea"/>
              <a:cs typeface="Arial" pitchFamily="34" charset="0"/>
            </a:endParaRPr>
          </a:p>
          <a:p>
            <a:r>
              <a:rPr lang="en-US" altLang="zh-CN" sz="1600" dirty="0">
                <a:latin typeface="+mn-ea"/>
                <a:cs typeface="Arial" pitchFamily="34" charset="0"/>
              </a:rPr>
              <a:t>    </a:t>
            </a:r>
            <a:r>
              <a:rPr lang="zh-CN" altLang="en-US" sz="1600" dirty="0">
                <a:latin typeface="+mn-ea"/>
                <a:cs typeface="Arial" pitchFamily="34" charset="0"/>
              </a:rPr>
              <a:t>这些风场的监控改造的商机很大，为了能抓住此商机并占据市场优势，开发监控系统产品的增值服务，顺应客户旧监控系统改造的需求并提升产品优势，增加监控系统改造订单。</a:t>
            </a:r>
            <a:endParaRPr lang="en-US" altLang="zh-CN" sz="1600" dirty="0">
              <a:latin typeface="+mn-ea"/>
              <a:cs typeface="Arial" pitchFamily="34" charset="0"/>
            </a:endParaRPr>
          </a:p>
          <a:p>
            <a:r>
              <a:rPr lang="zh-CN" altLang="en-US" sz="1600" dirty="0">
                <a:latin typeface="+mn-ea"/>
                <a:cs typeface="Arial" pitchFamily="34" charset="0"/>
              </a:rPr>
              <a:t>    同时，也可根据发现的机组问题，引导用户开展机组问题有偿整改。</a:t>
            </a:r>
            <a:endParaRPr lang="en-US" altLang="zh-CN" sz="1600" dirty="0">
              <a:latin typeface="+mn-ea"/>
              <a:cs typeface="Arial" pitchFamily="34" charset="0"/>
            </a:endParaRPr>
          </a:p>
          <a:p>
            <a:endParaRPr lang="en-US" altLang="zh-CN" dirty="0">
              <a:latin typeface="+mn-ea"/>
              <a:cs typeface="Arial" pitchFamily="34" charset="0"/>
            </a:endParaRPr>
          </a:p>
          <a:p>
            <a:r>
              <a:rPr lang="zh-CN" altLang="en-US" sz="1600" b="1" dirty="0">
                <a:latin typeface="+mn-ea"/>
                <a:cs typeface="Arial" pitchFamily="34" charset="0"/>
              </a:rPr>
              <a:t>目标客户</a:t>
            </a:r>
            <a:r>
              <a:rPr lang="zh-CN" altLang="en-US" b="1" dirty="0">
                <a:latin typeface="+mn-ea"/>
                <a:cs typeface="Arial" pitchFamily="34" charset="0"/>
              </a:rPr>
              <a:t>：</a:t>
            </a:r>
            <a:endParaRPr lang="en-US" altLang="zh-CN" b="1" dirty="0">
              <a:latin typeface="+mn-ea"/>
              <a:cs typeface="Arial" pitchFamily="34" charset="0"/>
            </a:endParaRPr>
          </a:p>
          <a:p>
            <a:r>
              <a:rPr lang="zh-CN" altLang="en-US" sz="1600" dirty="0">
                <a:latin typeface="+mn-ea"/>
                <a:cs typeface="Arial" pitchFamily="34" charset="0"/>
              </a:rPr>
              <a:t>    </a:t>
            </a:r>
            <a:r>
              <a:rPr lang="zh-CN" altLang="en-US" sz="1600" b="1" dirty="0">
                <a:latin typeface="+mn-ea"/>
                <a:cs typeface="Arial" pitchFamily="34" charset="0"/>
              </a:rPr>
              <a:t>已出质保的安装旧监控系统的风场</a:t>
            </a:r>
            <a:endParaRPr lang="en-US" altLang="zh-CN" dirty="0">
              <a:latin typeface="+mn-ea"/>
              <a:cs typeface="Arial" pitchFamily="34" charset="0"/>
            </a:endParaRPr>
          </a:p>
          <a:p>
            <a:r>
              <a:rPr lang="zh-CN" altLang="en-US" sz="1600" b="1" dirty="0">
                <a:latin typeface="+mn-ea"/>
                <a:cs typeface="Arial" pitchFamily="34" charset="0"/>
              </a:rPr>
              <a:t>核心目标</a:t>
            </a:r>
            <a:r>
              <a:rPr lang="zh-CN" altLang="en-US" b="1" dirty="0">
                <a:latin typeface="+mn-ea"/>
                <a:cs typeface="Arial" pitchFamily="34" charset="0"/>
              </a:rPr>
              <a:t>：</a:t>
            </a:r>
            <a:endParaRPr lang="en-US" altLang="zh-CN" b="1" dirty="0">
              <a:latin typeface="+mn-ea"/>
              <a:cs typeface="Arial" pitchFamily="34" charset="0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  <a:cs typeface="Arial" pitchFamily="34" charset="0"/>
              </a:rPr>
              <a:t>    </a:t>
            </a:r>
            <a:r>
              <a:rPr lang="en-US" altLang="zh-CN" sz="1600" b="1" dirty="0">
                <a:latin typeface="+mn-ea"/>
                <a:cs typeface="Arial" pitchFamily="34" charset="0"/>
              </a:rPr>
              <a:t>1</a:t>
            </a:r>
            <a:r>
              <a:rPr lang="zh-CN" altLang="en-US" sz="1600" b="1" dirty="0">
                <a:latin typeface="+mn-ea"/>
                <a:cs typeface="Arial" pitchFamily="34" charset="0"/>
              </a:rPr>
              <a:t>、提升监控系统产品竞争力</a:t>
            </a:r>
            <a:endParaRPr lang="en-US" altLang="zh-CN" sz="1600" b="1" dirty="0">
              <a:latin typeface="+mn-ea"/>
              <a:cs typeface="Arial" pitchFamily="34" charset="0"/>
            </a:endParaRPr>
          </a:p>
          <a:p>
            <a:r>
              <a:rPr lang="en-US" altLang="zh-CN" sz="1600" b="1" dirty="0">
                <a:latin typeface="+mn-ea"/>
                <a:cs typeface="Arial" pitchFamily="34" charset="0"/>
              </a:rPr>
              <a:t>    2</a:t>
            </a:r>
            <a:r>
              <a:rPr lang="zh-CN" altLang="en-US" sz="1600" b="1" dirty="0">
                <a:latin typeface="+mn-ea"/>
                <a:cs typeface="Arial" pitchFamily="34" charset="0"/>
              </a:rPr>
              <a:t>、发掘业主真实需求</a:t>
            </a:r>
          </a:p>
          <a:p>
            <a:endParaRPr lang="en-US" altLang="zh-CN" dirty="0">
              <a:solidFill>
                <a:srgbClr val="FF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74FC67-38EE-42A1-94AB-CB4257C4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4</a:t>
            </a:fld>
            <a:endParaRPr lang="zh-CN" altLang="en-US" sz="1400" noProof="1"/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40D46-58A7-4BDC-A88F-8BE414FFA975}"/>
              </a:ext>
            </a:extLst>
          </p:cNvPr>
          <p:cNvSpPr/>
          <p:nvPr/>
        </p:nvSpPr>
        <p:spPr>
          <a:xfrm>
            <a:off x="323528" y="843558"/>
            <a:ext cx="2880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cs typeface="Arial" pitchFamily="34" charset="0"/>
              </a:rPr>
              <a:t>业务流程：机组在线分析</a:t>
            </a:r>
            <a:endParaRPr lang="en-US" altLang="zh-CN" b="1" dirty="0">
              <a:latin typeface="+mn-ea"/>
              <a:cs typeface="Arial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1E2E0A-A3D9-43E1-843D-60E0299B3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3184"/>
            <a:ext cx="6232973" cy="372117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B98971-3DDE-46B8-B6FE-E1D60401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5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407613371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项目简介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840D46-58A7-4BDC-A88F-8BE414FFA975}"/>
              </a:ext>
            </a:extLst>
          </p:cNvPr>
          <p:cNvSpPr/>
          <p:nvPr/>
        </p:nvSpPr>
        <p:spPr>
          <a:xfrm>
            <a:off x="323528" y="84355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+mn-ea"/>
                <a:cs typeface="Arial" pitchFamily="34" charset="0"/>
              </a:rPr>
              <a:t>分析报告</a:t>
            </a:r>
            <a:endParaRPr lang="en-US" altLang="zh-CN" b="1" dirty="0">
              <a:latin typeface="+mn-ea"/>
              <a:cs typeface="Arial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BF9D70-B58C-42F1-8193-E3EA88C3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20" y="1347614"/>
            <a:ext cx="2933700" cy="2124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1C78A9-9C98-49C2-A5EE-ADA75C16E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968562"/>
            <a:ext cx="3637070" cy="33650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A99A43-A5BE-411B-ABE2-211925C50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3" y="3939902"/>
            <a:ext cx="4125210" cy="97322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93B38B-61E1-45B0-9D55-BE6482EE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6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3287177193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商业模式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2977E0-010F-4042-855E-CCCEA14CBE07}"/>
              </a:ext>
            </a:extLst>
          </p:cNvPr>
          <p:cNvSpPr txBox="1"/>
          <p:nvPr/>
        </p:nvSpPr>
        <p:spPr>
          <a:xfrm>
            <a:off x="683568" y="1131631"/>
            <a:ext cx="67687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免费体验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r>
              <a:rPr lang="en-US" altLang="zh-CN" sz="1600" dirty="0"/>
              <a:t>         1</a:t>
            </a:r>
            <a:r>
              <a:rPr lang="zh-CN" altLang="en-US" sz="1600" dirty="0"/>
              <a:t>，对于购买新监控系统可以免费体验机组健康诊断服务。</a:t>
            </a:r>
            <a:endParaRPr lang="en-US" altLang="zh-CN" sz="1600" dirty="0"/>
          </a:p>
          <a:p>
            <a:r>
              <a:rPr lang="en-US" altLang="zh-CN" sz="1600" dirty="0"/>
              <a:t>         2</a:t>
            </a:r>
            <a:r>
              <a:rPr lang="zh-CN" altLang="en-US" sz="1600" dirty="0"/>
              <a:t>，仅限于已出质保风场。</a:t>
            </a:r>
            <a:endParaRPr lang="en-US" altLang="zh-CN" sz="1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7EB21E-60EF-48BA-9E60-BF786D5E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7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245389053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市场分析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C9E638-2956-4FC7-8643-A937585663F8}"/>
              </a:ext>
            </a:extLst>
          </p:cNvPr>
          <p:cNvSpPr txBox="1"/>
          <p:nvPr/>
        </p:nvSpPr>
        <p:spPr>
          <a:xfrm>
            <a:off x="719571" y="627534"/>
            <a:ext cx="775230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  <a:cs typeface="Arial" pitchFamily="34" charset="0"/>
              </a:rPr>
              <a:t>对于已出质保的风电场，监控系统都是比较老的版本。随着近些年软件技术的提升，新版监控系统功能更强大、系统更稳定。但目前市场上存在着很多监控系统，在线诊断云平台的出现，将提升量云监控系统的产品竞争力。</a:t>
            </a:r>
            <a:endParaRPr lang="en-US" altLang="zh-CN" sz="1600" dirty="0">
              <a:latin typeface="+mn-ea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  <a:cs typeface="Arial" pitchFamily="34" charset="0"/>
              </a:rPr>
              <a:t>风电场收益取决于风机在</a:t>
            </a:r>
            <a:r>
              <a:rPr lang="en-US" altLang="zh-CN" sz="1600" dirty="0">
                <a:latin typeface="+mn-ea"/>
                <a:cs typeface="Arial" pitchFamily="34" charset="0"/>
              </a:rPr>
              <a:t>20</a:t>
            </a:r>
            <a:r>
              <a:rPr lang="zh-CN" altLang="en-US" sz="1600" dirty="0">
                <a:latin typeface="+mn-ea"/>
                <a:cs typeface="Arial" pitchFamily="34" charset="0"/>
              </a:rPr>
              <a:t>年</a:t>
            </a:r>
            <a:r>
              <a:rPr lang="en-US" altLang="zh-CN" sz="1600" dirty="0">
                <a:latin typeface="+mn-ea"/>
                <a:cs typeface="Arial" pitchFamily="34" charset="0"/>
              </a:rPr>
              <a:t>~25</a:t>
            </a:r>
            <a:r>
              <a:rPr lang="zh-CN" altLang="en-US" sz="1600" dirty="0">
                <a:latin typeface="+mn-ea"/>
                <a:cs typeface="Arial" pitchFamily="34" charset="0"/>
              </a:rPr>
              <a:t>年全寿命周期内给投资者所创造的价值，但风机质保期通常只有</a:t>
            </a:r>
            <a:r>
              <a:rPr lang="en-US" altLang="zh-CN" sz="1600" dirty="0">
                <a:latin typeface="+mn-ea"/>
                <a:cs typeface="Arial" pitchFamily="34" charset="0"/>
              </a:rPr>
              <a:t>5</a:t>
            </a:r>
            <a:r>
              <a:rPr lang="zh-CN" altLang="en-US" sz="1600" dirty="0">
                <a:latin typeface="+mn-ea"/>
                <a:cs typeface="Arial" pitchFamily="34" charset="0"/>
              </a:rPr>
              <a:t>年。若要风机能够实现利益最大化，业主必须在运维方面加大投入。我们虽然作为主机厂家，但对于风场现场复杂的环境，也很难真正的了解某个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Arial" pitchFamily="34" charset="0"/>
              </a:rPr>
              <a:t>具体客户</a:t>
            </a:r>
            <a:r>
              <a:rPr lang="zh-CN" altLang="en-US" sz="1600" dirty="0">
                <a:latin typeface="+mn-ea"/>
                <a:cs typeface="Arial" pitchFamily="34" charset="0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Arial" pitchFamily="34" charset="0"/>
              </a:rPr>
              <a:t>真实需求</a:t>
            </a:r>
            <a:r>
              <a:rPr lang="zh-CN" altLang="en-US" sz="1600" dirty="0">
                <a:latin typeface="+mn-ea"/>
                <a:cs typeface="Arial" pitchFamily="34" charset="0"/>
              </a:rPr>
              <a:t>。我们需要一个了解用户需求的一个通道。</a:t>
            </a:r>
            <a:endParaRPr lang="en-US" altLang="zh-CN" sz="1600" dirty="0">
              <a:latin typeface="+mn-ea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600" dirty="0">
              <a:latin typeface="+mn-ea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latin typeface="+mn-ea"/>
                <a:cs typeface="Arial" pitchFamily="34" charset="0"/>
              </a:rPr>
              <a:t>通过与监控系统绑定的方式，一方面增强监控系统的产品竞争力，成就了监控系统；另一方面，也是为在线诊断云平台提供了稳定可靠的测试用户，通过这些用户的使用和反馈能够快速了解需求，迭代产品。</a:t>
            </a:r>
            <a:endParaRPr lang="en-US" altLang="zh-CN" sz="1600" dirty="0">
              <a:latin typeface="+mn-ea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78D0C7-4928-483F-9F98-D80A0E2F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8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2475924399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5"/>
          <p:cNvSpPr>
            <a:spLocks noGrp="1"/>
          </p:cNvSpPr>
          <p:nvPr>
            <p:ph sz="quarter" idx="4294967295"/>
          </p:nvPr>
        </p:nvSpPr>
        <p:spPr>
          <a:xfrm rot="2711700">
            <a:off x="8073861" y="-84134"/>
            <a:ext cx="1439862" cy="827088"/>
          </a:xfrm>
        </p:spPr>
        <p:txBody>
          <a:bodyPr lIns="91440" tIns="45720" rIns="91440" bIns="45720" anchor="ctr"/>
          <a:lstStyle>
            <a:lvl1pPr lvl="0">
              <a:defRPr sz="2400"/>
            </a:lvl1pPr>
            <a:lvl2pPr lvl="1">
              <a:defRPr sz="2000"/>
            </a:lvl2pPr>
            <a:lvl3pPr lvl="2">
              <a:defRPr sz="1800"/>
            </a:lvl3pPr>
            <a:lvl4pPr lvl="3">
              <a:defRPr sz="1600"/>
            </a:lvl4pPr>
            <a:lvl5pPr lvl="4">
              <a:defRPr sz="1600"/>
            </a:lvl5pPr>
          </a:lstStyle>
          <a:p>
            <a:pPr marL="0" lvl="0" indent="0"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20" y="206519"/>
            <a:ext cx="4153580" cy="27699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defTabSz="685800"/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投资估算及收益分析</a:t>
            </a:r>
            <a:r>
              <a:rPr lang="en-US" altLang="zh-CN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盈利模式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ED07F0-4D17-48F1-9EBA-0D8DC2436E58}"/>
              </a:ext>
            </a:extLst>
          </p:cNvPr>
          <p:cNvSpPr txBox="1"/>
          <p:nvPr/>
        </p:nvSpPr>
        <p:spPr>
          <a:xfrm>
            <a:off x="467544" y="771550"/>
            <a:ext cx="6912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针对该项目的两个主要目的：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443F20-D38D-4B4E-8098-FF2C5F8E1CF0}"/>
              </a:ext>
            </a:extLst>
          </p:cNvPr>
          <p:cNvSpPr txBox="1"/>
          <p:nvPr/>
        </p:nvSpPr>
        <p:spPr>
          <a:xfrm>
            <a:off x="479908" y="1459692"/>
            <a:ext cx="315598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en-US" sz="1600" b="1" dirty="0"/>
              <a:t>提升监控系统的竞争力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r>
              <a:rPr lang="zh-CN" altLang="en-US" sz="1600" dirty="0"/>
              <a:t>若由该项目带来监控系统订单的增加，以监控系统升级改造</a:t>
            </a:r>
            <a:r>
              <a:rPr lang="en-US" altLang="zh-CN" sz="1600" dirty="0"/>
              <a:t>40-50w</a:t>
            </a:r>
            <a:r>
              <a:rPr lang="zh-CN" altLang="en-US" sz="1600" dirty="0"/>
              <a:t>每套为例，每年只要实现多售出一两套，基本就可实现</a:t>
            </a:r>
            <a:r>
              <a:rPr lang="en-US" altLang="zh-CN" sz="1600" dirty="0"/>
              <a:t>50W</a:t>
            </a:r>
            <a:r>
              <a:rPr lang="zh-CN" altLang="en-US" sz="1600" dirty="0"/>
              <a:t>左右的收益。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1152D4-6BF5-4843-997E-7A795C26222C}"/>
              </a:ext>
            </a:extLst>
          </p:cNvPr>
          <p:cNvSpPr txBox="1"/>
          <p:nvPr/>
        </p:nvSpPr>
        <p:spPr>
          <a:xfrm>
            <a:off x="4591502" y="2571750"/>
            <a:ext cx="298224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sz="1600" dirty="0"/>
              <a:t>，</a:t>
            </a:r>
            <a:r>
              <a:rPr lang="zh-CN" altLang="en-US" sz="1600" b="1" dirty="0"/>
              <a:t>发掘风场真实需求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r>
              <a:rPr lang="zh-CN" altLang="en-US" sz="1600" dirty="0"/>
              <a:t>根据用户上传的数据分析计算得到的分析结果，能够知道风场现场遇到怎样的问题，则可以根据问题开发对应产品或提供对应收费服务，该块收益暂无法评估。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43E6DB-FAA0-4975-B950-F02E7DD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0F7B7-52A5-4F5B-8804-BE77EDF5F24C}" type="slidenum">
              <a:rPr lang="zh-CN" altLang="en-US" noProof="1" smtClean="0"/>
              <a:pPr/>
              <a:t>9</a:t>
            </a:fld>
            <a:endParaRPr lang="zh-CN" altLang="en-US" sz="1400" noProof="1"/>
          </a:p>
        </p:txBody>
      </p:sp>
    </p:spTree>
    <p:extLst>
      <p:ext uri="{BB962C8B-B14F-4D97-AF65-F5344CB8AC3E}">
        <p14:creationId xmlns:p14="http://schemas.microsoft.com/office/powerpoint/2010/main" val="2380887918"/>
      </p:ext>
    </p:extLst>
  </p:cSld>
  <p:clrMapOvr>
    <a:masterClrMapping/>
  </p:clrMapOvr>
  <p:transition spd="slow">
    <p:pull/>
  </p:transition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1-04  赵金辉------产品线经理竞聘宣讲模板" id="{45417DC5-192B-409C-B249-B180D82462F7}" vid="{063AD357-4F0E-48E2-A2DE-F47C90830116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01-04  赵金辉------产品线经理竞聘宣讲模板" id="{45417DC5-192B-409C-B249-B180D82462F7}" vid="{0C94EFF5-BE6D-46A5-83AD-662DBD7ED7B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量云立项汇报材料</Template>
  <TotalTime>6212</TotalTime>
  <Words>1617</Words>
  <Application>Microsoft Office PowerPoint</Application>
  <PresentationFormat>全屏显示(16:9)</PresentationFormat>
  <Paragraphs>259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宋体</vt:lpstr>
      <vt:lpstr>微软雅黑</vt:lpstr>
      <vt:lpstr>Agency FB</vt:lpstr>
      <vt:lpstr>Arial</vt:lpstr>
      <vt:lpstr>Broadway</vt:lpstr>
      <vt:lpstr>Calibri</vt:lpstr>
      <vt:lpstr>Impact</vt:lpstr>
      <vt:lpstr>Wingdings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量云立项材料</dc:title>
  <dc:creator>陈宏霞</dc:creator>
  <cp:lastModifiedBy>zg he</cp:lastModifiedBy>
  <cp:revision>197</cp:revision>
  <cp:lastPrinted>2017-02-05T08:44:00Z</cp:lastPrinted>
  <dcterms:created xsi:type="dcterms:W3CDTF">2019-01-16T05:46:15Z</dcterms:created>
  <dcterms:modified xsi:type="dcterms:W3CDTF">2020-12-02T02:21:45Z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