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94" r:id="rId6"/>
    <p:sldId id="292" r:id="rId7"/>
    <p:sldId id="290" r:id="rId8"/>
    <p:sldId id="296" r:id="rId9"/>
    <p:sldId id="264" r:id="rId10"/>
    <p:sldId id="287" r:id="rId11"/>
    <p:sldId id="268" r:id="rId12"/>
    <p:sldId id="295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CC66"/>
    <a:srgbClr val="2C5568"/>
    <a:srgbClr val="EF8943"/>
    <a:srgbClr val="F2A16A"/>
    <a:srgbClr val="34627C"/>
    <a:srgbClr val="1D323E"/>
    <a:srgbClr val="297FB8"/>
    <a:srgbClr val="121618"/>
    <a:srgbClr val="57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14" autoAdjust="0"/>
  </p:normalViewPr>
  <p:slideViewPr>
    <p:cSldViewPr snapToGrid="0">
      <p:cViewPr>
        <p:scale>
          <a:sx n="75" d="100"/>
          <a:sy n="75" d="100"/>
        </p:scale>
        <p:origin x="-1950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EDD7C-C227-43C6-834B-3B468274461D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D4507-897A-429E-B1C1-48458AA60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0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4507-897A-429E-B1C1-48458AA60F5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 txBox="1"/>
          <p:nvPr userDrawn="1"/>
        </p:nvSpPr>
        <p:spPr>
          <a:xfrm>
            <a:off x="1305719" y="1154277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作品，为了您和网络科技以及原创作者的利益，请勿复制、传播、销售，否则将承担法律责任！网络科技将对作品进行维权，按照传播下载次数进行十倍的索取赔偿！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的保护，作品的所有权、版权和著作权归网络科技所有，您下载的是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2800" y="3036406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作品，为了您和网络科技以及原创作者的利益，请勿复制、传播、销售，否则将承担法律责任！网络科技将对作品进行维权，按照传播下载次数进行十倍的索取赔偿！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的保护，作品的所有权、版权和著作权归网络科技所有，您下载的是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1258006" y="2792725"/>
            <a:ext cx="3095800" cy="117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版权声明</a:t>
            </a:r>
            <a:b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感谢您下载平台上提供的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作品，为了您和网络科技以及原创作者的利益，请勿复制、传播、销售，否则将承担法律责任！网络科技将对作品进行维权，按照传播下载次数进行十倍的索取赔偿！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在网络科技出售的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模板是免版税类（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Royalty-Free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）正版受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中国人民共和国著作法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世界版权公约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的保护，作品的所有权、版权和著作权归网络科技所有，您下载的是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模板素材的使用权。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不得将网络科技的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br>
              <a:rPr lang="zh-CN" altLang="en-US" sz="1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" spc="12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0598-BDA3-4A66-B123-9D6CCED23771}" type="datetimeFigureOut">
              <a:rPr lang="zh-CN" altLang="en-US" smtClean="0"/>
              <a:t>2021-2-23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878C-12E4-4D21-BE17-3578AC5DF0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直角三角形 28"/>
          <p:cNvSpPr/>
          <p:nvPr/>
        </p:nvSpPr>
        <p:spPr>
          <a:xfrm rot="5400000" flipH="1" flipV="1">
            <a:off x="7263947" y="1929946"/>
            <a:ext cx="5798457" cy="4057650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589796" flipH="1">
            <a:off x="1804099" y="-2508992"/>
            <a:ext cx="7372562" cy="3833643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9143" y="3501826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4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软件定义汽车</a:t>
            </a:r>
            <a:r>
              <a:rPr lang="en-US" altLang="zh-CN" sz="4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43792" y="356372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学习感悟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512686" y="4208786"/>
            <a:ext cx="6153906" cy="0"/>
          </a:xfrm>
          <a:prstGeom prst="line">
            <a:avLst/>
          </a:prstGeom>
          <a:ln w="22225">
            <a:solidFill>
              <a:srgbClr val="3462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9143" y="1656638"/>
            <a:ext cx="3840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特斯拉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69143" y="5390775"/>
            <a:ext cx="16903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921096" y="5389179"/>
            <a:ext cx="2111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solidFill>
                  <a:srgbClr val="34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2021.2.22</a:t>
            </a:r>
            <a:endParaRPr lang="zh-CN" altLang="en-US" sz="2000" dirty="0">
              <a:solidFill>
                <a:srgbClr val="3462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0" b="26681"/>
          <a:stretch>
            <a:fillRect/>
          </a:stretch>
        </p:blipFill>
        <p:spPr>
          <a:xfrm>
            <a:off x="6666592" y="0"/>
            <a:ext cx="5525408" cy="5027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86400" y="92710"/>
            <a:ext cx="6705599" cy="480060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-9466"/>
            <a:ext cx="5687379" cy="619066"/>
            <a:chOff x="0" y="-9466"/>
            <a:chExt cx="5687379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369378" y="101696"/>
              <a:ext cx="4318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2C5568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软件如何定义</a:t>
              </a:r>
              <a:r>
                <a:rPr lang="zh-CN" altLang="en-US" sz="2400" dirty="0" smtClean="0">
                  <a:solidFill>
                    <a:srgbClr val="2C5568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汽车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03199" y="1309395"/>
            <a:ext cx="11548199" cy="38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3600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5119" y="816230"/>
            <a:ext cx="11548199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3600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特斯拉服务收入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主要分为三方面：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升级收费服务、充电服务、保修服务。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60" y="1412683"/>
            <a:ext cx="9679898" cy="485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486401" y="148074"/>
            <a:ext cx="670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创新商业模式</a:t>
            </a:r>
            <a:endParaRPr lang="en-GB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7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165835" y="1727666"/>
            <a:ext cx="264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40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76110" y="2552700"/>
            <a:ext cx="3943350" cy="81407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>
              <a:defRPr/>
            </a:pPr>
            <a:r>
              <a:rPr lang="zh-CN" altLang="en-US" sz="4500" b="1" kern="1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软件定义风机</a:t>
            </a:r>
            <a:endParaRPr lang="zh-CN" altLang="zh-CN" sz="4500" b="1" kern="1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6000" y="3771900"/>
            <a:ext cx="4591050" cy="0"/>
          </a:xfrm>
          <a:prstGeom prst="line">
            <a:avLst/>
          </a:prstGeom>
          <a:ln w="38100">
            <a:solidFill>
              <a:srgbClr val="2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7850" y="0"/>
            <a:ext cx="4297449" cy="6858000"/>
          </a:xfrm>
          <a:prstGeom prst="parallelogram">
            <a:avLst>
              <a:gd name="adj" fmla="val 71550"/>
            </a:avLst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b="10018"/>
          <a:stretch>
            <a:fillRect/>
          </a:stretch>
        </p:blipFill>
        <p:spPr>
          <a:xfrm flipH="1">
            <a:off x="990601" y="0"/>
            <a:ext cx="6448381" cy="6858000"/>
          </a:xfrm>
          <a:custGeom>
            <a:avLst/>
            <a:gdLst>
              <a:gd name="connsiteX0" fmla="*/ 5226511 w 5226511"/>
              <a:gd name="connsiteY0" fmla="*/ 0 h 4673166"/>
              <a:gd name="connsiteX1" fmla="*/ 0 w 5226511"/>
              <a:gd name="connsiteY1" fmla="*/ 0 h 4673166"/>
              <a:gd name="connsiteX2" fmla="*/ 0 w 5226511"/>
              <a:gd name="connsiteY2" fmla="*/ 40165 h 4673166"/>
              <a:gd name="connsiteX3" fmla="*/ 2510564 w 5226511"/>
              <a:gd name="connsiteY3" fmla="*/ 4673166 h 4673166"/>
              <a:gd name="connsiteX4" fmla="*/ 4946182 w 5226511"/>
              <a:gd name="connsiteY4" fmla="*/ 4673166 h 4673166"/>
              <a:gd name="connsiteX5" fmla="*/ 2428192 w 5226511"/>
              <a:gd name="connsiteY5" fmla="*/ 1 h 4673166"/>
              <a:gd name="connsiteX6" fmla="*/ 5226511 w 5226511"/>
              <a:gd name="connsiteY6" fmla="*/ 1 h 46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6511" h="4673166">
                <a:moveTo>
                  <a:pt x="5226511" y="0"/>
                </a:moveTo>
                <a:lnTo>
                  <a:pt x="0" y="0"/>
                </a:lnTo>
                <a:lnTo>
                  <a:pt x="0" y="40165"/>
                </a:lnTo>
                <a:lnTo>
                  <a:pt x="2510564" y="4673166"/>
                </a:lnTo>
                <a:lnTo>
                  <a:pt x="4946182" y="4673166"/>
                </a:lnTo>
                <a:lnTo>
                  <a:pt x="2428192" y="1"/>
                </a:lnTo>
                <a:lnTo>
                  <a:pt x="5226511" y="1"/>
                </a:lnTo>
                <a:close/>
              </a:path>
            </a:pathLst>
          </a:custGeom>
        </p:spPr>
      </p:pic>
      <p:sp>
        <p:nvSpPr>
          <p:cNvPr id="8" name="isḻîḑê"/>
          <p:cNvSpPr/>
          <p:nvPr/>
        </p:nvSpPr>
        <p:spPr bwMode="auto">
          <a:xfrm>
            <a:off x="7192347" y="4163218"/>
            <a:ext cx="2320182" cy="1175709"/>
          </a:xfrm>
          <a:custGeom>
            <a:avLst/>
            <a:gdLst>
              <a:gd name="T0" fmla="*/ 570 w 570"/>
              <a:gd name="T1" fmla="*/ 162 h 490"/>
              <a:gd name="T2" fmla="*/ 570 w 570"/>
              <a:gd name="T3" fmla="*/ 155 h 490"/>
              <a:gd name="T4" fmla="*/ 568 w 570"/>
              <a:gd name="T5" fmla="*/ 149 h 490"/>
              <a:gd name="T6" fmla="*/ 568 w 570"/>
              <a:gd name="T7" fmla="*/ 148 h 490"/>
              <a:gd name="T8" fmla="*/ 504 w 570"/>
              <a:gd name="T9" fmla="*/ 14 h 490"/>
              <a:gd name="T10" fmla="*/ 502 w 570"/>
              <a:gd name="T11" fmla="*/ 10 h 490"/>
              <a:gd name="T12" fmla="*/ 497 w 570"/>
              <a:gd name="T13" fmla="*/ 5 h 490"/>
              <a:gd name="T14" fmla="*/ 491 w 570"/>
              <a:gd name="T15" fmla="*/ 2 h 490"/>
              <a:gd name="T16" fmla="*/ 482 w 570"/>
              <a:gd name="T17" fmla="*/ 0 h 490"/>
              <a:gd name="T18" fmla="*/ 110 w 570"/>
              <a:gd name="T19" fmla="*/ 0 h 490"/>
              <a:gd name="T20" fmla="*/ 102 w 570"/>
              <a:gd name="T21" fmla="*/ 2 h 490"/>
              <a:gd name="T22" fmla="*/ 96 w 570"/>
              <a:gd name="T23" fmla="*/ 5 h 490"/>
              <a:gd name="T24" fmla="*/ 91 w 570"/>
              <a:gd name="T25" fmla="*/ 9 h 490"/>
              <a:gd name="T26" fmla="*/ 4 w 570"/>
              <a:gd name="T27" fmla="*/ 146 h 490"/>
              <a:gd name="T28" fmla="*/ 2 w 570"/>
              <a:gd name="T29" fmla="*/ 149 h 490"/>
              <a:gd name="T30" fmla="*/ 1 w 570"/>
              <a:gd name="T31" fmla="*/ 154 h 490"/>
              <a:gd name="T32" fmla="*/ 0 w 570"/>
              <a:gd name="T33" fmla="*/ 160 h 490"/>
              <a:gd name="T34" fmla="*/ 1 w 570"/>
              <a:gd name="T35" fmla="*/ 167 h 490"/>
              <a:gd name="T36" fmla="*/ 3 w 570"/>
              <a:gd name="T37" fmla="*/ 171 h 490"/>
              <a:gd name="T38" fmla="*/ 6 w 570"/>
              <a:gd name="T39" fmla="*/ 175 h 490"/>
              <a:gd name="T40" fmla="*/ 282 w 570"/>
              <a:gd name="T41" fmla="*/ 490 h 490"/>
              <a:gd name="T42" fmla="*/ 284 w 570"/>
              <a:gd name="T43" fmla="*/ 490 h 490"/>
              <a:gd name="T44" fmla="*/ 284 w 570"/>
              <a:gd name="T45" fmla="*/ 490 h 490"/>
              <a:gd name="T46" fmla="*/ 284 w 570"/>
              <a:gd name="T47" fmla="*/ 490 h 490"/>
              <a:gd name="T48" fmla="*/ 292 w 570"/>
              <a:gd name="T49" fmla="*/ 488 h 490"/>
              <a:gd name="T50" fmla="*/ 298 w 570"/>
              <a:gd name="T51" fmla="*/ 485 h 490"/>
              <a:gd name="T52" fmla="*/ 564 w 570"/>
              <a:gd name="T53" fmla="*/ 175 h 490"/>
              <a:gd name="T54" fmla="*/ 566 w 570"/>
              <a:gd name="T55" fmla="*/ 173 h 490"/>
              <a:gd name="T56" fmla="*/ 568 w 570"/>
              <a:gd name="T57" fmla="*/ 168 h 490"/>
              <a:gd name="T58" fmla="*/ 223 w 570"/>
              <a:gd name="T59" fmla="*/ 184 h 490"/>
              <a:gd name="T60" fmla="*/ 287 w 570"/>
              <a:gd name="T61" fmla="*/ 390 h 490"/>
              <a:gd name="T62" fmla="*/ 237 w 570"/>
              <a:gd name="T63" fmla="*/ 134 h 490"/>
              <a:gd name="T64" fmla="*/ 351 w 570"/>
              <a:gd name="T65" fmla="*/ 134 h 490"/>
              <a:gd name="T66" fmla="*/ 505 w 570"/>
              <a:gd name="T67" fmla="*/ 134 h 490"/>
              <a:gd name="T68" fmla="*/ 480 w 570"/>
              <a:gd name="T69" fmla="*/ 81 h 490"/>
              <a:gd name="T70" fmla="*/ 440 w 570"/>
              <a:gd name="T71" fmla="*/ 50 h 490"/>
              <a:gd name="T72" fmla="*/ 341 w 570"/>
              <a:gd name="T73" fmla="*/ 50 h 490"/>
              <a:gd name="T74" fmla="*/ 235 w 570"/>
              <a:gd name="T75" fmla="*/ 50 h 490"/>
              <a:gd name="T76" fmla="*/ 154 w 570"/>
              <a:gd name="T77" fmla="*/ 50 h 490"/>
              <a:gd name="T78" fmla="*/ 110 w 570"/>
              <a:gd name="T79" fmla="*/ 73 h 490"/>
              <a:gd name="T80" fmla="*/ 71 w 570"/>
              <a:gd name="T81" fmla="*/ 134 h 490"/>
              <a:gd name="T82" fmla="*/ 170 w 570"/>
              <a:gd name="T83" fmla="*/ 184 h 490"/>
              <a:gd name="T84" fmla="*/ 79 w 570"/>
              <a:gd name="T85" fmla="*/ 184 h 490"/>
              <a:gd name="T86" fmla="*/ 366 w 570"/>
              <a:gd name="T87" fmla="*/ 330 h 490"/>
              <a:gd name="T88" fmla="*/ 490 w 570"/>
              <a:gd name="T89" fmla="*/ 184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0" h="490">
                <a:moveTo>
                  <a:pt x="569" y="164"/>
                </a:moveTo>
                <a:cubicBezTo>
                  <a:pt x="569" y="163"/>
                  <a:pt x="570" y="162"/>
                  <a:pt x="570" y="162"/>
                </a:cubicBezTo>
                <a:cubicBezTo>
                  <a:pt x="570" y="160"/>
                  <a:pt x="570" y="159"/>
                  <a:pt x="570" y="157"/>
                </a:cubicBezTo>
                <a:cubicBezTo>
                  <a:pt x="570" y="157"/>
                  <a:pt x="570" y="156"/>
                  <a:pt x="570" y="155"/>
                </a:cubicBezTo>
                <a:cubicBezTo>
                  <a:pt x="569" y="153"/>
                  <a:pt x="569" y="151"/>
                  <a:pt x="568" y="150"/>
                </a:cubicBezTo>
                <a:cubicBezTo>
                  <a:pt x="568" y="149"/>
                  <a:pt x="568" y="149"/>
                  <a:pt x="568" y="149"/>
                </a:cubicBezTo>
                <a:cubicBezTo>
                  <a:pt x="568" y="149"/>
                  <a:pt x="568" y="148"/>
                  <a:pt x="568" y="148"/>
                </a:cubicBezTo>
                <a:cubicBezTo>
                  <a:pt x="568" y="148"/>
                  <a:pt x="568" y="148"/>
                  <a:pt x="568" y="148"/>
                </a:cubicBezTo>
                <a:lnTo>
                  <a:pt x="505" y="15"/>
                </a:lnTo>
                <a:cubicBezTo>
                  <a:pt x="504" y="14"/>
                  <a:pt x="504" y="14"/>
                  <a:pt x="504" y="14"/>
                </a:cubicBezTo>
                <a:cubicBezTo>
                  <a:pt x="504" y="13"/>
                  <a:pt x="504" y="13"/>
                  <a:pt x="504" y="12"/>
                </a:cubicBezTo>
                <a:cubicBezTo>
                  <a:pt x="503" y="12"/>
                  <a:pt x="502" y="11"/>
                  <a:pt x="502" y="10"/>
                </a:cubicBezTo>
                <a:cubicBezTo>
                  <a:pt x="501" y="9"/>
                  <a:pt x="501" y="9"/>
                  <a:pt x="500" y="8"/>
                </a:cubicBezTo>
                <a:cubicBezTo>
                  <a:pt x="499" y="7"/>
                  <a:pt x="498" y="6"/>
                  <a:pt x="497" y="5"/>
                </a:cubicBezTo>
                <a:cubicBezTo>
                  <a:pt x="496" y="5"/>
                  <a:pt x="496" y="4"/>
                  <a:pt x="495" y="4"/>
                </a:cubicBezTo>
                <a:cubicBezTo>
                  <a:pt x="494" y="3"/>
                  <a:pt x="492" y="3"/>
                  <a:pt x="491" y="2"/>
                </a:cubicBezTo>
                <a:cubicBezTo>
                  <a:pt x="490" y="2"/>
                  <a:pt x="489" y="1"/>
                  <a:pt x="489" y="1"/>
                </a:cubicBezTo>
                <a:cubicBezTo>
                  <a:pt x="487" y="1"/>
                  <a:pt x="484" y="0"/>
                  <a:pt x="482" y="0"/>
                </a:cubicBezTo>
                <a:lnTo>
                  <a:pt x="284" y="0"/>
                </a:lnTo>
                <a:lnTo>
                  <a:pt x="110" y="0"/>
                </a:lnTo>
                <a:cubicBezTo>
                  <a:pt x="108" y="0"/>
                  <a:pt x="106" y="0"/>
                  <a:pt x="104" y="1"/>
                </a:cubicBezTo>
                <a:cubicBezTo>
                  <a:pt x="103" y="1"/>
                  <a:pt x="103" y="2"/>
                  <a:pt x="102" y="2"/>
                </a:cubicBezTo>
                <a:cubicBezTo>
                  <a:pt x="101" y="2"/>
                  <a:pt x="99" y="3"/>
                  <a:pt x="98" y="3"/>
                </a:cubicBezTo>
                <a:cubicBezTo>
                  <a:pt x="97" y="4"/>
                  <a:pt x="97" y="4"/>
                  <a:pt x="96" y="5"/>
                </a:cubicBezTo>
                <a:cubicBezTo>
                  <a:pt x="95" y="6"/>
                  <a:pt x="94" y="6"/>
                  <a:pt x="93" y="7"/>
                </a:cubicBezTo>
                <a:cubicBezTo>
                  <a:pt x="92" y="8"/>
                  <a:pt x="92" y="9"/>
                  <a:pt x="91" y="9"/>
                </a:cubicBezTo>
                <a:cubicBezTo>
                  <a:pt x="91" y="10"/>
                  <a:pt x="90" y="11"/>
                  <a:pt x="89" y="12"/>
                </a:cubicBezTo>
                <a:lnTo>
                  <a:pt x="4" y="146"/>
                </a:lnTo>
                <a:cubicBezTo>
                  <a:pt x="3" y="146"/>
                  <a:pt x="3" y="147"/>
                  <a:pt x="3" y="147"/>
                </a:cubicBezTo>
                <a:cubicBezTo>
                  <a:pt x="3" y="148"/>
                  <a:pt x="2" y="148"/>
                  <a:pt x="2" y="149"/>
                </a:cubicBezTo>
                <a:cubicBezTo>
                  <a:pt x="2" y="149"/>
                  <a:pt x="2" y="150"/>
                  <a:pt x="2" y="150"/>
                </a:cubicBezTo>
                <a:cubicBezTo>
                  <a:pt x="1" y="151"/>
                  <a:pt x="1" y="152"/>
                  <a:pt x="1" y="154"/>
                </a:cubicBezTo>
                <a:cubicBezTo>
                  <a:pt x="0" y="155"/>
                  <a:pt x="0" y="156"/>
                  <a:pt x="0" y="157"/>
                </a:cubicBezTo>
                <a:cubicBezTo>
                  <a:pt x="0" y="158"/>
                  <a:pt x="0" y="159"/>
                  <a:pt x="0" y="160"/>
                </a:cubicBezTo>
                <a:cubicBezTo>
                  <a:pt x="0" y="162"/>
                  <a:pt x="0" y="163"/>
                  <a:pt x="0" y="164"/>
                </a:cubicBezTo>
                <a:cubicBezTo>
                  <a:pt x="1" y="165"/>
                  <a:pt x="1" y="166"/>
                  <a:pt x="1" y="167"/>
                </a:cubicBezTo>
                <a:cubicBezTo>
                  <a:pt x="2" y="168"/>
                  <a:pt x="2" y="169"/>
                  <a:pt x="2" y="170"/>
                </a:cubicBezTo>
                <a:cubicBezTo>
                  <a:pt x="3" y="170"/>
                  <a:pt x="3" y="171"/>
                  <a:pt x="3" y="171"/>
                </a:cubicBezTo>
                <a:cubicBezTo>
                  <a:pt x="3" y="172"/>
                  <a:pt x="4" y="173"/>
                  <a:pt x="5" y="173"/>
                </a:cubicBezTo>
                <a:cubicBezTo>
                  <a:pt x="5" y="174"/>
                  <a:pt x="5" y="175"/>
                  <a:pt x="6" y="175"/>
                </a:cubicBezTo>
                <a:lnTo>
                  <a:pt x="264" y="481"/>
                </a:lnTo>
                <a:cubicBezTo>
                  <a:pt x="269" y="486"/>
                  <a:pt x="276" y="490"/>
                  <a:pt x="282" y="490"/>
                </a:cubicBezTo>
                <a:cubicBezTo>
                  <a:pt x="282" y="490"/>
                  <a:pt x="282" y="490"/>
                  <a:pt x="283" y="490"/>
                </a:cubicBez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lnTo>
                  <a:pt x="284" y="490"/>
                </a:lnTo>
                <a:cubicBezTo>
                  <a:pt x="286" y="490"/>
                  <a:pt x="288" y="489"/>
                  <a:pt x="290" y="489"/>
                </a:cubicBezTo>
                <a:cubicBezTo>
                  <a:pt x="291" y="489"/>
                  <a:pt x="291" y="488"/>
                  <a:pt x="292" y="488"/>
                </a:cubicBezTo>
                <a:cubicBezTo>
                  <a:pt x="294" y="488"/>
                  <a:pt x="295" y="487"/>
                  <a:pt x="297" y="486"/>
                </a:cubicBezTo>
                <a:cubicBezTo>
                  <a:pt x="297" y="486"/>
                  <a:pt x="298" y="485"/>
                  <a:pt x="298" y="485"/>
                </a:cubicBezTo>
                <a:cubicBezTo>
                  <a:pt x="300" y="484"/>
                  <a:pt x="301" y="483"/>
                  <a:pt x="303" y="481"/>
                </a:cubicBezTo>
                <a:lnTo>
                  <a:pt x="564" y="175"/>
                </a:lnTo>
                <a:cubicBezTo>
                  <a:pt x="564" y="175"/>
                  <a:pt x="565" y="175"/>
                  <a:pt x="565" y="174"/>
                </a:cubicBezTo>
                <a:cubicBezTo>
                  <a:pt x="565" y="174"/>
                  <a:pt x="566" y="173"/>
                  <a:pt x="566" y="173"/>
                </a:cubicBezTo>
                <a:cubicBezTo>
                  <a:pt x="567" y="172"/>
                  <a:pt x="567" y="171"/>
                  <a:pt x="567" y="171"/>
                </a:cubicBezTo>
                <a:cubicBezTo>
                  <a:pt x="567" y="170"/>
                  <a:pt x="568" y="169"/>
                  <a:pt x="568" y="168"/>
                </a:cubicBezTo>
                <a:cubicBezTo>
                  <a:pt x="569" y="167"/>
                  <a:pt x="569" y="166"/>
                  <a:pt x="569" y="164"/>
                </a:cubicBezTo>
                <a:close/>
                <a:moveTo>
                  <a:pt x="223" y="184"/>
                </a:moveTo>
                <a:lnTo>
                  <a:pt x="371" y="184"/>
                </a:lnTo>
                <a:lnTo>
                  <a:pt x="287" y="390"/>
                </a:lnTo>
                <a:lnTo>
                  <a:pt x="223" y="184"/>
                </a:lnTo>
                <a:close/>
                <a:moveTo>
                  <a:pt x="237" y="134"/>
                </a:moveTo>
                <a:lnTo>
                  <a:pt x="286" y="65"/>
                </a:lnTo>
                <a:lnTo>
                  <a:pt x="351" y="134"/>
                </a:lnTo>
                <a:lnTo>
                  <a:pt x="237" y="134"/>
                </a:lnTo>
                <a:close/>
                <a:moveTo>
                  <a:pt x="505" y="134"/>
                </a:moveTo>
                <a:lnTo>
                  <a:pt x="451" y="134"/>
                </a:lnTo>
                <a:lnTo>
                  <a:pt x="480" y="81"/>
                </a:lnTo>
                <a:lnTo>
                  <a:pt x="505" y="134"/>
                </a:lnTo>
                <a:close/>
                <a:moveTo>
                  <a:pt x="440" y="50"/>
                </a:moveTo>
                <a:lnTo>
                  <a:pt x="403" y="117"/>
                </a:lnTo>
                <a:lnTo>
                  <a:pt x="341" y="50"/>
                </a:lnTo>
                <a:lnTo>
                  <a:pt x="440" y="50"/>
                </a:lnTo>
                <a:close/>
                <a:moveTo>
                  <a:pt x="235" y="50"/>
                </a:moveTo>
                <a:lnTo>
                  <a:pt x="191" y="113"/>
                </a:lnTo>
                <a:lnTo>
                  <a:pt x="154" y="50"/>
                </a:lnTo>
                <a:lnTo>
                  <a:pt x="235" y="50"/>
                </a:lnTo>
                <a:close/>
                <a:moveTo>
                  <a:pt x="110" y="73"/>
                </a:moveTo>
                <a:lnTo>
                  <a:pt x="145" y="134"/>
                </a:lnTo>
                <a:lnTo>
                  <a:pt x="71" y="134"/>
                </a:lnTo>
                <a:lnTo>
                  <a:pt x="110" y="73"/>
                </a:lnTo>
                <a:close/>
                <a:moveTo>
                  <a:pt x="170" y="184"/>
                </a:moveTo>
                <a:lnTo>
                  <a:pt x="223" y="354"/>
                </a:lnTo>
                <a:lnTo>
                  <a:pt x="79" y="184"/>
                </a:lnTo>
                <a:lnTo>
                  <a:pt x="170" y="184"/>
                </a:lnTo>
                <a:close/>
                <a:moveTo>
                  <a:pt x="366" y="330"/>
                </a:moveTo>
                <a:lnTo>
                  <a:pt x="425" y="184"/>
                </a:lnTo>
                <a:lnTo>
                  <a:pt x="490" y="184"/>
                </a:lnTo>
                <a:lnTo>
                  <a:pt x="366" y="3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zh-CN" altLang="en-US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</a:t>
            </a:r>
            <a:endParaRPr lang="zh-CN" altLang="en-US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ļîďé"/>
          <p:cNvSpPr/>
          <p:nvPr/>
        </p:nvSpPr>
        <p:spPr>
          <a:xfrm>
            <a:off x="5303376" y="1834666"/>
            <a:ext cx="3052763" cy="1981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  <a:prstDash val="sysDash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800" b="1"/>
          </a:p>
        </p:txBody>
      </p:sp>
      <p:sp>
        <p:nvSpPr>
          <p:cNvPr id="53" name="iṧľíḍe"/>
          <p:cNvSpPr/>
          <p:nvPr/>
        </p:nvSpPr>
        <p:spPr>
          <a:xfrm>
            <a:off x="5303376" y="3864442"/>
            <a:ext cx="3052763" cy="19812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  <a:prstDash val="sysDash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800" b="1"/>
          </a:p>
        </p:txBody>
      </p:sp>
      <p:sp>
        <p:nvSpPr>
          <p:cNvPr id="2" name="矩形 1"/>
          <p:cNvSpPr/>
          <p:nvPr/>
        </p:nvSpPr>
        <p:spPr>
          <a:xfrm>
            <a:off x="5181600" y="92710"/>
            <a:ext cx="7010400" cy="480060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软件定义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风机</a:t>
              </a:r>
              <a:endParaRPr lang="zh-CN" altLang="en-US" dirty="0"/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grpSp>
        <p:nvGrpSpPr>
          <p:cNvPr id="73" name="组合 72"/>
          <p:cNvGrpSpPr/>
          <p:nvPr/>
        </p:nvGrpSpPr>
        <p:grpSpPr>
          <a:xfrm>
            <a:off x="8784678" y="2327745"/>
            <a:ext cx="2285888" cy="1112920"/>
            <a:chOff x="8784678" y="2327745"/>
            <a:chExt cx="2285888" cy="1112920"/>
          </a:xfrm>
        </p:grpSpPr>
        <p:sp>
          <p:nvSpPr>
            <p:cNvPr id="11" name="矩形 10"/>
            <p:cNvSpPr/>
            <p:nvPr/>
          </p:nvSpPr>
          <p:spPr>
            <a:xfrm>
              <a:off x="8935582" y="2327745"/>
              <a:ext cx="1660115" cy="3000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无</a:t>
              </a:r>
              <a:r>
                <a:rPr lang="zh-CN" altLang="en-US" sz="15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线升级</a:t>
              </a:r>
              <a:endPara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784678" y="2613644"/>
              <a:ext cx="2285888" cy="827021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软件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具备无线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升级功能，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通过移动通信技术进行升级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，缩短功能迭代周期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60476" y="3335340"/>
            <a:ext cx="2588744" cy="1413218"/>
            <a:chOff x="763332" y="3335340"/>
            <a:chExt cx="2285888" cy="1413218"/>
          </a:xfrm>
        </p:grpSpPr>
        <p:sp>
          <p:nvSpPr>
            <p:cNvPr id="44" name="矩形 43"/>
            <p:cNvSpPr/>
            <p:nvPr/>
          </p:nvSpPr>
          <p:spPr>
            <a:xfrm>
              <a:off x="1101668" y="3335340"/>
              <a:ext cx="1660115" cy="3000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5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集中控制</a:t>
              </a:r>
              <a:endPara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63332" y="3645179"/>
              <a:ext cx="2285888" cy="1103379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各部件控制单元高度集成，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建立中央集中式架构，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由风机操作系统集中控制，数据共享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784678" y="4509775"/>
            <a:ext cx="2584362" cy="1389278"/>
            <a:chOff x="8784678" y="4509775"/>
            <a:chExt cx="2285888" cy="1389278"/>
          </a:xfrm>
        </p:grpSpPr>
        <p:sp>
          <p:nvSpPr>
            <p:cNvPr id="46" name="矩形 45"/>
            <p:cNvSpPr/>
            <p:nvPr/>
          </p:nvSpPr>
          <p:spPr>
            <a:xfrm>
              <a:off x="8935582" y="4509775"/>
              <a:ext cx="1660115" cy="3000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5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软件</a:t>
              </a:r>
              <a:r>
                <a:rPr lang="en-US" altLang="zh-CN" sz="15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+</a:t>
              </a:r>
              <a:r>
                <a:rPr lang="zh-CN" altLang="en-US" sz="15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服务</a:t>
              </a:r>
              <a:endPara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784678" y="4795674"/>
              <a:ext cx="2285888" cy="1103379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推出软件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+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服务的创新商业模式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，增加软件增值收入，向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微软雅黑" panose="020B0503020204020204" pitchFamily="34" charset="-122"/>
                </a:rPr>
                <a:t>轻资产高利润率的科技企业转型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486401" y="148074"/>
            <a:ext cx="670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未来的风机</a:t>
            </a:r>
            <a:endParaRPr lang="en-GB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76" y="1706213"/>
            <a:ext cx="3052763" cy="210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iṣḻïḓe"/>
          <p:cNvGrpSpPr/>
          <p:nvPr/>
        </p:nvGrpSpPr>
        <p:grpSpPr>
          <a:xfrm>
            <a:off x="8017803" y="2487087"/>
            <a:ext cx="676672" cy="676358"/>
            <a:chOff x="2953472" y="3177454"/>
            <a:chExt cx="1008468" cy="1008000"/>
          </a:xfrm>
        </p:grpSpPr>
        <p:sp>
          <p:nvSpPr>
            <p:cNvPr id="79" name="ïṣḷïdè"/>
            <p:cNvSpPr/>
            <p:nvPr/>
          </p:nvSpPr>
          <p:spPr>
            <a:xfrm>
              <a:off x="2953472" y="3177454"/>
              <a:ext cx="1008468" cy="1008000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rgbClr val="ED7D3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80" name="ïsḷidê"/>
            <p:cNvSpPr/>
            <p:nvPr/>
          </p:nvSpPr>
          <p:spPr>
            <a:xfrm>
              <a:off x="3213257" y="3469478"/>
              <a:ext cx="488898" cy="423950"/>
            </a:xfrm>
            <a:custGeom>
              <a:avLst/>
              <a:gdLst>
                <a:gd name="connsiteX0" fmla="*/ 370446 w 608203"/>
                <a:gd name="connsiteY0" fmla="*/ 121138 h 527406"/>
                <a:gd name="connsiteX1" fmla="*/ 296356 w 608203"/>
                <a:gd name="connsiteY1" fmla="*/ 179910 h 527406"/>
                <a:gd name="connsiteX2" fmla="*/ 311587 w 608203"/>
                <a:gd name="connsiteY2" fmla="*/ 195118 h 527406"/>
                <a:gd name="connsiteX3" fmla="*/ 304101 w 608203"/>
                <a:gd name="connsiteY3" fmla="*/ 66490 h 527406"/>
                <a:gd name="connsiteX4" fmla="*/ 183287 w 608203"/>
                <a:gd name="connsiteY4" fmla="*/ 186870 h 527406"/>
                <a:gd name="connsiteX5" fmla="*/ 191806 w 608203"/>
                <a:gd name="connsiteY5" fmla="*/ 231464 h 527406"/>
                <a:gd name="connsiteX6" fmla="*/ 199292 w 608203"/>
                <a:gd name="connsiteY6" fmla="*/ 228629 h 527406"/>
                <a:gd name="connsiteX7" fmla="*/ 204455 w 608203"/>
                <a:gd name="connsiteY7" fmla="*/ 226567 h 527406"/>
                <a:gd name="connsiteX8" fmla="*/ 216846 w 608203"/>
                <a:gd name="connsiteY8" fmla="*/ 221669 h 527406"/>
                <a:gd name="connsiteX9" fmla="*/ 210134 w 608203"/>
                <a:gd name="connsiteY9" fmla="*/ 186870 h 527406"/>
                <a:gd name="connsiteX10" fmla="*/ 304101 w 608203"/>
                <a:gd name="connsiteY10" fmla="*/ 93298 h 527406"/>
                <a:gd name="connsiteX11" fmla="*/ 370446 w 608203"/>
                <a:gd name="connsiteY11" fmla="*/ 120622 h 527406"/>
                <a:gd name="connsiteX12" fmla="*/ 376125 w 608203"/>
                <a:gd name="connsiteY12" fmla="*/ 114951 h 527406"/>
                <a:gd name="connsiteX13" fmla="*/ 406070 w 608203"/>
                <a:gd name="connsiteY13" fmla="*/ 186870 h 527406"/>
                <a:gd name="connsiteX14" fmla="*/ 398842 w 608203"/>
                <a:gd name="connsiteY14" fmla="*/ 224504 h 527406"/>
                <a:gd name="connsiteX15" fmla="*/ 408910 w 608203"/>
                <a:gd name="connsiteY15" fmla="*/ 228629 h 527406"/>
                <a:gd name="connsiteX16" fmla="*/ 416655 w 608203"/>
                <a:gd name="connsiteY16" fmla="*/ 186870 h 527406"/>
                <a:gd name="connsiteX17" fmla="*/ 383611 w 608203"/>
                <a:gd name="connsiteY17" fmla="*/ 107476 h 527406"/>
                <a:gd name="connsiteX18" fmla="*/ 389549 w 608203"/>
                <a:gd name="connsiteY18" fmla="*/ 101805 h 527406"/>
                <a:gd name="connsiteX19" fmla="*/ 304101 w 608203"/>
                <a:gd name="connsiteY19" fmla="*/ 66490 h 527406"/>
                <a:gd name="connsiteX20" fmla="*/ 304101 w 608203"/>
                <a:gd name="connsiteY20" fmla="*/ 58499 h 527406"/>
                <a:gd name="connsiteX21" fmla="*/ 432918 w 608203"/>
                <a:gd name="connsiteY21" fmla="*/ 186870 h 527406"/>
                <a:gd name="connsiteX22" fmla="*/ 423883 w 608203"/>
                <a:gd name="connsiteY22" fmla="*/ 234557 h 527406"/>
                <a:gd name="connsiteX23" fmla="*/ 304101 w 608203"/>
                <a:gd name="connsiteY23" fmla="*/ 315498 h 527406"/>
                <a:gd name="connsiteX24" fmla="*/ 184319 w 608203"/>
                <a:gd name="connsiteY24" fmla="*/ 234557 h 527406"/>
                <a:gd name="connsiteX25" fmla="*/ 175284 w 608203"/>
                <a:gd name="connsiteY25" fmla="*/ 186870 h 527406"/>
                <a:gd name="connsiteX26" fmla="*/ 304101 w 608203"/>
                <a:gd name="connsiteY26" fmla="*/ 58499 h 527406"/>
                <a:gd name="connsiteX27" fmla="*/ 52663 w 608203"/>
                <a:gd name="connsiteY27" fmla="*/ 21653 h 527406"/>
                <a:gd name="connsiteX28" fmla="*/ 21427 w 608203"/>
                <a:gd name="connsiteY28" fmla="*/ 52586 h 527406"/>
                <a:gd name="connsiteX29" fmla="*/ 21427 w 608203"/>
                <a:gd name="connsiteY29" fmla="*/ 322991 h 527406"/>
                <a:gd name="connsiteX30" fmla="*/ 52663 w 608203"/>
                <a:gd name="connsiteY30" fmla="*/ 353924 h 527406"/>
                <a:gd name="connsiteX31" fmla="*/ 555540 w 608203"/>
                <a:gd name="connsiteY31" fmla="*/ 353924 h 527406"/>
                <a:gd name="connsiteX32" fmla="*/ 586776 w 608203"/>
                <a:gd name="connsiteY32" fmla="*/ 322991 h 527406"/>
                <a:gd name="connsiteX33" fmla="*/ 586776 w 608203"/>
                <a:gd name="connsiteY33" fmla="*/ 52586 h 527406"/>
                <a:gd name="connsiteX34" fmla="*/ 555540 w 608203"/>
                <a:gd name="connsiteY34" fmla="*/ 21653 h 527406"/>
                <a:gd name="connsiteX35" fmla="*/ 52663 w 608203"/>
                <a:gd name="connsiteY35" fmla="*/ 0 h 527406"/>
                <a:gd name="connsiteX36" fmla="*/ 555540 w 608203"/>
                <a:gd name="connsiteY36" fmla="*/ 0 h 527406"/>
                <a:gd name="connsiteX37" fmla="*/ 608203 w 608203"/>
                <a:gd name="connsiteY37" fmla="*/ 52586 h 527406"/>
                <a:gd name="connsiteX38" fmla="*/ 608203 w 608203"/>
                <a:gd name="connsiteY38" fmla="*/ 387177 h 527406"/>
                <a:gd name="connsiteX39" fmla="*/ 555540 w 608203"/>
                <a:gd name="connsiteY39" fmla="*/ 439763 h 527406"/>
                <a:gd name="connsiteX40" fmla="*/ 325528 w 608203"/>
                <a:gd name="connsiteY40" fmla="*/ 439763 h 527406"/>
                <a:gd name="connsiteX41" fmla="*/ 325528 w 608203"/>
                <a:gd name="connsiteY41" fmla="*/ 484358 h 527406"/>
                <a:gd name="connsiteX42" fmla="*/ 486614 w 608203"/>
                <a:gd name="connsiteY42" fmla="*/ 484358 h 527406"/>
                <a:gd name="connsiteX43" fmla="*/ 508041 w 608203"/>
                <a:gd name="connsiteY43" fmla="*/ 505753 h 527406"/>
                <a:gd name="connsiteX44" fmla="*/ 508041 w 608203"/>
                <a:gd name="connsiteY44" fmla="*/ 527406 h 527406"/>
                <a:gd name="connsiteX45" fmla="*/ 100162 w 608203"/>
                <a:gd name="connsiteY45" fmla="*/ 527406 h 527406"/>
                <a:gd name="connsiteX46" fmla="*/ 100162 w 608203"/>
                <a:gd name="connsiteY46" fmla="*/ 505753 h 527406"/>
                <a:gd name="connsiteX47" fmla="*/ 121589 w 608203"/>
                <a:gd name="connsiteY47" fmla="*/ 484358 h 527406"/>
                <a:gd name="connsiteX48" fmla="*/ 282675 w 608203"/>
                <a:gd name="connsiteY48" fmla="*/ 484358 h 527406"/>
                <a:gd name="connsiteX49" fmla="*/ 282675 w 608203"/>
                <a:gd name="connsiteY49" fmla="*/ 439763 h 527406"/>
                <a:gd name="connsiteX50" fmla="*/ 52663 w 608203"/>
                <a:gd name="connsiteY50" fmla="*/ 439763 h 527406"/>
                <a:gd name="connsiteX51" fmla="*/ 0 w 608203"/>
                <a:gd name="connsiteY51" fmla="*/ 387177 h 527406"/>
                <a:gd name="connsiteX52" fmla="*/ 0 w 608203"/>
                <a:gd name="connsiteY52" fmla="*/ 52586 h 527406"/>
                <a:gd name="connsiteX53" fmla="*/ 52663 w 608203"/>
                <a:gd name="connsiteY53" fmla="*/ 0 h 52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8203" h="527406">
                  <a:moveTo>
                    <a:pt x="370446" y="121138"/>
                  </a:moveTo>
                  <a:lnTo>
                    <a:pt x="296356" y="179910"/>
                  </a:lnTo>
                  <a:lnTo>
                    <a:pt x="311587" y="195118"/>
                  </a:lnTo>
                  <a:close/>
                  <a:moveTo>
                    <a:pt x="304101" y="66490"/>
                  </a:moveTo>
                  <a:cubicBezTo>
                    <a:pt x="237498" y="66490"/>
                    <a:pt x="183287" y="120364"/>
                    <a:pt x="183287" y="186870"/>
                  </a:cubicBezTo>
                  <a:cubicBezTo>
                    <a:pt x="183287" y="202336"/>
                    <a:pt x="186384" y="217287"/>
                    <a:pt x="191806" y="231464"/>
                  </a:cubicBezTo>
                  <a:lnTo>
                    <a:pt x="199292" y="228629"/>
                  </a:lnTo>
                  <a:lnTo>
                    <a:pt x="204455" y="226567"/>
                  </a:lnTo>
                  <a:lnTo>
                    <a:pt x="216846" y="221669"/>
                  </a:lnTo>
                  <a:cubicBezTo>
                    <a:pt x="212458" y="210585"/>
                    <a:pt x="210134" y="198985"/>
                    <a:pt x="210134" y="186870"/>
                  </a:cubicBezTo>
                  <a:cubicBezTo>
                    <a:pt x="210134" y="135315"/>
                    <a:pt x="252471" y="93298"/>
                    <a:pt x="304101" y="93298"/>
                  </a:cubicBezTo>
                  <a:cubicBezTo>
                    <a:pt x="329142" y="93298"/>
                    <a:pt x="352633" y="102836"/>
                    <a:pt x="370446" y="120622"/>
                  </a:cubicBezTo>
                  <a:lnTo>
                    <a:pt x="376125" y="114951"/>
                  </a:lnTo>
                  <a:cubicBezTo>
                    <a:pt x="394712" y="133511"/>
                    <a:pt x="406070" y="158772"/>
                    <a:pt x="406070" y="186870"/>
                  </a:cubicBezTo>
                  <a:cubicBezTo>
                    <a:pt x="406070" y="200016"/>
                    <a:pt x="403747" y="212647"/>
                    <a:pt x="398842" y="224504"/>
                  </a:cubicBezTo>
                  <a:lnTo>
                    <a:pt x="408910" y="228629"/>
                  </a:lnTo>
                  <a:cubicBezTo>
                    <a:pt x="414073" y="215482"/>
                    <a:pt x="416913" y="201305"/>
                    <a:pt x="416655" y="186870"/>
                  </a:cubicBezTo>
                  <a:cubicBezTo>
                    <a:pt x="416655" y="155937"/>
                    <a:pt x="404263" y="127840"/>
                    <a:pt x="383611" y="107476"/>
                  </a:cubicBezTo>
                  <a:lnTo>
                    <a:pt x="389549" y="101805"/>
                  </a:lnTo>
                  <a:cubicBezTo>
                    <a:pt x="366573" y="78863"/>
                    <a:pt x="336370" y="66490"/>
                    <a:pt x="304101" y="66490"/>
                  </a:cubicBezTo>
                  <a:close/>
                  <a:moveTo>
                    <a:pt x="304101" y="58499"/>
                  </a:moveTo>
                  <a:cubicBezTo>
                    <a:pt x="375092" y="58499"/>
                    <a:pt x="432918" y="115982"/>
                    <a:pt x="432918" y="186870"/>
                  </a:cubicBezTo>
                  <a:cubicBezTo>
                    <a:pt x="432918" y="203883"/>
                    <a:pt x="429562" y="219864"/>
                    <a:pt x="423883" y="234557"/>
                  </a:cubicBezTo>
                  <a:cubicBezTo>
                    <a:pt x="404780" y="281988"/>
                    <a:pt x="358313" y="315498"/>
                    <a:pt x="304101" y="315498"/>
                  </a:cubicBezTo>
                  <a:cubicBezTo>
                    <a:pt x="249889" y="315498"/>
                    <a:pt x="203422" y="281988"/>
                    <a:pt x="184319" y="234557"/>
                  </a:cubicBezTo>
                  <a:cubicBezTo>
                    <a:pt x="178640" y="219864"/>
                    <a:pt x="175284" y="203883"/>
                    <a:pt x="175284" y="186870"/>
                  </a:cubicBezTo>
                  <a:cubicBezTo>
                    <a:pt x="175284" y="115982"/>
                    <a:pt x="233110" y="58499"/>
                    <a:pt x="304101" y="58499"/>
                  </a:cubicBezTo>
                  <a:close/>
                  <a:moveTo>
                    <a:pt x="52663" y="21653"/>
                  </a:moveTo>
                  <a:cubicBezTo>
                    <a:pt x="35367" y="21653"/>
                    <a:pt x="21427" y="35573"/>
                    <a:pt x="21427" y="52586"/>
                  </a:cubicBezTo>
                  <a:lnTo>
                    <a:pt x="21427" y="322991"/>
                  </a:lnTo>
                  <a:cubicBezTo>
                    <a:pt x="21427" y="340004"/>
                    <a:pt x="35367" y="353924"/>
                    <a:pt x="52663" y="353924"/>
                  </a:cubicBezTo>
                  <a:lnTo>
                    <a:pt x="555540" y="353924"/>
                  </a:lnTo>
                  <a:cubicBezTo>
                    <a:pt x="572836" y="353924"/>
                    <a:pt x="586776" y="340004"/>
                    <a:pt x="586776" y="322991"/>
                  </a:cubicBezTo>
                  <a:lnTo>
                    <a:pt x="586776" y="52586"/>
                  </a:lnTo>
                  <a:cubicBezTo>
                    <a:pt x="586776" y="35573"/>
                    <a:pt x="572836" y="21653"/>
                    <a:pt x="555540" y="21653"/>
                  </a:cubicBezTo>
                  <a:close/>
                  <a:moveTo>
                    <a:pt x="52663" y="0"/>
                  </a:moveTo>
                  <a:lnTo>
                    <a:pt x="555540" y="0"/>
                  </a:lnTo>
                  <a:cubicBezTo>
                    <a:pt x="584711" y="0"/>
                    <a:pt x="608203" y="23715"/>
                    <a:pt x="608203" y="52586"/>
                  </a:cubicBezTo>
                  <a:lnTo>
                    <a:pt x="608203" y="387177"/>
                  </a:lnTo>
                  <a:cubicBezTo>
                    <a:pt x="608203" y="416048"/>
                    <a:pt x="584711" y="439763"/>
                    <a:pt x="555540" y="439763"/>
                  </a:cubicBezTo>
                  <a:lnTo>
                    <a:pt x="325528" y="439763"/>
                  </a:lnTo>
                  <a:lnTo>
                    <a:pt x="325528" y="484358"/>
                  </a:lnTo>
                  <a:lnTo>
                    <a:pt x="486614" y="484358"/>
                  </a:lnTo>
                  <a:lnTo>
                    <a:pt x="508041" y="505753"/>
                  </a:lnTo>
                  <a:lnTo>
                    <a:pt x="508041" y="527406"/>
                  </a:lnTo>
                  <a:lnTo>
                    <a:pt x="100162" y="527406"/>
                  </a:lnTo>
                  <a:lnTo>
                    <a:pt x="100162" y="505753"/>
                  </a:lnTo>
                  <a:lnTo>
                    <a:pt x="121589" y="484358"/>
                  </a:lnTo>
                  <a:lnTo>
                    <a:pt x="282675" y="484358"/>
                  </a:lnTo>
                  <a:lnTo>
                    <a:pt x="282675" y="439763"/>
                  </a:lnTo>
                  <a:lnTo>
                    <a:pt x="52663" y="439763"/>
                  </a:lnTo>
                  <a:cubicBezTo>
                    <a:pt x="23750" y="439763"/>
                    <a:pt x="0" y="416048"/>
                    <a:pt x="0" y="387177"/>
                  </a:cubicBezTo>
                  <a:lnTo>
                    <a:pt x="0" y="52586"/>
                  </a:lnTo>
                  <a:cubicBezTo>
                    <a:pt x="0" y="23715"/>
                    <a:pt x="23750" y="0"/>
                    <a:pt x="52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76" y="3864442"/>
            <a:ext cx="305276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îšḻîḑe"/>
          <p:cNvSpPr/>
          <p:nvPr/>
        </p:nvSpPr>
        <p:spPr>
          <a:xfrm>
            <a:off x="3096434" y="2686181"/>
            <a:ext cx="3481388" cy="2259370"/>
          </a:xfrm>
          <a:prstGeom prst="rect">
            <a:avLst/>
          </a:prstGeom>
          <a:solidFill>
            <a:schemeClr val="bg1"/>
          </a:solidFill>
          <a:ln w="571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800" b="1"/>
          </a:p>
        </p:txBody>
      </p:sp>
      <p:sp>
        <p:nvSpPr>
          <p:cNvPr id="55" name="îŝḻiḋè"/>
          <p:cNvSpPr/>
          <p:nvPr/>
        </p:nvSpPr>
        <p:spPr>
          <a:xfrm>
            <a:off x="3341226" y="2843869"/>
            <a:ext cx="3052763" cy="19812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800" b="1"/>
          </a:p>
        </p:txBody>
      </p:sp>
      <p:grpSp>
        <p:nvGrpSpPr>
          <p:cNvPr id="75" name="ïś1íḋé"/>
          <p:cNvGrpSpPr/>
          <p:nvPr/>
        </p:nvGrpSpPr>
        <p:grpSpPr>
          <a:xfrm>
            <a:off x="3002890" y="3477687"/>
            <a:ext cx="676672" cy="676358"/>
            <a:chOff x="2953472" y="3177454"/>
            <a:chExt cx="1008468" cy="1008000"/>
          </a:xfrm>
        </p:grpSpPr>
        <p:sp>
          <p:nvSpPr>
            <p:cNvPr id="76" name="îšḷîdê"/>
            <p:cNvSpPr/>
            <p:nvPr/>
          </p:nvSpPr>
          <p:spPr>
            <a:xfrm>
              <a:off x="2953472" y="3177454"/>
              <a:ext cx="1008468" cy="1008000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rgbClr val="2C55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7" name="íšľîḍe"/>
            <p:cNvSpPr/>
            <p:nvPr/>
          </p:nvSpPr>
          <p:spPr>
            <a:xfrm>
              <a:off x="3213257" y="3469478"/>
              <a:ext cx="488898" cy="423950"/>
            </a:xfrm>
            <a:custGeom>
              <a:avLst/>
              <a:gdLst>
                <a:gd name="connsiteX0" fmla="*/ 370446 w 608203"/>
                <a:gd name="connsiteY0" fmla="*/ 121138 h 527406"/>
                <a:gd name="connsiteX1" fmla="*/ 296356 w 608203"/>
                <a:gd name="connsiteY1" fmla="*/ 179910 h 527406"/>
                <a:gd name="connsiteX2" fmla="*/ 311587 w 608203"/>
                <a:gd name="connsiteY2" fmla="*/ 195118 h 527406"/>
                <a:gd name="connsiteX3" fmla="*/ 304101 w 608203"/>
                <a:gd name="connsiteY3" fmla="*/ 66490 h 527406"/>
                <a:gd name="connsiteX4" fmla="*/ 183287 w 608203"/>
                <a:gd name="connsiteY4" fmla="*/ 186870 h 527406"/>
                <a:gd name="connsiteX5" fmla="*/ 191806 w 608203"/>
                <a:gd name="connsiteY5" fmla="*/ 231464 h 527406"/>
                <a:gd name="connsiteX6" fmla="*/ 199292 w 608203"/>
                <a:gd name="connsiteY6" fmla="*/ 228629 h 527406"/>
                <a:gd name="connsiteX7" fmla="*/ 204455 w 608203"/>
                <a:gd name="connsiteY7" fmla="*/ 226567 h 527406"/>
                <a:gd name="connsiteX8" fmla="*/ 216846 w 608203"/>
                <a:gd name="connsiteY8" fmla="*/ 221669 h 527406"/>
                <a:gd name="connsiteX9" fmla="*/ 210134 w 608203"/>
                <a:gd name="connsiteY9" fmla="*/ 186870 h 527406"/>
                <a:gd name="connsiteX10" fmla="*/ 304101 w 608203"/>
                <a:gd name="connsiteY10" fmla="*/ 93298 h 527406"/>
                <a:gd name="connsiteX11" fmla="*/ 370446 w 608203"/>
                <a:gd name="connsiteY11" fmla="*/ 120622 h 527406"/>
                <a:gd name="connsiteX12" fmla="*/ 376125 w 608203"/>
                <a:gd name="connsiteY12" fmla="*/ 114951 h 527406"/>
                <a:gd name="connsiteX13" fmla="*/ 406070 w 608203"/>
                <a:gd name="connsiteY13" fmla="*/ 186870 h 527406"/>
                <a:gd name="connsiteX14" fmla="*/ 398842 w 608203"/>
                <a:gd name="connsiteY14" fmla="*/ 224504 h 527406"/>
                <a:gd name="connsiteX15" fmla="*/ 408910 w 608203"/>
                <a:gd name="connsiteY15" fmla="*/ 228629 h 527406"/>
                <a:gd name="connsiteX16" fmla="*/ 416655 w 608203"/>
                <a:gd name="connsiteY16" fmla="*/ 186870 h 527406"/>
                <a:gd name="connsiteX17" fmla="*/ 383611 w 608203"/>
                <a:gd name="connsiteY17" fmla="*/ 107476 h 527406"/>
                <a:gd name="connsiteX18" fmla="*/ 389549 w 608203"/>
                <a:gd name="connsiteY18" fmla="*/ 101805 h 527406"/>
                <a:gd name="connsiteX19" fmla="*/ 304101 w 608203"/>
                <a:gd name="connsiteY19" fmla="*/ 66490 h 527406"/>
                <a:gd name="connsiteX20" fmla="*/ 304101 w 608203"/>
                <a:gd name="connsiteY20" fmla="*/ 58499 h 527406"/>
                <a:gd name="connsiteX21" fmla="*/ 432918 w 608203"/>
                <a:gd name="connsiteY21" fmla="*/ 186870 h 527406"/>
                <a:gd name="connsiteX22" fmla="*/ 423883 w 608203"/>
                <a:gd name="connsiteY22" fmla="*/ 234557 h 527406"/>
                <a:gd name="connsiteX23" fmla="*/ 304101 w 608203"/>
                <a:gd name="connsiteY23" fmla="*/ 315498 h 527406"/>
                <a:gd name="connsiteX24" fmla="*/ 184319 w 608203"/>
                <a:gd name="connsiteY24" fmla="*/ 234557 h 527406"/>
                <a:gd name="connsiteX25" fmla="*/ 175284 w 608203"/>
                <a:gd name="connsiteY25" fmla="*/ 186870 h 527406"/>
                <a:gd name="connsiteX26" fmla="*/ 304101 w 608203"/>
                <a:gd name="connsiteY26" fmla="*/ 58499 h 527406"/>
                <a:gd name="connsiteX27" fmla="*/ 52663 w 608203"/>
                <a:gd name="connsiteY27" fmla="*/ 21653 h 527406"/>
                <a:gd name="connsiteX28" fmla="*/ 21427 w 608203"/>
                <a:gd name="connsiteY28" fmla="*/ 52586 h 527406"/>
                <a:gd name="connsiteX29" fmla="*/ 21427 w 608203"/>
                <a:gd name="connsiteY29" fmla="*/ 322991 h 527406"/>
                <a:gd name="connsiteX30" fmla="*/ 52663 w 608203"/>
                <a:gd name="connsiteY30" fmla="*/ 353924 h 527406"/>
                <a:gd name="connsiteX31" fmla="*/ 555540 w 608203"/>
                <a:gd name="connsiteY31" fmla="*/ 353924 h 527406"/>
                <a:gd name="connsiteX32" fmla="*/ 586776 w 608203"/>
                <a:gd name="connsiteY32" fmla="*/ 322991 h 527406"/>
                <a:gd name="connsiteX33" fmla="*/ 586776 w 608203"/>
                <a:gd name="connsiteY33" fmla="*/ 52586 h 527406"/>
                <a:gd name="connsiteX34" fmla="*/ 555540 w 608203"/>
                <a:gd name="connsiteY34" fmla="*/ 21653 h 527406"/>
                <a:gd name="connsiteX35" fmla="*/ 52663 w 608203"/>
                <a:gd name="connsiteY35" fmla="*/ 0 h 527406"/>
                <a:gd name="connsiteX36" fmla="*/ 555540 w 608203"/>
                <a:gd name="connsiteY36" fmla="*/ 0 h 527406"/>
                <a:gd name="connsiteX37" fmla="*/ 608203 w 608203"/>
                <a:gd name="connsiteY37" fmla="*/ 52586 h 527406"/>
                <a:gd name="connsiteX38" fmla="*/ 608203 w 608203"/>
                <a:gd name="connsiteY38" fmla="*/ 387177 h 527406"/>
                <a:gd name="connsiteX39" fmla="*/ 555540 w 608203"/>
                <a:gd name="connsiteY39" fmla="*/ 439763 h 527406"/>
                <a:gd name="connsiteX40" fmla="*/ 325528 w 608203"/>
                <a:gd name="connsiteY40" fmla="*/ 439763 h 527406"/>
                <a:gd name="connsiteX41" fmla="*/ 325528 w 608203"/>
                <a:gd name="connsiteY41" fmla="*/ 484358 h 527406"/>
                <a:gd name="connsiteX42" fmla="*/ 486614 w 608203"/>
                <a:gd name="connsiteY42" fmla="*/ 484358 h 527406"/>
                <a:gd name="connsiteX43" fmla="*/ 508041 w 608203"/>
                <a:gd name="connsiteY43" fmla="*/ 505753 h 527406"/>
                <a:gd name="connsiteX44" fmla="*/ 508041 w 608203"/>
                <a:gd name="connsiteY44" fmla="*/ 527406 h 527406"/>
                <a:gd name="connsiteX45" fmla="*/ 100162 w 608203"/>
                <a:gd name="connsiteY45" fmla="*/ 527406 h 527406"/>
                <a:gd name="connsiteX46" fmla="*/ 100162 w 608203"/>
                <a:gd name="connsiteY46" fmla="*/ 505753 h 527406"/>
                <a:gd name="connsiteX47" fmla="*/ 121589 w 608203"/>
                <a:gd name="connsiteY47" fmla="*/ 484358 h 527406"/>
                <a:gd name="connsiteX48" fmla="*/ 282675 w 608203"/>
                <a:gd name="connsiteY48" fmla="*/ 484358 h 527406"/>
                <a:gd name="connsiteX49" fmla="*/ 282675 w 608203"/>
                <a:gd name="connsiteY49" fmla="*/ 439763 h 527406"/>
                <a:gd name="connsiteX50" fmla="*/ 52663 w 608203"/>
                <a:gd name="connsiteY50" fmla="*/ 439763 h 527406"/>
                <a:gd name="connsiteX51" fmla="*/ 0 w 608203"/>
                <a:gd name="connsiteY51" fmla="*/ 387177 h 527406"/>
                <a:gd name="connsiteX52" fmla="*/ 0 w 608203"/>
                <a:gd name="connsiteY52" fmla="*/ 52586 h 527406"/>
                <a:gd name="connsiteX53" fmla="*/ 52663 w 608203"/>
                <a:gd name="connsiteY53" fmla="*/ 0 h 52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8203" h="527406">
                  <a:moveTo>
                    <a:pt x="370446" y="121138"/>
                  </a:moveTo>
                  <a:lnTo>
                    <a:pt x="296356" y="179910"/>
                  </a:lnTo>
                  <a:lnTo>
                    <a:pt x="311587" y="195118"/>
                  </a:lnTo>
                  <a:close/>
                  <a:moveTo>
                    <a:pt x="304101" y="66490"/>
                  </a:moveTo>
                  <a:cubicBezTo>
                    <a:pt x="237498" y="66490"/>
                    <a:pt x="183287" y="120364"/>
                    <a:pt x="183287" y="186870"/>
                  </a:cubicBezTo>
                  <a:cubicBezTo>
                    <a:pt x="183287" y="202336"/>
                    <a:pt x="186384" y="217287"/>
                    <a:pt x="191806" y="231464"/>
                  </a:cubicBezTo>
                  <a:lnTo>
                    <a:pt x="199292" y="228629"/>
                  </a:lnTo>
                  <a:lnTo>
                    <a:pt x="204455" y="226567"/>
                  </a:lnTo>
                  <a:lnTo>
                    <a:pt x="216846" y="221669"/>
                  </a:lnTo>
                  <a:cubicBezTo>
                    <a:pt x="212458" y="210585"/>
                    <a:pt x="210134" y="198985"/>
                    <a:pt x="210134" y="186870"/>
                  </a:cubicBezTo>
                  <a:cubicBezTo>
                    <a:pt x="210134" y="135315"/>
                    <a:pt x="252471" y="93298"/>
                    <a:pt x="304101" y="93298"/>
                  </a:cubicBezTo>
                  <a:cubicBezTo>
                    <a:pt x="329142" y="93298"/>
                    <a:pt x="352633" y="102836"/>
                    <a:pt x="370446" y="120622"/>
                  </a:cubicBezTo>
                  <a:lnTo>
                    <a:pt x="376125" y="114951"/>
                  </a:lnTo>
                  <a:cubicBezTo>
                    <a:pt x="394712" y="133511"/>
                    <a:pt x="406070" y="158772"/>
                    <a:pt x="406070" y="186870"/>
                  </a:cubicBezTo>
                  <a:cubicBezTo>
                    <a:pt x="406070" y="200016"/>
                    <a:pt x="403747" y="212647"/>
                    <a:pt x="398842" y="224504"/>
                  </a:cubicBezTo>
                  <a:lnTo>
                    <a:pt x="408910" y="228629"/>
                  </a:lnTo>
                  <a:cubicBezTo>
                    <a:pt x="414073" y="215482"/>
                    <a:pt x="416913" y="201305"/>
                    <a:pt x="416655" y="186870"/>
                  </a:cubicBezTo>
                  <a:cubicBezTo>
                    <a:pt x="416655" y="155937"/>
                    <a:pt x="404263" y="127840"/>
                    <a:pt x="383611" y="107476"/>
                  </a:cubicBezTo>
                  <a:lnTo>
                    <a:pt x="389549" y="101805"/>
                  </a:lnTo>
                  <a:cubicBezTo>
                    <a:pt x="366573" y="78863"/>
                    <a:pt x="336370" y="66490"/>
                    <a:pt x="304101" y="66490"/>
                  </a:cubicBezTo>
                  <a:close/>
                  <a:moveTo>
                    <a:pt x="304101" y="58499"/>
                  </a:moveTo>
                  <a:cubicBezTo>
                    <a:pt x="375092" y="58499"/>
                    <a:pt x="432918" y="115982"/>
                    <a:pt x="432918" y="186870"/>
                  </a:cubicBezTo>
                  <a:cubicBezTo>
                    <a:pt x="432918" y="203883"/>
                    <a:pt x="429562" y="219864"/>
                    <a:pt x="423883" y="234557"/>
                  </a:cubicBezTo>
                  <a:cubicBezTo>
                    <a:pt x="404780" y="281988"/>
                    <a:pt x="358313" y="315498"/>
                    <a:pt x="304101" y="315498"/>
                  </a:cubicBezTo>
                  <a:cubicBezTo>
                    <a:pt x="249889" y="315498"/>
                    <a:pt x="203422" y="281988"/>
                    <a:pt x="184319" y="234557"/>
                  </a:cubicBezTo>
                  <a:cubicBezTo>
                    <a:pt x="178640" y="219864"/>
                    <a:pt x="175284" y="203883"/>
                    <a:pt x="175284" y="186870"/>
                  </a:cubicBezTo>
                  <a:cubicBezTo>
                    <a:pt x="175284" y="115982"/>
                    <a:pt x="233110" y="58499"/>
                    <a:pt x="304101" y="58499"/>
                  </a:cubicBezTo>
                  <a:close/>
                  <a:moveTo>
                    <a:pt x="52663" y="21653"/>
                  </a:moveTo>
                  <a:cubicBezTo>
                    <a:pt x="35367" y="21653"/>
                    <a:pt x="21427" y="35573"/>
                    <a:pt x="21427" y="52586"/>
                  </a:cubicBezTo>
                  <a:lnTo>
                    <a:pt x="21427" y="322991"/>
                  </a:lnTo>
                  <a:cubicBezTo>
                    <a:pt x="21427" y="340004"/>
                    <a:pt x="35367" y="353924"/>
                    <a:pt x="52663" y="353924"/>
                  </a:cubicBezTo>
                  <a:lnTo>
                    <a:pt x="555540" y="353924"/>
                  </a:lnTo>
                  <a:cubicBezTo>
                    <a:pt x="572836" y="353924"/>
                    <a:pt x="586776" y="340004"/>
                    <a:pt x="586776" y="322991"/>
                  </a:cubicBezTo>
                  <a:lnTo>
                    <a:pt x="586776" y="52586"/>
                  </a:lnTo>
                  <a:cubicBezTo>
                    <a:pt x="586776" y="35573"/>
                    <a:pt x="572836" y="21653"/>
                    <a:pt x="555540" y="21653"/>
                  </a:cubicBezTo>
                  <a:close/>
                  <a:moveTo>
                    <a:pt x="52663" y="0"/>
                  </a:moveTo>
                  <a:lnTo>
                    <a:pt x="555540" y="0"/>
                  </a:lnTo>
                  <a:cubicBezTo>
                    <a:pt x="584711" y="0"/>
                    <a:pt x="608203" y="23715"/>
                    <a:pt x="608203" y="52586"/>
                  </a:cubicBezTo>
                  <a:lnTo>
                    <a:pt x="608203" y="387177"/>
                  </a:lnTo>
                  <a:cubicBezTo>
                    <a:pt x="608203" y="416048"/>
                    <a:pt x="584711" y="439763"/>
                    <a:pt x="555540" y="439763"/>
                  </a:cubicBezTo>
                  <a:lnTo>
                    <a:pt x="325528" y="439763"/>
                  </a:lnTo>
                  <a:lnTo>
                    <a:pt x="325528" y="484358"/>
                  </a:lnTo>
                  <a:lnTo>
                    <a:pt x="486614" y="484358"/>
                  </a:lnTo>
                  <a:lnTo>
                    <a:pt x="508041" y="505753"/>
                  </a:lnTo>
                  <a:lnTo>
                    <a:pt x="508041" y="527406"/>
                  </a:lnTo>
                  <a:lnTo>
                    <a:pt x="100162" y="527406"/>
                  </a:lnTo>
                  <a:lnTo>
                    <a:pt x="100162" y="505753"/>
                  </a:lnTo>
                  <a:lnTo>
                    <a:pt x="121589" y="484358"/>
                  </a:lnTo>
                  <a:lnTo>
                    <a:pt x="282675" y="484358"/>
                  </a:lnTo>
                  <a:lnTo>
                    <a:pt x="282675" y="439763"/>
                  </a:lnTo>
                  <a:lnTo>
                    <a:pt x="52663" y="439763"/>
                  </a:lnTo>
                  <a:cubicBezTo>
                    <a:pt x="23750" y="439763"/>
                    <a:pt x="0" y="416048"/>
                    <a:pt x="0" y="387177"/>
                  </a:cubicBezTo>
                  <a:lnTo>
                    <a:pt x="0" y="52586"/>
                  </a:lnTo>
                  <a:cubicBezTo>
                    <a:pt x="0" y="23715"/>
                    <a:pt x="23750" y="0"/>
                    <a:pt x="52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1" name="ïsḻiḑé"/>
          <p:cNvGrpSpPr/>
          <p:nvPr/>
        </p:nvGrpSpPr>
        <p:grpSpPr>
          <a:xfrm>
            <a:off x="8017803" y="4516863"/>
            <a:ext cx="676672" cy="676358"/>
            <a:chOff x="2953472" y="3177454"/>
            <a:chExt cx="1008468" cy="1008000"/>
          </a:xfrm>
        </p:grpSpPr>
        <p:sp>
          <p:nvSpPr>
            <p:cNvPr id="82" name="ïŝļîdé"/>
            <p:cNvSpPr/>
            <p:nvPr/>
          </p:nvSpPr>
          <p:spPr>
            <a:xfrm>
              <a:off x="2953472" y="3177454"/>
              <a:ext cx="1008468" cy="1008000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rgbClr val="ED7D3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83" name="îsľïḑê"/>
            <p:cNvSpPr/>
            <p:nvPr/>
          </p:nvSpPr>
          <p:spPr>
            <a:xfrm>
              <a:off x="3213257" y="3469478"/>
              <a:ext cx="488898" cy="423950"/>
            </a:xfrm>
            <a:custGeom>
              <a:avLst/>
              <a:gdLst>
                <a:gd name="connsiteX0" fmla="*/ 370446 w 608203"/>
                <a:gd name="connsiteY0" fmla="*/ 121138 h 527406"/>
                <a:gd name="connsiteX1" fmla="*/ 296356 w 608203"/>
                <a:gd name="connsiteY1" fmla="*/ 179910 h 527406"/>
                <a:gd name="connsiteX2" fmla="*/ 311587 w 608203"/>
                <a:gd name="connsiteY2" fmla="*/ 195118 h 527406"/>
                <a:gd name="connsiteX3" fmla="*/ 304101 w 608203"/>
                <a:gd name="connsiteY3" fmla="*/ 66490 h 527406"/>
                <a:gd name="connsiteX4" fmla="*/ 183287 w 608203"/>
                <a:gd name="connsiteY4" fmla="*/ 186870 h 527406"/>
                <a:gd name="connsiteX5" fmla="*/ 191806 w 608203"/>
                <a:gd name="connsiteY5" fmla="*/ 231464 h 527406"/>
                <a:gd name="connsiteX6" fmla="*/ 199292 w 608203"/>
                <a:gd name="connsiteY6" fmla="*/ 228629 h 527406"/>
                <a:gd name="connsiteX7" fmla="*/ 204455 w 608203"/>
                <a:gd name="connsiteY7" fmla="*/ 226567 h 527406"/>
                <a:gd name="connsiteX8" fmla="*/ 216846 w 608203"/>
                <a:gd name="connsiteY8" fmla="*/ 221669 h 527406"/>
                <a:gd name="connsiteX9" fmla="*/ 210134 w 608203"/>
                <a:gd name="connsiteY9" fmla="*/ 186870 h 527406"/>
                <a:gd name="connsiteX10" fmla="*/ 304101 w 608203"/>
                <a:gd name="connsiteY10" fmla="*/ 93298 h 527406"/>
                <a:gd name="connsiteX11" fmla="*/ 370446 w 608203"/>
                <a:gd name="connsiteY11" fmla="*/ 120622 h 527406"/>
                <a:gd name="connsiteX12" fmla="*/ 376125 w 608203"/>
                <a:gd name="connsiteY12" fmla="*/ 114951 h 527406"/>
                <a:gd name="connsiteX13" fmla="*/ 406070 w 608203"/>
                <a:gd name="connsiteY13" fmla="*/ 186870 h 527406"/>
                <a:gd name="connsiteX14" fmla="*/ 398842 w 608203"/>
                <a:gd name="connsiteY14" fmla="*/ 224504 h 527406"/>
                <a:gd name="connsiteX15" fmla="*/ 408910 w 608203"/>
                <a:gd name="connsiteY15" fmla="*/ 228629 h 527406"/>
                <a:gd name="connsiteX16" fmla="*/ 416655 w 608203"/>
                <a:gd name="connsiteY16" fmla="*/ 186870 h 527406"/>
                <a:gd name="connsiteX17" fmla="*/ 383611 w 608203"/>
                <a:gd name="connsiteY17" fmla="*/ 107476 h 527406"/>
                <a:gd name="connsiteX18" fmla="*/ 389549 w 608203"/>
                <a:gd name="connsiteY18" fmla="*/ 101805 h 527406"/>
                <a:gd name="connsiteX19" fmla="*/ 304101 w 608203"/>
                <a:gd name="connsiteY19" fmla="*/ 66490 h 527406"/>
                <a:gd name="connsiteX20" fmla="*/ 304101 w 608203"/>
                <a:gd name="connsiteY20" fmla="*/ 58499 h 527406"/>
                <a:gd name="connsiteX21" fmla="*/ 432918 w 608203"/>
                <a:gd name="connsiteY21" fmla="*/ 186870 h 527406"/>
                <a:gd name="connsiteX22" fmla="*/ 423883 w 608203"/>
                <a:gd name="connsiteY22" fmla="*/ 234557 h 527406"/>
                <a:gd name="connsiteX23" fmla="*/ 304101 w 608203"/>
                <a:gd name="connsiteY23" fmla="*/ 315498 h 527406"/>
                <a:gd name="connsiteX24" fmla="*/ 184319 w 608203"/>
                <a:gd name="connsiteY24" fmla="*/ 234557 h 527406"/>
                <a:gd name="connsiteX25" fmla="*/ 175284 w 608203"/>
                <a:gd name="connsiteY25" fmla="*/ 186870 h 527406"/>
                <a:gd name="connsiteX26" fmla="*/ 304101 w 608203"/>
                <a:gd name="connsiteY26" fmla="*/ 58499 h 527406"/>
                <a:gd name="connsiteX27" fmla="*/ 52663 w 608203"/>
                <a:gd name="connsiteY27" fmla="*/ 21653 h 527406"/>
                <a:gd name="connsiteX28" fmla="*/ 21427 w 608203"/>
                <a:gd name="connsiteY28" fmla="*/ 52586 h 527406"/>
                <a:gd name="connsiteX29" fmla="*/ 21427 w 608203"/>
                <a:gd name="connsiteY29" fmla="*/ 322991 h 527406"/>
                <a:gd name="connsiteX30" fmla="*/ 52663 w 608203"/>
                <a:gd name="connsiteY30" fmla="*/ 353924 h 527406"/>
                <a:gd name="connsiteX31" fmla="*/ 555540 w 608203"/>
                <a:gd name="connsiteY31" fmla="*/ 353924 h 527406"/>
                <a:gd name="connsiteX32" fmla="*/ 586776 w 608203"/>
                <a:gd name="connsiteY32" fmla="*/ 322991 h 527406"/>
                <a:gd name="connsiteX33" fmla="*/ 586776 w 608203"/>
                <a:gd name="connsiteY33" fmla="*/ 52586 h 527406"/>
                <a:gd name="connsiteX34" fmla="*/ 555540 w 608203"/>
                <a:gd name="connsiteY34" fmla="*/ 21653 h 527406"/>
                <a:gd name="connsiteX35" fmla="*/ 52663 w 608203"/>
                <a:gd name="connsiteY35" fmla="*/ 0 h 527406"/>
                <a:gd name="connsiteX36" fmla="*/ 555540 w 608203"/>
                <a:gd name="connsiteY36" fmla="*/ 0 h 527406"/>
                <a:gd name="connsiteX37" fmla="*/ 608203 w 608203"/>
                <a:gd name="connsiteY37" fmla="*/ 52586 h 527406"/>
                <a:gd name="connsiteX38" fmla="*/ 608203 w 608203"/>
                <a:gd name="connsiteY38" fmla="*/ 387177 h 527406"/>
                <a:gd name="connsiteX39" fmla="*/ 555540 w 608203"/>
                <a:gd name="connsiteY39" fmla="*/ 439763 h 527406"/>
                <a:gd name="connsiteX40" fmla="*/ 325528 w 608203"/>
                <a:gd name="connsiteY40" fmla="*/ 439763 h 527406"/>
                <a:gd name="connsiteX41" fmla="*/ 325528 w 608203"/>
                <a:gd name="connsiteY41" fmla="*/ 484358 h 527406"/>
                <a:gd name="connsiteX42" fmla="*/ 486614 w 608203"/>
                <a:gd name="connsiteY42" fmla="*/ 484358 h 527406"/>
                <a:gd name="connsiteX43" fmla="*/ 508041 w 608203"/>
                <a:gd name="connsiteY43" fmla="*/ 505753 h 527406"/>
                <a:gd name="connsiteX44" fmla="*/ 508041 w 608203"/>
                <a:gd name="connsiteY44" fmla="*/ 527406 h 527406"/>
                <a:gd name="connsiteX45" fmla="*/ 100162 w 608203"/>
                <a:gd name="connsiteY45" fmla="*/ 527406 h 527406"/>
                <a:gd name="connsiteX46" fmla="*/ 100162 w 608203"/>
                <a:gd name="connsiteY46" fmla="*/ 505753 h 527406"/>
                <a:gd name="connsiteX47" fmla="*/ 121589 w 608203"/>
                <a:gd name="connsiteY47" fmla="*/ 484358 h 527406"/>
                <a:gd name="connsiteX48" fmla="*/ 282675 w 608203"/>
                <a:gd name="connsiteY48" fmla="*/ 484358 h 527406"/>
                <a:gd name="connsiteX49" fmla="*/ 282675 w 608203"/>
                <a:gd name="connsiteY49" fmla="*/ 439763 h 527406"/>
                <a:gd name="connsiteX50" fmla="*/ 52663 w 608203"/>
                <a:gd name="connsiteY50" fmla="*/ 439763 h 527406"/>
                <a:gd name="connsiteX51" fmla="*/ 0 w 608203"/>
                <a:gd name="connsiteY51" fmla="*/ 387177 h 527406"/>
                <a:gd name="connsiteX52" fmla="*/ 0 w 608203"/>
                <a:gd name="connsiteY52" fmla="*/ 52586 h 527406"/>
                <a:gd name="connsiteX53" fmla="*/ 52663 w 608203"/>
                <a:gd name="connsiteY53" fmla="*/ 0 h 52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8203" h="527406">
                  <a:moveTo>
                    <a:pt x="370446" y="121138"/>
                  </a:moveTo>
                  <a:lnTo>
                    <a:pt x="296356" y="179910"/>
                  </a:lnTo>
                  <a:lnTo>
                    <a:pt x="311587" y="195118"/>
                  </a:lnTo>
                  <a:close/>
                  <a:moveTo>
                    <a:pt x="304101" y="66490"/>
                  </a:moveTo>
                  <a:cubicBezTo>
                    <a:pt x="237498" y="66490"/>
                    <a:pt x="183287" y="120364"/>
                    <a:pt x="183287" y="186870"/>
                  </a:cubicBezTo>
                  <a:cubicBezTo>
                    <a:pt x="183287" y="202336"/>
                    <a:pt x="186384" y="217287"/>
                    <a:pt x="191806" y="231464"/>
                  </a:cubicBezTo>
                  <a:lnTo>
                    <a:pt x="199292" y="228629"/>
                  </a:lnTo>
                  <a:lnTo>
                    <a:pt x="204455" y="226567"/>
                  </a:lnTo>
                  <a:lnTo>
                    <a:pt x="216846" y="221669"/>
                  </a:lnTo>
                  <a:cubicBezTo>
                    <a:pt x="212458" y="210585"/>
                    <a:pt x="210134" y="198985"/>
                    <a:pt x="210134" y="186870"/>
                  </a:cubicBezTo>
                  <a:cubicBezTo>
                    <a:pt x="210134" y="135315"/>
                    <a:pt x="252471" y="93298"/>
                    <a:pt x="304101" y="93298"/>
                  </a:cubicBezTo>
                  <a:cubicBezTo>
                    <a:pt x="329142" y="93298"/>
                    <a:pt x="352633" y="102836"/>
                    <a:pt x="370446" y="120622"/>
                  </a:cubicBezTo>
                  <a:lnTo>
                    <a:pt x="376125" y="114951"/>
                  </a:lnTo>
                  <a:cubicBezTo>
                    <a:pt x="394712" y="133511"/>
                    <a:pt x="406070" y="158772"/>
                    <a:pt x="406070" y="186870"/>
                  </a:cubicBezTo>
                  <a:cubicBezTo>
                    <a:pt x="406070" y="200016"/>
                    <a:pt x="403747" y="212647"/>
                    <a:pt x="398842" y="224504"/>
                  </a:cubicBezTo>
                  <a:lnTo>
                    <a:pt x="408910" y="228629"/>
                  </a:lnTo>
                  <a:cubicBezTo>
                    <a:pt x="414073" y="215482"/>
                    <a:pt x="416913" y="201305"/>
                    <a:pt x="416655" y="186870"/>
                  </a:cubicBezTo>
                  <a:cubicBezTo>
                    <a:pt x="416655" y="155937"/>
                    <a:pt x="404263" y="127840"/>
                    <a:pt x="383611" y="107476"/>
                  </a:cubicBezTo>
                  <a:lnTo>
                    <a:pt x="389549" y="101805"/>
                  </a:lnTo>
                  <a:cubicBezTo>
                    <a:pt x="366573" y="78863"/>
                    <a:pt x="336370" y="66490"/>
                    <a:pt x="304101" y="66490"/>
                  </a:cubicBezTo>
                  <a:close/>
                  <a:moveTo>
                    <a:pt x="304101" y="58499"/>
                  </a:moveTo>
                  <a:cubicBezTo>
                    <a:pt x="375092" y="58499"/>
                    <a:pt x="432918" y="115982"/>
                    <a:pt x="432918" y="186870"/>
                  </a:cubicBezTo>
                  <a:cubicBezTo>
                    <a:pt x="432918" y="203883"/>
                    <a:pt x="429562" y="219864"/>
                    <a:pt x="423883" y="234557"/>
                  </a:cubicBezTo>
                  <a:cubicBezTo>
                    <a:pt x="404780" y="281988"/>
                    <a:pt x="358313" y="315498"/>
                    <a:pt x="304101" y="315498"/>
                  </a:cubicBezTo>
                  <a:cubicBezTo>
                    <a:pt x="249889" y="315498"/>
                    <a:pt x="203422" y="281988"/>
                    <a:pt x="184319" y="234557"/>
                  </a:cubicBezTo>
                  <a:cubicBezTo>
                    <a:pt x="178640" y="219864"/>
                    <a:pt x="175284" y="203883"/>
                    <a:pt x="175284" y="186870"/>
                  </a:cubicBezTo>
                  <a:cubicBezTo>
                    <a:pt x="175284" y="115982"/>
                    <a:pt x="233110" y="58499"/>
                    <a:pt x="304101" y="58499"/>
                  </a:cubicBezTo>
                  <a:close/>
                  <a:moveTo>
                    <a:pt x="52663" y="21653"/>
                  </a:moveTo>
                  <a:cubicBezTo>
                    <a:pt x="35367" y="21653"/>
                    <a:pt x="21427" y="35573"/>
                    <a:pt x="21427" y="52586"/>
                  </a:cubicBezTo>
                  <a:lnTo>
                    <a:pt x="21427" y="322991"/>
                  </a:lnTo>
                  <a:cubicBezTo>
                    <a:pt x="21427" y="340004"/>
                    <a:pt x="35367" y="353924"/>
                    <a:pt x="52663" y="353924"/>
                  </a:cubicBezTo>
                  <a:lnTo>
                    <a:pt x="555540" y="353924"/>
                  </a:lnTo>
                  <a:cubicBezTo>
                    <a:pt x="572836" y="353924"/>
                    <a:pt x="586776" y="340004"/>
                    <a:pt x="586776" y="322991"/>
                  </a:cubicBezTo>
                  <a:lnTo>
                    <a:pt x="586776" y="52586"/>
                  </a:lnTo>
                  <a:cubicBezTo>
                    <a:pt x="586776" y="35573"/>
                    <a:pt x="572836" y="21653"/>
                    <a:pt x="555540" y="21653"/>
                  </a:cubicBezTo>
                  <a:close/>
                  <a:moveTo>
                    <a:pt x="52663" y="0"/>
                  </a:moveTo>
                  <a:lnTo>
                    <a:pt x="555540" y="0"/>
                  </a:lnTo>
                  <a:cubicBezTo>
                    <a:pt x="584711" y="0"/>
                    <a:pt x="608203" y="23715"/>
                    <a:pt x="608203" y="52586"/>
                  </a:cubicBezTo>
                  <a:lnTo>
                    <a:pt x="608203" y="387177"/>
                  </a:lnTo>
                  <a:cubicBezTo>
                    <a:pt x="608203" y="416048"/>
                    <a:pt x="584711" y="439763"/>
                    <a:pt x="555540" y="439763"/>
                  </a:cubicBezTo>
                  <a:lnTo>
                    <a:pt x="325528" y="439763"/>
                  </a:lnTo>
                  <a:lnTo>
                    <a:pt x="325528" y="484358"/>
                  </a:lnTo>
                  <a:lnTo>
                    <a:pt x="486614" y="484358"/>
                  </a:lnTo>
                  <a:lnTo>
                    <a:pt x="508041" y="505753"/>
                  </a:lnTo>
                  <a:lnTo>
                    <a:pt x="508041" y="527406"/>
                  </a:lnTo>
                  <a:lnTo>
                    <a:pt x="100162" y="527406"/>
                  </a:lnTo>
                  <a:lnTo>
                    <a:pt x="100162" y="505753"/>
                  </a:lnTo>
                  <a:lnTo>
                    <a:pt x="121589" y="484358"/>
                  </a:lnTo>
                  <a:lnTo>
                    <a:pt x="282675" y="484358"/>
                  </a:lnTo>
                  <a:lnTo>
                    <a:pt x="282675" y="439763"/>
                  </a:lnTo>
                  <a:lnTo>
                    <a:pt x="52663" y="439763"/>
                  </a:lnTo>
                  <a:cubicBezTo>
                    <a:pt x="23750" y="439763"/>
                    <a:pt x="0" y="416048"/>
                    <a:pt x="0" y="387177"/>
                  </a:cubicBezTo>
                  <a:lnTo>
                    <a:pt x="0" y="52586"/>
                  </a:lnTo>
                  <a:cubicBezTo>
                    <a:pt x="0" y="23715"/>
                    <a:pt x="23750" y="0"/>
                    <a:pt x="52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3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  <p:bldLst>
      <p:bldP spid="52" grpId="0" animBg="1"/>
      <p:bldP spid="53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直角三角形 28"/>
          <p:cNvSpPr/>
          <p:nvPr/>
        </p:nvSpPr>
        <p:spPr>
          <a:xfrm rot="5400000" flipH="1" flipV="1">
            <a:off x="7263947" y="1929946"/>
            <a:ext cx="5798457" cy="4057650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589796" flipH="1">
            <a:off x="1804099" y="-2508992"/>
            <a:ext cx="7372562" cy="3833643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9143" y="411711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您的观看和聆听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512686" y="3944626"/>
            <a:ext cx="6153906" cy="0"/>
          </a:xfrm>
          <a:prstGeom prst="line">
            <a:avLst/>
          </a:prstGeom>
          <a:ln w="22225">
            <a:solidFill>
              <a:srgbClr val="3462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12686" y="2959965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0" b="26681"/>
          <a:stretch>
            <a:fillRect/>
          </a:stretch>
        </p:blipFill>
        <p:spPr>
          <a:xfrm>
            <a:off x="6666592" y="0"/>
            <a:ext cx="5525408" cy="5027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0751200" y="284862"/>
            <a:ext cx="12508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5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0" name="直角三角形 59"/>
          <p:cNvSpPr/>
          <p:nvPr/>
        </p:nvSpPr>
        <p:spPr>
          <a:xfrm rot="16200000" flipV="1">
            <a:off x="-1561446" y="1592978"/>
            <a:ext cx="6819168" cy="3696276"/>
          </a:xfrm>
          <a:prstGeom prst="rtTriangle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b="2672"/>
          <a:stretch>
            <a:fillRect/>
          </a:stretch>
        </p:blipFill>
        <p:spPr>
          <a:xfrm>
            <a:off x="320258" y="0"/>
            <a:ext cx="6901683" cy="6858000"/>
          </a:xfrm>
          <a:custGeom>
            <a:avLst/>
            <a:gdLst>
              <a:gd name="connsiteX0" fmla="*/ 0 w 6901683"/>
              <a:gd name="connsiteY0" fmla="*/ 0 h 6674773"/>
              <a:gd name="connsiteX1" fmla="*/ 6901683 w 6901683"/>
              <a:gd name="connsiteY1" fmla="*/ 0 h 6674773"/>
              <a:gd name="connsiteX2" fmla="*/ 6901683 w 6901683"/>
              <a:gd name="connsiteY2" fmla="*/ 1 h 6674773"/>
              <a:gd name="connsiteX3" fmla="*/ 3206463 w 6901683"/>
              <a:gd name="connsiteY3" fmla="*/ 1 h 6674773"/>
              <a:gd name="connsiteX4" fmla="*/ 6802957 w 6901683"/>
              <a:gd name="connsiteY4" fmla="*/ 6674773 h 6674773"/>
              <a:gd name="connsiteX5" fmla="*/ 3588234 w 6901683"/>
              <a:gd name="connsiteY5" fmla="*/ 6674773 h 6674773"/>
              <a:gd name="connsiteX6" fmla="*/ 0 w 6901683"/>
              <a:gd name="connsiteY6" fmla="*/ 53038 h 667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683" h="6674773">
                <a:moveTo>
                  <a:pt x="0" y="0"/>
                </a:moveTo>
                <a:lnTo>
                  <a:pt x="6901683" y="0"/>
                </a:lnTo>
                <a:lnTo>
                  <a:pt x="6901683" y="1"/>
                </a:lnTo>
                <a:lnTo>
                  <a:pt x="3206463" y="1"/>
                </a:lnTo>
                <a:lnTo>
                  <a:pt x="6802957" y="6674773"/>
                </a:lnTo>
                <a:lnTo>
                  <a:pt x="3588234" y="6674773"/>
                </a:lnTo>
                <a:lnTo>
                  <a:pt x="0" y="53038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3583898" y="563652"/>
            <a:ext cx="916950" cy="684000"/>
            <a:chOff x="5020530" y="687762"/>
            <a:chExt cx="1017724" cy="756000"/>
          </a:xfrm>
        </p:grpSpPr>
        <p:sp>
          <p:nvSpPr>
            <p:cNvPr id="5" name="椭圆 4"/>
            <p:cNvSpPr/>
            <p:nvPr/>
          </p:nvSpPr>
          <p:spPr>
            <a:xfrm>
              <a:off x="5020530" y="687762"/>
              <a:ext cx="792000" cy="756000"/>
            </a:xfrm>
            <a:prstGeom prst="ellipse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126014" y="837977"/>
              <a:ext cx="912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16523" y="3885757"/>
            <a:ext cx="897900" cy="684000"/>
            <a:chOff x="5020530" y="687762"/>
            <a:chExt cx="996580" cy="756000"/>
          </a:xfrm>
        </p:grpSpPr>
        <p:sp>
          <p:nvSpPr>
            <p:cNvPr id="42" name="椭圆 41"/>
            <p:cNvSpPr/>
            <p:nvPr/>
          </p:nvSpPr>
          <p:spPr>
            <a:xfrm>
              <a:off x="5020530" y="687762"/>
              <a:ext cx="792000" cy="756000"/>
            </a:xfrm>
            <a:prstGeom prst="ellipse">
              <a:avLst/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104870" y="837977"/>
              <a:ext cx="912240" cy="508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944745" y="69977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软件定义汽车</a:t>
            </a:r>
            <a:endParaRPr lang="zh-CN" altLang="en-US" sz="2400" b="1" dirty="0">
              <a:solidFill>
                <a:srgbClr val="2C5568"/>
              </a:solidFill>
              <a:uFillTx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8898" y="1664816"/>
            <a:ext cx="35702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什么是“软件定义汽车”</a:t>
            </a:r>
            <a:endParaRPr lang="zh-CN" altLang="en-US" sz="24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6523" y="2695575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软件如何定义汽车</a:t>
            </a:r>
            <a:endParaRPr lang="zh-CN" altLang="en-US" sz="2400" dirty="0">
              <a:solidFill>
                <a:srgbClr val="2C5568"/>
              </a:solidFill>
              <a:uFillTx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3195" y="399732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软件定义风机</a:t>
            </a:r>
            <a:endParaRPr lang="zh-CN" altLang="en-US" sz="2400" b="1" dirty="0">
              <a:solidFill>
                <a:srgbClr val="2C5568"/>
              </a:solidFill>
              <a:uFillTx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56425" y="4989830"/>
            <a:ext cx="17235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 smtClean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未来的风机</a:t>
            </a:r>
            <a:endParaRPr lang="zh-CN" altLang="en-US" sz="2400" dirty="0">
              <a:solidFill>
                <a:srgbClr val="2C5568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>
            <a:off x="7850" y="0"/>
            <a:ext cx="4297449" cy="6858000"/>
          </a:xfrm>
          <a:prstGeom prst="parallelogram">
            <a:avLst>
              <a:gd name="adj" fmla="val 71550"/>
            </a:avLst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58581" y="1819969"/>
            <a:ext cx="264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000" b="1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b="10018"/>
          <a:stretch>
            <a:fillRect/>
          </a:stretch>
        </p:blipFill>
        <p:spPr>
          <a:xfrm flipH="1">
            <a:off x="990601" y="0"/>
            <a:ext cx="6448381" cy="6858000"/>
          </a:xfrm>
          <a:custGeom>
            <a:avLst/>
            <a:gdLst>
              <a:gd name="connsiteX0" fmla="*/ 5226511 w 5226511"/>
              <a:gd name="connsiteY0" fmla="*/ 0 h 4673166"/>
              <a:gd name="connsiteX1" fmla="*/ 0 w 5226511"/>
              <a:gd name="connsiteY1" fmla="*/ 0 h 4673166"/>
              <a:gd name="connsiteX2" fmla="*/ 0 w 5226511"/>
              <a:gd name="connsiteY2" fmla="*/ 40165 h 4673166"/>
              <a:gd name="connsiteX3" fmla="*/ 2510564 w 5226511"/>
              <a:gd name="connsiteY3" fmla="*/ 4673166 h 4673166"/>
              <a:gd name="connsiteX4" fmla="*/ 4946182 w 5226511"/>
              <a:gd name="connsiteY4" fmla="*/ 4673166 h 4673166"/>
              <a:gd name="connsiteX5" fmla="*/ 2428192 w 5226511"/>
              <a:gd name="connsiteY5" fmla="*/ 1 h 4673166"/>
              <a:gd name="connsiteX6" fmla="*/ 5226511 w 5226511"/>
              <a:gd name="connsiteY6" fmla="*/ 1 h 46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6511" h="4673166">
                <a:moveTo>
                  <a:pt x="5226511" y="0"/>
                </a:moveTo>
                <a:lnTo>
                  <a:pt x="0" y="0"/>
                </a:lnTo>
                <a:lnTo>
                  <a:pt x="0" y="40165"/>
                </a:lnTo>
                <a:lnTo>
                  <a:pt x="2510564" y="4673166"/>
                </a:lnTo>
                <a:lnTo>
                  <a:pt x="4946182" y="4673166"/>
                </a:lnTo>
                <a:lnTo>
                  <a:pt x="2428192" y="1"/>
                </a:lnTo>
                <a:lnTo>
                  <a:pt x="5226511" y="1"/>
                </a:lnTo>
                <a:close/>
              </a:path>
            </a:pathLst>
          </a:custGeom>
        </p:spPr>
      </p:pic>
      <p:sp>
        <p:nvSpPr>
          <p:cNvPr id="29" name="矩形 28"/>
          <p:cNvSpPr/>
          <p:nvPr/>
        </p:nvSpPr>
        <p:spPr>
          <a:xfrm>
            <a:off x="6976110" y="2552700"/>
            <a:ext cx="3853180" cy="81407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 algn="dist">
              <a:defRPr/>
            </a:pPr>
            <a:r>
              <a:rPr lang="zh-CN" altLang="en-US" sz="4500" b="1" kern="100" dirty="0">
                <a:solidFill>
                  <a:srgbClr val="2C55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软件定义汽车</a:t>
            </a:r>
            <a:endParaRPr lang="zh-CN" altLang="zh-CN" sz="4500" b="1" kern="100" dirty="0">
              <a:solidFill>
                <a:srgbClr val="2C55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53150" y="3619500"/>
            <a:ext cx="4591050" cy="0"/>
          </a:xfrm>
          <a:prstGeom prst="line">
            <a:avLst/>
          </a:prstGeom>
          <a:ln w="38100">
            <a:solidFill>
              <a:srgbClr val="2C55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94550" y="3870325"/>
            <a:ext cx="3766185" cy="614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1700" dirty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1700" dirty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软件定义汽车</a:t>
            </a:r>
            <a:r>
              <a:rPr lang="en-US" altLang="zh-CN" sz="1700" dirty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软件如何定义汽车</a:t>
            </a:r>
            <a:endParaRPr lang="zh-CN" altLang="en-US" sz="1700" dirty="0">
              <a:solidFill>
                <a:srgbClr val="2C556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1600" y="92710"/>
            <a:ext cx="7010400" cy="480060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412305" y="101696"/>
              <a:ext cx="407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C55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什么是“软件定义汽车”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03197" y="864096"/>
            <a:ext cx="11548199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软件定义汽车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SDV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Software Defined Vehicles)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3600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深度参与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汽车的定义、开发、验证、销售、服务等过程中，并不断改变和优化各个过程，实现体验、过程持续优化、价值持续创造。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360000" algn="r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——2020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下午在举办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的“中国汽车论坛”分论坛上，华为智能汽车解决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蔡建永在题为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华为计算与通信架构使能软件定义汽车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演讲中描述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07" y="2406503"/>
            <a:ext cx="5332492" cy="199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54" y="2406504"/>
            <a:ext cx="5903152" cy="199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418908" y="4542920"/>
            <a:ext cx="5456792" cy="73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空中下载技术（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Air Technology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360000" algn="ctr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通过移动通信技术进行无线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系统升级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03198" y="5959924"/>
            <a:ext cx="11807246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360000" algn="ctr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关键路线，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是重要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200" y="2187885"/>
            <a:ext cx="11807244" cy="3298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1091" y="4542920"/>
            <a:ext cx="5922015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电子电气架构（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Electical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Engineering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“三步走”进化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路线：传统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域控制器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中央集中式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7397" y="2053423"/>
            <a:ext cx="2017047" cy="271603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</a:t>
            </a:r>
            <a:r>
              <a:rPr lang="en-US" altLang="zh-CN" b="1" dirty="0" smtClean="0"/>
              <a:t>EE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17" name="矩形 16"/>
          <p:cNvSpPr/>
          <p:nvPr/>
        </p:nvSpPr>
        <p:spPr>
          <a:xfrm>
            <a:off x="9858652" y="2070021"/>
            <a:ext cx="2017047" cy="271603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1593B-6FF9-4277-A3C0-22A9A27F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160" y="365125"/>
            <a:ext cx="167640" cy="244475"/>
          </a:xfrm>
        </p:spPr>
        <p:txBody>
          <a:bodyPr>
            <a:normAutofit fontScale="90000"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ADB9D40-CCD2-42BD-B60A-C75064D0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76" y="895740"/>
            <a:ext cx="11236224" cy="1855081"/>
          </a:xfrm>
        </p:spPr>
        <p:txBody>
          <a:bodyPr>
            <a:noAutofit/>
          </a:bodyPr>
          <a:lstStyle/>
          <a:p>
            <a:pPr marL="0" indent="3600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智能驾驶、车联网、智能座舱等功能的实现，都主要由于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定义。如：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底层软件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Autosar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，操作系统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QNX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Andriod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安全软件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娱乐化、智能化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等。软件决定产品的性能，类似于手机的操作系统，软件的可靠度将直接影响产品的性能。而且汽车还涉及到一些安全层面的功能，黑科技功能不断增加的同时，软件显得更加至关重要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3600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在全新的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之下，汽车硬件的行业壁垒就被大大削弱了。智能汽车实现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了软硬件分离，并能够通过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自主学习及远程软件的迭代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，在不改变硬件的前提下带来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持续优化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GB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079E019-D331-45A2-9A2F-41120DD6CFE1}"/>
              </a:ext>
            </a:extLst>
          </p:cNvPr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D131B64D-BF82-4F56-B4AC-112C352E343E}"/>
                </a:ext>
              </a:extLst>
            </p:cNvPr>
            <p:cNvSpPr txBox="1"/>
            <p:nvPr/>
          </p:nvSpPr>
          <p:spPr>
            <a:xfrm>
              <a:off x="1412305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2C5568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软件如何定义汽车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xmlns="" id="{90E92316-8281-43C6-9EE0-56B4D9BBE17B}"/>
                </a:ext>
              </a:extLst>
            </p:cNvPr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9E86B410-93BB-4F7C-B737-A6946EB18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87289C8-646F-41E2-9F85-059928416F88}"/>
              </a:ext>
            </a:extLst>
          </p:cNvPr>
          <p:cNvSpPr/>
          <p:nvPr/>
        </p:nvSpPr>
        <p:spPr>
          <a:xfrm>
            <a:off x="5181600" y="92710"/>
            <a:ext cx="7010400" cy="480060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1B5D911-A782-404A-B1F7-C661811A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76" y="2649221"/>
            <a:ext cx="5279924" cy="35966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81600" y="148074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重新定义汽车的功能和性能</a:t>
            </a:r>
            <a:endParaRPr lang="en-GB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30D10DB5-4F83-4B8C-9483-9027AEF05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511" y="2730488"/>
            <a:ext cx="5268062" cy="343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8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1593B-6FF9-4277-A3C0-22A9A27F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079E019-D331-45A2-9A2F-41120DD6CFE1}"/>
              </a:ext>
            </a:extLst>
          </p:cNvPr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D131B64D-BF82-4F56-B4AC-112C352E343E}"/>
                </a:ext>
              </a:extLst>
            </p:cNvPr>
            <p:cNvSpPr txBox="1"/>
            <p:nvPr/>
          </p:nvSpPr>
          <p:spPr>
            <a:xfrm>
              <a:off x="1412305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2C5568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软件如何定义汽车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xmlns="" id="{90E92316-8281-43C6-9EE0-56B4D9BBE17B}"/>
                </a:ext>
              </a:extLst>
            </p:cNvPr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9E86B410-93BB-4F7C-B737-A6946EB18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87289C8-646F-41E2-9F85-059928416F88}"/>
              </a:ext>
            </a:extLst>
          </p:cNvPr>
          <p:cNvSpPr/>
          <p:nvPr/>
        </p:nvSpPr>
        <p:spPr>
          <a:xfrm>
            <a:off x="5181600" y="92710"/>
            <a:ext cx="7010400" cy="480060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F7333D4-835B-49DD-9472-4F3891DF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11" y="2228393"/>
            <a:ext cx="5829300" cy="32670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539F95C-5C00-4FB1-8592-5EF36A58F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69" y="1204663"/>
            <a:ext cx="4767153" cy="51700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D9A8BEAE-7E8C-4B94-856D-45EB30814F4E}"/>
              </a:ext>
            </a:extLst>
          </p:cNvPr>
          <p:cNvSpPr txBox="1"/>
          <p:nvPr/>
        </p:nvSpPr>
        <p:spPr>
          <a:xfrm>
            <a:off x="5579611" y="1720562"/>
            <a:ext cx="3570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特斯拉 </a:t>
            </a:r>
            <a:r>
              <a:rPr lang="en-US" altLang="zh-CN" sz="1600" dirty="0"/>
              <a:t>7 </a:t>
            </a:r>
            <a:r>
              <a:rPr lang="zh-CN" altLang="en-US" sz="1600" dirty="0"/>
              <a:t>年中 </a:t>
            </a:r>
            <a:r>
              <a:rPr lang="en-US" altLang="zh-CN" sz="1600" dirty="0"/>
              <a:t>10 </a:t>
            </a:r>
            <a:r>
              <a:rPr lang="zh-CN" altLang="en-US" sz="1600" dirty="0"/>
              <a:t>次软件更新亮点：</a:t>
            </a:r>
          </a:p>
        </p:txBody>
      </p:sp>
      <p:sp>
        <p:nvSpPr>
          <p:cNvPr id="8" name="矩形 7"/>
          <p:cNvSpPr/>
          <p:nvPr/>
        </p:nvSpPr>
        <p:spPr>
          <a:xfrm>
            <a:off x="5181600" y="147217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重新定义汽车的功能和性能</a:t>
            </a:r>
            <a:endParaRPr lang="en-GB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9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E1593B-6FF9-4277-A3C0-22A9A27F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7680" y="669467"/>
            <a:ext cx="187960" cy="207328"/>
          </a:xfrm>
        </p:spPr>
        <p:txBody>
          <a:bodyPr>
            <a:normAutofit fontScale="90000"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ADB9D40-CCD2-42BD-B60A-C75064D0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1198975"/>
            <a:ext cx="10515600" cy="846203"/>
          </a:xfrm>
        </p:spPr>
        <p:txBody>
          <a:bodyPr>
            <a:noAutofit/>
          </a:bodyPr>
          <a:lstStyle/>
          <a:p>
            <a:pPr marL="0" indent="36000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特斯拉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能够通过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硬件升级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做到常用常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新。软件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降成本的同时，大大缩短功能的迭代周期，给消费者带来用户体验的极大提升，其功能付费升级模式也逐渐被传统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OEM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效仿，国产供应商的产品开发流程和售后维护提供新的思路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GB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079E019-D331-45A2-9A2F-41120DD6CFE1}"/>
              </a:ext>
            </a:extLst>
          </p:cNvPr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D131B64D-BF82-4F56-B4AC-112C352E343E}"/>
                </a:ext>
              </a:extLst>
            </p:cNvPr>
            <p:cNvSpPr txBox="1"/>
            <p:nvPr/>
          </p:nvSpPr>
          <p:spPr>
            <a:xfrm>
              <a:off x="1412305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2C5568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软件如何定义汽车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xmlns="" id="{90E92316-8281-43C6-9EE0-56B4D9BBE17B}"/>
                </a:ext>
              </a:extLst>
            </p:cNvPr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9E86B410-93BB-4F7C-B737-A6946EB18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87289C8-646F-41E2-9F85-059928416F88}"/>
              </a:ext>
            </a:extLst>
          </p:cNvPr>
          <p:cNvSpPr/>
          <p:nvPr/>
        </p:nvSpPr>
        <p:spPr>
          <a:xfrm>
            <a:off x="5181600" y="92710"/>
            <a:ext cx="7010400" cy="480060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144EF85-09EE-413D-823B-9284F03CD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17" y="2491890"/>
            <a:ext cx="9934805" cy="3490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5181600" y="147217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缩短功能的迭代周期</a:t>
            </a:r>
            <a:endParaRPr lang="en-GB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08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079E019-D331-45A2-9A2F-41120DD6CFE1}"/>
              </a:ext>
            </a:extLst>
          </p:cNvPr>
          <p:cNvGrpSpPr/>
          <p:nvPr/>
        </p:nvGrpSpPr>
        <p:grpSpPr>
          <a:xfrm>
            <a:off x="0" y="-9466"/>
            <a:ext cx="5486401" cy="619066"/>
            <a:chOff x="0" y="-9466"/>
            <a:chExt cx="5486401" cy="6190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D131B64D-BF82-4F56-B4AC-112C352E343E}"/>
                </a:ext>
              </a:extLst>
            </p:cNvPr>
            <p:cNvSpPr txBox="1"/>
            <p:nvPr/>
          </p:nvSpPr>
          <p:spPr>
            <a:xfrm>
              <a:off x="1412305" y="101696"/>
              <a:ext cx="407409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2C5568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软件如何定义汽车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xmlns="" id="{90E92316-8281-43C6-9EE0-56B4D9BBE17B}"/>
                </a:ext>
              </a:extLst>
            </p:cNvPr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9E86B410-93BB-4F7C-B737-A6946EB18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87289C8-646F-41E2-9F85-059928416F88}"/>
              </a:ext>
            </a:extLst>
          </p:cNvPr>
          <p:cNvSpPr/>
          <p:nvPr/>
        </p:nvSpPr>
        <p:spPr>
          <a:xfrm>
            <a:off x="5181600" y="92710"/>
            <a:ext cx="7010400" cy="480060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81600" y="148074"/>
            <a:ext cx="7010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软件缩短功能的迭代周期</a:t>
            </a:r>
            <a:endParaRPr lang="en-GB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CA42F56-7584-4430-B5AD-1DBF8EE4FAD2}"/>
              </a:ext>
            </a:extLst>
          </p:cNvPr>
          <p:cNvSpPr/>
          <p:nvPr/>
        </p:nvSpPr>
        <p:spPr>
          <a:xfrm>
            <a:off x="5181600" y="92446"/>
            <a:ext cx="7010400" cy="480164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F5B7B735-3375-4294-9314-B0689A18783E}"/>
              </a:ext>
            </a:extLst>
          </p:cNvPr>
          <p:cNvGrpSpPr/>
          <p:nvPr/>
        </p:nvGrpSpPr>
        <p:grpSpPr>
          <a:xfrm>
            <a:off x="0" y="-9466"/>
            <a:ext cx="1369378" cy="619066"/>
            <a:chOff x="0" y="-9466"/>
            <a:chExt cx="1369378" cy="619066"/>
          </a:xfrm>
        </p:grpSpPr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xmlns="" id="{F07DEF9B-4D2A-41AA-B6AA-98D5323CCD71}"/>
                </a:ext>
              </a:extLst>
            </p:cNvPr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725315AC-B04B-4BCB-97A4-249D51918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/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18" name="TextBox 12">
            <a:extLst>
              <a:ext uri="{FF2B5EF4-FFF2-40B4-BE49-F238E27FC236}">
                <a16:creationId xmlns:a16="http://schemas.microsoft.com/office/drawing/2014/main" xmlns="" id="{AA4EDC32-D222-415B-939E-207E4D987F4E}"/>
              </a:ext>
            </a:extLst>
          </p:cNvPr>
          <p:cNvSpPr txBox="1"/>
          <p:nvPr/>
        </p:nvSpPr>
        <p:spPr>
          <a:xfrm>
            <a:off x="914928" y="1646760"/>
            <a:ext cx="4218214" cy="410306"/>
          </a:xfrm>
          <a:prstGeom prst="rect">
            <a:avLst/>
          </a:prstGeom>
          <a:noFill/>
        </p:spPr>
        <p:txBody>
          <a:bodyPr wrap="square" lIns="101541" tIns="50769" rIns="101541" bIns="50769" rtlCol="0">
            <a:spAutoFit/>
          </a:bodyPr>
          <a:lstStyle/>
          <a:p>
            <a:pPr algn="ctr">
              <a:buClr>
                <a:schemeClr val="tx1">
                  <a:lumMod val="90000"/>
                  <a:lumOff val="10000"/>
                </a:schemeClr>
              </a:buClr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快速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修复软件缺陷，减少召回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成本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xmlns="" id="{FD076E14-D3A5-4348-9F6F-4DC17D586B75}"/>
              </a:ext>
            </a:extLst>
          </p:cNvPr>
          <p:cNvSpPr txBox="1"/>
          <p:nvPr/>
        </p:nvSpPr>
        <p:spPr>
          <a:xfrm>
            <a:off x="7305446" y="5999336"/>
            <a:ext cx="4795114" cy="410306"/>
          </a:xfrm>
          <a:prstGeom prst="rect">
            <a:avLst/>
          </a:prstGeom>
          <a:noFill/>
        </p:spPr>
        <p:txBody>
          <a:bodyPr wrap="square" lIns="101541" tIns="50769" rIns="101541" bIns="50769" rtlCol="0">
            <a:spAutoFit/>
          </a:bodyPr>
          <a:lstStyle/>
          <a:p>
            <a:pPr algn="ctr">
              <a:buClr>
                <a:schemeClr val="tx1">
                  <a:lumMod val="90000"/>
                  <a:lumOff val="10000"/>
                </a:schemeClr>
              </a:buClr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提高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车型研发效率，提高车型迭代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质量</a:t>
            </a:r>
            <a:endParaRPr lang="en-GB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xmlns="" id="{D4A52202-8602-4259-A57E-21F4F917F47B}"/>
              </a:ext>
            </a:extLst>
          </p:cNvPr>
          <p:cNvSpPr txBox="1"/>
          <p:nvPr/>
        </p:nvSpPr>
        <p:spPr>
          <a:xfrm>
            <a:off x="1015999" y="3820781"/>
            <a:ext cx="3837111" cy="410306"/>
          </a:xfrm>
          <a:prstGeom prst="rect">
            <a:avLst/>
          </a:prstGeom>
          <a:noFill/>
        </p:spPr>
        <p:txBody>
          <a:bodyPr wrap="square" lIns="101541" tIns="50769" rIns="101541" bIns="50769" rtlCol="0">
            <a:spAutoFit/>
          </a:bodyPr>
          <a:lstStyle/>
          <a:p>
            <a:pPr algn="ctr">
              <a:buClr>
                <a:schemeClr val="tx1">
                  <a:lumMod val="90000"/>
                  <a:lumOff val="10000"/>
                </a:schemeClr>
              </a:buClr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缩短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新产品、功能开发上市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周期</a:t>
            </a:r>
            <a:endParaRPr lang="en-GB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xmlns="" id="{44C71D0B-4257-4547-B6FD-A644D1733BC5}"/>
              </a:ext>
            </a:extLst>
          </p:cNvPr>
          <p:cNvSpPr txBox="1"/>
          <p:nvPr/>
        </p:nvSpPr>
        <p:spPr>
          <a:xfrm>
            <a:off x="7089680" y="1088895"/>
            <a:ext cx="5010880" cy="2041522"/>
          </a:xfrm>
          <a:prstGeom prst="rect">
            <a:avLst/>
          </a:prstGeom>
          <a:noFill/>
        </p:spPr>
        <p:txBody>
          <a:bodyPr wrap="square" lIns="101541" tIns="50769" rIns="101541" bIns="50769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软件缺陷及时响应，快速修复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问题；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车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企向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终端客户推送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新产品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功能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用户可及时方便更新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使用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，缩短新产品、新功能开发上市的周期；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通过分析用户车辆使用情况，依据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用户喜好，针对性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修改软件功能和参数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，有效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提升用户满意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；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研发人员有望更新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完软件代码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，及时传达给用户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，快速完成问题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反馈闭环，促进软件的功能升级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车型的优化迭代。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CA410FB6-8DCD-4BC7-9075-A82865D5AED0}"/>
              </a:ext>
            </a:extLst>
          </p:cNvPr>
          <p:cNvGrpSpPr/>
          <p:nvPr/>
        </p:nvGrpSpPr>
        <p:grpSpPr>
          <a:xfrm>
            <a:off x="3809071" y="5398823"/>
            <a:ext cx="3927273" cy="647703"/>
            <a:chOff x="3809071" y="5398823"/>
            <a:chExt cx="3927273" cy="647703"/>
          </a:xfrm>
        </p:grpSpPr>
        <p:sp>
          <p:nvSpPr>
            <p:cNvPr id="27" name="íŝ1íde">
              <a:extLst>
                <a:ext uri="{FF2B5EF4-FFF2-40B4-BE49-F238E27FC236}">
                  <a16:creationId xmlns:a16="http://schemas.microsoft.com/office/drawing/2014/main" xmlns="" id="{B54F7FF4-07E5-4440-AA0D-F9B48424C2A0}"/>
                </a:ext>
              </a:extLst>
            </p:cNvPr>
            <p:cNvSpPr/>
            <p:nvPr/>
          </p:nvSpPr>
          <p:spPr bwMode="auto">
            <a:xfrm>
              <a:off x="3809071" y="5398823"/>
              <a:ext cx="2088080" cy="310758"/>
            </a:xfrm>
            <a:custGeom>
              <a:avLst/>
              <a:gdLst>
                <a:gd name="T0" fmla="*/ 35 w 1474"/>
                <a:gd name="T1" fmla="*/ 229 h 230"/>
                <a:gd name="T2" fmla="*/ 222 w 1474"/>
                <a:gd name="T3" fmla="*/ 94 h 230"/>
                <a:gd name="T4" fmla="*/ 1474 w 1474"/>
                <a:gd name="T5" fmla="*/ 23 h 230"/>
                <a:gd name="T6" fmla="*/ 588 w 1474"/>
                <a:gd name="T7" fmla="*/ 83 h 230"/>
                <a:gd name="T8" fmla="*/ 454 w 1474"/>
                <a:gd name="T9" fmla="*/ 230 h 230"/>
                <a:gd name="T10" fmla="*/ 35 w 1474"/>
                <a:gd name="T11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4" h="230">
                  <a:moveTo>
                    <a:pt x="35" y="229"/>
                  </a:moveTo>
                  <a:cubicBezTo>
                    <a:pt x="0" y="183"/>
                    <a:pt x="57" y="136"/>
                    <a:pt x="222" y="94"/>
                  </a:cubicBezTo>
                  <a:cubicBezTo>
                    <a:pt x="509" y="22"/>
                    <a:pt x="988" y="0"/>
                    <a:pt x="1474" y="23"/>
                  </a:cubicBezTo>
                  <a:cubicBezTo>
                    <a:pt x="1126" y="12"/>
                    <a:pt x="794" y="31"/>
                    <a:pt x="588" y="83"/>
                  </a:cubicBezTo>
                  <a:cubicBezTo>
                    <a:pt x="419" y="126"/>
                    <a:pt x="380" y="179"/>
                    <a:pt x="454" y="230"/>
                  </a:cubicBezTo>
                  <a:lnTo>
                    <a:pt x="35" y="2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defTabSz="914377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îṥļîḓè">
              <a:extLst>
                <a:ext uri="{FF2B5EF4-FFF2-40B4-BE49-F238E27FC236}">
                  <a16:creationId xmlns:a16="http://schemas.microsoft.com/office/drawing/2014/main" xmlns="" id="{B014B931-EA33-4C75-95B9-A262379372B9}"/>
                </a:ext>
              </a:extLst>
            </p:cNvPr>
            <p:cNvSpPr/>
            <p:nvPr/>
          </p:nvSpPr>
          <p:spPr bwMode="auto">
            <a:xfrm>
              <a:off x="3865801" y="5716564"/>
              <a:ext cx="1268221" cy="242671"/>
            </a:xfrm>
            <a:custGeom>
              <a:avLst/>
              <a:gdLst>
                <a:gd name="T0" fmla="*/ 685 w 895"/>
                <a:gd name="T1" fmla="*/ 180 h 180"/>
                <a:gd name="T2" fmla="*/ 0 w 895"/>
                <a:gd name="T3" fmla="*/ 0 h 180"/>
                <a:gd name="T4" fmla="*/ 425 w 895"/>
                <a:gd name="T5" fmla="*/ 1 h 180"/>
                <a:gd name="T6" fmla="*/ 892 w 895"/>
                <a:gd name="T7" fmla="*/ 117 h 180"/>
                <a:gd name="T8" fmla="*/ 895 w 895"/>
                <a:gd name="T9" fmla="*/ 117 h 180"/>
                <a:gd name="T10" fmla="*/ 685 w 895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5" h="180">
                  <a:moveTo>
                    <a:pt x="685" y="180"/>
                  </a:moveTo>
                  <a:cubicBezTo>
                    <a:pt x="309" y="131"/>
                    <a:pt x="63" y="66"/>
                    <a:pt x="0" y="0"/>
                  </a:cubicBezTo>
                  <a:lnTo>
                    <a:pt x="425" y="1"/>
                  </a:lnTo>
                  <a:cubicBezTo>
                    <a:pt x="499" y="45"/>
                    <a:pt x="658" y="86"/>
                    <a:pt x="892" y="117"/>
                  </a:cubicBezTo>
                  <a:lnTo>
                    <a:pt x="895" y="117"/>
                  </a:lnTo>
                  <a:lnTo>
                    <a:pt x="685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defTabSz="914377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iṣlîḋé">
              <a:extLst>
                <a:ext uri="{FF2B5EF4-FFF2-40B4-BE49-F238E27FC236}">
                  <a16:creationId xmlns:a16="http://schemas.microsoft.com/office/drawing/2014/main" xmlns="" id="{937CDE93-53CC-49A9-A724-1AFDFC20023E}"/>
                </a:ext>
              </a:extLst>
            </p:cNvPr>
            <p:cNvSpPr/>
            <p:nvPr/>
          </p:nvSpPr>
          <p:spPr bwMode="auto">
            <a:xfrm>
              <a:off x="4870496" y="5878927"/>
              <a:ext cx="1484166" cy="167599"/>
            </a:xfrm>
            <a:custGeom>
              <a:avLst/>
              <a:gdLst>
                <a:gd name="T0" fmla="*/ 1048 w 1048"/>
                <a:gd name="T1" fmla="*/ 119 h 124"/>
                <a:gd name="T2" fmla="*/ 0 w 1048"/>
                <a:gd name="T3" fmla="*/ 63 h 124"/>
                <a:gd name="T4" fmla="*/ 210 w 1048"/>
                <a:gd name="T5" fmla="*/ 0 h 124"/>
                <a:gd name="T6" fmla="*/ 969 w 1048"/>
                <a:gd name="T7" fmla="*/ 40 h 124"/>
                <a:gd name="T8" fmla="*/ 1048 w 1048"/>
                <a:gd name="T9" fmla="*/ 11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24">
                  <a:moveTo>
                    <a:pt x="1048" y="119"/>
                  </a:moveTo>
                  <a:cubicBezTo>
                    <a:pt x="710" y="124"/>
                    <a:pt x="336" y="106"/>
                    <a:pt x="0" y="63"/>
                  </a:cubicBezTo>
                  <a:lnTo>
                    <a:pt x="210" y="0"/>
                  </a:lnTo>
                  <a:cubicBezTo>
                    <a:pt x="447" y="30"/>
                    <a:pt x="717" y="42"/>
                    <a:pt x="969" y="40"/>
                  </a:cubicBezTo>
                  <a:lnTo>
                    <a:pt x="1048" y="1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pPr defTabSz="914377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iṩ1ïḑé">
              <a:extLst>
                <a:ext uri="{FF2B5EF4-FFF2-40B4-BE49-F238E27FC236}">
                  <a16:creationId xmlns:a16="http://schemas.microsoft.com/office/drawing/2014/main" xmlns="" id="{B8A932D4-62E8-4BAA-93C2-4D71EB6C7386}"/>
                </a:ext>
              </a:extLst>
            </p:cNvPr>
            <p:cNvSpPr/>
            <p:nvPr/>
          </p:nvSpPr>
          <p:spPr bwMode="auto">
            <a:xfrm>
              <a:off x="6290610" y="5817823"/>
              <a:ext cx="1445734" cy="221721"/>
            </a:xfrm>
            <a:custGeom>
              <a:avLst/>
              <a:gdLst>
                <a:gd name="T0" fmla="*/ 1021 w 1021"/>
                <a:gd name="T1" fmla="*/ 12 h 164"/>
                <a:gd name="T2" fmla="*/ 834 w 1021"/>
                <a:gd name="T3" fmla="*/ 91 h 164"/>
                <a:gd name="T4" fmla="*/ 79 w 1021"/>
                <a:gd name="T5" fmla="*/ 164 h 164"/>
                <a:gd name="T6" fmla="*/ 0 w 1021"/>
                <a:gd name="T7" fmla="*/ 84 h 164"/>
                <a:gd name="T8" fmla="*/ 698 w 1021"/>
                <a:gd name="T9" fmla="*/ 14 h 164"/>
                <a:gd name="T10" fmla="*/ 747 w 1021"/>
                <a:gd name="T11" fmla="*/ 0 h 164"/>
                <a:gd name="T12" fmla="*/ 1021 w 1021"/>
                <a:gd name="T13" fmla="*/ 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1" h="164">
                  <a:moveTo>
                    <a:pt x="1021" y="12"/>
                  </a:moveTo>
                  <a:cubicBezTo>
                    <a:pt x="998" y="41"/>
                    <a:pt x="937" y="68"/>
                    <a:pt x="834" y="91"/>
                  </a:cubicBezTo>
                  <a:cubicBezTo>
                    <a:pt x="649" y="133"/>
                    <a:pt x="380" y="158"/>
                    <a:pt x="79" y="164"/>
                  </a:cubicBezTo>
                  <a:lnTo>
                    <a:pt x="0" y="84"/>
                  </a:lnTo>
                  <a:cubicBezTo>
                    <a:pt x="279" y="80"/>
                    <a:pt x="534" y="56"/>
                    <a:pt x="698" y="14"/>
                  </a:cubicBezTo>
                  <a:cubicBezTo>
                    <a:pt x="716" y="10"/>
                    <a:pt x="732" y="5"/>
                    <a:pt x="747" y="0"/>
                  </a:cubicBezTo>
                  <a:lnTo>
                    <a:pt x="1021" y="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defTabSz="914377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íSḻîḋè">
            <a:extLst>
              <a:ext uri="{FF2B5EF4-FFF2-40B4-BE49-F238E27FC236}">
                <a16:creationId xmlns:a16="http://schemas.microsoft.com/office/drawing/2014/main" xmlns="" id="{939AF180-3BB1-483E-B871-E032958A3E05}"/>
              </a:ext>
            </a:extLst>
          </p:cNvPr>
          <p:cNvSpPr/>
          <p:nvPr/>
        </p:nvSpPr>
        <p:spPr bwMode="auto">
          <a:xfrm>
            <a:off x="4379241" y="1846084"/>
            <a:ext cx="4192408" cy="4193460"/>
          </a:xfrm>
          <a:custGeom>
            <a:avLst/>
            <a:gdLst>
              <a:gd name="T0" fmla="*/ 2619 w 2990"/>
              <a:gd name="T1" fmla="*/ 1374 h 3243"/>
              <a:gd name="T2" fmla="*/ 2526 w 2990"/>
              <a:gd name="T3" fmla="*/ 2982 h 3243"/>
              <a:gd name="T4" fmla="*/ 649 w 2990"/>
              <a:gd name="T5" fmla="*/ 2109 h 3243"/>
              <a:gd name="T6" fmla="*/ 540 w 2990"/>
              <a:gd name="T7" fmla="*/ 222 h 3243"/>
              <a:gd name="T8" fmla="*/ 1879 w 2990"/>
              <a:gd name="T9" fmla="*/ 495 h 3243"/>
              <a:gd name="T10" fmla="*/ 919 w 2990"/>
              <a:gd name="T11" fmla="*/ 350 h 3243"/>
              <a:gd name="T12" fmla="*/ 932 w 2990"/>
              <a:gd name="T13" fmla="*/ 1891 h 3243"/>
              <a:gd name="T14" fmla="*/ 2484 w 2990"/>
              <a:gd name="T15" fmla="*/ 2524 h 3243"/>
              <a:gd name="T16" fmla="*/ 2619 w 2990"/>
              <a:gd name="T17" fmla="*/ 1374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0" h="3243">
                <a:moveTo>
                  <a:pt x="2619" y="1374"/>
                </a:moveTo>
                <a:cubicBezTo>
                  <a:pt x="2990" y="2055"/>
                  <a:pt x="2978" y="2754"/>
                  <a:pt x="2526" y="2982"/>
                </a:cubicBezTo>
                <a:cubicBezTo>
                  <a:pt x="2010" y="3243"/>
                  <a:pt x="1197" y="2872"/>
                  <a:pt x="649" y="2109"/>
                </a:cubicBezTo>
                <a:cubicBezTo>
                  <a:pt x="100" y="1347"/>
                  <a:pt x="0" y="540"/>
                  <a:pt x="540" y="222"/>
                </a:cubicBezTo>
                <a:cubicBezTo>
                  <a:pt x="916" y="0"/>
                  <a:pt x="1421" y="135"/>
                  <a:pt x="1879" y="495"/>
                </a:cubicBezTo>
                <a:cubicBezTo>
                  <a:pt x="1545" y="265"/>
                  <a:pt x="1189" y="190"/>
                  <a:pt x="919" y="350"/>
                </a:cubicBezTo>
                <a:cubicBezTo>
                  <a:pt x="494" y="601"/>
                  <a:pt x="500" y="1291"/>
                  <a:pt x="932" y="1891"/>
                </a:cubicBezTo>
                <a:cubicBezTo>
                  <a:pt x="1364" y="2492"/>
                  <a:pt x="2059" y="2775"/>
                  <a:pt x="2484" y="2524"/>
                </a:cubicBezTo>
                <a:cubicBezTo>
                  <a:pt x="2828" y="2320"/>
                  <a:pt x="2852" y="1860"/>
                  <a:pt x="2619" y="137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4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914377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5572C787-7A8D-4B05-8C62-E0C1D615CB8B}"/>
              </a:ext>
            </a:extLst>
          </p:cNvPr>
          <p:cNvGrpSpPr/>
          <p:nvPr/>
        </p:nvGrpSpPr>
        <p:grpSpPr>
          <a:xfrm>
            <a:off x="4582960" y="1745011"/>
            <a:ext cx="2395527" cy="1384444"/>
            <a:chOff x="4437858" y="1335669"/>
            <a:chExt cx="2395527" cy="1384444"/>
          </a:xfrm>
        </p:grpSpPr>
        <p:sp>
          <p:nvSpPr>
            <p:cNvPr id="33" name="îṣḷiḍè">
              <a:extLst>
                <a:ext uri="{FF2B5EF4-FFF2-40B4-BE49-F238E27FC236}">
                  <a16:creationId xmlns:a16="http://schemas.microsoft.com/office/drawing/2014/main" xmlns="" id="{FEF4A66E-25FF-4C00-884E-1D4E4661DED1}"/>
                </a:ext>
              </a:extLst>
            </p:cNvPr>
            <p:cNvSpPr/>
            <p:nvPr/>
          </p:nvSpPr>
          <p:spPr bwMode="auto">
            <a:xfrm>
              <a:off x="4437858" y="1335669"/>
              <a:ext cx="2395527" cy="1384444"/>
            </a:xfrm>
            <a:custGeom>
              <a:avLst/>
              <a:gdLst>
                <a:gd name="T0" fmla="*/ 0 w 1692"/>
                <a:gd name="T1" fmla="*/ 809 h 1026"/>
                <a:gd name="T2" fmla="*/ 353 w 1692"/>
                <a:gd name="T3" fmla="*/ 222 h 1026"/>
                <a:gd name="T4" fmla="*/ 1692 w 1692"/>
                <a:gd name="T5" fmla="*/ 495 h 1026"/>
                <a:gd name="T6" fmla="*/ 732 w 1692"/>
                <a:gd name="T7" fmla="*/ 350 h 1026"/>
                <a:gd name="T8" fmla="*/ 418 w 1692"/>
                <a:gd name="T9" fmla="*/ 1026 h 1026"/>
                <a:gd name="T10" fmla="*/ 0 w 1692"/>
                <a:gd name="T11" fmla="*/ 809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2" h="1026">
                  <a:moveTo>
                    <a:pt x="0" y="809"/>
                  </a:moveTo>
                  <a:cubicBezTo>
                    <a:pt x="22" y="557"/>
                    <a:pt x="136" y="350"/>
                    <a:pt x="353" y="222"/>
                  </a:cubicBezTo>
                  <a:cubicBezTo>
                    <a:pt x="729" y="0"/>
                    <a:pt x="1234" y="135"/>
                    <a:pt x="1692" y="495"/>
                  </a:cubicBezTo>
                  <a:cubicBezTo>
                    <a:pt x="1358" y="265"/>
                    <a:pt x="1002" y="190"/>
                    <a:pt x="732" y="350"/>
                  </a:cubicBezTo>
                  <a:cubicBezTo>
                    <a:pt x="511" y="481"/>
                    <a:pt x="406" y="731"/>
                    <a:pt x="418" y="1026"/>
                  </a:cubicBezTo>
                  <a:lnTo>
                    <a:pt x="0" y="809"/>
                  </a:lnTo>
                  <a:close/>
                </a:path>
              </a:pathLst>
            </a:custGeom>
            <a:solidFill>
              <a:srgbClr val="2C5568"/>
            </a:solidFill>
            <a:ln w="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defTabSz="914377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îṥľïḓé">
              <a:extLst>
                <a:ext uri="{FF2B5EF4-FFF2-40B4-BE49-F238E27FC236}">
                  <a16:creationId xmlns:a16="http://schemas.microsoft.com/office/drawing/2014/main" xmlns="" id="{F3D842A7-8D43-4A83-AFAD-A74C9D39FE60}"/>
                </a:ext>
              </a:extLst>
            </p:cNvPr>
            <p:cNvSpPr txBox="1"/>
            <p:nvPr/>
          </p:nvSpPr>
          <p:spPr>
            <a:xfrm>
              <a:off x="4665245" y="1981147"/>
              <a:ext cx="323675" cy="37471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1">
              <a:normAutofit lnSpcReduction="10000"/>
            </a:bodyPr>
            <a:lstStyle/>
            <a:p>
              <a:pPr defTabSz="914377">
                <a:defRPr/>
              </a:pPr>
              <a:r>
                <a:rPr lang="en-US" sz="2000" b="1" kern="0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78E240F4-4C9D-48A1-9C63-8E5B081084C9}"/>
              </a:ext>
            </a:extLst>
          </p:cNvPr>
          <p:cNvGrpSpPr/>
          <p:nvPr/>
        </p:nvGrpSpPr>
        <p:grpSpPr>
          <a:xfrm>
            <a:off x="4561218" y="2912760"/>
            <a:ext cx="1088876" cy="1698694"/>
            <a:chOff x="4416116" y="2503418"/>
            <a:chExt cx="1088876" cy="1698694"/>
          </a:xfrm>
        </p:grpSpPr>
        <p:sp>
          <p:nvSpPr>
            <p:cNvPr id="36" name="iṧľídé">
              <a:extLst>
                <a:ext uri="{FF2B5EF4-FFF2-40B4-BE49-F238E27FC236}">
                  <a16:creationId xmlns:a16="http://schemas.microsoft.com/office/drawing/2014/main" xmlns="" id="{FF729921-11B0-4F3A-B4FE-D24202C5A4B7}"/>
                </a:ext>
              </a:extLst>
            </p:cNvPr>
            <p:cNvSpPr/>
            <p:nvPr/>
          </p:nvSpPr>
          <p:spPr bwMode="auto">
            <a:xfrm>
              <a:off x="4416116" y="2503418"/>
              <a:ext cx="1088876" cy="1698694"/>
            </a:xfrm>
            <a:custGeom>
              <a:avLst/>
              <a:gdLst>
                <a:gd name="T0" fmla="*/ 482 w 769"/>
                <a:gd name="T1" fmla="*/ 1260 h 1260"/>
                <a:gd name="T2" fmla="*/ 19 w 769"/>
                <a:gd name="T3" fmla="*/ 0 h 1260"/>
                <a:gd name="T4" fmla="*/ 443 w 769"/>
                <a:gd name="T5" fmla="*/ 220 h 1260"/>
                <a:gd name="T6" fmla="*/ 767 w 769"/>
                <a:gd name="T7" fmla="*/ 1044 h 1260"/>
                <a:gd name="T8" fmla="*/ 769 w 769"/>
                <a:gd name="T9" fmla="*/ 1048 h 1260"/>
                <a:gd name="T10" fmla="*/ 482 w 769"/>
                <a:gd name="T1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1260">
                  <a:moveTo>
                    <a:pt x="482" y="1260"/>
                  </a:moveTo>
                  <a:cubicBezTo>
                    <a:pt x="167" y="821"/>
                    <a:pt x="0" y="367"/>
                    <a:pt x="19" y="0"/>
                  </a:cubicBezTo>
                  <a:lnTo>
                    <a:pt x="443" y="220"/>
                  </a:lnTo>
                  <a:cubicBezTo>
                    <a:pt x="463" y="481"/>
                    <a:pt x="571" y="772"/>
                    <a:pt x="767" y="1044"/>
                  </a:cubicBezTo>
                  <a:lnTo>
                    <a:pt x="769" y="1048"/>
                  </a:lnTo>
                  <a:lnTo>
                    <a:pt x="482" y="1260"/>
                  </a:lnTo>
                  <a:close/>
                </a:path>
              </a:pathLst>
            </a:custGeom>
            <a:solidFill>
              <a:schemeClr val="accent2"/>
            </a:solidFill>
            <a:ln w="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defTabSz="914377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ïṧ1îďê">
              <a:extLst>
                <a:ext uri="{FF2B5EF4-FFF2-40B4-BE49-F238E27FC236}">
                  <a16:creationId xmlns:a16="http://schemas.microsoft.com/office/drawing/2014/main" xmlns="" id="{8886A61D-72B5-4BE3-8079-ACB755EB2891}"/>
                </a:ext>
              </a:extLst>
            </p:cNvPr>
            <p:cNvSpPr txBox="1"/>
            <p:nvPr/>
          </p:nvSpPr>
          <p:spPr>
            <a:xfrm>
              <a:off x="4789688" y="3238145"/>
              <a:ext cx="323675" cy="37471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1">
              <a:normAutofit lnSpcReduction="10000"/>
            </a:bodyPr>
            <a:lstStyle/>
            <a:p>
              <a:pPr defTabSz="914377">
                <a:defRPr/>
              </a:pPr>
              <a:r>
                <a:rPr lang="en-US" sz="2000" b="1" kern="0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0017E93D-3EDA-4D33-A68E-355A5E35CE15}"/>
              </a:ext>
            </a:extLst>
          </p:cNvPr>
          <p:cNvGrpSpPr/>
          <p:nvPr/>
        </p:nvGrpSpPr>
        <p:grpSpPr>
          <a:xfrm>
            <a:off x="5273105" y="4363545"/>
            <a:ext cx="1412793" cy="1386190"/>
            <a:chOff x="5128003" y="3954203"/>
            <a:chExt cx="1412793" cy="1386190"/>
          </a:xfrm>
        </p:grpSpPr>
        <p:sp>
          <p:nvSpPr>
            <p:cNvPr id="39" name="îṧlidé">
              <a:extLst>
                <a:ext uri="{FF2B5EF4-FFF2-40B4-BE49-F238E27FC236}">
                  <a16:creationId xmlns:a16="http://schemas.microsoft.com/office/drawing/2014/main" xmlns="" id="{6E523E74-B93D-4017-B01D-4010448326A8}"/>
                </a:ext>
              </a:extLst>
            </p:cNvPr>
            <p:cNvSpPr/>
            <p:nvPr/>
          </p:nvSpPr>
          <p:spPr bwMode="auto">
            <a:xfrm>
              <a:off x="5128003" y="3954203"/>
              <a:ext cx="1412793" cy="1386190"/>
            </a:xfrm>
            <a:custGeom>
              <a:avLst/>
              <a:gdLst>
                <a:gd name="T0" fmla="*/ 979 w 998"/>
                <a:gd name="T1" fmla="*/ 1027 h 1027"/>
                <a:gd name="T2" fmla="*/ 0 w 998"/>
                <a:gd name="T3" fmla="*/ 212 h 1027"/>
                <a:gd name="T4" fmla="*/ 287 w 998"/>
                <a:gd name="T5" fmla="*/ 0 h 1027"/>
                <a:gd name="T6" fmla="*/ 998 w 998"/>
                <a:gd name="T7" fmla="*/ 585 h 1027"/>
                <a:gd name="T8" fmla="*/ 979 w 998"/>
                <a:gd name="T9" fmla="*/ 102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8" h="1027">
                  <a:moveTo>
                    <a:pt x="979" y="1027"/>
                  </a:moveTo>
                  <a:cubicBezTo>
                    <a:pt x="635" y="881"/>
                    <a:pt x="284" y="598"/>
                    <a:pt x="0" y="212"/>
                  </a:cubicBezTo>
                  <a:lnTo>
                    <a:pt x="287" y="0"/>
                  </a:lnTo>
                  <a:cubicBezTo>
                    <a:pt x="488" y="269"/>
                    <a:pt x="742" y="470"/>
                    <a:pt x="998" y="585"/>
                  </a:cubicBezTo>
                  <a:lnTo>
                    <a:pt x="979" y="1027"/>
                  </a:lnTo>
                  <a:close/>
                </a:path>
              </a:pathLst>
            </a:custGeom>
            <a:solidFill>
              <a:srgbClr val="2C5568"/>
            </a:solidFill>
            <a:ln w="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defTabSz="914377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işḻïḋê">
              <a:extLst>
                <a:ext uri="{FF2B5EF4-FFF2-40B4-BE49-F238E27FC236}">
                  <a16:creationId xmlns:a16="http://schemas.microsoft.com/office/drawing/2014/main" xmlns="" id="{311F4C4D-B788-4ABA-9EB9-EB73361E76EE}"/>
                </a:ext>
              </a:extLst>
            </p:cNvPr>
            <p:cNvSpPr txBox="1"/>
            <p:nvPr/>
          </p:nvSpPr>
          <p:spPr>
            <a:xfrm>
              <a:off x="5712030" y="4439276"/>
              <a:ext cx="323675" cy="37471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1">
              <a:normAutofit lnSpcReduction="10000"/>
            </a:bodyPr>
            <a:lstStyle/>
            <a:p>
              <a:pPr defTabSz="914377">
                <a:defRPr/>
              </a:pPr>
              <a:r>
                <a:rPr lang="en-US" sz="2000" b="1" kern="0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6ACE09C7-4884-475B-924D-3EC4C3EA12A4}"/>
              </a:ext>
            </a:extLst>
          </p:cNvPr>
          <p:cNvGrpSpPr/>
          <p:nvPr/>
        </p:nvGrpSpPr>
        <p:grpSpPr>
          <a:xfrm>
            <a:off x="6704185" y="5100276"/>
            <a:ext cx="1597629" cy="841491"/>
            <a:chOff x="6564587" y="4703165"/>
            <a:chExt cx="1597629" cy="841491"/>
          </a:xfrm>
        </p:grpSpPr>
        <p:sp>
          <p:nvSpPr>
            <p:cNvPr id="42" name="îṥ1îde">
              <a:extLst>
                <a:ext uri="{FF2B5EF4-FFF2-40B4-BE49-F238E27FC236}">
                  <a16:creationId xmlns:a16="http://schemas.microsoft.com/office/drawing/2014/main" xmlns="" id="{6B824ECF-1123-4277-B3B3-470BD4DD2A65}"/>
                </a:ext>
              </a:extLst>
            </p:cNvPr>
            <p:cNvSpPr/>
            <p:nvPr/>
          </p:nvSpPr>
          <p:spPr bwMode="auto">
            <a:xfrm>
              <a:off x="6564587" y="4703165"/>
              <a:ext cx="1597629" cy="841491"/>
            </a:xfrm>
            <a:custGeom>
              <a:avLst/>
              <a:gdLst>
                <a:gd name="T0" fmla="*/ 1128 w 1128"/>
                <a:gd name="T1" fmla="*/ 199 h 624"/>
                <a:gd name="T2" fmla="*/ 844 w 1128"/>
                <a:gd name="T3" fmla="*/ 504 h 624"/>
                <a:gd name="T4" fmla="*/ 0 w 1128"/>
                <a:gd name="T5" fmla="*/ 487 h 624"/>
                <a:gd name="T6" fmla="*/ 19 w 1128"/>
                <a:gd name="T7" fmla="*/ 45 h 624"/>
                <a:gd name="T8" fmla="*/ 802 w 1128"/>
                <a:gd name="T9" fmla="*/ 46 h 624"/>
                <a:gd name="T10" fmla="*/ 868 w 1128"/>
                <a:gd name="T11" fmla="*/ 0 h 624"/>
                <a:gd name="T12" fmla="*/ 1128 w 1128"/>
                <a:gd name="T13" fmla="*/ 199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8" h="624">
                  <a:moveTo>
                    <a:pt x="1128" y="199"/>
                  </a:moveTo>
                  <a:cubicBezTo>
                    <a:pt x="1069" y="332"/>
                    <a:pt x="975" y="438"/>
                    <a:pt x="844" y="504"/>
                  </a:cubicBezTo>
                  <a:cubicBezTo>
                    <a:pt x="607" y="624"/>
                    <a:pt x="307" y="610"/>
                    <a:pt x="0" y="487"/>
                  </a:cubicBezTo>
                  <a:lnTo>
                    <a:pt x="19" y="45"/>
                  </a:lnTo>
                  <a:cubicBezTo>
                    <a:pt x="303" y="163"/>
                    <a:pt x="587" y="173"/>
                    <a:pt x="802" y="46"/>
                  </a:cubicBezTo>
                  <a:cubicBezTo>
                    <a:pt x="826" y="32"/>
                    <a:pt x="848" y="16"/>
                    <a:pt x="868" y="0"/>
                  </a:cubicBezTo>
                  <a:lnTo>
                    <a:pt x="1128" y="199"/>
                  </a:lnTo>
                  <a:close/>
                </a:path>
              </a:pathLst>
            </a:custGeom>
            <a:solidFill>
              <a:srgbClr val="ED7D31"/>
            </a:solidFill>
            <a:ln w="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defTabSz="914377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íśḻídé">
              <a:extLst>
                <a:ext uri="{FF2B5EF4-FFF2-40B4-BE49-F238E27FC236}">
                  <a16:creationId xmlns:a16="http://schemas.microsoft.com/office/drawing/2014/main" xmlns="" id="{0A49DFD8-A8D2-4635-8CEF-C396D66A0C54}"/>
                </a:ext>
              </a:extLst>
            </p:cNvPr>
            <p:cNvSpPr txBox="1"/>
            <p:nvPr/>
          </p:nvSpPr>
          <p:spPr>
            <a:xfrm>
              <a:off x="7198025" y="4983976"/>
              <a:ext cx="323675" cy="37471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1">
              <a:normAutofit lnSpcReduction="10000"/>
            </a:bodyPr>
            <a:lstStyle/>
            <a:p>
              <a:pPr defTabSz="914377">
                <a:defRPr/>
              </a:pPr>
              <a:r>
                <a:rPr lang="en-US" sz="2000" b="1" kern="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45" name="îšḷiḋé">
            <a:extLst>
              <a:ext uri="{FF2B5EF4-FFF2-40B4-BE49-F238E27FC236}">
                <a16:creationId xmlns:a16="http://schemas.microsoft.com/office/drawing/2014/main" xmlns="" id="{8B9B9EFA-6E33-4625-B6C1-3EB2C4A8657C}"/>
              </a:ext>
            </a:extLst>
          </p:cNvPr>
          <p:cNvSpPr/>
          <p:nvPr/>
        </p:nvSpPr>
        <p:spPr bwMode="auto">
          <a:xfrm>
            <a:off x="7977909" y="3623311"/>
            <a:ext cx="523394" cy="1712661"/>
          </a:xfrm>
          <a:custGeom>
            <a:avLst/>
            <a:gdLst>
              <a:gd name="T0" fmla="*/ 41 w 370"/>
              <a:gd name="T1" fmla="*/ 0 h 1269"/>
              <a:gd name="T2" fmla="*/ 245 w 370"/>
              <a:gd name="T3" fmla="*/ 1269 h 1269"/>
              <a:gd name="T4" fmla="*/ 0 w 370"/>
              <a:gd name="T5" fmla="*/ 1081 h 1269"/>
              <a:gd name="T6" fmla="*/ 41 w 370"/>
              <a:gd name="T7" fmla="*/ 0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1269">
                <a:moveTo>
                  <a:pt x="41" y="0"/>
                </a:moveTo>
                <a:cubicBezTo>
                  <a:pt x="296" y="467"/>
                  <a:pt x="370" y="943"/>
                  <a:pt x="245" y="1269"/>
                </a:cubicBezTo>
                <a:lnTo>
                  <a:pt x="0" y="1081"/>
                </a:lnTo>
                <a:cubicBezTo>
                  <a:pt x="252" y="854"/>
                  <a:pt x="250" y="437"/>
                  <a:pt x="41" y="0"/>
                </a:cubicBezTo>
                <a:close/>
              </a:path>
            </a:pathLst>
          </a:custGeom>
          <a:solidFill>
            <a:srgbClr val="2C5568"/>
          </a:solidFill>
          <a:ln w="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914377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xmlns="" id="{9FC0EC30-1626-4FC3-B2F6-16146743A729}"/>
              </a:ext>
            </a:extLst>
          </p:cNvPr>
          <p:cNvSpPr txBox="1"/>
          <p:nvPr/>
        </p:nvSpPr>
        <p:spPr>
          <a:xfrm>
            <a:off x="1656080" y="5511411"/>
            <a:ext cx="4244699" cy="410306"/>
          </a:xfrm>
          <a:prstGeom prst="rect">
            <a:avLst/>
          </a:prstGeom>
          <a:noFill/>
        </p:spPr>
        <p:txBody>
          <a:bodyPr wrap="square" lIns="101541" tIns="50769" rIns="101541" bIns="50769" rtlCol="0">
            <a:spAutoFit/>
          </a:bodyPr>
          <a:lstStyle/>
          <a:p>
            <a:pPr algn="ctr">
              <a:buClr>
                <a:schemeClr val="tx1">
                  <a:lumMod val="90000"/>
                  <a:lumOff val="10000"/>
                </a:schemeClr>
              </a:buClr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提高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用户体验，提升用户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粘性</a:t>
            </a:r>
            <a:endParaRPr lang="en-GB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8" name="文本框 4">
            <a:extLst>
              <a:ext uri="{FF2B5EF4-FFF2-40B4-BE49-F238E27FC236}">
                <a16:creationId xmlns:a16="http://schemas.microsoft.com/office/drawing/2014/main" xmlns="" id="{D131B64D-BF82-4F56-B4AC-112C352E343E}"/>
              </a:ext>
            </a:extLst>
          </p:cNvPr>
          <p:cNvSpPr txBox="1"/>
          <p:nvPr/>
        </p:nvSpPr>
        <p:spPr>
          <a:xfrm rot="685334">
            <a:off x="5712882" y="3327265"/>
            <a:ext cx="2074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OTA</a:t>
            </a:r>
            <a:r>
              <a:rPr lang="zh-CN" altLang="en-US" sz="2400" b="1" dirty="0" smtClean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400" b="1" dirty="0" smtClean="0">
              <a:solidFill>
                <a:srgbClr val="2C5568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rgbClr val="2C5568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协助车企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181600" y="15579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缩短功能的迭代周期</a:t>
            </a:r>
            <a:endParaRPr lang="en-GB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86400" y="92710"/>
            <a:ext cx="6705599" cy="480060"/>
          </a:xfrm>
          <a:prstGeom prst="rect">
            <a:avLst/>
          </a:prstGeom>
          <a:solidFill>
            <a:srgbClr val="2C5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-9466"/>
            <a:ext cx="5687379" cy="619066"/>
            <a:chOff x="0" y="-9466"/>
            <a:chExt cx="5687379" cy="619066"/>
          </a:xfrm>
        </p:grpSpPr>
        <p:sp>
          <p:nvSpPr>
            <p:cNvPr id="8" name="文本框 7"/>
            <p:cNvSpPr txBox="1"/>
            <p:nvPr/>
          </p:nvSpPr>
          <p:spPr>
            <a:xfrm>
              <a:off x="1369378" y="111105"/>
              <a:ext cx="4318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2C5568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软件如何定义</a:t>
              </a:r>
              <a:r>
                <a:rPr lang="zh-CN" altLang="en-US" sz="2400" dirty="0" smtClean="0">
                  <a:solidFill>
                    <a:srgbClr val="2C5568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汽车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0" y="-9466"/>
              <a:ext cx="834795" cy="619066"/>
            </a:xfrm>
            <a:prstGeom prst="parallelogram">
              <a:avLst>
                <a:gd name="adj" fmla="val 71730"/>
              </a:avLst>
            </a:prstGeom>
            <a:solidFill>
              <a:srgbClr val="2C5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2" b="10018"/>
            <a:stretch>
              <a:fillRect/>
            </a:stretch>
          </p:blipFill>
          <p:spPr>
            <a:xfrm flipH="1">
              <a:off x="460476" y="-9466"/>
              <a:ext cx="908902" cy="619066"/>
            </a:xfrm>
            <a:custGeom>
              <a:avLst/>
              <a:gdLst>
                <a:gd name="connsiteX0" fmla="*/ 5226511 w 5226511"/>
                <a:gd name="connsiteY0" fmla="*/ 0 h 4673166"/>
                <a:gd name="connsiteX1" fmla="*/ 0 w 5226511"/>
                <a:gd name="connsiteY1" fmla="*/ 0 h 4673166"/>
                <a:gd name="connsiteX2" fmla="*/ 0 w 5226511"/>
                <a:gd name="connsiteY2" fmla="*/ 40165 h 4673166"/>
                <a:gd name="connsiteX3" fmla="*/ 2510564 w 5226511"/>
                <a:gd name="connsiteY3" fmla="*/ 4673166 h 4673166"/>
                <a:gd name="connsiteX4" fmla="*/ 4946182 w 5226511"/>
                <a:gd name="connsiteY4" fmla="*/ 4673166 h 4673166"/>
                <a:gd name="connsiteX5" fmla="*/ 2428192 w 5226511"/>
                <a:gd name="connsiteY5" fmla="*/ 1 h 4673166"/>
                <a:gd name="connsiteX6" fmla="*/ 5226511 w 5226511"/>
                <a:gd name="connsiteY6" fmla="*/ 1 h 46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511" h="4673166">
                  <a:moveTo>
                    <a:pt x="5226511" y="0"/>
                  </a:moveTo>
                  <a:lnTo>
                    <a:pt x="0" y="0"/>
                  </a:lnTo>
                  <a:lnTo>
                    <a:pt x="0" y="40165"/>
                  </a:lnTo>
                  <a:lnTo>
                    <a:pt x="2510564" y="4673166"/>
                  </a:lnTo>
                  <a:lnTo>
                    <a:pt x="4946182" y="4673166"/>
                  </a:lnTo>
                  <a:lnTo>
                    <a:pt x="2428192" y="1"/>
                  </a:lnTo>
                  <a:lnTo>
                    <a:pt x="5226511" y="1"/>
                  </a:lnTo>
                  <a:close/>
                </a:path>
              </a:pathLst>
            </a:custGeom>
          </p:spPr>
        </p:pic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03199" y="812849"/>
            <a:ext cx="11548199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3600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区别于传统整车厂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，特斯拉软件增值收入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类似苹果服务</a:t>
            </a:r>
            <a:r>
              <a:rPr kumimoji="0" lang="zh-CN" altLang="en-US" sz="14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收入，前期投入大，边际成本较低，规模效应大，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对盈利改善明显。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3600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据测算，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年特斯拉汽车软件服务收入约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亿元，贡献业务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完全自动驾驶选装包。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3600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由于前期研发投入大，虽然目前该部分业务仍处于亏损状态，但东吴证券研究所研究表明：预计随着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收费服务开展、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的推广、存量用户的增加、规模效应显现，毛利润一路攀升，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年收入约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亿元，净利率提升至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" y="2339984"/>
            <a:ext cx="54483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98" y="2339984"/>
            <a:ext cx="5849682" cy="424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486401" y="157271"/>
            <a:ext cx="6705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创新商业模式</a:t>
            </a:r>
            <a:endParaRPr lang="en-GB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846</Words>
  <Application>Microsoft Office PowerPoint</Application>
  <PresentationFormat>自定义</PresentationFormat>
  <Paragraphs>88</Paragraphs>
  <Slides>13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黄钊</cp:lastModifiedBy>
  <cp:revision>420</cp:revision>
  <dcterms:created xsi:type="dcterms:W3CDTF">2019-02-26T07:34:00Z</dcterms:created>
  <dcterms:modified xsi:type="dcterms:W3CDTF">2021-02-23T09:37:02Z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