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  <p:sldMasterId id="2147483705" r:id="rId3"/>
  </p:sldMasterIdLst>
  <p:notesMasterIdLst>
    <p:notesMasterId r:id="rId15"/>
  </p:notesMasterIdLst>
  <p:handoutMasterIdLst>
    <p:handoutMasterId r:id="rId16"/>
  </p:handoutMasterIdLst>
  <p:sldIdLst>
    <p:sldId id="570" r:id="rId4"/>
    <p:sldId id="580" r:id="rId5"/>
    <p:sldId id="568" r:id="rId6"/>
    <p:sldId id="572" r:id="rId7"/>
    <p:sldId id="583" r:id="rId8"/>
    <p:sldId id="584" r:id="rId9"/>
    <p:sldId id="569" r:id="rId10"/>
    <p:sldId id="576" r:id="rId11"/>
    <p:sldId id="571" r:id="rId12"/>
    <p:sldId id="577" r:id="rId13"/>
    <p:sldId id="306" r:id="rId14"/>
  </p:sldIdLst>
  <p:sldSz cx="9144000" cy="5143500" type="screen16x9"/>
  <p:notesSz cx="6794500" cy="9931400"/>
  <p:defaultTextStyle>
    <a:defPPr>
      <a:defRPr lang="zh-CN"/>
    </a:defPPr>
    <a:lvl1pPr marL="0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7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3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28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14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99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84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91" autoAdjust="0"/>
  </p:normalViewPr>
  <p:slideViewPr>
    <p:cSldViewPr>
      <p:cViewPr varScale="1">
        <p:scale>
          <a:sx n="146" d="100"/>
          <a:sy n="146" d="100"/>
        </p:scale>
        <p:origin x="63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CEACE54D-0DE9-4574-8919-A2D2E9C4BF8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688"/>
            <a:ext cx="2945024" cy="497125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7890" y="9432688"/>
            <a:ext cx="2945024" cy="497125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075688D8-F192-4B63-81AE-624624E9F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64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741833DA-60F4-48F0-AEEB-BC651244650A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19" rIns="91439" bIns="4571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1439" tIns="45719" rIns="91439" bIns="45719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3107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6" y="9433107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18DE1E38-AB66-457E-B520-843F9103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0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7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3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28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99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14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7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7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87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76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029" y="0"/>
            <a:ext cx="66299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/>
          <p:nvPr userDrawn="1"/>
        </p:nvSpPr>
        <p:spPr>
          <a:xfrm>
            <a:off x="581" y="0"/>
            <a:ext cx="2513442" cy="51435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5" tIns="34268" rIns="68535" bIns="3426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5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45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8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79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0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96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17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5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086" indent="0">
              <a:buNone/>
              <a:defRPr sz="2800"/>
            </a:lvl2pPr>
            <a:lvl3pPr marL="914171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8" indent="0">
              <a:buNone/>
              <a:defRPr sz="2000"/>
            </a:lvl6pPr>
            <a:lvl7pPr marL="2742514" indent="0">
              <a:buNone/>
              <a:defRPr sz="2000"/>
            </a:lvl7pPr>
            <a:lvl8pPr marL="3199599" indent="0">
              <a:buNone/>
              <a:defRPr sz="2000"/>
            </a:lvl8pPr>
            <a:lvl9pPr marL="36566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76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1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71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  <p:sndAc>
          <p:stSnd>
            <p:snd r:embed="rId1" name="type.wav"/>
          </p:stSnd>
        </p:sndAc>
      </p:transition>
    </mc:Choice>
    <mc:Fallback xmlns="">
      <p:transition spd="med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7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75794"/>
      </p:ext>
    </p:extLst>
  </p:cSld>
  <p:clrMapOvr>
    <a:masterClrMapping/>
  </p:clrMapOvr>
  <p:transition spd="slow" advTm="0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8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928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3868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604979"/>
      </p:ext>
    </p:extLst>
  </p:cSld>
  <p:clrMapOvr>
    <a:masterClrMapping/>
  </p:clrMapOvr>
  <p:transition spd="slow" advTm="0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219575"/>
      </p:ext>
    </p:extLst>
  </p:cSld>
  <p:clrMapOvr>
    <a:masterClrMapping/>
  </p:clrMapOvr>
  <p:transition spd="slow" advTm="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74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23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03225"/>
      </p:ext>
    </p:extLst>
  </p:cSld>
  <p:clrMapOvr>
    <a:masterClrMapping/>
  </p:clrMapOvr>
  <p:transition spd="slow" advTm="0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01373"/>
      </p:ext>
    </p:extLst>
  </p:cSld>
  <p:clrMapOvr>
    <a:masterClrMapping/>
  </p:clrMapOvr>
  <p:transition spd="slow" advTm="0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6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2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1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6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2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1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5110"/>
      </p:ext>
    </p:extLst>
  </p:cSld>
  <p:clrMapOvr>
    <a:masterClrMapping/>
  </p:clrMapOvr>
  <p:transition spd="slow" advTm="0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647"/>
      </p:ext>
    </p:extLst>
  </p:cSld>
  <p:clrMapOvr>
    <a:masterClrMapping/>
  </p:clrMapOvr>
  <p:transition spd="slow" advTm="0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91805"/>
      </p:ext>
    </p:extLst>
  </p:cSld>
  <p:clrMapOvr>
    <a:masterClrMapping/>
  </p:clrMapOvr>
  <p:transition spd="slow" advTm="0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1" y="20481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0" indent="0">
              <a:buNone/>
              <a:defRPr sz="1000"/>
            </a:lvl3pPr>
            <a:lvl4pPr marL="1371436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2" indent="0">
              <a:buNone/>
              <a:defRPr sz="900"/>
            </a:lvl7pPr>
            <a:lvl8pPr marL="3200016" indent="0">
              <a:buNone/>
              <a:defRPr sz="900"/>
            </a:lvl8pPr>
            <a:lvl9pPr marL="365716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03969"/>
      </p:ext>
    </p:extLst>
  </p:cSld>
  <p:clrMapOvr>
    <a:masterClrMapping/>
  </p:clrMapOvr>
  <p:transition spd="slow" advTm="0">
    <p:cov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50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0" indent="0">
              <a:buNone/>
              <a:defRPr sz="2400"/>
            </a:lvl3pPr>
            <a:lvl4pPr marL="1371436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2" indent="0">
              <a:buNone/>
              <a:defRPr sz="2000"/>
            </a:lvl7pPr>
            <a:lvl8pPr marL="3200016" indent="0">
              <a:buNone/>
              <a:defRPr sz="2000"/>
            </a:lvl8pPr>
            <a:lvl9pPr marL="365716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6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0" indent="0">
              <a:buNone/>
              <a:defRPr sz="1000"/>
            </a:lvl3pPr>
            <a:lvl4pPr marL="1371436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2" indent="0">
              <a:buNone/>
              <a:defRPr sz="900"/>
            </a:lvl7pPr>
            <a:lvl8pPr marL="3200016" indent="0">
              <a:buNone/>
              <a:defRPr sz="900"/>
            </a:lvl8pPr>
            <a:lvl9pPr marL="365716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033"/>
      </p:ext>
    </p:extLst>
  </p:cSld>
  <p:clrMapOvr>
    <a:masterClrMapping/>
  </p:clrMapOvr>
  <p:transition spd="slow" advTm="0">
    <p:cov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59359"/>
      </p:ext>
    </p:extLst>
  </p:cSld>
  <p:clrMapOvr>
    <a:masterClrMapping/>
  </p:clrMapOvr>
  <p:transition spd="slow" advTm="0">
    <p:cover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007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07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40654"/>
      </p:ext>
    </p:extLst>
  </p:cSld>
  <p:clrMapOvr>
    <a:masterClrMapping/>
  </p:clrMapOvr>
  <p:transition spd="slow" advTm="0">
    <p:cover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7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1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086" indent="0">
              <a:buNone/>
              <a:defRPr sz="2800"/>
            </a:lvl2pPr>
            <a:lvl3pPr marL="914171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8" indent="0">
              <a:buNone/>
              <a:defRPr sz="2000"/>
            </a:lvl6pPr>
            <a:lvl7pPr marL="2742514" indent="0">
              <a:buNone/>
              <a:defRPr sz="2000"/>
            </a:lvl7pPr>
            <a:lvl8pPr marL="3199599" indent="0">
              <a:buNone/>
              <a:defRPr sz="2000"/>
            </a:lvl8pPr>
            <a:lvl9pPr marL="36566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2021/6/28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p:txStyles>
    <p:titleStyle>
      <a:lvl1pPr algn="l" defTabSz="91417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14" indent="-342814" algn="l" defTabSz="9141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4" indent="-285678" algn="l" defTabSz="9141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4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4" indent="-228543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1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2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8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96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</p:sldLayoutIdLst>
  <p:txStyles>
    <p:titleStyle>
      <a:lvl1pPr algn="l" defTabSz="91417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14" indent="-342814" algn="l" defTabSz="9141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4" indent="-285678" algn="l" defTabSz="9141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4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4" indent="-228543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1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2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8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5"/>
            <a:ext cx="8229600" cy="3394472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321"/>
            <a:ext cx="2133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321"/>
            <a:ext cx="2895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321"/>
            <a:ext cx="2133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ransition spd="slow" advTm="0">
    <p:cover/>
  </p:transition>
  <p:hf sldNum="0" hdr="0" ftr="0" dt="0"/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2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4" indent="-228572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4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0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00054\Desktop\桌面2017.12.13\2017 工厂图 副本 更名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80512" cy="3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0" y="3153083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风能研究院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年终工作汇报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4731" y="4011910"/>
            <a:ext cx="41497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MINGYANG SMART ENERGY GROUP  CO., Ltd</a:t>
            </a:r>
            <a:r>
              <a:rPr lang="en-US" altLang="zh-CN" sz="19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430465" y="3642690"/>
            <a:ext cx="4319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明阳智慧能源集团股份公司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0192" y="4583821"/>
            <a:ext cx="2807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汇报人：王毅龙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14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3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18012"/>
            <a:ext cx="4765601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charset="0"/>
              </a:rPr>
              <a:t>2021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charset="0"/>
              </a:rPr>
              <a:t>年下半年工作规划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D4B95A-4C00-4C8C-88EB-3F433F411CAA}"/>
              </a:ext>
            </a:extLst>
          </p:cNvPr>
          <p:cNvSpPr txBox="1"/>
          <p:nvPr/>
        </p:nvSpPr>
        <p:spPr>
          <a:xfrm>
            <a:off x="664584" y="1365757"/>
            <a:ext cx="78148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工作方面：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演示系统、音频在线诊断系统、热备系统的开发，认真高效的完成分配的开发任务，在工作中多积累经验，多沟通；并加强对业务相关知识的了解，同时提升自己的专业技术水平，不断储备专业知识。参与大数据平台的开发，完成分配的开发任务以及大数据平台相关内容的工作。结合具体的业务逻辑，了解业务系统数据清洗、数据治理的相关方案，以及数据库设计原则，为上层应用提供数据支持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：加强自我学习的提高，深入了解业务逻辑，提高工作效率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创新性：加大自我创新力度，积极探索工作的新方法，新方式，为集团的发展添砖加瓦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881937"/>
      </p:ext>
    </p:extLst>
  </p:cSld>
  <p:clrMapOvr>
    <a:masterClrMapping/>
  </p:clrMapOvr>
  <p:transition spd="slow" advClick="0" advTm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1" y="1973287"/>
            <a:ext cx="9144000" cy="1102519"/>
          </a:xfrm>
          <a:prstGeom prst="rect">
            <a:avLst/>
          </a:prstGeom>
          <a:ln/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6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64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0907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5"/>
            <a:ext cx="178127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8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</a:rPr>
              <a:t>目录页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3779913" y="2346302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年上半年工作完成情况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779913" y="2997199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存在的问题和不足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779913" y="3657649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年下半年工作规划</a:t>
            </a:r>
          </a:p>
        </p:txBody>
      </p:sp>
    </p:spTree>
    <p:extLst>
      <p:ext uri="{BB962C8B-B14F-4D97-AF65-F5344CB8AC3E}">
        <p14:creationId xmlns:p14="http://schemas.microsoft.com/office/powerpoint/2010/main" val="86578500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2021</a:t>
            </a: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年上半年工作完成情况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1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1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19244"/>
            <a:ext cx="5801888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年上半年工作完成情况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研发项目完成情况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46A8A3-51CD-4EE7-8CD7-B1A654DA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13858"/>
              </p:ext>
            </p:extLst>
          </p:nvPr>
        </p:nvGraphicFramePr>
        <p:xfrm>
          <a:off x="935596" y="709545"/>
          <a:ext cx="7272808" cy="440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>
                  <a:extLst>
                    <a:ext uri="{9D8B030D-6E8A-4147-A177-3AD203B41FA5}">
                      <a16:colId xmlns:a16="http://schemas.microsoft.com/office/drawing/2014/main" val="1631583589"/>
                    </a:ext>
                  </a:extLst>
                </a:gridCol>
                <a:gridCol w="4848539">
                  <a:extLst>
                    <a:ext uri="{9D8B030D-6E8A-4147-A177-3AD203B41FA5}">
                      <a16:colId xmlns:a16="http://schemas.microsoft.com/office/drawing/2014/main" val="2137043254"/>
                    </a:ext>
                  </a:extLst>
                </a:gridCol>
              </a:tblGrid>
              <a:tr h="4617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具体工作内容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111876"/>
                  </a:ext>
                </a:extLst>
              </a:tr>
              <a:tr h="39468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阿巴嘎旗智慧风场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</a:t>
                      </a:r>
                      <a:r>
                        <a:rPr lang="zh-CN" altLang="en-US" sz="1200" dirty="0"/>
                        <a:t>首页：完成首页运行信息、风机列表信息、风机状态统计的后台功能开发，和前端完成数据数据联调，部分数据的渲染工作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2 </a:t>
                      </a:r>
                      <a:r>
                        <a:rPr lang="zh-CN" altLang="en-US" sz="1200" dirty="0"/>
                        <a:t>集中监控模块：完成风场监控、风机监控、部件监控相关功能的后台接口功能开发，和前端陪着，完成部分数据的渲染；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 </a:t>
                      </a:r>
                      <a:r>
                        <a:rPr lang="zh-CN" altLang="en-US" sz="1200" dirty="0"/>
                        <a:t>辅助监控模块：完成辅助监控首页、在线振动监测系统、塔筒倾斜监测系统、基础非均匀沉降监测系统、风机桨叶监测系统、螺栓载荷在线监测系统、电缆测距相关后台功能接口的开发；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 </a:t>
                      </a:r>
                      <a:r>
                        <a:rPr lang="zh-CN" altLang="en-US" sz="1200" dirty="0"/>
                        <a:t>能量管理</a:t>
                      </a:r>
                      <a:r>
                        <a:rPr lang="en-US" altLang="zh-CN" sz="1200" dirty="0"/>
                        <a:t>:  </a:t>
                      </a:r>
                      <a:r>
                        <a:rPr lang="zh-CN" altLang="en-US" sz="1200" dirty="0"/>
                        <a:t>完成能量管理首页、控制管理、一次调频、报表统计、曲线分析五个模块的相关功能的后台接口开发和前端部分数据 的渲染；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5 </a:t>
                      </a:r>
                      <a:r>
                        <a:rPr lang="zh-CN" altLang="en-US" sz="1200" dirty="0"/>
                        <a:t>风功率预测</a:t>
                      </a:r>
                      <a:r>
                        <a:rPr lang="en-US" altLang="zh-CN" sz="1200" dirty="0"/>
                        <a:t>: </a:t>
                      </a:r>
                      <a:r>
                        <a:rPr lang="zh-CN" altLang="en-US" sz="1200" dirty="0"/>
                        <a:t>负责所有模块的后台功能开发，并将接口提供给前端调用，完成部分数据的渲染工作；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6 </a:t>
                      </a:r>
                      <a:r>
                        <a:rPr lang="zh-CN" altLang="en-US" sz="1200" dirty="0"/>
                        <a:t>亚健康管理、健康度管理：负责两个模块的所有模块功能的后台功能开发，并和数据分析组进行沟通，确认相关的业务逻辑；经过分析组的测试后，对相应的功能进行优化，并对数据的准确性进行校验；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7 </a:t>
                      </a:r>
                      <a:r>
                        <a:rPr lang="zh-CN" altLang="en-US" sz="1200" dirty="0"/>
                        <a:t>业务可视化：完成查询与分析模块、报表业务、数据管理模块相关功能的查询与导出后台功能开发；后期配合测试，完成部分功能的优化。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8 </a:t>
                      </a:r>
                      <a:r>
                        <a:rPr lang="zh-CN" altLang="en-US" sz="1200" dirty="0"/>
                        <a:t>编写相关模块的后台接口文档；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9 </a:t>
                      </a:r>
                      <a:r>
                        <a:rPr lang="zh-CN" altLang="en-US" sz="1200" dirty="0"/>
                        <a:t>根据测试提出的</a:t>
                      </a:r>
                      <a:r>
                        <a:rPr lang="en-US" altLang="zh-CN" sz="1200" dirty="0"/>
                        <a:t>bug</a:t>
                      </a:r>
                      <a:r>
                        <a:rPr lang="zh-CN" altLang="en-US" sz="1200" dirty="0"/>
                        <a:t>，优化相应模块中相关功能的后台接口。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44913"/>
      </p:ext>
    </p:extLst>
  </p:cSld>
  <p:clrMapOvr>
    <a:masterClrMapping/>
  </p:clrMapOvr>
  <p:transition spd="slow" advClick="0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1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19244"/>
            <a:ext cx="5801888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年工作完成情况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研发项目完成情况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46A8A3-51CD-4EE7-8CD7-B1A654DA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76363"/>
              </p:ext>
            </p:extLst>
          </p:nvPr>
        </p:nvGraphicFramePr>
        <p:xfrm>
          <a:off x="755576" y="959351"/>
          <a:ext cx="7272808" cy="3916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>
                  <a:extLst>
                    <a:ext uri="{9D8B030D-6E8A-4147-A177-3AD203B41FA5}">
                      <a16:colId xmlns:a16="http://schemas.microsoft.com/office/drawing/2014/main" val="1631583589"/>
                    </a:ext>
                  </a:extLst>
                </a:gridCol>
                <a:gridCol w="4848539">
                  <a:extLst>
                    <a:ext uri="{9D8B030D-6E8A-4147-A177-3AD203B41FA5}">
                      <a16:colId xmlns:a16="http://schemas.microsoft.com/office/drawing/2014/main" val="2137043254"/>
                    </a:ext>
                  </a:extLst>
                </a:gridCol>
              </a:tblGrid>
              <a:tr h="516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具体工作内容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111876"/>
                  </a:ext>
                </a:extLst>
              </a:tr>
              <a:tr h="808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集控</a:t>
                      </a:r>
                      <a:r>
                        <a:rPr lang="en-US" altLang="zh-CN" sz="1400" dirty="0"/>
                        <a:t>2.0</a:t>
                      </a:r>
                      <a:r>
                        <a:rPr lang="zh-CN" altLang="en-US" sz="1400" dirty="0"/>
                        <a:t>演示系统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、负责集控演示系统的查询与分析模块的开发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41979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检修工作质量审查辅助系统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</a:t>
                      </a:r>
                      <a:r>
                        <a:rPr lang="zh-CN" altLang="en-US" sz="1200" dirty="0"/>
                        <a:t>定检项目的导出工单功能优化，关联工单的数据查询性能优化，以及新增对图片状态的判断；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 根据分析组反馈的问题，手动增量同步工单的数据，并新增对工单中图片格式为</a:t>
                      </a:r>
                      <a:r>
                        <a:rPr lang="en-US" altLang="zh-CN" sz="1200" dirty="0"/>
                        <a:t>bmp</a:t>
                      </a:r>
                      <a:r>
                        <a:rPr lang="zh-CN" altLang="en-US" sz="1200" dirty="0"/>
                        <a:t>类型的识别，以及对其他格式的过滤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 </a:t>
                      </a:r>
                      <a:r>
                        <a:rPr lang="zh-CN" altLang="en-US" sz="1200" dirty="0"/>
                        <a:t>工单查询界面，新增工单状态，风机类型新增双馈和半直驱两个查询条件；在使用过程中发现双馈和半直驱的机型定位不准确，通过优化</a:t>
                      </a:r>
                      <a:r>
                        <a:rPr lang="en-US" altLang="zh-CN" sz="1200" dirty="0" err="1"/>
                        <a:t>sql</a:t>
                      </a:r>
                      <a:r>
                        <a:rPr lang="zh-CN" altLang="en-US" sz="1200" dirty="0"/>
                        <a:t>对机器型号进行过滤，达到优化的目的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 </a:t>
                      </a:r>
                      <a:r>
                        <a:rPr lang="zh-CN" altLang="en-US" sz="1200" dirty="0"/>
                        <a:t>定检系统的后台维护工作，辅助数据分析组完成系统异常以及工单异常的排查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190157"/>
      </p:ext>
    </p:extLst>
  </p:cSld>
  <p:clrMapOvr>
    <a:masterClrMapping/>
  </p:clrMapOvr>
  <p:transition spd="slow" advClick="0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1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19244"/>
            <a:ext cx="5801888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年工作完成情况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研发项目完成情况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46A8A3-51CD-4EE7-8CD7-B1A654DA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03820"/>
              </p:ext>
            </p:extLst>
          </p:nvPr>
        </p:nvGraphicFramePr>
        <p:xfrm>
          <a:off x="1043608" y="810740"/>
          <a:ext cx="7272808" cy="392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63158358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137043254"/>
                    </a:ext>
                  </a:extLst>
                </a:gridCol>
              </a:tblGrid>
              <a:tr h="553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具体工作内容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111876"/>
                  </a:ext>
                </a:extLst>
              </a:tr>
              <a:tr h="1387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集控</a:t>
                      </a:r>
                      <a:r>
                        <a:rPr lang="en-US" altLang="zh-CN" sz="1400" dirty="0"/>
                        <a:t>2.0</a:t>
                      </a:r>
                      <a:r>
                        <a:rPr lang="zh-CN" altLang="en-US" sz="140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1 </a:t>
                      </a:r>
                      <a:r>
                        <a:rPr lang="zh-CN" altLang="en-US" sz="1200" b="0" dirty="0"/>
                        <a:t>集控</a:t>
                      </a:r>
                      <a:r>
                        <a:rPr lang="en-US" altLang="zh-CN" sz="1200" b="0" dirty="0"/>
                        <a:t>2.0</a:t>
                      </a:r>
                      <a:r>
                        <a:rPr lang="zh-CN" altLang="en-US" sz="1200" b="0" dirty="0"/>
                        <a:t>大数据平台调研，</a:t>
                      </a:r>
                      <a:r>
                        <a:rPr lang="en-US" altLang="zh-CN" sz="1200" b="0" dirty="0"/>
                        <a:t>spark</a:t>
                      </a:r>
                      <a:r>
                        <a:rPr lang="zh-CN" altLang="en-US" sz="1200" b="0" dirty="0"/>
                        <a:t>组件的学习，完成相关</a:t>
                      </a:r>
                      <a:r>
                        <a:rPr lang="en-US" altLang="zh-CN" sz="1200" b="0" dirty="0"/>
                        <a:t>spark</a:t>
                      </a:r>
                      <a:r>
                        <a:rPr lang="zh-CN" altLang="en-US" sz="1200" b="0" dirty="0"/>
                        <a:t>环境的搭建，并运行相关的</a:t>
                      </a:r>
                      <a:r>
                        <a:rPr lang="en-US" altLang="zh-CN" sz="1200" b="0" dirty="0" err="1"/>
                        <a:t>wordcout</a:t>
                      </a:r>
                      <a:r>
                        <a:rPr lang="zh-CN" altLang="en-US" sz="1200" b="0" dirty="0"/>
                        <a:t>案例，验证相关环境是否安装成功</a:t>
                      </a:r>
                      <a:endParaRPr lang="en-US" altLang="zh-CN" sz="1200" b="0" dirty="0"/>
                    </a:p>
                    <a:p>
                      <a:r>
                        <a:rPr lang="en-US" altLang="zh-CN" sz="1200" b="0" dirty="0"/>
                        <a:t>2 </a:t>
                      </a:r>
                      <a:r>
                        <a:rPr lang="zh-CN" altLang="en-US" sz="1200" b="0" dirty="0"/>
                        <a:t>在中山的五台服务器上搭建大数据环境：</a:t>
                      </a:r>
                      <a:r>
                        <a:rPr lang="en-US" altLang="zh-CN" sz="1200" b="0" dirty="0" err="1"/>
                        <a:t>Hadoop+flume+zookeeper+kafka+hbase+hive+spark+mysql</a:t>
                      </a:r>
                      <a:r>
                        <a:rPr lang="en-US" altLang="zh-CN" sz="1200" b="0" dirty="0"/>
                        <a:t>,</a:t>
                      </a:r>
                      <a:r>
                        <a:rPr lang="zh-CN" altLang="en-US" sz="1200" b="0" dirty="0"/>
                        <a:t>并完成相关的程序的运行，验证环境是否安装成功；</a:t>
                      </a:r>
                      <a:endParaRPr lang="en-US" altLang="zh-CN" sz="1200" b="0" dirty="0"/>
                    </a:p>
                    <a:p>
                      <a:r>
                        <a:rPr lang="en-US" altLang="zh-CN" sz="1200" b="0" dirty="0"/>
                        <a:t>3 </a:t>
                      </a:r>
                      <a:r>
                        <a:rPr lang="zh-CN" altLang="en-US" sz="1200" b="0" dirty="0"/>
                        <a:t>大数据平台数据治理模块：</a:t>
                      </a:r>
                      <a:r>
                        <a:rPr lang="en-US" altLang="zh-CN" sz="1200" b="0" dirty="0" err="1"/>
                        <a:t>hbase</a:t>
                      </a:r>
                      <a:r>
                        <a:rPr lang="zh-CN" altLang="en-US" sz="1200" b="0" dirty="0"/>
                        <a:t>业务表的命名，数据的收集案例，按照给定的方案进行测试。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41979"/>
                  </a:ext>
                </a:extLst>
              </a:tr>
              <a:tr h="1981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风机在线诊断预警云平台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dirty="0"/>
                        <a:t>1 </a:t>
                      </a:r>
                      <a:r>
                        <a:rPr lang="zh-CN" altLang="en-US" sz="1200" b="0" dirty="0"/>
                        <a:t>风机在线诊断项目前期工作调研：包括存储、压缩算法、文件解析；</a:t>
                      </a:r>
                      <a:endParaRPr lang="en-US" altLang="zh-CN" sz="1200" b="0" dirty="0"/>
                    </a:p>
                    <a:p>
                      <a:pPr marL="0" indent="0">
                        <a:buNone/>
                      </a:pPr>
                      <a:r>
                        <a:rPr lang="en-US" altLang="zh-CN" sz="1200" b="0" dirty="0"/>
                        <a:t>2</a:t>
                      </a:r>
                      <a:r>
                        <a:rPr lang="zh-CN" altLang="en-US" sz="1200" b="0" dirty="0"/>
                        <a:t> 整个项目的后台项目搭建，</a:t>
                      </a:r>
                      <a:r>
                        <a:rPr lang="en-US" altLang="zh-CN" sz="1200" b="0" dirty="0" err="1"/>
                        <a:t>springboot</a:t>
                      </a:r>
                      <a:r>
                        <a:rPr lang="zh-CN" altLang="en-US" sz="1200" b="0" dirty="0"/>
                        <a:t>集成</a:t>
                      </a:r>
                      <a:r>
                        <a:rPr lang="en-US" altLang="zh-CN" sz="1200" b="0" dirty="0" err="1"/>
                        <a:t>shiro</a:t>
                      </a:r>
                      <a:r>
                        <a:rPr lang="zh-CN" altLang="en-US" sz="1200" b="0" dirty="0"/>
                        <a:t>、</a:t>
                      </a:r>
                      <a:r>
                        <a:rPr lang="en-US" altLang="zh-CN" sz="1200" b="0" dirty="0" err="1"/>
                        <a:t>jwt</a:t>
                      </a:r>
                      <a:r>
                        <a:rPr lang="zh-CN" altLang="en-US" sz="1200" b="0" dirty="0"/>
                        <a:t>完成权限模块的相关功能；设计相关的数据库，并整理相关的文档</a:t>
                      </a:r>
                      <a:endParaRPr lang="en-US" altLang="zh-CN" sz="1200" b="0" dirty="0"/>
                    </a:p>
                    <a:p>
                      <a:pPr marL="0" indent="0">
                        <a:buNone/>
                      </a:pPr>
                      <a:r>
                        <a:rPr lang="en-US" altLang="zh-CN" sz="1200" b="0" dirty="0"/>
                        <a:t>3 </a:t>
                      </a:r>
                      <a:r>
                        <a:rPr lang="zh-CN" altLang="en-US" sz="1200" b="0" dirty="0"/>
                        <a:t>入库程序开发，完成数据以</a:t>
                      </a:r>
                      <a:r>
                        <a:rPr lang="en-US" altLang="zh-CN" sz="1200" b="0" dirty="0"/>
                        <a:t>csv</a:t>
                      </a:r>
                      <a:r>
                        <a:rPr lang="zh-CN" altLang="en-US" sz="1200" b="0" dirty="0"/>
                        <a:t>格式解析入库，并将数据文件归档保存到指定的目录；提供给数据分析组相应的数据跑预警分析模型；</a:t>
                      </a:r>
                      <a:endParaRPr lang="en-US" altLang="zh-CN" sz="1200" b="0" dirty="0"/>
                    </a:p>
                    <a:p>
                      <a:pPr marL="0" indent="0">
                        <a:buNone/>
                      </a:pPr>
                      <a:r>
                        <a:rPr lang="en-US" altLang="zh-CN" sz="1200" b="0" dirty="0"/>
                        <a:t>4 </a:t>
                      </a:r>
                      <a:r>
                        <a:rPr lang="zh-CN" altLang="en-US" sz="1200" b="0" dirty="0"/>
                        <a:t>完成后台功能相关功能模块的开发，和前端进行接口联调，提供相应的接口供前端进行调用；</a:t>
                      </a:r>
                      <a:endParaRPr lang="en-US" altLang="zh-CN" sz="1200" b="0" dirty="0"/>
                    </a:p>
                    <a:p>
                      <a:pPr marL="0" indent="0">
                        <a:buNone/>
                      </a:pPr>
                      <a:r>
                        <a:rPr lang="en-US" altLang="zh-CN" sz="1200" b="0" dirty="0"/>
                        <a:t>5 </a:t>
                      </a:r>
                      <a:r>
                        <a:rPr lang="zh-CN" altLang="en-US" sz="1200" b="0" dirty="0"/>
                        <a:t>在申请的云服务器上搭建项目所需环境，搭建</a:t>
                      </a:r>
                      <a:r>
                        <a:rPr lang="en-US" altLang="zh-CN" sz="1200" b="0" dirty="0" err="1"/>
                        <a:t>jenkins</a:t>
                      </a:r>
                      <a:r>
                        <a:rPr lang="zh-CN" altLang="en-US" sz="1200" b="0" dirty="0"/>
                        <a:t>环境和项目的发布，实现项目的自动化部署，并整理相关的文档</a:t>
                      </a:r>
                      <a:endParaRPr lang="en-US" altLang="zh-CN" sz="1200" b="0" dirty="0"/>
                    </a:p>
                    <a:p>
                      <a:pPr marL="0" indent="0">
                        <a:buNone/>
                      </a:pPr>
                      <a:r>
                        <a:rPr lang="en-US" altLang="zh-CN" sz="1200" b="0" dirty="0"/>
                        <a:t>6 </a:t>
                      </a:r>
                      <a:r>
                        <a:rPr lang="zh-CN" altLang="en-US" sz="1200" b="0" dirty="0"/>
                        <a:t>配合测试完成相关功能的优化以及数据验证</a:t>
                      </a:r>
                      <a:endParaRPr lang="en-US" altLang="zh-C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7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501287"/>
      </p:ext>
    </p:extLst>
  </p:cSld>
  <p:clrMapOvr>
    <a:masterClrMapping/>
  </p:clrMapOvr>
  <p:transition spd="slow" advClick="0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存在的问题和不足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76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2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8" y="149142"/>
            <a:ext cx="4765527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2021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年上半年存在的问题和不足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6018BA-3331-4D82-AAE1-8D7A8D674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17081"/>
              </p:ext>
            </p:extLst>
          </p:nvPr>
        </p:nvGraphicFramePr>
        <p:xfrm>
          <a:off x="1390649" y="1183535"/>
          <a:ext cx="6564603" cy="362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03">
                  <a:extLst>
                    <a:ext uri="{9D8B030D-6E8A-4147-A177-3AD203B41FA5}">
                      <a16:colId xmlns:a16="http://schemas.microsoft.com/office/drawing/2014/main" val="382734244"/>
                    </a:ext>
                  </a:extLst>
                </a:gridCol>
              </a:tblGrid>
              <a:tr h="695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存在的问题和不足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3340"/>
                  </a:ext>
                </a:extLst>
              </a:tr>
              <a:tr h="115546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 </a:t>
                      </a:r>
                      <a:r>
                        <a:rPr lang="zh-CN" altLang="en-US" sz="1200" dirty="0"/>
                        <a:t>解决实际问题的能力有待加强，缺乏理论和实际相结合的经验和技巧。在以后的工作中多总结，做到理论与实际相结合，当问题出现时能及时解决。对于业务系统和专业技术相关知识的学习有不够深入，因此，在后面的工作中，自我学习能力有待提高。对于多个同时进行的项目，不能很好规划时间，效率比较低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98017"/>
                  </a:ext>
                </a:extLst>
              </a:tr>
              <a:tr h="83245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 </a:t>
                      </a:r>
                      <a:r>
                        <a:rPr lang="zh-CN" altLang="en-US" sz="1200" dirty="0"/>
                        <a:t>对整体的业务了解还有待深入，定位问题以及排查问题的能力还有待提升；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30732"/>
                  </a:ext>
                </a:extLst>
              </a:tr>
              <a:tr h="93721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 </a:t>
                      </a:r>
                      <a:r>
                        <a:rPr lang="zh-CN" altLang="en-US" sz="1200" dirty="0"/>
                        <a:t>对于领导交办的任务，办事心切，处事不够干练，想问题不够全面，不够深刻，虽然能完成领导交代的任务，但是没有做到尽善尽美。在后面的工作中，多动脑，多一点创新性、开拓性的思维，同时提高沟通协作能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8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47315"/>
      </p:ext>
    </p:extLst>
  </p:cSld>
  <p:clrMapOvr>
    <a:masterClrMapping/>
  </p:clrMapOvr>
  <p:transition spd="slow" advClick="0" advTm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</a:t>
            </a: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2021</a:t>
            </a: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年下半年工作规划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11132</TotalTime>
  <Words>1212</Words>
  <Application>Microsoft Office PowerPoint</Application>
  <PresentationFormat>全屏显示(16:9)</PresentationFormat>
  <Paragraphs>80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微软雅黑</vt:lpstr>
      <vt:lpstr>Agency FB</vt:lpstr>
      <vt:lpstr>Arial</vt:lpstr>
      <vt:lpstr>Broadway</vt:lpstr>
      <vt:lpstr>Calibri</vt:lpstr>
      <vt:lpstr>Times New Roman</vt:lpstr>
      <vt:lpstr>1_Office 主题</vt:lpstr>
      <vt:lpstr>2_Office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陈坚(Jan Chen)-集团人力资源部</dc:creator>
  <cp:lastModifiedBy>wyl</cp:lastModifiedBy>
  <cp:revision>1250</cp:revision>
  <cp:lastPrinted>2018-12-29T08:00:03Z</cp:lastPrinted>
  <dcterms:created xsi:type="dcterms:W3CDTF">2015-12-14T05:39:02Z</dcterms:created>
  <dcterms:modified xsi:type="dcterms:W3CDTF">2021-06-28T03:58:56Z</dcterms:modified>
</cp:coreProperties>
</file>