
<file path=[Content_Types].xml><?xml version="1.0" encoding="utf-8"?>
<Types xmlns="http://schemas.openxmlformats.org/package/2006/content-types">
  <Default Extension="jpeg" ContentType="image/jpeg"/>
  <Default Extension="JPG" ContentType="image/.jpg"/>
  <Default Extension="wav" ContentType="audio/x-wav"/>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5" r:id="rId4"/>
  </p:sldMasterIdLst>
  <p:notesMasterIdLst>
    <p:notesMasterId r:id="rId8"/>
  </p:notesMasterIdLst>
  <p:handoutMasterIdLst>
    <p:handoutMasterId r:id="rId17"/>
  </p:handoutMasterIdLst>
  <p:sldIdLst>
    <p:sldId id="570" r:id="rId5"/>
    <p:sldId id="580" r:id="rId6"/>
    <p:sldId id="568" r:id="rId7"/>
    <p:sldId id="572" r:id="rId9"/>
    <p:sldId id="593" r:id="rId10"/>
    <p:sldId id="594" r:id="rId11"/>
    <p:sldId id="569" r:id="rId12"/>
    <p:sldId id="576" r:id="rId13"/>
    <p:sldId id="571" r:id="rId14"/>
    <p:sldId id="577" r:id="rId15"/>
    <p:sldId id="306" r:id="rId16"/>
  </p:sldIdLst>
  <p:sldSz cx="9144000" cy="5143500" type="screen16x9"/>
  <p:notesSz cx="6794500" cy="9931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9" autoAdjust="0"/>
    <p:restoredTop sz="85608" autoAdjust="0"/>
  </p:normalViewPr>
  <p:slideViewPr>
    <p:cSldViewPr>
      <p:cViewPr varScale="1">
        <p:scale>
          <a:sx n="95" d="100"/>
          <a:sy n="95" d="100"/>
        </p:scale>
        <p:origin x="-744" y="-9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024" cy="497126"/>
          </a:xfrm>
          <a:prstGeom prst="rect">
            <a:avLst/>
          </a:prstGeom>
        </p:spPr>
        <p:txBody>
          <a:bodyPr vert="horz" lIns="91439" tIns="45719" rIns="91439" bIns="45719" rtlCol="0"/>
          <a:lstStyle>
            <a:lvl1pPr algn="l">
              <a:defRPr sz="1200"/>
            </a:lvl1pPr>
          </a:lstStyle>
          <a:p>
            <a:endParaRPr lang="zh-CN" altLang="en-US"/>
          </a:p>
        </p:txBody>
      </p:sp>
      <p:sp>
        <p:nvSpPr>
          <p:cNvPr id="3" name="日期占位符 2"/>
          <p:cNvSpPr>
            <a:spLocks noGrp="1"/>
          </p:cNvSpPr>
          <p:nvPr>
            <p:ph type="dt" sz="quarter" idx="1"/>
          </p:nvPr>
        </p:nvSpPr>
        <p:spPr>
          <a:xfrm>
            <a:off x="3847890" y="0"/>
            <a:ext cx="2945024" cy="497126"/>
          </a:xfrm>
          <a:prstGeom prst="rect">
            <a:avLst/>
          </a:prstGeom>
        </p:spPr>
        <p:txBody>
          <a:bodyPr vert="horz" lIns="91439" tIns="45719" rIns="91439" bIns="45719" rtlCol="0"/>
          <a:lstStyle>
            <a:lvl1pPr algn="r">
              <a:defRPr sz="1200"/>
            </a:lvl1pPr>
          </a:lstStyle>
          <a:p>
            <a:fld id="{CEACE54D-0DE9-4574-8919-A2D2E9C4BF8E}" type="datetimeFigureOut">
              <a:rPr lang="zh-CN" altLang="en-US" smtClean="0"/>
            </a:fld>
            <a:endParaRPr lang="zh-CN" altLang="en-US"/>
          </a:p>
        </p:txBody>
      </p:sp>
      <p:sp>
        <p:nvSpPr>
          <p:cNvPr id="4" name="页脚占位符 3"/>
          <p:cNvSpPr>
            <a:spLocks noGrp="1"/>
          </p:cNvSpPr>
          <p:nvPr>
            <p:ph type="ftr" sz="quarter" idx="2"/>
          </p:nvPr>
        </p:nvSpPr>
        <p:spPr>
          <a:xfrm>
            <a:off x="0" y="9432688"/>
            <a:ext cx="2945024" cy="497125"/>
          </a:xfrm>
          <a:prstGeom prst="rect">
            <a:avLst/>
          </a:prstGeom>
        </p:spPr>
        <p:txBody>
          <a:bodyPr vert="horz" lIns="91439" tIns="45719" rIns="91439" bIns="45719"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7890" y="9432688"/>
            <a:ext cx="2945024" cy="497125"/>
          </a:xfrm>
          <a:prstGeom prst="rect">
            <a:avLst/>
          </a:prstGeom>
        </p:spPr>
        <p:txBody>
          <a:bodyPr vert="horz" lIns="91439" tIns="45719" rIns="91439" bIns="45719" rtlCol="0" anchor="b"/>
          <a:lstStyle>
            <a:lvl1pPr algn="r">
              <a:defRPr sz="1200"/>
            </a:lvl1pPr>
          </a:lstStyle>
          <a:p>
            <a:fld id="{075688D8-F192-4B63-81AE-624624E9F31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944283" cy="496570"/>
          </a:xfrm>
          <a:prstGeom prst="rect">
            <a:avLst/>
          </a:prstGeom>
        </p:spPr>
        <p:txBody>
          <a:bodyPr vert="horz" lIns="91439" tIns="45719" rIns="91439" bIns="45719" rtlCol="0"/>
          <a:lstStyle>
            <a:lvl1pPr algn="l">
              <a:defRPr sz="1200"/>
            </a:lvl1pPr>
          </a:lstStyle>
          <a:p>
            <a:endParaRPr lang="zh-CN" altLang="en-US"/>
          </a:p>
        </p:txBody>
      </p:sp>
      <p:sp>
        <p:nvSpPr>
          <p:cNvPr id="3" name="日期占位符 2"/>
          <p:cNvSpPr>
            <a:spLocks noGrp="1"/>
          </p:cNvSpPr>
          <p:nvPr>
            <p:ph type="dt" idx="1"/>
          </p:nvPr>
        </p:nvSpPr>
        <p:spPr>
          <a:xfrm>
            <a:off x="3848646" y="0"/>
            <a:ext cx="2944283" cy="496570"/>
          </a:xfrm>
          <a:prstGeom prst="rect">
            <a:avLst/>
          </a:prstGeom>
        </p:spPr>
        <p:txBody>
          <a:bodyPr vert="horz" lIns="91439" tIns="45719" rIns="91439" bIns="45719" rtlCol="0"/>
          <a:lstStyle>
            <a:lvl1pPr algn="r">
              <a:defRPr sz="1200"/>
            </a:lvl1pPr>
          </a:lstStyle>
          <a:p>
            <a:fld id="{741833DA-60F4-48F0-AEEB-BC651244650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87313" y="744538"/>
            <a:ext cx="6619875" cy="3724275"/>
          </a:xfrm>
          <a:prstGeom prst="rect">
            <a:avLst/>
          </a:prstGeom>
          <a:noFill/>
          <a:ln w="12700">
            <a:solidFill>
              <a:prstClr val="black"/>
            </a:solidFill>
          </a:ln>
        </p:spPr>
        <p:txBody>
          <a:bodyPr vert="horz" lIns="91439" tIns="45719" rIns="91439" bIns="45719" rtlCol="0" anchor="ctr"/>
          <a:lstStyle/>
          <a:p>
            <a:endParaRPr lang="zh-CN" altLang="en-US"/>
          </a:p>
        </p:txBody>
      </p:sp>
      <p:sp>
        <p:nvSpPr>
          <p:cNvPr id="5" name="备注占位符 4"/>
          <p:cNvSpPr>
            <a:spLocks noGrp="1"/>
          </p:cNvSpPr>
          <p:nvPr>
            <p:ph type="body" sz="quarter" idx="3"/>
          </p:nvPr>
        </p:nvSpPr>
        <p:spPr>
          <a:xfrm>
            <a:off x="679450" y="4717416"/>
            <a:ext cx="5435600" cy="4469130"/>
          </a:xfrm>
          <a:prstGeom prst="rect">
            <a:avLst/>
          </a:prstGeom>
        </p:spPr>
        <p:txBody>
          <a:bodyPr vert="horz" lIns="91439" tIns="45719" rIns="91439" bIns="45719"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2" y="9433107"/>
            <a:ext cx="2944283" cy="496570"/>
          </a:xfrm>
          <a:prstGeom prst="rect">
            <a:avLst/>
          </a:prstGeom>
        </p:spPr>
        <p:txBody>
          <a:bodyPr vert="horz" lIns="91439" tIns="45719" rIns="91439" bIns="4571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6" y="9433107"/>
            <a:ext cx="2944283" cy="496570"/>
          </a:xfrm>
          <a:prstGeom prst="rect">
            <a:avLst/>
          </a:prstGeom>
        </p:spPr>
        <p:txBody>
          <a:bodyPr vert="horz" lIns="91439" tIns="45719" rIns="91439" bIns="45719" rtlCol="0" anchor="b"/>
          <a:lstStyle>
            <a:lvl1pPr algn="r">
              <a:defRPr sz="1200"/>
            </a:lvl1pPr>
          </a:lstStyle>
          <a:p>
            <a:fld id="{18DE1E38-AB66-457E-B520-843F9103DC6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0965" algn="l" defTabSz="914400" rtl="0" eaLnBrk="1" latinLnBrk="0" hangingPunct="1">
      <a:defRPr sz="1200" kern="1200">
        <a:solidFill>
          <a:schemeClr val="tx1"/>
        </a:solidFill>
        <a:latin typeface="+mn-lt"/>
        <a:ea typeface="+mn-ea"/>
        <a:cs typeface="+mn-cs"/>
      </a:defRPr>
    </a:lvl4pPr>
    <a:lvl5pPr marL="1828165" algn="l" defTabSz="914400" rtl="0" eaLnBrk="1" latinLnBrk="0" hangingPunct="1">
      <a:defRPr sz="1200" kern="1200">
        <a:solidFill>
          <a:schemeClr val="tx1"/>
        </a:solidFill>
        <a:latin typeface="+mn-lt"/>
        <a:ea typeface="+mn-ea"/>
        <a:cs typeface="+mn-cs"/>
      </a:defRPr>
    </a:lvl5pPr>
    <a:lvl6pPr marL="2285365"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7313" y="744538"/>
            <a:ext cx="6619875" cy="3724275"/>
          </a:xfrm>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r>
              <a:rPr lang="zh-CN" altLang="en-US" smtClean="0">
                <a:solidFill>
                  <a:prstClr val="black"/>
                </a:solidFill>
              </a:rPr>
              <a:t> </a:t>
            </a:r>
            <a:endParaRPr lang="zh-CN" alt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7313" y="744538"/>
            <a:ext cx="6619875" cy="3724275"/>
          </a:xfrm>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r>
              <a:rPr lang="zh-CN" altLang="en-US" smtClean="0">
                <a:solidFill>
                  <a:prstClr val="black"/>
                </a:solidFill>
              </a:rPr>
              <a:t> </a:t>
            </a:r>
            <a:endParaRPr lang="zh-CN" alt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7313" y="744538"/>
            <a:ext cx="6619875" cy="3724275"/>
          </a:xfrm>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0"/>
          </p:nvPr>
        </p:nvSpPr>
        <p:spPr/>
        <p:txBody>
          <a:bodyPr/>
          <a:lstStyle/>
          <a:p>
            <a:r>
              <a:rPr lang="zh-CN" altLang="en-US" smtClean="0">
                <a:solidFill>
                  <a:prstClr val="black"/>
                </a:solidFill>
              </a:rPr>
              <a:t> </a:t>
            </a:r>
            <a:endParaRPr lang="zh-CN" alt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7313" y="744538"/>
            <a:ext cx="6619875" cy="37242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D031C7-A97A-4B3D-B11F-B8701A7D071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3"/>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BEBA8EAE-BF5A-486C-A8C5-ECC9F3942E4B}">
                <a14:imgProps xmlns:a14="http://schemas.microsoft.com/office/drawing/2010/main">
                  <a14:imgLayer r:embed="rId3">
                    <a14:imgEffect>
                      <a14:saturation sat="200000"/>
                    </a14:imgEffect>
                  </a14:imgLayer>
                </a14:imgProps>
              </a:ext>
            </a:extLst>
          </a:blip>
          <a:srcRect/>
          <a:stretch>
            <a:fillRect/>
          </a:stretch>
        </p:blipFill>
        <p:spPr bwMode="auto">
          <a:xfrm>
            <a:off x="2514029" y="0"/>
            <a:ext cx="6629977" cy="51435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6"/>
          <p:cNvSpPr/>
          <p:nvPr userDrawn="1"/>
        </p:nvSpPr>
        <p:spPr>
          <a:xfrm>
            <a:off x="581" y="0"/>
            <a:ext cx="2513442" cy="5143500"/>
          </a:xfrm>
          <a:prstGeom prst="rect">
            <a:avLst/>
          </a:prstGeom>
          <a:gradFill flip="none" rotWithShape="1">
            <a:gsLst>
              <a:gs pos="0">
                <a:srgbClr val="FCFCFC"/>
              </a:gs>
              <a:gs pos="50000">
                <a:srgbClr val="FDFDFD"/>
              </a:gs>
              <a:gs pos="100000">
                <a:srgbClr val="FEFEFE"/>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8" rIns="68535" bIns="34268" rtlCol="0" anchor="ctr"/>
          <a:lstStyle/>
          <a:p>
            <a:pPr algn="ctr"/>
            <a:endParaRPr lang="en-US">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9141620" cy="5143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7" name="矩形 6"/>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
        <p:nvSpPr>
          <p:cNvPr id="8" name="矩形 7"/>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3"/>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1"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0"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0"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1" y="1200151"/>
            <a:ext cx="8229600" cy="339447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2"/>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4025507"/>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1"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2_标题幻灯片">
    <p:bg>
      <p:bgPr>
        <a:solidFill>
          <a:srgbClr val="3E3D4F"/>
        </a:solidFill>
        <a:effectLst/>
      </p:bgPr>
    </p:bg>
    <p:spTree>
      <p:nvGrpSpPr>
        <p:cNvPr id="1" name=""/>
        <p:cNvGrpSpPr/>
        <p:nvPr/>
      </p:nvGrpSpPr>
      <p:grpSpPr>
        <a:xfrm>
          <a:off x="0" y="0"/>
          <a:ext cx="0" cy="0"/>
          <a:chOff x="0" y="0"/>
          <a:chExt cx="0" cy="0"/>
        </a:xfrm>
      </p:grpSpPr>
      <p:sp>
        <p:nvSpPr>
          <p:cNvPr id="2" name="矩形 1"/>
          <p:cNvSpPr/>
          <p:nvPr userDrawn="1"/>
        </p:nvSpPr>
        <p:spPr>
          <a:xfrm>
            <a:off x="3184207" y="0"/>
            <a:ext cx="595979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
        <p:nvSpPr>
          <p:cNvPr id="16" name="矩形 15"/>
          <p:cNvSpPr/>
          <p:nvPr userDrawn="1"/>
        </p:nvSpPr>
        <p:spPr>
          <a:xfrm>
            <a:off x="3006061" y="0"/>
            <a:ext cx="70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endParaRPr lang="zh-CN" altLang="en-US" sz="1400">
              <a:solidFill>
                <a:prstClr val="white"/>
              </a:solidFill>
            </a:endParaRPr>
          </a:p>
        </p:txBody>
      </p:sp>
    </p:spTree>
  </p:cSld>
  <p:clrMapOvr>
    <a:masterClrMapping/>
  </p:clrMapOvr>
  <mc:AlternateContent xmlns:mc="http://schemas.openxmlformats.org/markup-compatibility/2006">
    <mc:Choice xmlns:p14="http://schemas.microsoft.com/office/powerpoint/2010/main" Requires="p14">
      <p:transition spd="med">
        <p14:flip dir="r"/>
        <p:sndAc>
          <p:stSnd>
            <p:snd r:embed="rId2" name="type.wav"/>
          </p:stSnd>
        </p:sndAc>
      </p:transition>
    </mc:Choice>
    <mc:Fallback>
      <p:transition spd="med">
        <p:fade/>
        <p:sndAc>
          <p:stSnd>
            <p:snd r:embed="rId2" name="type.wav"/>
          </p:stSnd>
        </p:sndAc>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7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8"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928"/>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a:solidFill>
                  <a:prstClr val="black"/>
                </a:solidFill>
              </a:endParaRPr>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a:solidFill>
                  <a:prstClr val="black"/>
                </a:solidFill>
              </a:endParaRPr>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pPr defTabSz="914400"/>
              <a:endParaRPr lang="zh-CN" altLang="en-US">
                <a:solidFill>
                  <a:prstClr val="black"/>
                </a:solidFill>
              </a:endParaRPr>
            </a:p>
          </p:txBody>
        </p:sp>
      </p:grpSp>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transition spd="slow" advTm="0">
    <p:cove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cov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233"/>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5"/>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7"/>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71"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71" y="1631157"/>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1" y="204813"/>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11"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2565" indent="0">
              <a:buNone/>
              <a:defRPr sz="900"/>
            </a:lvl7pPr>
            <a:lvl8pPr marL="3199765"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505"/>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402556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2565" indent="0">
              <a:buNone/>
              <a:defRPr sz="900"/>
            </a:lvl7pPr>
            <a:lvl8pPr marL="3199765"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1" y="206007"/>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07"/>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advTm="0">
    <p:cove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slow" advTm="0">
    <p:cove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1"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1"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30"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30"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8" name="页脚占位符 7"/>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4" name="页脚占位符 3"/>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2"/>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7" y="1076328"/>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4025507"/>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4"/>
            <a:ext cx="2133600" cy="273844"/>
          </a:xfrm>
          <a:prstGeom prst="rect">
            <a:avLst/>
          </a:prstGeom>
        </p:spPr>
        <p:txBody>
          <a:bodyPr/>
          <a:lstStyle/>
          <a:p>
            <a:fld id="{530820CF-B880-4189-942D-D702A7CBA730}" type="datetimeFigureOut">
              <a:rPr lang="zh-CN" altLang="en-US" smtClean="0">
                <a:solidFill>
                  <a:prstClr val="black"/>
                </a:solidFill>
              </a:rPr>
            </a:fld>
            <a:endParaRPr lang="zh-CN" altLang="en-US">
              <a:solidFill>
                <a:prstClr val="black"/>
              </a:solidFill>
            </a:endParaRPr>
          </a:p>
        </p:txBody>
      </p:sp>
      <p:sp>
        <p:nvSpPr>
          <p:cNvPr id="6" name="页脚占位符 5"/>
          <p:cNvSpPr>
            <a:spLocks noGrp="1"/>
          </p:cNvSpPr>
          <p:nvPr>
            <p:ph type="ftr" sz="quarter" idx="11"/>
          </p:nvPr>
        </p:nvSpPr>
        <p:spPr>
          <a:xfrm>
            <a:off x="3124201" y="4767264"/>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4"/>
            <a:ext cx="2133600" cy="273844"/>
          </a:xfrm>
          <a:prstGeom prst="rect">
            <a:avLst/>
          </a:prstGeom>
        </p:spPr>
        <p:txBody>
          <a:bodyPr/>
          <a:lstStyle/>
          <a:p>
            <a:fld id="{0C913308-F349-4B6D-A68A-DD1791B4A57B}"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6" Type="http://schemas.openxmlformats.org/officeDocument/2006/relationships/theme" Target="../theme/theme3.xml"/><Relationship Id="rId15" Type="http://schemas.openxmlformats.org/officeDocument/2006/relationships/image" Target="../media/image3.jpeg"/><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72540" y="133988"/>
            <a:ext cx="8229600" cy="493563"/>
          </a:xfrm>
          <a:prstGeom prst="rect">
            <a:avLst/>
          </a:prstGeom>
        </p:spPr>
        <p:txBody>
          <a:bodyPr vert="horz" lIns="91418" tIns="45708" rIns="91418" bIns="45708" rtlCol="0" anchor="ctr">
            <a:noAutofit/>
          </a:bodyPr>
          <a:lstStyle/>
          <a:p>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spcBef>
          <a:spcPct val="0"/>
        </a:spcBef>
        <a:buNone/>
        <a:defRPr sz="24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9" tIns="45714" rIns="91429" bIns="45714"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200155"/>
            <a:ext cx="8229600" cy="3394472"/>
          </a:xfrm>
          <a:prstGeom prst="rect">
            <a:avLst/>
          </a:prstGeom>
        </p:spPr>
        <p:txBody>
          <a:bodyPr vert="horz" lIns="91429" tIns="45714" rIns="91429" bIns="45714"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1" y="4767321"/>
            <a:ext cx="2133600" cy="273844"/>
          </a:xfrm>
          <a:prstGeom prst="rect">
            <a:avLst/>
          </a:prstGeom>
        </p:spPr>
        <p:txBody>
          <a:bodyPr vert="horz" lIns="91429" tIns="45714" rIns="91429" bIns="45714" rtlCol="0" anchor="ctr"/>
          <a:lstStyle>
            <a:lvl1pPr algn="l">
              <a:defRPr sz="1200">
                <a:solidFill>
                  <a:schemeClr val="tx1">
                    <a:tint val="75000"/>
                  </a:schemeClr>
                </a:solidFill>
              </a:defRPr>
            </a:lvl1pPr>
          </a:lstStyle>
          <a:p>
            <a:pPr defTabSz="914400"/>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321"/>
            <a:ext cx="2895600" cy="273844"/>
          </a:xfrm>
          <a:prstGeom prst="rect">
            <a:avLst/>
          </a:prstGeom>
        </p:spPr>
        <p:txBody>
          <a:bodyPr vert="horz" lIns="91429" tIns="45714" rIns="91429" bIns="45714" rtlCol="0" anchor="ctr"/>
          <a:lstStyle>
            <a:lvl1pPr algn="ctr">
              <a:defRPr sz="1200">
                <a:solidFill>
                  <a:schemeClr val="tx1">
                    <a:tint val="75000"/>
                  </a:schemeClr>
                </a:solidFill>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1" y="4767321"/>
            <a:ext cx="2133600" cy="273844"/>
          </a:xfrm>
          <a:prstGeom prst="rect">
            <a:avLst/>
          </a:prstGeom>
        </p:spPr>
        <p:txBody>
          <a:bodyPr vert="horz" lIns="91429" tIns="45714" rIns="91429" bIns="45714" rtlCol="0" anchor="ctr"/>
          <a:lstStyle>
            <a:lvl1pPr algn="r">
              <a:defRPr sz="1200">
                <a:solidFill>
                  <a:schemeClr val="tx1">
                    <a:tint val="75000"/>
                  </a:schemeClr>
                </a:solidFill>
              </a:defRPr>
            </a:lvl1pPr>
          </a:lstStyle>
          <a:p>
            <a:pPr defTabSz="91440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spd="slow" advTm="0">
    <p:cover/>
  </p:transition>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4.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4.xml"/><Relationship Id="rId2" Type="http://schemas.openxmlformats.org/officeDocument/2006/relationships/tags" Target="../tags/tag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4.xml"/><Relationship Id="rId2" Type="http://schemas.openxmlformats.org/officeDocument/2006/relationships/tags" Target="../tags/tag6.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4.xml"/><Relationship Id="rId2" Type="http://schemas.openxmlformats.org/officeDocument/2006/relationships/tags" Target="../tags/tag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4.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4.xml"/><Relationship Id="rId2" Type="http://schemas.openxmlformats.org/officeDocument/2006/relationships/tags" Target="../tags/tag1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4.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00054\Desktop\桌面2017.12.13\2017 工厂图 副本 更名.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2"/>
            <a:ext cx="9180512" cy="31002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5"/>
          <p:cNvSpPr txBox="1"/>
          <p:nvPr/>
        </p:nvSpPr>
        <p:spPr>
          <a:xfrm>
            <a:off x="0" y="3153222"/>
            <a:ext cx="9144000" cy="553720"/>
          </a:xfrm>
          <a:prstGeom prst="rect">
            <a:avLst/>
          </a:prstGeom>
          <a:noFill/>
        </p:spPr>
        <p:txBody>
          <a:bodyPr wrap="square" lIns="0" tIns="0" rIns="0" bIns="0" anchor="ctr">
            <a:spAutoFit/>
          </a:bodyPr>
          <a:lstStyle/>
          <a:p>
            <a:pPr algn="ctr" defTabSz="685800" fontAlgn="auto">
              <a:spcBef>
                <a:spcPts val="0"/>
              </a:spcBef>
              <a:spcAft>
                <a:spcPts val="0"/>
              </a:spcAft>
              <a:defRPr/>
            </a:pPr>
            <a:r>
              <a:rPr lang="zh-CN" altLang="en-US" sz="3600" b="1" dirty="0">
                <a:solidFill>
                  <a:srgbClr val="0070C0"/>
                </a:solidFill>
                <a:latin typeface="微软雅黑" panose="020B0503020204020204" pitchFamily="34" charset="-122"/>
                <a:ea typeface="微软雅黑" panose="020B0503020204020204" pitchFamily="34" charset="-122"/>
              </a:rPr>
              <a:t>风能研究院</a:t>
            </a:r>
            <a:r>
              <a:rPr lang="en-US" altLang="zh-CN" sz="3600" b="1" dirty="0">
                <a:solidFill>
                  <a:srgbClr val="0070C0"/>
                </a:solidFill>
                <a:latin typeface="微软雅黑" panose="020B0503020204020204" pitchFamily="34" charset="-122"/>
                <a:ea typeface="微软雅黑" panose="020B0503020204020204" pitchFamily="34" charset="-122"/>
              </a:rPr>
              <a:t>2021</a:t>
            </a:r>
            <a:r>
              <a:rPr lang="zh-CN" altLang="en-US" sz="3600" b="1" dirty="0">
                <a:solidFill>
                  <a:srgbClr val="0070C0"/>
                </a:solidFill>
                <a:latin typeface="微软雅黑" panose="020B0503020204020204" pitchFamily="34" charset="-122"/>
                <a:ea typeface="微软雅黑" panose="020B0503020204020204" pitchFamily="34" charset="-122"/>
              </a:rPr>
              <a:t>年</a:t>
            </a:r>
            <a:r>
              <a:rPr lang="zh-CN" altLang="en-US" sz="3600" b="1" dirty="0">
                <a:solidFill>
                  <a:srgbClr val="0070C0"/>
                </a:solidFill>
                <a:latin typeface="微软雅黑" panose="020B0503020204020204" pitchFamily="34" charset="-122"/>
                <a:ea typeface="微软雅黑" panose="020B0503020204020204" pitchFamily="34" charset="-122"/>
              </a:rPr>
              <a:t>中工作汇报</a:t>
            </a:r>
            <a:endParaRPr lang="zh-CN" altLang="en-US" sz="3600" b="1" dirty="0">
              <a:solidFill>
                <a:srgbClr val="0070C0"/>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2544731" y="4011910"/>
            <a:ext cx="414978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1400" b="1" dirty="0">
                <a:solidFill>
                  <a:srgbClr val="0070C0"/>
                </a:solidFill>
                <a:latin typeface="微软雅黑" panose="020B0503020204020204" pitchFamily="34" charset="-122"/>
                <a:ea typeface="微软雅黑" panose="020B0503020204020204" pitchFamily="34" charset="-122"/>
              </a:rPr>
              <a:t>MINGYANG SMART ENERGY GROUP  CO., Ltd</a:t>
            </a:r>
            <a:r>
              <a:rPr lang="en-US" altLang="zh-CN" sz="1900" b="1" dirty="0">
                <a:solidFill>
                  <a:schemeClr val="accent1"/>
                </a:solidFill>
                <a:latin typeface="Times New Roman" panose="02020603050405020304" pitchFamily="18" charset="0"/>
                <a:cs typeface="Times New Roman" panose="02020603050405020304" pitchFamily="18" charset="0"/>
              </a:rPr>
              <a:t>.</a:t>
            </a:r>
            <a:endParaRPr lang="en-US" altLang="zh-CN" sz="1900" b="1" dirty="0">
              <a:solidFill>
                <a:schemeClr val="accent1"/>
              </a:solidFill>
              <a:latin typeface="Times New Roman" panose="02020603050405020304" pitchFamily="18" charset="0"/>
              <a:cs typeface="Times New Roman" panose="02020603050405020304" pitchFamily="18" charset="0"/>
            </a:endParaRPr>
          </a:p>
        </p:txBody>
      </p:sp>
      <p:sp>
        <p:nvSpPr>
          <p:cNvPr id="10" name="TextBox 1"/>
          <p:cNvSpPr txBox="1">
            <a:spLocks noChangeArrowheads="1"/>
          </p:cNvSpPr>
          <p:nvPr/>
        </p:nvSpPr>
        <p:spPr bwMode="auto">
          <a:xfrm>
            <a:off x="2430465" y="3642690"/>
            <a:ext cx="4319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a:solidFill>
                  <a:srgbClr val="0070C0"/>
                </a:solidFill>
                <a:latin typeface="微软雅黑" panose="020B0503020204020204" pitchFamily="34" charset="-122"/>
                <a:ea typeface="微软雅黑" panose="020B0503020204020204" pitchFamily="34" charset="-122"/>
              </a:rPr>
              <a:t>明阳智慧能源集团股份公司</a:t>
            </a:r>
            <a:endParaRPr lang="zh-CN" altLang="zh-CN" sz="2000" b="1" dirty="0">
              <a:solidFill>
                <a:srgbClr val="0070C0"/>
              </a:solidFill>
              <a:latin typeface="微软雅黑" panose="020B0503020204020204" pitchFamily="34" charset="-122"/>
              <a:ea typeface="微软雅黑" panose="020B0503020204020204" pitchFamily="34" charset="-122"/>
            </a:endParaRPr>
          </a:p>
        </p:txBody>
      </p:sp>
      <p:sp>
        <p:nvSpPr>
          <p:cNvPr id="11" name="矩形 10"/>
          <p:cNvSpPr/>
          <p:nvPr/>
        </p:nvSpPr>
        <p:spPr>
          <a:xfrm>
            <a:off x="6300192" y="4583821"/>
            <a:ext cx="2807740" cy="521970"/>
          </a:xfrm>
          <a:prstGeom prst="rect">
            <a:avLst/>
          </a:prstGeom>
        </p:spPr>
        <p:txBody>
          <a:bodyPr wrap="square">
            <a:spAutoFit/>
          </a:bodyPr>
          <a:lstStyle/>
          <a:p>
            <a:pPr defTabSz="685800"/>
            <a:r>
              <a:rPr lang="zh-CN" altLang="en-US" sz="1400" dirty="0" smtClean="0">
                <a:solidFill>
                  <a:srgbClr val="0070C0"/>
                </a:solidFill>
                <a:latin typeface="微软雅黑" panose="020B0503020204020204" pitchFamily="34" charset="-122"/>
                <a:ea typeface="微软雅黑" panose="020B0503020204020204" pitchFamily="34" charset="-122"/>
              </a:rPr>
              <a:t>汇报人：张若愚</a:t>
            </a:r>
            <a:endParaRPr lang="en-US" altLang="zh-CN" sz="1400" dirty="0" smtClean="0">
              <a:solidFill>
                <a:srgbClr val="0070C0"/>
              </a:solidFill>
              <a:latin typeface="微软雅黑" panose="020B0503020204020204" pitchFamily="34" charset="-122"/>
              <a:ea typeface="微软雅黑" panose="020B0503020204020204" pitchFamily="34" charset="-122"/>
            </a:endParaRPr>
          </a:p>
          <a:p>
            <a:pPr defTabSz="685800"/>
            <a:r>
              <a:rPr lang="zh-CN" altLang="en-US" sz="1400" dirty="0" smtClean="0">
                <a:solidFill>
                  <a:srgbClr val="0070C0"/>
                </a:solidFill>
                <a:latin typeface="微软雅黑" panose="020B0503020204020204" pitchFamily="34" charset="-122"/>
                <a:ea typeface="微软雅黑" panose="020B0503020204020204" pitchFamily="34" charset="-122"/>
              </a:rPr>
              <a:t>汇报</a:t>
            </a:r>
            <a:r>
              <a:rPr lang="zh-CN" altLang="en-US" sz="1400" dirty="0">
                <a:solidFill>
                  <a:srgbClr val="0070C0"/>
                </a:solidFill>
                <a:latin typeface="微软雅黑" panose="020B0503020204020204" pitchFamily="34" charset="-122"/>
                <a:ea typeface="微软雅黑" panose="020B0503020204020204" pitchFamily="34" charset="-122"/>
              </a:rPr>
              <a:t>时间：</a:t>
            </a:r>
            <a:r>
              <a:rPr lang="en-US" altLang="zh-CN" sz="1400" dirty="0" smtClean="0">
                <a:solidFill>
                  <a:srgbClr val="0070C0"/>
                </a:solidFill>
                <a:latin typeface="微软雅黑" panose="020B0503020204020204" pitchFamily="34" charset="-122"/>
                <a:ea typeface="微软雅黑" panose="020B0503020204020204" pitchFamily="34" charset="-122"/>
              </a:rPr>
              <a:t>2021</a:t>
            </a:r>
            <a:r>
              <a:rPr lang="zh-CN" altLang="en-US" sz="1400" dirty="0" smtClean="0">
                <a:solidFill>
                  <a:srgbClr val="0070C0"/>
                </a:solidFill>
                <a:latin typeface="微软雅黑" panose="020B0503020204020204" pitchFamily="34" charset="-122"/>
                <a:ea typeface="微软雅黑" panose="020B0503020204020204" pitchFamily="34" charset="-122"/>
              </a:rPr>
              <a:t>年</a:t>
            </a:r>
            <a:r>
              <a:rPr lang="en-US" altLang="zh-CN" sz="1400" dirty="0" smtClean="0">
                <a:solidFill>
                  <a:srgbClr val="0070C0"/>
                </a:solidFill>
                <a:latin typeface="微软雅黑" panose="020B0503020204020204" pitchFamily="34" charset="-122"/>
                <a:ea typeface="微软雅黑" panose="020B0503020204020204" pitchFamily="34" charset="-122"/>
              </a:rPr>
              <a:t>6</a:t>
            </a:r>
            <a:r>
              <a:rPr lang="zh-CN" altLang="en-US" sz="1400" dirty="0" smtClean="0">
                <a:solidFill>
                  <a:srgbClr val="0070C0"/>
                </a:solidFill>
                <a:latin typeface="微软雅黑" panose="020B0503020204020204" pitchFamily="34" charset="-122"/>
                <a:ea typeface="微软雅黑" panose="020B0503020204020204" pitchFamily="34" charset="-122"/>
              </a:rPr>
              <a:t>月</a:t>
            </a:r>
            <a:r>
              <a:rPr lang="en-US" altLang="zh-CN" sz="1400" dirty="0" smtClean="0">
                <a:solidFill>
                  <a:srgbClr val="0070C0"/>
                </a:solidFill>
                <a:latin typeface="微软雅黑" panose="020B0503020204020204" pitchFamily="34" charset="-122"/>
                <a:ea typeface="微软雅黑" panose="020B0503020204020204" pitchFamily="34" charset="-122"/>
              </a:rPr>
              <a:t>30</a:t>
            </a:r>
            <a:r>
              <a:rPr lang="zh-CN" altLang="en-US" sz="1400" dirty="0">
                <a:solidFill>
                  <a:srgbClr val="0070C0"/>
                </a:solidFill>
                <a:latin typeface="微软雅黑" panose="020B0503020204020204" pitchFamily="34" charset="-122"/>
                <a:ea typeface="微软雅黑" panose="020B0503020204020204" pitchFamily="34" charset="-122"/>
              </a:rPr>
              <a:t>日</a:t>
            </a:r>
            <a:endParaRPr lang="en-US" altLang="zh-CN" sz="1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smtClean="0">
                <a:solidFill>
                  <a:srgbClr val="002060"/>
                </a:solidFill>
              </a:rPr>
              <a:t>Part</a:t>
            </a:r>
            <a:r>
              <a:rPr lang="en-US" altLang="zh-CN" sz="4400" b="1" dirty="0">
                <a:solidFill>
                  <a:srgbClr val="002060"/>
                </a:solidFill>
              </a:rPr>
              <a:t>3</a:t>
            </a:r>
            <a:endParaRPr lang="zh-CN" altLang="en-US" sz="6000" b="1" dirty="0">
              <a:solidFill>
                <a:srgbClr val="002060"/>
              </a:solidFill>
            </a:endParaRPr>
          </a:p>
        </p:txBody>
      </p:sp>
      <p:sp>
        <p:nvSpPr>
          <p:cNvPr id="3" name="TextBox 2"/>
          <p:cNvSpPr txBox="1"/>
          <p:nvPr/>
        </p:nvSpPr>
        <p:spPr>
          <a:xfrm>
            <a:off x="1390649" y="118012"/>
            <a:ext cx="4765601" cy="450850"/>
          </a:xfrm>
          <a:prstGeom prst="rect">
            <a:avLst/>
          </a:prstGeom>
          <a:noFill/>
        </p:spPr>
        <p:txBody>
          <a:bodyPr wrap="square" rtlCol="0">
            <a:spAutoFit/>
          </a:bodyPr>
          <a:lstStyle/>
          <a:p>
            <a:pPr lvl="0">
              <a:lnSpc>
                <a:spcPct val="130000"/>
              </a:lnSpc>
            </a:pPr>
            <a:r>
              <a:rPr lang="en-US" altLang="zh-CN" b="1" dirty="0">
                <a:solidFill>
                  <a:schemeClr val="accent1"/>
                </a:solidFill>
                <a:latin typeface="Arial" panose="020B0604020202020204" pitchFamily="34" charset="0"/>
                <a:ea typeface="微软雅黑" panose="020B0503020204020204" pitchFamily="34" charset="-122"/>
                <a:sym typeface="Calibri" panose="020F0502020204030204" pitchFamily="34" charset="0"/>
              </a:rPr>
              <a:t>2021</a:t>
            </a:r>
            <a:r>
              <a:rPr lang="zh-CN" altLang="en-US" b="1" dirty="0">
                <a:solidFill>
                  <a:schemeClr val="accent1"/>
                </a:solidFill>
                <a:latin typeface="Arial" panose="020B0604020202020204" pitchFamily="34" charset="0"/>
                <a:ea typeface="微软雅黑" panose="020B0503020204020204" pitchFamily="34" charset="-122"/>
                <a:sym typeface="Calibri" panose="020F0502020204030204" pitchFamily="34" charset="0"/>
              </a:rPr>
              <a:t>年下半年工作规划</a:t>
            </a:r>
            <a:endParaRPr lang="zh-CN" altLang="en-US" sz="2400" b="1" dirty="0">
              <a:solidFill>
                <a:schemeClr val="accent1"/>
              </a:solidFill>
              <a:latin typeface="Arial" panose="020B0604020202020204" pitchFamily="34" charset="0"/>
              <a:ea typeface="微软雅黑" panose="020B0503020204020204" pitchFamily="34" charset="-122"/>
              <a:sym typeface="Calibri" panose="020F0502020204030204" pitchFamily="34" charset="0"/>
            </a:endParaRP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D:\0 常用素材\明阳智能LOGO修改 20170401.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61549"/>
          <a:stretch>
            <a:fillRect/>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p:nvPr/>
        </p:nvGraphicFramePr>
        <p:xfrm>
          <a:off x="1331595" y="1059815"/>
          <a:ext cx="6400165" cy="2506980"/>
        </p:xfrm>
        <a:graphic>
          <a:graphicData uri="http://schemas.openxmlformats.org/drawingml/2006/table">
            <a:tbl>
              <a:tblPr firstRow="1" bandRow="1">
                <a:tableStyleId>{5C22544A-7EE6-4342-B048-85BDC9FD1C3A}</a:tableStyleId>
              </a:tblPr>
              <a:tblGrid>
                <a:gridCol w="6400165"/>
              </a:tblGrid>
              <a:tr h="381000">
                <a:tc>
                  <a:txBody>
                    <a:bodyPr/>
                    <a:p>
                      <a:pPr algn="ctr">
                        <a:buNone/>
                      </a:pPr>
                      <a:r>
                        <a:rPr lang="en-US" altLang="zh-CN"/>
                        <a:t>2021</a:t>
                      </a:r>
                      <a:r>
                        <a:rPr lang="zh-CN" altLang="en-US"/>
                        <a:t>年</a:t>
                      </a:r>
                      <a:r>
                        <a:rPr lang="zh-CN" altLang="en-US"/>
                        <a:t>下半年工作规划</a:t>
                      </a:r>
                      <a:endParaRPr lang="zh-CN" altLang="en-US"/>
                    </a:p>
                  </a:txBody>
                  <a:tcPr/>
                </a:tc>
              </a:tr>
              <a:tr h="845820">
                <a:tc>
                  <a:txBody>
                    <a:bodyPr/>
                    <a:p>
                      <a:pPr algn="l">
                        <a:buClrTx/>
                        <a:buSzTx/>
                        <a:buFontTx/>
                        <a:buNone/>
                      </a:pPr>
                      <a:r>
                        <a:rPr lang="en-US" altLang="zh-CN" sz="1200"/>
                        <a:t>1.</a:t>
                      </a:r>
                      <a:r>
                        <a:rPr lang="zh-CN" altLang="en-US" sz="1200"/>
                        <a:t>工作方面：按时高效的完成项目看板系统的开发，能够尽快加入到更多的其他项目、功能模块的开发工作中。</a:t>
                      </a:r>
                      <a:r>
                        <a:rPr lang="zh-CN" altLang="en-US" sz="1200">
                          <a:sym typeface="+mn-ea"/>
                        </a:rPr>
                        <a:t>认真高效的完成分配的开发任务，在工作中多积累经验，和同事多沟通，提升自己的专业技术水平，不断储备专业知识。结合具体的业务逻辑，深度熟悉各种框架以及先进技术的使用，为以后的开发工作做好铺垫。</a:t>
                      </a:r>
                      <a:endParaRPr lang="zh-CN" altLang="en-US" sz="1200"/>
                    </a:p>
                  </a:txBody>
                  <a:tcPr/>
                </a:tc>
              </a:tr>
              <a:tr h="381000">
                <a:tc>
                  <a:txBody>
                    <a:bodyPr/>
                    <a:p>
                      <a:pPr algn="l">
                        <a:buClrTx/>
                        <a:buSzTx/>
                        <a:buFontTx/>
                        <a:buNone/>
                      </a:pPr>
                      <a:r>
                        <a:rPr lang="en-US" altLang="zh-CN" sz="1200"/>
                        <a:t>2.学习方面：</a:t>
                      </a:r>
                      <a:r>
                        <a:rPr lang="en-US" altLang="zh-CN" sz="1200">
                          <a:sym typeface="+mn-ea"/>
                        </a:rPr>
                        <a:t>提高个人业务素质</a:t>
                      </a:r>
                      <a:r>
                        <a:rPr lang="zh-CN" altLang="en-US" sz="1200">
                          <a:sym typeface="+mn-ea"/>
                        </a:rPr>
                        <a:t>，</a:t>
                      </a:r>
                      <a:r>
                        <a:rPr lang="en-US" altLang="zh-CN" sz="1200">
                          <a:sym typeface="+mn-ea"/>
                        </a:rPr>
                        <a:t>熟悉相关知识，从而提高自己解决实际问题的能力。在日常生活中，加强</a:t>
                      </a:r>
                      <a:r>
                        <a:rPr lang="zh-CN" altLang="en-US" sz="1200">
                          <a:sym typeface="+mn-ea"/>
                        </a:rPr>
                        <a:t>相关业务逻辑</a:t>
                      </a:r>
                      <a:r>
                        <a:rPr lang="en-US" altLang="zh-CN" sz="1200">
                          <a:sym typeface="+mn-ea"/>
                        </a:rPr>
                        <a:t>的学习，积累丰富的专业知识</a:t>
                      </a:r>
                      <a:r>
                        <a:rPr lang="zh-CN" altLang="en-US" sz="1200">
                          <a:sym typeface="+mn-ea"/>
                        </a:rPr>
                        <a:t>，</a:t>
                      </a:r>
                      <a:r>
                        <a:rPr lang="en-US" altLang="zh-CN" sz="1200">
                          <a:sym typeface="+mn-ea"/>
                        </a:rPr>
                        <a:t>努力提高自身的综合素质，踏踏实实做好</a:t>
                      </a:r>
                      <a:r>
                        <a:rPr lang="zh-CN" altLang="en-US" sz="1200">
                          <a:sym typeface="+mn-ea"/>
                        </a:rPr>
                        <a:t>分配的每一项任务。同时，</a:t>
                      </a:r>
                      <a:r>
                        <a:rPr lang="en-US" altLang="zh-CN" sz="1200">
                          <a:sym typeface="+mn-ea"/>
                        </a:rPr>
                        <a:t>从每天的一点一滴中多反思、多学习、多交流，不断的总结，只有不断提高自身的专业知识能力和思想业务素质，才能尽快适应新形势的发展任务。</a:t>
                      </a:r>
                      <a:endParaRPr lang="en-US" altLang="zh-CN" sz="1200"/>
                    </a:p>
                  </a:txBody>
                  <a:tcPr/>
                </a:tc>
              </a:tr>
              <a:tr h="381000">
                <a:tc>
                  <a:txBody>
                    <a:bodyPr/>
                    <a:p>
                      <a:pPr algn="l">
                        <a:buClrTx/>
                        <a:buSzTx/>
                        <a:buFontTx/>
                        <a:buNone/>
                      </a:pPr>
                      <a:r>
                        <a:rPr lang="en-US" altLang="zh-CN" sz="1200"/>
                        <a:t>3.其</a:t>
                      </a:r>
                      <a:r>
                        <a:rPr lang="zh-CN" altLang="en-US" sz="1200"/>
                        <a:t>他：</a:t>
                      </a:r>
                      <a:r>
                        <a:rPr lang="zh-CN" altLang="en-US" sz="1200">
                          <a:sym typeface="+mn-ea"/>
                        </a:rPr>
                        <a:t>加大自我创新力度，积极探索工作的新方法，新方式，为集团的发展添砖加瓦</a:t>
                      </a:r>
                      <a:endParaRPr lang="zh-CN" altLang="en-US" sz="1200"/>
                    </a:p>
                    <a:p>
                      <a:pPr algn="l">
                        <a:buClrTx/>
                        <a:buSzTx/>
                        <a:buFontTx/>
                        <a:buNone/>
                      </a:pPr>
                      <a:endParaRPr lang="en-US" altLang="zh-CN" sz="1200"/>
                    </a:p>
                  </a:txBody>
                  <a:tcPr/>
                </a:tc>
              </a:tr>
            </a:tbl>
          </a:graphicData>
        </a:graphic>
      </p:graphicFrame>
    </p:spTree>
  </p:cSld>
  <p:clrMapOvr>
    <a:masterClrMapping/>
  </p:clrMapOvr>
  <p:transition spd="slow" advClick="0" advTm="0">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noChangeArrowheads="1"/>
          </p:cNvSpPr>
          <p:nvPr/>
        </p:nvSpPr>
        <p:spPr>
          <a:xfrm>
            <a:off x="1" y="1973287"/>
            <a:ext cx="9144000" cy="1102519"/>
          </a:xfrm>
          <a:prstGeom prst="rect">
            <a:avLst/>
          </a:prstGeom>
        </p:spPr>
        <p:txBody>
          <a:bodyPr vert="horz" lIns="68544" tIns="34272" rIns="68544" bIns="34272"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400" dirty="0">
                <a:solidFill>
                  <a:srgbClr val="0070C0"/>
                </a:solidFill>
                <a:effectLst>
                  <a:reflection blurRad="6350" stA="55000" endA="300" endPos="45500" dir="5400000" sy="-100000" algn="bl" rotWithShape="0"/>
                </a:effectLst>
                <a:latin typeface="Broadway" panose="04040905080B02020502" pitchFamily="82" charset="0"/>
                <a:sym typeface="Impact" panose="020B0806030902050204" pitchFamily="34" charset="0"/>
              </a:rPr>
              <a:t>Thank </a:t>
            </a:r>
            <a:r>
              <a:rPr lang="en-US" altLang="zh-CN" sz="6400" dirty="0">
                <a:solidFill>
                  <a:srgbClr val="0070C0"/>
                </a:solidFill>
                <a:effectLst>
                  <a:reflection blurRad="6350" stA="55000" endA="300" endPos="45500" dir="5400000" sy="-100000" algn="bl" rotWithShape="0"/>
                </a:effectLst>
                <a:latin typeface="Broadway" panose="04040905080B02020502" pitchFamily="82" charset="0"/>
                <a:sym typeface="Impact" panose="020B0806030902050204" pitchFamily="34" charset="0"/>
              </a:rPr>
              <a:t>You</a:t>
            </a:r>
            <a:endParaRPr lang="zh-CN" altLang="en-US" sz="6400" dirty="0">
              <a:solidFill>
                <a:srgbClr val="0070C0"/>
              </a:solidFill>
              <a:effectLst>
                <a:reflection blurRad="6350" stA="55000" endA="300" endPos="45500" dir="5400000" sy="-100000" algn="bl" rotWithShape="0"/>
              </a:effectLst>
              <a:latin typeface="Broadway" panose="04040905080B02020502" pitchFamily="82" charset="0"/>
            </a:endParaRPr>
          </a:p>
        </p:txBody>
      </p:sp>
      <p:pic>
        <p:nvPicPr>
          <p:cNvPr id="6" name="Picture 2" descr="D:\0 常用素材\明阳智能LOGO修改 20170401.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61549"/>
          <a:stretch>
            <a:fillRect/>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5"/>
          <p:cNvSpPr txBox="1"/>
          <p:nvPr/>
        </p:nvSpPr>
        <p:spPr>
          <a:xfrm>
            <a:off x="1117416" y="1939795"/>
            <a:ext cx="1781270" cy="438582"/>
          </a:xfrm>
          <a:prstGeom prst="rect">
            <a:avLst/>
          </a:prstGeom>
          <a:noFill/>
        </p:spPr>
        <p:txBody>
          <a:bodyPr wrap="square" lIns="68580" tIns="34290" rIns="68580" bIns="34290" rtlCol="0">
            <a:spAutoFit/>
          </a:bodyPr>
          <a:lstStyle/>
          <a:p>
            <a:pPr algn="ctr" defTabSz="685800"/>
            <a:r>
              <a:rPr lang="en-US" altLang="zh-CN" sz="2400" dirty="0" smtClean="0">
                <a:solidFill>
                  <a:prstClr val="white"/>
                </a:solidFill>
                <a:latin typeface="Agency FB" panose="020B0503020202020204" pitchFamily="34" charset="0"/>
                <a:ea typeface="Adobe 宋体 Std L" pitchFamily="18" charset="-122"/>
              </a:rPr>
              <a:t>Contents Page</a:t>
            </a:r>
            <a:endParaRPr lang="zh-CN" altLang="en-US" sz="2400" dirty="0">
              <a:solidFill>
                <a:prstClr val="white"/>
              </a:solidFill>
              <a:latin typeface="Agency FB" panose="020B0503020202020204" pitchFamily="34" charset="0"/>
              <a:ea typeface="Adobe 宋体 Std L" pitchFamily="18" charset="-122"/>
            </a:endParaRPr>
          </a:p>
        </p:txBody>
      </p:sp>
      <p:sp>
        <p:nvSpPr>
          <p:cNvPr id="6" name="文本框 13"/>
          <p:cNvSpPr txBox="1"/>
          <p:nvPr/>
        </p:nvSpPr>
        <p:spPr>
          <a:xfrm>
            <a:off x="1117416" y="1275608"/>
            <a:ext cx="1781270" cy="654025"/>
          </a:xfrm>
          <a:prstGeom prst="rect">
            <a:avLst/>
          </a:prstGeom>
          <a:noFill/>
        </p:spPr>
        <p:txBody>
          <a:bodyPr wrap="square" lIns="68580" tIns="34290" rIns="68580" bIns="34290" rtlCol="0">
            <a:spAutoFit/>
          </a:bodyPr>
          <a:lstStyle/>
          <a:p>
            <a:pPr algn="ctr" defTabSz="685800"/>
            <a:r>
              <a:rPr lang="zh-CN" altLang="en-US" sz="3800" b="1" dirty="0" smtClean="0">
                <a:solidFill>
                  <a:prstClr val="white"/>
                </a:solidFill>
              </a:rPr>
              <a:t>目录页</a:t>
            </a:r>
            <a:endParaRPr lang="zh-CN" altLang="en-US" sz="3800" b="1" dirty="0">
              <a:solidFill>
                <a:prstClr val="white"/>
              </a:solidFill>
            </a:endParaRPr>
          </a:p>
        </p:txBody>
      </p:sp>
      <p:sp>
        <p:nvSpPr>
          <p:cNvPr id="14" name="TextBox 6"/>
          <p:cNvSpPr txBox="1"/>
          <p:nvPr/>
        </p:nvSpPr>
        <p:spPr>
          <a:xfrm>
            <a:off x="3779913" y="2313804"/>
            <a:ext cx="5040559" cy="553720"/>
          </a:xfrm>
          <a:prstGeom prst="rect">
            <a:avLst/>
          </a:prstGeom>
          <a:noFill/>
        </p:spPr>
        <p:txBody>
          <a:bodyPr vert="horz" wrap="square" lIns="0" tIns="0" rIns="0" bIns="0" rtlCol="0" anchor="ctr">
            <a:spAutoFit/>
          </a:bodyPr>
          <a:lstStyle/>
          <a:p>
            <a:pPr defTabSz="685800">
              <a:lnSpc>
                <a:spcPct val="150000"/>
              </a:lnSpc>
            </a:pPr>
            <a:r>
              <a:rPr lang="zh-CN" altLang="en-US" sz="2400" b="1" dirty="0">
                <a:solidFill>
                  <a:srgbClr val="0070C0"/>
                </a:solidFill>
                <a:latin typeface="微软雅黑" panose="020B0503020204020204" pitchFamily="34" charset="-122"/>
                <a:ea typeface="微软雅黑" panose="020B0503020204020204" pitchFamily="34" charset="-122"/>
              </a:rPr>
              <a:t>一、</a:t>
            </a:r>
            <a:r>
              <a:rPr lang="en-US" altLang="zh-CN" sz="2400" b="1" dirty="0">
                <a:solidFill>
                  <a:srgbClr val="0070C0"/>
                </a:solidFill>
                <a:latin typeface="微软雅黑" panose="020B0503020204020204" pitchFamily="34" charset="-122"/>
                <a:ea typeface="微软雅黑" panose="020B0503020204020204" pitchFamily="34" charset="-122"/>
              </a:rPr>
              <a:t>2021</a:t>
            </a:r>
            <a:r>
              <a:rPr lang="zh-CN" altLang="en-US" sz="2400" b="1" dirty="0">
                <a:solidFill>
                  <a:srgbClr val="0070C0"/>
                </a:solidFill>
                <a:latin typeface="微软雅黑" panose="020B0503020204020204" pitchFamily="34" charset="-122"/>
                <a:ea typeface="微软雅黑" panose="020B0503020204020204" pitchFamily="34" charset="-122"/>
              </a:rPr>
              <a:t>年上半年</a:t>
            </a:r>
            <a:r>
              <a:rPr lang="zh-CN" altLang="en-US" sz="2400" b="1" dirty="0">
                <a:solidFill>
                  <a:srgbClr val="0070C0"/>
                </a:solidFill>
                <a:latin typeface="微软雅黑" panose="020B0503020204020204" pitchFamily="34" charset="-122"/>
                <a:ea typeface="微软雅黑" panose="020B0503020204020204" pitchFamily="34" charset="-122"/>
              </a:rPr>
              <a:t>工作概述</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
        <p:nvSpPr>
          <p:cNvPr id="8" name="TextBox 6"/>
          <p:cNvSpPr txBox="1"/>
          <p:nvPr/>
        </p:nvSpPr>
        <p:spPr>
          <a:xfrm>
            <a:off x="3779913" y="2997199"/>
            <a:ext cx="5040559" cy="488724"/>
          </a:xfrm>
          <a:prstGeom prst="rect">
            <a:avLst/>
          </a:prstGeom>
          <a:noFill/>
        </p:spPr>
        <p:txBody>
          <a:bodyPr vert="horz" wrap="square" lIns="0" tIns="0" rIns="0" bIns="0" rtlCol="0" anchor="ctr">
            <a:spAutoFit/>
          </a:bodyPr>
          <a:lstStyle/>
          <a:p>
            <a:pPr defTabSz="685800">
              <a:lnSpc>
                <a:spcPct val="150000"/>
              </a:lnSpc>
            </a:pPr>
            <a:r>
              <a:rPr lang="zh-CN" altLang="en-US" sz="2400" b="1" dirty="0">
                <a:solidFill>
                  <a:srgbClr val="0070C0"/>
                </a:solidFill>
                <a:latin typeface="微软雅黑" panose="020B0503020204020204" pitchFamily="34" charset="-122"/>
                <a:ea typeface="微软雅黑" panose="020B0503020204020204" pitchFamily="34" charset="-122"/>
              </a:rPr>
              <a:t>二、</a:t>
            </a:r>
            <a:r>
              <a:rPr lang="zh-CN" altLang="en-US" sz="2400" b="1" dirty="0">
                <a:solidFill>
                  <a:srgbClr val="0070C0"/>
                </a:solidFill>
                <a:latin typeface="微软雅黑" panose="020B0503020204020204" pitchFamily="34" charset="-122"/>
                <a:ea typeface="微软雅黑" panose="020B0503020204020204" pitchFamily="34" charset="-122"/>
                <a:sym typeface="Calibri" panose="020F0502020204030204" pitchFamily="34" charset="0"/>
              </a:rPr>
              <a:t>存在的问题和不足</a:t>
            </a:r>
            <a:endParaRPr lang="zh-CN" altLang="en-US" sz="2400" b="1" dirty="0">
              <a:solidFill>
                <a:srgbClr val="0070C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9" name="TextBox 6"/>
          <p:cNvSpPr txBox="1"/>
          <p:nvPr/>
        </p:nvSpPr>
        <p:spPr>
          <a:xfrm>
            <a:off x="3779913" y="3625151"/>
            <a:ext cx="5040559" cy="553720"/>
          </a:xfrm>
          <a:prstGeom prst="rect">
            <a:avLst/>
          </a:prstGeom>
          <a:noFill/>
        </p:spPr>
        <p:txBody>
          <a:bodyPr vert="horz" wrap="square" lIns="0" tIns="0" rIns="0" bIns="0" rtlCol="0" anchor="ctr">
            <a:spAutoFit/>
          </a:bodyPr>
          <a:lstStyle/>
          <a:p>
            <a:pPr defTabSz="685800">
              <a:lnSpc>
                <a:spcPct val="150000"/>
              </a:lnSpc>
            </a:pPr>
            <a:r>
              <a:rPr lang="zh-CN" altLang="en-US" sz="2400" b="1" dirty="0">
                <a:solidFill>
                  <a:srgbClr val="0070C0"/>
                </a:solidFill>
                <a:latin typeface="微软雅黑" panose="020B0503020204020204" pitchFamily="34" charset="-122"/>
                <a:ea typeface="微软雅黑" panose="020B0503020204020204" pitchFamily="34" charset="-122"/>
              </a:rPr>
              <a:t>三、</a:t>
            </a:r>
            <a:r>
              <a:rPr lang="en-US" altLang="zh-CN" sz="2400" b="1" dirty="0">
                <a:solidFill>
                  <a:srgbClr val="0070C0"/>
                </a:solidFill>
                <a:latin typeface="微软雅黑" panose="020B0503020204020204" pitchFamily="34" charset="-122"/>
                <a:ea typeface="微软雅黑" panose="020B0503020204020204" pitchFamily="34" charset="-122"/>
              </a:rPr>
              <a:t>2021</a:t>
            </a:r>
            <a:r>
              <a:rPr lang="zh-CN" altLang="en-US" sz="2400" b="1" dirty="0">
                <a:solidFill>
                  <a:srgbClr val="0070C0"/>
                </a:solidFill>
                <a:latin typeface="微软雅黑" panose="020B0503020204020204" pitchFamily="34" charset="-122"/>
                <a:ea typeface="微软雅黑" panose="020B0503020204020204" pitchFamily="34" charset="-122"/>
              </a:rPr>
              <a:t>年下</a:t>
            </a:r>
            <a:r>
              <a:rPr lang="zh-CN" altLang="en-US" sz="2400" b="1" dirty="0">
                <a:solidFill>
                  <a:srgbClr val="0070C0"/>
                </a:solidFill>
                <a:latin typeface="微软雅黑" panose="020B0503020204020204" pitchFamily="34" charset="-122"/>
                <a:ea typeface="微软雅黑" panose="020B0503020204020204" pitchFamily="34" charset="-122"/>
              </a:rPr>
              <a:t>半年工作规划</a:t>
            </a:r>
            <a:endParaRPr lang="zh-CN" altLang="en-US" sz="2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2903" y="1863495"/>
            <a:ext cx="9140757" cy="8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267230" tIns="36407" rIns="72814" bIns="36407" rtlCol="0" anchor="ctr">
            <a:normAutofit/>
          </a:bodyPr>
          <a:lstStyle/>
          <a:p>
            <a:pPr algn="ctr" defTabSz="914400"/>
            <a:endParaRPr lang="zh-CN" altLang="en-US" sz="16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2"/>
            </p:custDataLst>
          </p:nvPr>
        </p:nvSpPr>
        <p:spPr>
          <a:xfrm>
            <a:off x="1021046" y="1593430"/>
            <a:ext cx="1943664" cy="1529894"/>
          </a:xfrm>
          <a:custGeom>
            <a:avLst/>
            <a:gdLst>
              <a:gd name="connsiteX0" fmla="*/ 0 w 1950720"/>
              <a:gd name="connsiteY0" fmla="*/ 0 h 1535364"/>
              <a:gd name="connsiteX1" fmla="*/ 1950720 w 1950720"/>
              <a:gd name="connsiteY1" fmla="*/ 0 h 1535364"/>
              <a:gd name="connsiteX2" fmla="*/ 975360 w 1950720"/>
              <a:gd name="connsiteY2" fmla="*/ 1535364 h 1535364"/>
            </a:gdLst>
            <a:ahLst/>
            <a:cxnLst>
              <a:cxn ang="0">
                <a:pos x="connsiteX0" y="connsiteY0"/>
              </a:cxn>
              <a:cxn ang="0">
                <a:pos x="connsiteX1" y="connsiteY1"/>
              </a:cxn>
              <a:cxn ang="0">
                <a:pos x="connsiteX2" y="connsiteY2"/>
              </a:cxn>
            </a:cxnLst>
            <a:rect l="l" t="t" r="r" b="b"/>
            <a:pathLst>
              <a:path w="1950720" h="1535364">
                <a:moveTo>
                  <a:pt x="0" y="0"/>
                </a:moveTo>
                <a:lnTo>
                  <a:pt x="1950720" y="0"/>
                </a:lnTo>
                <a:lnTo>
                  <a:pt x="975360" y="1535364"/>
                </a:lnTo>
                <a:close/>
              </a:path>
            </a:pathLst>
          </a:custGeom>
          <a:solidFill>
            <a:srgbClr val="3399FF"/>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lIns="72814" tIns="0" rIns="72814" bIns="453445" rtlCol="0" anchor="ctr">
            <a:noAutofit/>
          </a:bodyPr>
          <a:lstStyle/>
          <a:p>
            <a:pPr algn="ctr" defTabSz="914400">
              <a:buClr>
                <a:srgbClr val="FFC000">
                  <a:lumMod val="75000"/>
                </a:srgbClr>
              </a:buClr>
              <a:buSzPct val="60000"/>
            </a:pPr>
            <a:r>
              <a:rPr lang="zh-CN" altLang="en-US" sz="4800" dirty="0">
                <a:solidFill>
                  <a:prstClr val="white"/>
                </a:solidFill>
                <a:latin typeface="Arial" panose="020B0604020202020204" pitchFamily="34" charset="0"/>
                <a:ea typeface="微软雅黑" panose="020B0503020204020204" pitchFamily="34" charset="-122"/>
                <a:sym typeface="Arial" panose="020B0604020202020204" pitchFamily="34" charset="0"/>
              </a:rPr>
              <a:t>一</a:t>
            </a:r>
            <a:endParaRPr lang="zh-CN" altLang="en-US" sz="48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Entry_1"/>
          <p:cNvSpPr/>
          <p:nvPr>
            <p:custDataLst>
              <p:tags r:id="rId3"/>
            </p:custDataLst>
          </p:nvPr>
        </p:nvSpPr>
        <p:spPr>
          <a:xfrm>
            <a:off x="2809932" y="2043251"/>
            <a:ext cx="6334068"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buFont typeface="Arial" panose="020B0604020202020204" pitchFamily="34" charset="0"/>
              <a:buNone/>
            </a:pPr>
            <a:r>
              <a:rPr lang="en-US" altLang="zh-CN" sz="3200" b="1" dirty="0" smtClean="0">
                <a:solidFill>
                  <a:srgbClr val="FFFFFF"/>
                </a:solidFill>
                <a:latin typeface="微软雅黑" panose="020B0503020204020204" pitchFamily="34" charset="-122"/>
                <a:ea typeface="微软雅黑" panose="020B0503020204020204" pitchFamily="34" charset="-122"/>
                <a:cs typeface="华康圆体W7" pitchFamily="49" charset="-122"/>
              </a:rPr>
              <a:t>2021</a:t>
            </a:r>
            <a:r>
              <a:rPr lang="zh-CN" altLang="en-US" sz="3200" b="1" dirty="0" smtClean="0">
                <a:solidFill>
                  <a:srgbClr val="FFFFFF"/>
                </a:solidFill>
                <a:latin typeface="微软雅黑" panose="020B0503020204020204" pitchFamily="34" charset="-122"/>
                <a:ea typeface="微软雅黑" panose="020B0503020204020204" pitchFamily="34" charset="-122"/>
                <a:cs typeface="华康圆体W7" pitchFamily="49" charset="-122"/>
              </a:rPr>
              <a:t>年上半年</a:t>
            </a:r>
            <a:r>
              <a:rPr lang="zh-CN" altLang="en-US" sz="3200" b="1" dirty="0" smtClean="0">
                <a:solidFill>
                  <a:srgbClr val="FFFFFF"/>
                </a:solidFill>
                <a:latin typeface="微软雅黑" panose="020B0503020204020204" pitchFamily="34" charset="-122"/>
                <a:ea typeface="微软雅黑" panose="020B0503020204020204" pitchFamily="34" charset="-122"/>
                <a:cs typeface="华康圆体W7" pitchFamily="49" charset="-122"/>
              </a:rPr>
              <a:t>工作概述</a:t>
            </a:r>
            <a:endParaRPr lang="zh-CN" altLang="en-US" sz="3200" b="1" dirty="0" smtClean="0">
              <a:solidFill>
                <a:srgbClr val="FFFFFF"/>
              </a:solidFill>
              <a:latin typeface="微软雅黑" panose="020B0503020204020204" pitchFamily="34" charset="-122"/>
              <a:ea typeface="微软雅黑" panose="020B0503020204020204" pitchFamily="34" charset="-122"/>
              <a:cs typeface="华康圆体W7"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smtClean="0">
                <a:solidFill>
                  <a:srgbClr val="002060"/>
                </a:solidFill>
              </a:rPr>
              <a:t>Part</a:t>
            </a:r>
            <a:r>
              <a:rPr lang="en-US" altLang="zh-CN" sz="4400" b="1" dirty="0">
                <a:solidFill>
                  <a:srgbClr val="002060"/>
                </a:solidFill>
              </a:rPr>
              <a:t>1</a:t>
            </a:r>
            <a:endParaRPr lang="zh-CN" altLang="en-US" sz="6000" b="1" dirty="0">
              <a:solidFill>
                <a:srgbClr val="002060"/>
              </a:solidFill>
            </a:endParaRPr>
          </a:p>
        </p:txBody>
      </p:sp>
      <p:sp>
        <p:nvSpPr>
          <p:cNvPr id="3" name="TextBox 2"/>
          <p:cNvSpPr txBox="1"/>
          <p:nvPr/>
        </p:nvSpPr>
        <p:spPr>
          <a:xfrm>
            <a:off x="1390649" y="119244"/>
            <a:ext cx="5801888" cy="650875"/>
          </a:xfrm>
          <a:prstGeom prst="rect">
            <a:avLst/>
          </a:prstGeom>
          <a:noFill/>
        </p:spPr>
        <p:txBody>
          <a:bodyPr wrap="square" rtlCol="0">
            <a:spAutoFit/>
          </a:bodyPr>
          <a:lstStyle/>
          <a:p>
            <a:pPr>
              <a:lnSpc>
                <a:spcPct val="130000"/>
              </a:lnSpc>
            </a:pPr>
            <a:r>
              <a:rPr lang="zh-CN" altLang="en-US" sz="2000" b="1" dirty="0">
                <a:solidFill>
                  <a:schemeClr val="accent1"/>
                </a:solidFill>
                <a:latin typeface="Arial" panose="020B0604020202020204" pitchFamily="34" charset="0"/>
                <a:ea typeface="微软雅黑" panose="020B0503020204020204" pitchFamily="34" charset="-122"/>
              </a:rPr>
              <a:t>上</a:t>
            </a:r>
            <a:r>
              <a:rPr lang="zh-CN" altLang="en-US" sz="2000" b="1" dirty="0">
                <a:solidFill>
                  <a:schemeClr val="accent1"/>
                </a:solidFill>
                <a:latin typeface="Arial" panose="020B0604020202020204" pitchFamily="34" charset="0"/>
                <a:ea typeface="微软雅黑" panose="020B0503020204020204" pitchFamily="34" charset="-122"/>
              </a:rPr>
              <a:t>半年工作完成情况</a:t>
            </a:r>
            <a:r>
              <a:rPr lang="en-US" altLang="zh-CN" sz="2800" b="1" dirty="0" smtClean="0">
                <a:solidFill>
                  <a:schemeClr val="accent1"/>
                </a:solidFill>
                <a:latin typeface="Arial" panose="020B0604020202020204" pitchFamily="34" charset="0"/>
                <a:ea typeface="微软雅黑" panose="020B0503020204020204" pitchFamily="34" charset="-122"/>
              </a:rPr>
              <a:t>-</a:t>
            </a:r>
            <a:r>
              <a:rPr lang="zh-CN" altLang="en-US" sz="2800" b="1" dirty="0" smtClean="0">
                <a:solidFill>
                  <a:schemeClr val="accent1"/>
                </a:solidFill>
                <a:latin typeface="Arial" panose="020B0604020202020204" pitchFamily="34" charset="0"/>
                <a:ea typeface="微软雅黑" panose="020B0503020204020204" pitchFamily="34" charset="-122"/>
              </a:rPr>
              <a:t>研发项目完成情况</a:t>
            </a:r>
            <a:endParaRPr lang="zh-CN" altLang="en-US" sz="3600" b="1" dirty="0">
              <a:solidFill>
                <a:schemeClr val="accent1"/>
              </a:solidFill>
              <a:latin typeface="Arial" panose="020B0604020202020204" pitchFamily="34" charset="0"/>
              <a:ea typeface="微软雅黑" panose="020B0503020204020204" pitchFamily="34" charset="-122"/>
            </a:endParaRP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D:\0 常用素材\明阳智能LOGO修改 20170401.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61549"/>
          <a:stretch>
            <a:fillRect/>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p:nvPr>
            <p:custDataLst>
              <p:tags r:id="rId2"/>
            </p:custDataLst>
          </p:nvPr>
        </p:nvGraphicFramePr>
        <p:xfrm>
          <a:off x="899795" y="771525"/>
          <a:ext cx="7202170" cy="4130675"/>
        </p:xfrm>
        <a:graphic>
          <a:graphicData uri="http://schemas.openxmlformats.org/drawingml/2006/table">
            <a:tbl>
              <a:tblPr firstRow="1" bandRow="1">
                <a:tableStyleId>{5C22544A-7EE6-4342-B048-85BDC9FD1C3A}</a:tableStyleId>
              </a:tblPr>
              <a:tblGrid>
                <a:gridCol w="1993265"/>
                <a:gridCol w="5208905"/>
              </a:tblGrid>
              <a:tr h="365760">
                <a:tc>
                  <a:txBody>
                    <a:bodyPr/>
                    <a:p>
                      <a:pPr>
                        <a:buNone/>
                      </a:pPr>
                      <a:r>
                        <a:rPr lang="zh-CN" altLang="en-US"/>
                        <a:t>项目</a:t>
                      </a:r>
                      <a:endParaRPr lang="zh-CN" altLang="en-US"/>
                    </a:p>
                  </a:txBody>
                  <a:tcPr/>
                </a:tc>
                <a:tc>
                  <a:txBody>
                    <a:bodyPr/>
                    <a:p>
                      <a:pPr>
                        <a:buNone/>
                      </a:pPr>
                      <a:r>
                        <a:rPr lang="zh-CN" altLang="en-US"/>
                        <a:t>具体工作</a:t>
                      </a:r>
                      <a:endParaRPr lang="zh-CN" altLang="en-US"/>
                    </a:p>
                  </a:txBody>
                  <a:tcPr/>
                </a:tc>
              </a:tr>
              <a:tr h="1798320">
                <a:tc>
                  <a:txBody>
                    <a:bodyPr/>
                    <a:p>
                      <a:pPr algn="ctr">
                        <a:buNone/>
                      </a:pPr>
                      <a:endParaRPr lang="zh-CN" altLang="en-US" sz="1600" dirty="0">
                        <a:sym typeface="+mn-ea"/>
                      </a:endParaRPr>
                    </a:p>
                    <a:p>
                      <a:pPr algn="ctr">
                        <a:buNone/>
                      </a:pPr>
                      <a:endParaRPr lang="zh-CN" altLang="en-US" sz="1600" dirty="0">
                        <a:sym typeface="+mn-ea"/>
                      </a:endParaRPr>
                    </a:p>
                    <a:p>
                      <a:pPr algn="ctr">
                        <a:buNone/>
                      </a:pPr>
                      <a:r>
                        <a:rPr lang="zh-CN" altLang="en-US" sz="1400" dirty="0">
                          <a:sym typeface="+mn-ea"/>
                        </a:rPr>
                        <a:t>阿巴嘎旗智慧风场</a:t>
                      </a:r>
                      <a:endParaRPr lang="zh-CN" altLang="en-US" sz="1400" dirty="0">
                        <a:sym typeface="+mn-ea"/>
                      </a:endParaRPr>
                    </a:p>
                  </a:txBody>
                  <a:tcPr/>
                </a:tc>
                <a:tc>
                  <a:txBody>
                    <a:bodyPr/>
                    <a:p>
                      <a:pPr>
                        <a:buNone/>
                      </a:pPr>
                      <a:r>
                        <a:rPr lang="zh-CN" altLang="en-US" sz="1200"/>
                        <a:t>1.完成电价预测模块获取电价预测描述和发布信息等三个接口以及相关业务逻辑；</a:t>
                      </a:r>
                      <a:endParaRPr lang="zh-CN" altLang="en-US" sz="1200"/>
                    </a:p>
                    <a:p>
                      <a:pPr>
                        <a:buNone/>
                      </a:pPr>
                      <a:r>
                        <a:rPr lang="zh-CN" altLang="en-US" sz="1200"/>
                        <a:t>2.完成风机24小时风速功率曲线接口模块和风场24小时风速功率曲线接口模块业务逻辑；</a:t>
                      </a:r>
                      <a:endParaRPr lang="zh-CN" altLang="en-US" sz="1200"/>
                    </a:p>
                    <a:p>
                      <a:pPr>
                        <a:buNone/>
                      </a:pPr>
                      <a:r>
                        <a:rPr lang="zh-CN" altLang="en-US" sz="1200"/>
                        <a:t>3.开发阿巴嘎旗项目可视化页面导出功能；</a:t>
                      </a:r>
                      <a:endParaRPr lang="zh-CN" altLang="en-US" sz="1200"/>
                    </a:p>
                    <a:p>
                      <a:pPr>
                        <a:buNone/>
                      </a:pPr>
                      <a:r>
                        <a:rPr lang="zh-CN" altLang="en-US" sz="1200"/>
                        <a:t>4.完成阿巴嘎旗亚风机状态统计优化；</a:t>
                      </a:r>
                      <a:endParaRPr lang="zh-CN" altLang="en-US" sz="1200"/>
                    </a:p>
                    <a:p>
                      <a:pPr>
                        <a:buNone/>
                      </a:pPr>
                      <a:r>
                        <a:rPr lang="zh-CN" altLang="en-US" sz="1200"/>
                        <a:t>5.完成风机状态统计优化和测风塔模块调试接口工作相关业务；</a:t>
                      </a:r>
                      <a:endParaRPr lang="zh-CN" altLang="en-US" sz="1200"/>
                    </a:p>
                    <a:p>
                      <a:pPr>
                        <a:buNone/>
                      </a:pPr>
                      <a:r>
                        <a:rPr lang="zh-CN" altLang="en-US" sz="1200"/>
                        <a:t>6.编写阿巴嘎旗接口文档；</a:t>
                      </a:r>
                      <a:endParaRPr lang="zh-CN" altLang="en-US" sz="1200"/>
                    </a:p>
                  </a:txBody>
                  <a:tcPr/>
                </a:tc>
              </a:tr>
              <a:tr h="1966595">
                <a:tc>
                  <a:txBody>
                    <a:bodyPr/>
                    <a:p>
                      <a:pPr algn="ctr">
                        <a:buNone/>
                      </a:pPr>
                      <a:endParaRPr lang="zh-CN" altLang="en-US" sz="1600" dirty="0">
                        <a:sym typeface="+mn-ea"/>
                      </a:endParaRPr>
                    </a:p>
                    <a:p>
                      <a:pPr algn="ctr">
                        <a:buNone/>
                      </a:pPr>
                      <a:endParaRPr lang="zh-CN" altLang="en-US" sz="1600" dirty="0">
                        <a:sym typeface="+mn-ea"/>
                      </a:endParaRPr>
                    </a:p>
                    <a:p>
                      <a:pPr algn="ctr">
                        <a:buNone/>
                      </a:pPr>
                      <a:r>
                        <a:rPr lang="zh-CN" altLang="en-US" sz="1400" dirty="0">
                          <a:sym typeface="+mn-ea"/>
                        </a:rPr>
                        <a:t>雷高标杆智慧风场项目</a:t>
                      </a:r>
                      <a:endParaRPr lang="zh-CN" altLang="en-US" sz="1400" dirty="0">
                        <a:sym typeface="+mn-ea"/>
                      </a:endParaRPr>
                    </a:p>
                  </a:txBody>
                  <a:tcPr/>
                </a:tc>
                <a:tc>
                  <a:txBody>
                    <a:bodyPr/>
                    <a:p>
                      <a:pPr>
                        <a:buNone/>
                      </a:pPr>
                      <a:endParaRPr lang="en-US" altLang="zh-CN" sz="1200"/>
                    </a:p>
                    <a:p>
                      <a:pPr>
                        <a:buNone/>
                      </a:pPr>
                      <a:r>
                        <a:rPr lang="en-US" altLang="zh-CN" sz="1200"/>
                        <a:t>1.</a:t>
                      </a:r>
                      <a:r>
                        <a:rPr lang="zh-CN" altLang="en-US" sz="1200"/>
                        <a:t>完成包括首页、集中监控、风机安全卫士、场群控制、能量管理、大数据健康管理和数字化运维模块的测试；</a:t>
                      </a:r>
                      <a:endParaRPr lang="zh-CN" altLang="en-US" sz="1200"/>
                    </a:p>
                    <a:p>
                      <a:pPr>
                        <a:buNone/>
                      </a:pPr>
                      <a:r>
                        <a:rPr lang="en-US" altLang="zh-CN" sz="1200"/>
                        <a:t>2.</a:t>
                      </a:r>
                      <a:r>
                        <a:rPr lang="zh-CN" altLang="en-US" sz="1200"/>
                        <a:t>编写雷高标杆智慧风场测试文档以及TAPD缺陷报告；</a:t>
                      </a:r>
                      <a:endParaRPr lang="zh-CN" altLang="en-US" sz="1200"/>
                    </a:p>
                    <a:p>
                      <a:pPr>
                        <a:buNone/>
                      </a:pPr>
                      <a:r>
                        <a:rPr lang="en-US" altLang="zh-CN" sz="1200"/>
                        <a:t>3.编写雷高</a:t>
                      </a:r>
                      <a:r>
                        <a:rPr lang="zh-CN" altLang="en-US" sz="1200">
                          <a:sym typeface="+mn-ea"/>
                        </a:rPr>
                        <a:t>标杆</a:t>
                      </a:r>
                      <a:r>
                        <a:rPr lang="en-US" altLang="zh-CN" sz="1200"/>
                        <a:t>智慧风场使用报告文</a:t>
                      </a:r>
                      <a:r>
                        <a:rPr lang="zh-CN" altLang="en-US" sz="1200"/>
                        <a:t>档；</a:t>
                      </a:r>
                      <a:endParaRPr lang="zh-CN" altLang="en-US" sz="1200"/>
                    </a:p>
                  </a:txBody>
                  <a:tcPr/>
                </a:tc>
              </a:tr>
            </a:tbl>
          </a:graphicData>
        </a:graphic>
      </p:graphicFrame>
    </p:spTree>
  </p:cSld>
  <p:clrMapOvr>
    <a:masterClrMapping/>
  </p:clrMapOvr>
  <p:transition spd="slow" advClick="0" advTm="0">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smtClean="0">
                <a:solidFill>
                  <a:srgbClr val="002060"/>
                </a:solidFill>
              </a:rPr>
              <a:t>Part</a:t>
            </a:r>
            <a:r>
              <a:rPr lang="en-US" altLang="zh-CN" sz="4400" b="1" dirty="0">
                <a:solidFill>
                  <a:srgbClr val="002060"/>
                </a:solidFill>
              </a:rPr>
              <a:t>1</a:t>
            </a:r>
            <a:endParaRPr lang="zh-CN" altLang="en-US" sz="6000" b="1" dirty="0">
              <a:solidFill>
                <a:srgbClr val="002060"/>
              </a:solidFill>
            </a:endParaRPr>
          </a:p>
        </p:txBody>
      </p:sp>
      <p:sp>
        <p:nvSpPr>
          <p:cNvPr id="3" name="TextBox 2"/>
          <p:cNvSpPr txBox="1"/>
          <p:nvPr/>
        </p:nvSpPr>
        <p:spPr>
          <a:xfrm>
            <a:off x="1390649" y="119244"/>
            <a:ext cx="5801888" cy="650875"/>
          </a:xfrm>
          <a:prstGeom prst="rect">
            <a:avLst/>
          </a:prstGeom>
          <a:noFill/>
        </p:spPr>
        <p:txBody>
          <a:bodyPr wrap="square" rtlCol="0">
            <a:spAutoFit/>
          </a:bodyPr>
          <a:lstStyle/>
          <a:p>
            <a:pPr>
              <a:lnSpc>
                <a:spcPct val="130000"/>
              </a:lnSpc>
            </a:pPr>
            <a:r>
              <a:rPr lang="zh-CN" altLang="en-US" sz="2000" b="1" dirty="0">
                <a:solidFill>
                  <a:schemeClr val="accent1"/>
                </a:solidFill>
                <a:latin typeface="Arial" panose="020B0604020202020204" pitchFamily="34" charset="0"/>
                <a:ea typeface="微软雅黑" panose="020B0503020204020204" pitchFamily="34" charset="-122"/>
              </a:rPr>
              <a:t>上</a:t>
            </a:r>
            <a:r>
              <a:rPr lang="zh-CN" altLang="en-US" sz="2000" b="1" dirty="0">
                <a:solidFill>
                  <a:schemeClr val="accent1"/>
                </a:solidFill>
                <a:latin typeface="Arial" panose="020B0604020202020204" pitchFamily="34" charset="0"/>
                <a:ea typeface="微软雅黑" panose="020B0503020204020204" pitchFamily="34" charset="-122"/>
              </a:rPr>
              <a:t>半年工作完成情况</a:t>
            </a:r>
            <a:r>
              <a:rPr lang="en-US" altLang="zh-CN" sz="2800" b="1" dirty="0" smtClean="0">
                <a:solidFill>
                  <a:schemeClr val="accent1"/>
                </a:solidFill>
                <a:latin typeface="Arial" panose="020B0604020202020204" pitchFamily="34" charset="0"/>
                <a:ea typeface="微软雅黑" panose="020B0503020204020204" pitchFamily="34" charset="-122"/>
              </a:rPr>
              <a:t>-</a:t>
            </a:r>
            <a:r>
              <a:rPr lang="zh-CN" altLang="en-US" sz="2800" b="1" dirty="0" smtClean="0">
                <a:solidFill>
                  <a:schemeClr val="accent1"/>
                </a:solidFill>
                <a:latin typeface="Arial" panose="020B0604020202020204" pitchFamily="34" charset="0"/>
                <a:ea typeface="微软雅黑" panose="020B0503020204020204" pitchFamily="34" charset="-122"/>
              </a:rPr>
              <a:t>研发项目完成情况</a:t>
            </a:r>
            <a:endParaRPr lang="zh-CN" altLang="en-US" sz="3600" b="1" dirty="0">
              <a:solidFill>
                <a:schemeClr val="accent1"/>
              </a:solidFill>
              <a:latin typeface="Arial" panose="020B0604020202020204" pitchFamily="34" charset="0"/>
              <a:ea typeface="微软雅黑" panose="020B0503020204020204" pitchFamily="34" charset="-122"/>
            </a:endParaRP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D:\0 常用素材\明阳智能LOGO修改 20170401.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61549"/>
          <a:stretch>
            <a:fillRect/>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p:nvPr>
            <p:custDataLst>
              <p:tags r:id="rId2"/>
            </p:custDataLst>
          </p:nvPr>
        </p:nvGraphicFramePr>
        <p:xfrm>
          <a:off x="899160" y="915670"/>
          <a:ext cx="7202170" cy="3958590"/>
        </p:xfrm>
        <a:graphic>
          <a:graphicData uri="http://schemas.openxmlformats.org/drawingml/2006/table">
            <a:tbl>
              <a:tblPr firstRow="1" bandRow="1">
                <a:tableStyleId>{5C22544A-7EE6-4342-B048-85BDC9FD1C3A}</a:tableStyleId>
              </a:tblPr>
              <a:tblGrid>
                <a:gridCol w="1993265"/>
                <a:gridCol w="5208905"/>
              </a:tblGrid>
              <a:tr h="427990">
                <a:tc>
                  <a:txBody>
                    <a:bodyPr/>
                    <a:p>
                      <a:pPr>
                        <a:buNone/>
                      </a:pPr>
                      <a:r>
                        <a:rPr lang="zh-CN" altLang="en-US"/>
                        <a:t>项目</a:t>
                      </a:r>
                      <a:endParaRPr lang="zh-CN" altLang="en-US"/>
                    </a:p>
                  </a:txBody>
                  <a:tcPr/>
                </a:tc>
                <a:tc>
                  <a:txBody>
                    <a:bodyPr/>
                    <a:p>
                      <a:pPr>
                        <a:buNone/>
                      </a:pPr>
                      <a:r>
                        <a:rPr lang="zh-CN" altLang="en-US"/>
                        <a:t>具体工作</a:t>
                      </a:r>
                      <a:endParaRPr lang="zh-CN" altLang="en-US"/>
                    </a:p>
                  </a:txBody>
                  <a:tcPr/>
                </a:tc>
              </a:tr>
              <a:tr h="3530600">
                <a:tc>
                  <a:txBody>
                    <a:bodyPr/>
                    <a:p>
                      <a:pPr algn="ctr">
                        <a:buNone/>
                      </a:pPr>
                      <a:endParaRPr lang="zh-CN" altLang="en-US" sz="1600" dirty="0">
                        <a:sym typeface="+mn-ea"/>
                      </a:endParaRPr>
                    </a:p>
                    <a:p>
                      <a:pPr algn="ctr">
                        <a:buNone/>
                      </a:pPr>
                      <a:endParaRPr lang="zh-CN" altLang="en-US" sz="1600" dirty="0">
                        <a:sym typeface="+mn-ea"/>
                      </a:endParaRPr>
                    </a:p>
                    <a:p>
                      <a:pPr algn="ctr">
                        <a:buNone/>
                      </a:pPr>
                      <a:endParaRPr lang="zh-CN" altLang="en-US" sz="1600" dirty="0">
                        <a:sym typeface="+mn-ea"/>
                      </a:endParaRPr>
                    </a:p>
                    <a:p>
                      <a:pPr algn="ctr">
                        <a:buNone/>
                      </a:pPr>
                      <a:endParaRPr lang="zh-CN" altLang="en-US" sz="1600" dirty="0">
                        <a:sym typeface="+mn-ea"/>
                      </a:endParaRPr>
                    </a:p>
                    <a:p>
                      <a:pPr algn="ctr">
                        <a:buNone/>
                      </a:pPr>
                      <a:endParaRPr lang="zh-CN" altLang="en-US" sz="1600" dirty="0">
                        <a:sym typeface="+mn-ea"/>
                      </a:endParaRPr>
                    </a:p>
                    <a:p>
                      <a:pPr algn="ctr">
                        <a:buNone/>
                      </a:pPr>
                      <a:r>
                        <a:rPr lang="zh-CN" altLang="en-US" sz="1400" dirty="0">
                          <a:sym typeface="+mn-ea"/>
                        </a:rPr>
                        <a:t>风机在线诊断云平台</a:t>
                      </a:r>
                      <a:endParaRPr lang="zh-CN" altLang="en-US" sz="1400" dirty="0">
                        <a:sym typeface="+mn-ea"/>
                      </a:endParaRPr>
                    </a:p>
                  </a:txBody>
                  <a:tcPr/>
                </a:tc>
                <a:tc>
                  <a:txBody>
                    <a:bodyPr/>
                    <a:p>
                      <a:pPr>
                        <a:buNone/>
                      </a:pPr>
                      <a:r>
                        <a:rPr lang="zh-CN" altLang="en-US" sz="1200"/>
                        <a:t>1.完成文件上传入库记录相关的数据表结构设计；</a:t>
                      </a:r>
                      <a:endParaRPr lang="zh-CN" altLang="en-US" sz="1200"/>
                    </a:p>
                    <a:p>
                      <a:pPr>
                        <a:buNone/>
                      </a:pPr>
                      <a:r>
                        <a:rPr lang="zh-CN" altLang="en-US" sz="1200"/>
                        <a:t>2.完成数据一致性设计方案和流程图；</a:t>
                      </a:r>
                      <a:endParaRPr lang="zh-CN" altLang="en-US" sz="1200"/>
                    </a:p>
                    <a:p>
                      <a:pPr>
                        <a:buNone/>
                      </a:pPr>
                      <a:r>
                        <a:rPr lang="zh-CN" altLang="en-US" sz="1200"/>
                        <a:t>3.完成编写接口文档；</a:t>
                      </a:r>
                      <a:endParaRPr lang="zh-CN" altLang="en-US" sz="1200"/>
                    </a:p>
                    <a:p>
                      <a:pPr>
                        <a:buNone/>
                      </a:pPr>
                      <a:r>
                        <a:rPr lang="zh-CN" altLang="en-US" sz="1200"/>
                        <a:t>4.完成原型图设计，包括各个主模块以及各模块下的子功能的所有页面原型图设计；</a:t>
                      </a:r>
                      <a:endParaRPr lang="zh-CN" altLang="en-US" sz="1200"/>
                    </a:p>
                    <a:p>
                      <a:pPr>
                        <a:buNone/>
                      </a:pPr>
                      <a:r>
                        <a:rPr lang="zh-CN" altLang="en-US" sz="1200"/>
                        <a:t>5.完成后台功能开发，包括风场管理, 列表管理等模块业务逻辑的开发；</a:t>
                      </a:r>
                      <a:endParaRPr lang="zh-CN" altLang="en-US" sz="1200"/>
                    </a:p>
                    <a:p>
                      <a:pPr>
                        <a:buNone/>
                      </a:pPr>
                      <a:r>
                        <a:rPr lang="zh-CN" altLang="en-US" sz="1200"/>
                        <a:t>6.完成后台数据编辑、更新和分页显示等接口的开发；</a:t>
                      </a:r>
                      <a:endParaRPr lang="zh-CN" altLang="en-US" sz="1200"/>
                    </a:p>
                    <a:p>
                      <a:pPr>
                        <a:buNone/>
                      </a:pPr>
                      <a:r>
                        <a:rPr lang="zh-CN" altLang="en-US" sz="1200"/>
                        <a:t>7.完成开发预警模型明细模块接口并模拟测试；</a:t>
                      </a:r>
                      <a:endParaRPr lang="zh-CN" altLang="en-US" sz="1200"/>
                    </a:p>
                    <a:p>
                      <a:pPr>
                        <a:buNone/>
                      </a:pPr>
                      <a:r>
                        <a:rPr lang="zh-CN" altLang="en-US" sz="1200"/>
                        <a:t>8.完成编写亚健康预警-模型明细、能效分析首页，能效分析-损失列表、能效分析-状态分布和能效分析-故障统计模块的用户使用手册；</a:t>
                      </a:r>
                      <a:endParaRPr lang="zh-CN" altLang="en-US" sz="1200"/>
                    </a:p>
                    <a:p>
                      <a:pPr>
                        <a:buNone/>
                      </a:pPr>
                      <a:r>
                        <a:rPr lang="zh-CN" altLang="en-US" sz="1200"/>
                        <a:t>9.完成模型明细和预警详情数据联调工作；</a:t>
                      </a:r>
                      <a:endParaRPr lang="zh-CN" altLang="en-US" sz="1200"/>
                    </a:p>
                    <a:p>
                      <a:pPr>
                        <a:buNone/>
                      </a:pPr>
                      <a:r>
                        <a:rPr lang="zh-CN" altLang="en-US" sz="1200"/>
                        <a:t>10.完成管理后台与前端页面的适配工作；</a:t>
                      </a:r>
                      <a:endParaRPr lang="zh-CN" altLang="en-US" sz="1200"/>
                    </a:p>
                    <a:p>
                      <a:pPr>
                        <a:buNone/>
                      </a:pPr>
                      <a:r>
                        <a:rPr lang="zh-CN" altLang="en-US" sz="1200"/>
                        <a:t>11.模拟测试单文件上传，多文件上传和文件断点续传等相关业务逻辑；</a:t>
                      </a:r>
                      <a:endParaRPr lang="zh-CN" altLang="en-US" sz="1200"/>
                    </a:p>
                    <a:p>
                      <a:pPr>
                        <a:buNone/>
                      </a:pPr>
                      <a:r>
                        <a:rPr lang="zh-CN" altLang="en-US" sz="1200"/>
                        <a:t>12.模拟测试运行文件解压缩算法、文件加密算法和文件解析并录入IB库的相关业务逻辑；</a:t>
                      </a:r>
                      <a:endParaRPr lang="zh-CN" altLang="en-US" sz="1200"/>
                    </a:p>
                    <a:p>
                      <a:pPr>
                        <a:buNone/>
                      </a:pPr>
                      <a:r>
                        <a:rPr lang="zh-CN" altLang="en-US" sz="1200"/>
                        <a:t>13.协调文件上传进度条处优化等事项；</a:t>
                      </a:r>
                      <a:endParaRPr lang="zh-CN" altLang="en-US" sz="1200"/>
                    </a:p>
                  </a:txBody>
                  <a:tcPr/>
                </a:tc>
              </a:tr>
            </a:tbl>
          </a:graphicData>
        </a:graphic>
      </p:graphicFrame>
    </p:spTree>
  </p:cSld>
  <p:clrMapOvr>
    <a:masterClrMapping/>
  </p:clrMapOvr>
  <p:transition spd="slow" advClick="0" advTm="0">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smtClean="0">
                <a:solidFill>
                  <a:srgbClr val="002060"/>
                </a:solidFill>
              </a:rPr>
              <a:t>Part</a:t>
            </a:r>
            <a:r>
              <a:rPr lang="en-US" altLang="zh-CN" sz="4400" b="1" dirty="0">
                <a:solidFill>
                  <a:srgbClr val="002060"/>
                </a:solidFill>
              </a:rPr>
              <a:t>1</a:t>
            </a:r>
            <a:endParaRPr lang="zh-CN" altLang="en-US" sz="6000" b="1" dirty="0">
              <a:solidFill>
                <a:srgbClr val="002060"/>
              </a:solidFill>
            </a:endParaRPr>
          </a:p>
        </p:txBody>
      </p:sp>
      <p:sp>
        <p:nvSpPr>
          <p:cNvPr id="3" name="TextBox 2"/>
          <p:cNvSpPr txBox="1"/>
          <p:nvPr/>
        </p:nvSpPr>
        <p:spPr>
          <a:xfrm>
            <a:off x="1390649" y="119244"/>
            <a:ext cx="5801888" cy="650875"/>
          </a:xfrm>
          <a:prstGeom prst="rect">
            <a:avLst/>
          </a:prstGeom>
          <a:noFill/>
        </p:spPr>
        <p:txBody>
          <a:bodyPr wrap="square" rtlCol="0">
            <a:spAutoFit/>
          </a:bodyPr>
          <a:lstStyle/>
          <a:p>
            <a:pPr>
              <a:lnSpc>
                <a:spcPct val="130000"/>
              </a:lnSpc>
            </a:pPr>
            <a:r>
              <a:rPr lang="zh-CN" altLang="en-US" sz="2000" b="1" dirty="0">
                <a:solidFill>
                  <a:schemeClr val="accent1"/>
                </a:solidFill>
                <a:latin typeface="Arial" panose="020B0604020202020204" pitchFamily="34" charset="0"/>
                <a:ea typeface="微软雅黑" panose="020B0503020204020204" pitchFamily="34" charset="-122"/>
              </a:rPr>
              <a:t>上</a:t>
            </a:r>
            <a:r>
              <a:rPr lang="zh-CN" altLang="en-US" sz="2000" b="1" dirty="0">
                <a:solidFill>
                  <a:schemeClr val="accent1"/>
                </a:solidFill>
                <a:latin typeface="Arial" panose="020B0604020202020204" pitchFamily="34" charset="0"/>
                <a:ea typeface="微软雅黑" panose="020B0503020204020204" pitchFamily="34" charset="-122"/>
              </a:rPr>
              <a:t>半年工作完成情况</a:t>
            </a:r>
            <a:r>
              <a:rPr lang="en-US" altLang="zh-CN" sz="2800" b="1" dirty="0" smtClean="0">
                <a:solidFill>
                  <a:schemeClr val="accent1"/>
                </a:solidFill>
                <a:latin typeface="Arial" panose="020B0604020202020204" pitchFamily="34" charset="0"/>
                <a:ea typeface="微软雅黑" panose="020B0503020204020204" pitchFamily="34" charset="-122"/>
              </a:rPr>
              <a:t>-</a:t>
            </a:r>
            <a:r>
              <a:rPr lang="zh-CN" altLang="en-US" sz="2800" b="1" dirty="0" smtClean="0">
                <a:solidFill>
                  <a:schemeClr val="accent1"/>
                </a:solidFill>
                <a:latin typeface="Arial" panose="020B0604020202020204" pitchFamily="34" charset="0"/>
                <a:ea typeface="微软雅黑" panose="020B0503020204020204" pitchFamily="34" charset="-122"/>
              </a:rPr>
              <a:t>研发项目完成情况</a:t>
            </a:r>
            <a:endParaRPr lang="zh-CN" altLang="en-US" sz="3600" b="1" dirty="0">
              <a:solidFill>
                <a:schemeClr val="accent1"/>
              </a:solidFill>
              <a:latin typeface="Arial" panose="020B0604020202020204" pitchFamily="34" charset="0"/>
              <a:ea typeface="微软雅黑" panose="020B0503020204020204" pitchFamily="34" charset="-122"/>
            </a:endParaRP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descr="D:\0 常用素材\明阳智能LOGO修改 20170401.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61549"/>
          <a:stretch>
            <a:fillRect/>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p:nvPr>
            <p:custDataLst>
              <p:tags r:id="rId2"/>
            </p:custDataLst>
          </p:nvPr>
        </p:nvGraphicFramePr>
        <p:xfrm>
          <a:off x="899160" y="1419860"/>
          <a:ext cx="7202170" cy="2540635"/>
        </p:xfrm>
        <a:graphic>
          <a:graphicData uri="http://schemas.openxmlformats.org/drawingml/2006/table">
            <a:tbl>
              <a:tblPr firstRow="1" bandRow="1">
                <a:tableStyleId>{5C22544A-7EE6-4342-B048-85BDC9FD1C3A}</a:tableStyleId>
              </a:tblPr>
              <a:tblGrid>
                <a:gridCol w="1993265"/>
                <a:gridCol w="5208905"/>
              </a:tblGrid>
              <a:tr h="365760">
                <a:tc>
                  <a:txBody>
                    <a:bodyPr/>
                    <a:p>
                      <a:pPr>
                        <a:buNone/>
                      </a:pPr>
                      <a:r>
                        <a:rPr lang="zh-CN" altLang="en-US"/>
                        <a:t>项目</a:t>
                      </a:r>
                      <a:endParaRPr lang="zh-CN" altLang="en-US"/>
                    </a:p>
                  </a:txBody>
                  <a:tcPr/>
                </a:tc>
                <a:tc>
                  <a:txBody>
                    <a:bodyPr/>
                    <a:p>
                      <a:pPr>
                        <a:buNone/>
                      </a:pPr>
                      <a:r>
                        <a:rPr lang="zh-CN" altLang="en-US"/>
                        <a:t>具体工作</a:t>
                      </a:r>
                      <a:endParaRPr lang="zh-CN" altLang="en-US"/>
                    </a:p>
                  </a:txBody>
                  <a:tcPr/>
                </a:tc>
              </a:tr>
              <a:tr h="2174875">
                <a:tc>
                  <a:txBody>
                    <a:bodyPr/>
                    <a:p>
                      <a:pPr algn="ctr">
                        <a:buNone/>
                      </a:pPr>
                      <a:endParaRPr lang="zh-CN" altLang="en-US" sz="1600" dirty="0">
                        <a:sym typeface="+mn-ea"/>
                      </a:endParaRPr>
                    </a:p>
                    <a:p>
                      <a:pPr algn="ctr">
                        <a:buNone/>
                      </a:pPr>
                      <a:endParaRPr lang="zh-CN" altLang="en-US" sz="1600" dirty="0">
                        <a:sym typeface="+mn-ea"/>
                      </a:endParaRPr>
                    </a:p>
                    <a:p>
                      <a:pPr algn="ctr">
                        <a:buNone/>
                      </a:pPr>
                      <a:endParaRPr lang="zh-CN" altLang="en-US" sz="1600" dirty="0">
                        <a:sym typeface="+mn-ea"/>
                      </a:endParaRPr>
                    </a:p>
                    <a:p>
                      <a:pPr algn="ctr">
                        <a:buNone/>
                      </a:pPr>
                      <a:r>
                        <a:rPr lang="zh-CN" altLang="en-US" sz="1400" dirty="0">
                          <a:sym typeface="+mn-ea"/>
                        </a:rPr>
                        <a:t>项目看板系统</a:t>
                      </a:r>
                      <a:endParaRPr lang="zh-CN" altLang="en-US" sz="1400" dirty="0">
                        <a:sym typeface="+mn-ea"/>
                      </a:endParaRPr>
                    </a:p>
                  </a:txBody>
                  <a:tcPr/>
                </a:tc>
                <a:tc>
                  <a:txBody>
                    <a:bodyPr/>
                    <a:p>
                      <a:pPr>
                        <a:buNone/>
                      </a:pPr>
                      <a:r>
                        <a:rPr lang="zh-CN" altLang="en-US" sz="1200"/>
                        <a:t>1.编写项目看板系统的立项评审意见记录反馈表；</a:t>
                      </a:r>
                      <a:endParaRPr lang="zh-CN" altLang="en-US" sz="1200"/>
                    </a:p>
                    <a:p>
                      <a:pPr>
                        <a:buNone/>
                      </a:pPr>
                      <a:r>
                        <a:rPr lang="zh-CN" altLang="en-US" sz="1200"/>
                        <a:t>2.编写项目看板系统-立项审批文件文档；</a:t>
                      </a:r>
                      <a:endParaRPr lang="zh-CN" altLang="en-US" sz="1200"/>
                    </a:p>
                    <a:p>
                      <a:pPr>
                        <a:buNone/>
                      </a:pPr>
                      <a:r>
                        <a:rPr lang="zh-CN" altLang="en-US" sz="1200"/>
                        <a:t>3.编写项目看板系统需求说明书；</a:t>
                      </a:r>
                      <a:endParaRPr lang="zh-CN" altLang="en-US" sz="1200"/>
                    </a:p>
                    <a:p>
                      <a:pPr>
                        <a:buNone/>
                      </a:pPr>
                      <a:r>
                        <a:rPr lang="zh-CN" altLang="en-US" sz="1200"/>
                        <a:t>4.编写项目看板系统的立项需求PPT</a:t>
                      </a:r>
                      <a:endParaRPr lang="zh-CN" altLang="en-US" sz="1200"/>
                    </a:p>
                    <a:p>
                      <a:pPr>
                        <a:buNone/>
                      </a:pPr>
                      <a:r>
                        <a:rPr lang="zh-CN" altLang="en-US" sz="1200"/>
                        <a:t>5.编写项目看板系统概要设计文档；</a:t>
                      </a:r>
                      <a:endParaRPr lang="zh-CN" altLang="en-US" sz="1200"/>
                    </a:p>
                    <a:p>
                      <a:pPr>
                        <a:buNone/>
                      </a:pPr>
                      <a:r>
                        <a:rPr lang="zh-CN" altLang="en-US" sz="1200"/>
                        <a:t>6.编写项目看板系统用户功能设计导图；</a:t>
                      </a:r>
                      <a:endParaRPr lang="zh-CN" altLang="en-US" sz="1200"/>
                    </a:p>
                    <a:p>
                      <a:pPr>
                        <a:buNone/>
                      </a:pPr>
                      <a:r>
                        <a:rPr lang="zh-CN" altLang="en-US" sz="1200"/>
                        <a:t>7.完成项目看板系统的所有页面的原型图设计；</a:t>
                      </a:r>
                      <a:endParaRPr lang="zh-CN" altLang="en-US" sz="1200"/>
                    </a:p>
                    <a:p>
                      <a:pPr>
                        <a:buNone/>
                      </a:pPr>
                      <a:r>
                        <a:rPr lang="zh-CN" altLang="en-US" sz="1200"/>
                        <a:t>8.编写项目看板系统项目人员分配表；</a:t>
                      </a:r>
                      <a:endParaRPr lang="zh-CN" altLang="en-US" sz="1200"/>
                    </a:p>
                    <a:p>
                      <a:pPr>
                        <a:buNone/>
                      </a:pPr>
                      <a:r>
                        <a:rPr lang="zh-CN" altLang="en-US" sz="1200"/>
                        <a:t>9.编写项目看板系统的技术栈选型表；</a:t>
                      </a:r>
                      <a:endParaRPr lang="zh-CN" altLang="en-US" sz="1200"/>
                    </a:p>
                    <a:p>
                      <a:pPr>
                        <a:buNone/>
                      </a:pPr>
                      <a:r>
                        <a:rPr lang="zh-CN" altLang="en-US" sz="1200"/>
                        <a:t>10.编写项目看板系统的项目预算表；</a:t>
                      </a:r>
                      <a:endParaRPr lang="zh-CN" altLang="en-US" sz="1200"/>
                    </a:p>
                  </a:txBody>
                  <a:tcPr/>
                </a:tc>
              </a:tr>
            </a:tbl>
          </a:graphicData>
        </a:graphic>
      </p:graphicFrame>
    </p:spTree>
  </p:cSld>
  <p:clrMapOvr>
    <a:masterClrMapping/>
  </p:clrMapOvr>
  <p:transition spd="slow" advClick="0" advTm="0">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1633" y="1862860"/>
            <a:ext cx="9140757" cy="8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267230" tIns="36407" rIns="72814" bIns="36407" rtlCol="0" anchor="ctr">
            <a:normAutofit/>
          </a:bodyPr>
          <a:lstStyle/>
          <a:p>
            <a:pPr algn="ctr" defTabSz="914400"/>
            <a:endParaRPr lang="zh-CN" altLang="en-US" sz="16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2"/>
            </p:custDataLst>
          </p:nvPr>
        </p:nvSpPr>
        <p:spPr>
          <a:xfrm>
            <a:off x="1021046" y="1593430"/>
            <a:ext cx="1943664" cy="1529894"/>
          </a:xfrm>
          <a:custGeom>
            <a:avLst/>
            <a:gdLst>
              <a:gd name="connsiteX0" fmla="*/ 0 w 1950720"/>
              <a:gd name="connsiteY0" fmla="*/ 0 h 1535364"/>
              <a:gd name="connsiteX1" fmla="*/ 1950720 w 1950720"/>
              <a:gd name="connsiteY1" fmla="*/ 0 h 1535364"/>
              <a:gd name="connsiteX2" fmla="*/ 975360 w 1950720"/>
              <a:gd name="connsiteY2" fmla="*/ 1535364 h 1535364"/>
            </a:gdLst>
            <a:ahLst/>
            <a:cxnLst>
              <a:cxn ang="0">
                <a:pos x="connsiteX0" y="connsiteY0"/>
              </a:cxn>
              <a:cxn ang="0">
                <a:pos x="connsiteX1" y="connsiteY1"/>
              </a:cxn>
              <a:cxn ang="0">
                <a:pos x="connsiteX2" y="connsiteY2"/>
              </a:cxn>
            </a:cxnLst>
            <a:rect l="l" t="t" r="r" b="b"/>
            <a:pathLst>
              <a:path w="1950720" h="1535364">
                <a:moveTo>
                  <a:pt x="0" y="0"/>
                </a:moveTo>
                <a:lnTo>
                  <a:pt x="1950720" y="0"/>
                </a:lnTo>
                <a:lnTo>
                  <a:pt x="975360" y="1535364"/>
                </a:lnTo>
                <a:close/>
              </a:path>
            </a:pathLst>
          </a:custGeom>
          <a:solidFill>
            <a:srgbClr val="3399FF"/>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lIns="72814" tIns="0" rIns="72814" bIns="453445" rtlCol="0" anchor="ctr">
            <a:noAutofit/>
          </a:bodyPr>
          <a:lstStyle/>
          <a:p>
            <a:pPr algn="ctr" defTabSz="914400">
              <a:buClr>
                <a:srgbClr val="FFC000">
                  <a:lumMod val="75000"/>
                </a:srgbClr>
              </a:buClr>
              <a:buSzPct val="60000"/>
            </a:pPr>
            <a:r>
              <a:rPr lang="zh-CN" altLang="en-US" sz="48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二</a:t>
            </a:r>
            <a:endParaRPr lang="zh-CN" altLang="en-US" sz="48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Entry_1"/>
          <p:cNvSpPr/>
          <p:nvPr>
            <p:custDataLst>
              <p:tags r:id="rId3"/>
            </p:custDataLst>
          </p:nvPr>
        </p:nvSpPr>
        <p:spPr>
          <a:xfrm>
            <a:off x="2809932" y="2043092"/>
            <a:ext cx="6334068" cy="49244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buFont typeface="Arial" panose="020B0604020202020204" pitchFamily="34" charset="0"/>
              <a:buNone/>
            </a:pPr>
            <a:r>
              <a:rPr lang="zh-CN" altLang="en-US" sz="3200" b="1" dirty="0" smtClean="0">
                <a:solidFill>
                  <a:srgbClr val="FFFFFF"/>
                </a:solidFill>
                <a:latin typeface="微软雅黑" panose="020B0503020204020204" pitchFamily="34" charset="-122"/>
                <a:ea typeface="微软雅黑" panose="020B0503020204020204" pitchFamily="34" charset="-122"/>
                <a:cs typeface="华康圆体W7" pitchFamily="49" charset="-122"/>
              </a:rPr>
              <a:t>存在的问题和不足</a:t>
            </a:r>
            <a:endParaRPr lang="zh-CN" altLang="en-US" sz="3200" b="1" dirty="0">
              <a:solidFill>
                <a:srgbClr val="FFFFFF"/>
              </a:solidFill>
              <a:latin typeface="微软雅黑" panose="020B0503020204020204" pitchFamily="34" charset="-122"/>
              <a:ea typeface="微软雅黑" panose="020B0503020204020204" pitchFamily="34" charset="-122"/>
              <a:cs typeface="华康圆体W7"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等腰三角形 47"/>
          <p:cNvSpPr>
            <a:spLocks noChangeArrowheads="1"/>
          </p:cNvSpPr>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5" name="文本框 2"/>
          <p:cNvSpPr txBox="1"/>
          <p:nvPr/>
        </p:nvSpPr>
        <p:spPr>
          <a:xfrm>
            <a:off x="501585" y="-80803"/>
            <a:ext cx="993840" cy="746358"/>
          </a:xfrm>
          <a:prstGeom prst="rect">
            <a:avLst/>
          </a:prstGeom>
          <a:noFill/>
        </p:spPr>
        <p:txBody>
          <a:bodyPr wrap="square" lIns="68580" tIns="34290" rIns="68580" bIns="34290" rtlCol="0">
            <a:spAutoFit/>
          </a:bodyPr>
          <a:lstStyle/>
          <a:p>
            <a:r>
              <a:rPr lang="en-US" altLang="zh-CN" sz="1100" b="1" dirty="0" smtClean="0">
                <a:solidFill>
                  <a:srgbClr val="002060"/>
                </a:solidFill>
              </a:rPr>
              <a:t>Part</a:t>
            </a:r>
            <a:r>
              <a:rPr lang="en-US" altLang="zh-CN" sz="4400" b="1" dirty="0">
                <a:solidFill>
                  <a:srgbClr val="002060"/>
                </a:solidFill>
              </a:rPr>
              <a:t>2</a:t>
            </a:r>
            <a:endParaRPr lang="zh-CN" altLang="en-US" sz="6000" b="1" dirty="0">
              <a:solidFill>
                <a:srgbClr val="002060"/>
              </a:solidFill>
            </a:endParaRPr>
          </a:p>
        </p:txBody>
      </p:sp>
      <p:sp>
        <p:nvSpPr>
          <p:cNvPr id="3" name="TextBox 2"/>
          <p:cNvSpPr txBox="1"/>
          <p:nvPr/>
        </p:nvSpPr>
        <p:spPr>
          <a:xfrm>
            <a:off x="1390650" y="149225"/>
            <a:ext cx="4795520" cy="570865"/>
          </a:xfrm>
          <a:prstGeom prst="rect">
            <a:avLst/>
          </a:prstGeom>
          <a:noFill/>
        </p:spPr>
        <p:txBody>
          <a:bodyPr wrap="square" rtlCol="0">
            <a:spAutoFit/>
          </a:bodyPr>
          <a:lstStyle/>
          <a:p>
            <a:pPr>
              <a:lnSpc>
                <a:spcPct val="130000"/>
              </a:lnSpc>
            </a:pPr>
            <a:r>
              <a:rPr lang="en-US" altLang="zh-CN" sz="2400" b="1" dirty="0">
                <a:solidFill>
                  <a:schemeClr val="accent1"/>
                </a:solidFill>
                <a:latin typeface="Arial" panose="020B0604020202020204" pitchFamily="34" charset="0"/>
                <a:ea typeface="微软雅黑" panose="020B0503020204020204" pitchFamily="34" charset="-122"/>
              </a:rPr>
              <a:t>2021</a:t>
            </a:r>
            <a:r>
              <a:rPr lang="zh-CN" altLang="en-US" sz="2400" b="1" dirty="0">
                <a:solidFill>
                  <a:schemeClr val="accent1"/>
                </a:solidFill>
                <a:latin typeface="Arial" panose="020B0604020202020204" pitchFamily="34" charset="0"/>
                <a:ea typeface="微软雅黑" panose="020B0503020204020204" pitchFamily="34" charset="-122"/>
              </a:rPr>
              <a:t>年</a:t>
            </a:r>
            <a:r>
              <a:rPr lang="zh-CN" altLang="en-US" sz="2400" b="1" dirty="0">
                <a:solidFill>
                  <a:schemeClr val="accent1"/>
                </a:solidFill>
                <a:latin typeface="Arial" panose="020B0604020202020204" pitchFamily="34" charset="0"/>
                <a:ea typeface="微软雅黑" panose="020B0503020204020204" pitchFamily="34" charset="-122"/>
              </a:rPr>
              <a:t>上半年存在的问题和不足</a:t>
            </a:r>
            <a:endParaRPr lang="zh-CN" altLang="en-US" sz="2400" b="1" dirty="0">
              <a:solidFill>
                <a:schemeClr val="accent1"/>
              </a:solidFill>
              <a:latin typeface="Arial" panose="020B0604020202020204" pitchFamily="34" charset="0"/>
              <a:ea typeface="微软雅黑" panose="020B0503020204020204" pitchFamily="34" charset="-122"/>
            </a:endParaRPr>
          </a:p>
        </p:txBody>
      </p:sp>
      <p:cxnSp>
        <p:nvCxnSpPr>
          <p:cNvPr id="8" name="直接连接符 7"/>
          <p:cNvCxnSpPr/>
          <p:nvPr/>
        </p:nvCxnSpPr>
        <p:spPr>
          <a:xfrm>
            <a:off x="0" y="635482"/>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2" descr="D:\0 常用素材\明阳智能LOGO修改 20170401.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t="61549"/>
          <a:stretch>
            <a:fillRect/>
          </a:stretch>
        </p:blipFill>
        <p:spPr bwMode="auto">
          <a:xfrm>
            <a:off x="7506586" y="25310"/>
            <a:ext cx="1637414" cy="5853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表格 1"/>
          <p:cNvGraphicFramePr/>
          <p:nvPr>
            <p:custDataLst>
              <p:tags r:id="rId2"/>
            </p:custDataLst>
          </p:nvPr>
        </p:nvGraphicFramePr>
        <p:xfrm>
          <a:off x="1187450" y="1347470"/>
          <a:ext cx="6837045" cy="2830195"/>
        </p:xfrm>
        <a:graphic>
          <a:graphicData uri="http://schemas.openxmlformats.org/drawingml/2006/table">
            <a:tbl>
              <a:tblPr firstRow="1" bandRow="1">
                <a:tableStyleId>{5C22544A-7EE6-4342-B048-85BDC9FD1C3A}</a:tableStyleId>
              </a:tblPr>
              <a:tblGrid>
                <a:gridCol w="6837045"/>
              </a:tblGrid>
              <a:tr h="434340">
                <a:tc>
                  <a:txBody>
                    <a:bodyPr/>
                    <a:p>
                      <a:pPr algn="ctr">
                        <a:buNone/>
                      </a:pPr>
                      <a:r>
                        <a:rPr lang="zh-CN" altLang="en-US"/>
                        <a:t>存在的</a:t>
                      </a:r>
                      <a:r>
                        <a:rPr lang="zh-CN" altLang="en-US"/>
                        <a:t>问题和不足</a:t>
                      </a:r>
                      <a:endParaRPr lang="zh-CN" altLang="en-US"/>
                    </a:p>
                  </a:txBody>
                  <a:tcPr/>
                </a:tc>
              </a:tr>
              <a:tr h="520700">
                <a:tc>
                  <a:txBody>
                    <a:bodyPr/>
                    <a:p>
                      <a:pPr>
                        <a:buNone/>
                      </a:pPr>
                      <a:r>
                        <a:rPr lang="en-US" altLang="zh-CN" sz="1200"/>
                        <a:t>1.</a:t>
                      </a:r>
                      <a:r>
                        <a:rPr lang="zh-CN" altLang="en-US" sz="1200"/>
                        <a:t>对于领导交办的任务，办事心切，处事不够干练，想问题不够全面，不够深刻，虽然能基本完成上级交办的任务，但在工作中面对困难面对压力也感到力不从心，缺乏工作动力。</a:t>
                      </a:r>
                      <a:endParaRPr lang="zh-CN" altLang="en-US" sz="1200"/>
                    </a:p>
                  </a:txBody>
                  <a:tcPr/>
                </a:tc>
              </a:tr>
              <a:tr h="1146175">
                <a:tc>
                  <a:txBody>
                    <a:bodyPr/>
                    <a:p>
                      <a:pPr>
                        <a:buNone/>
                      </a:pPr>
                      <a:r>
                        <a:rPr lang="zh-CN" altLang="en-US" sz="1200"/>
                        <a:t>2.业务学习方面：学习劲头不够足。自己习惯用什么学什么，学到的知识不系统、不透彻。对学习的重要性和自觉性落实不到行动上。自身的专业业务水平还</a:t>
                      </a:r>
                      <a:r>
                        <a:rPr lang="zh-CN" altLang="en-US" sz="1200"/>
                        <a:t>有待提高，事故应急处理能力不强。虽然通过学习和工作经验的积累，在业务水平上有了一定的提高，但业务水平和工作经验与同事</a:t>
                      </a:r>
                      <a:r>
                        <a:rPr lang="zh-CN" altLang="en-US" sz="1200"/>
                        <a:t>相比还是比较低。在日常工作中忽视了自身思想素质的提高，工作中争强当先的意识不强。</a:t>
                      </a:r>
                      <a:endParaRPr lang="zh-CN" altLang="en-US" sz="1200"/>
                    </a:p>
                  </a:txBody>
                  <a:tcPr/>
                </a:tc>
              </a:tr>
              <a:tr h="728980">
                <a:tc>
                  <a:txBody>
                    <a:bodyPr/>
                    <a:p>
                      <a:pPr>
                        <a:buNone/>
                      </a:pPr>
                      <a:r>
                        <a:rPr lang="en-US" altLang="zh-CN" sz="1200"/>
                        <a:t>3.全局意识不够强。有时做事情、干工作只从自身出发，对公司中作出的一些的重大决策理解不透，尽管也按领导要求完成了要做的工作，心理上还是有一些其他的想法。在工作中还存在看到、听到、想到但还没做到的情况，还需要进一步增强事业心和责任感。</a:t>
                      </a:r>
                      <a:endParaRPr lang="en-US" altLang="zh-CN" sz="1200"/>
                    </a:p>
                  </a:txBody>
                  <a:tcPr/>
                </a:tc>
              </a:tr>
            </a:tbl>
          </a:graphicData>
        </a:graphic>
      </p:graphicFrame>
    </p:spTree>
  </p:cSld>
  <p:clrMapOvr>
    <a:masterClrMapping/>
  </p:clrMapOvr>
  <p:transition spd="slow" advClick="0" advTm="0">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1633" y="1862860"/>
            <a:ext cx="9140757" cy="85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267230" tIns="36407" rIns="72814" bIns="36407" rtlCol="0" anchor="ctr">
            <a:normAutofit/>
          </a:bodyPr>
          <a:lstStyle/>
          <a:p>
            <a:pPr algn="ctr" defTabSz="914400"/>
            <a:endParaRPr lang="zh-CN" altLang="en-US" sz="16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2"/>
            </p:custDataLst>
          </p:nvPr>
        </p:nvSpPr>
        <p:spPr>
          <a:xfrm>
            <a:off x="1021046" y="1593430"/>
            <a:ext cx="1943664" cy="1529894"/>
          </a:xfrm>
          <a:custGeom>
            <a:avLst/>
            <a:gdLst>
              <a:gd name="connsiteX0" fmla="*/ 0 w 1950720"/>
              <a:gd name="connsiteY0" fmla="*/ 0 h 1535364"/>
              <a:gd name="connsiteX1" fmla="*/ 1950720 w 1950720"/>
              <a:gd name="connsiteY1" fmla="*/ 0 h 1535364"/>
              <a:gd name="connsiteX2" fmla="*/ 975360 w 1950720"/>
              <a:gd name="connsiteY2" fmla="*/ 1535364 h 1535364"/>
            </a:gdLst>
            <a:ahLst/>
            <a:cxnLst>
              <a:cxn ang="0">
                <a:pos x="connsiteX0" y="connsiteY0"/>
              </a:cxn>
              <a:cxn ang="0">
                <a:pos x="connsiteX1" y="connsiteY1"/>
              </a:cxn>
              <a:cxn ang="0">
                <a:pos x="connsiteX2" y="connsiteY2"/>
              </a:cxn>
            </a:cxnLst>
            <a:rect l="l" t="t" r="r" b="b"/>
            <a:pathLst>
              <a:path w="1950720" h="1535364">
                <a:moveTo>
                  <a:pt x="0" y="0"/>
                </a:moveTo>
                <a:lnTo>
                  <a:pt x="1950720" y="0"/>
                </a:lnTo>
                <a:lnTo>
                  <a:pt x="975360" y="1535364"/>
                </a:lnTo>
                <a:close/>
              </a:path>
            </a:pathLst>
          </a:custGeom>
          <a:solidFill>
            <a:srgbClr val="3399FF"/>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lIns="72814" tIns="0" rIns="72814" bIns="453445" rtlCol="0" anchor="ctr">
            <a:noAutofit/>
          </a:bodyPr>
          <a:lstStyle/>
          <a:p>
            <a:pPr algn="ctr" defTabSz="914400">
              <a:buClr>
                <a:srgbClr val="FFC000">
                  <a:lumMod val="75000"/>
                </a:srgbClr>
              </a:buClr>
              <a:buSzPct val="60000"/>
            </a:pPr>
            <a:r>
              <a:rPr lang="zh-CN" altLang="en-US" sz="4800" dirty="0" smtClean="0">
                <a:solidFill>
                  <a:prstClr val="white"/>
                </a:solidFill>
                <a:latin typeface="Arial" panose="020B0604020202020204" pitchFamily="34" charset="0"/>
                <a:ea typeface="微软雅黑" panose="020B0503020204020204" pitchFamily="34" charset="-122"/>
                <a:sym typeface="Arial" panose="020B0604020202020204" pitchFamily="34" charset="0"/>
              </a:rPr>
              <a:t>三</a:t>
            </a:r>
            <a:endParaRPr lang="zh-CN" altLang="en-US" sz="4800"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Entry_1"/>
          <p:cNvSpPr/>
          <p:nvPr>
            <p:custDataLst>
              <p:tags r:id="rId3"/>
            </p:custDataLst>
          </p:nvPr>
        </p:nvSpPr>
        <p:spPr>
          <a:xfrm>
            <a:off x="2809932" y="2043251"/>
            <a:ext cx="6334068" cy="4921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buFont typeface="Arial" panose="020B0604020202020204" pitchFamily="34" charset="0"/>
              <a:buNone/>
            </a:pPr>
            <a:r>
              <a:rPr lang="en-US" altLang="zh-CN" sz="3200" b="1" dirty="0" smtClean="0">
                <a:solidFill>
                  <a:srgbClr val="FFFFFF"/>
                </a:solidFill>
                <a:latin typeface="微软雅黑" panose="020B0503020204020204" pitchFamily="34" charset="-122"/>
                <a:ea typeface="微软雅黑" panose="020B0503020204020204" pitchFamily="34" charset="-122"/>
                <a:cs typeface="华康圆体W7" pitchFamily="49" charset="-122"/>
              </a:rPr>
              <a:t>2021</a:t>
            </a:r>
            <a:r>
              <a:rPr lang="zh-CN" altLang="en-US" sz="3200" b="1" dirty="0" smtClean="0">
                <a:solidFill>
                  <a:srgbClr val="FFFFFF"/>
                </a:solidFill>
                <a:latin typeface="微软雅黑" panose="020B0503020204020204" pitchFamily="34" charset="-122"/>
                <a:ea typeface="微软雅黑" panose="020B0503020204020204" pitchFamily="34" charset="-122"/>
                <a:cs typeface="华康圆体W7" pitchFamily="49" charset="-122"/>
              </a:rPr>
              <a:t>年下</a:t>
            </a:r>
            <a:r>
              <a:rPr lang="zh-CN" altLang="en-US" sz="3200" b="1" dirty="0" smtClean="0">
                <a:solidFill>
                  <a:srgbClr val="FFFFFF"/>
                </a:solidFill>
                <a:latin typeface="微软雅黑" panose="020B0503020204020204" pitchFamily="34" charset="-122"/>
                <a:ea typeface="微软雅黑" panose="020B0503020204020204" pitchFamily="34" charset="-122"/>
                <a:cs typeface="华康圆体W7" pitchFamily="49" charset="-122"/>
              </a:rPr>
              <a:t>半年工作规划</a:t>
            </a:r>
            <a:endParaRPr lang="zh-CN" altLang="en-US" sz="3200" b="1" dirty="0">
              <a:solidFill>
                <a:srgbClr val="FFFFFF"/>
              </a:solidFill>
              <a:latin typeface="微软雅黑" panose="020B0503020204020204" pitchFamily="34" charset="-122"/>
              <a:ea typeface="微软雅黑" panose="020B0503020204020204" pitchFamily="34" charset="-122"/>
              <a:cs typeface="华康圆体W7" pitchFamily="49"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MH" val="20161022204741"/>
  <p:tag name="MH_LIBRARY" val="GRAPHIC"/>
  <p:tag name="MH_ORDER" val="Rectangle 1"/>
</p:tagLst>
</file>

<file path=ppt/tags/tag10.xml><?xml version="1.0" encoding="utf-8"?>
<p:tagLst xmlns:p="http://schemas.openxmlformats.org/presentationml/2006/main">
  <p:tag name="MH" val="20160830110146"/>
  <p:tag name="MH_LIBRARY" val="CONTENTS"/>
  <p:tag name="MH_TYPE" val="ENTRY"/>
  <p:tag name="ID" val="553512"/>
  <p:tag name="MH_ORDER" val="1"/>
</p:tagLst>
</file>

<file path=ppt/tags/tag11.xml><?xml version="1.0" encoding="utf-8"?>
<p:tagLst xmlns:p="http://schemas.openxmlformats.org/presentationml/2006/main">
  <p:tag name="MH" val="20161022204741"/>
  <p:tag name="MH_LIBRARY" val="GRAPHIC"/>
</p:tagLst>
</file>

<file path=ppt/tags/tag12.xml><?xml version="1.0" encoding="utf-8"?>
<p:tagLst xmlns:p="http://schemas.openxmlformats.org/presentationml/2006/main">
  <p:tag name="TABLE_ENDDRAG_ORIGIN_RECT" val="538*222"/>
  <p:tag name="TABLE_ENDDRAG_RECT" val="104*111*538*222"/>
</p:tagLst>
</file>

<file path=ppt/tags/tag13.xml><?xml version="1.0" encoding="utf-8"?>
<p:tagLst xmlns:p="http://schemas.openxmlformats.org/presentationml/2006/main">
  <p:tag name="MH" val="20161022204741"/>
  <p:tag name="MH_LIBRARY" val="GRAPHIC"/>
  <p:tag name="MH_ORDER" val="Rectangle 1"/>
</p:tagLst>
</file>

<file path=ppt/tags/tag14.xml><?xml version="1.0" encoding="utf-8"?>
<p:tagLst xmlns:p="http://schemas.openxmlformats.org/presentationml/2006/main">
  <p:tag name="MH" val="20161022204741"/>
  <p:tag name="MH_LIBRARY" val="GRAPHIC"/>
  <p:tag name="MH_ORDER" val="Freeform 6"/>
</p:tagLst>
</file>

<file path=ppt/tags/tag15.xml><?xml version="1.0" encoding="utf-8"?>
<p:tagLst xmlns:p="http://schemas.openxmlformats.org/presentationml/2006/main">
  <p:tag name="MH" val="20160830110146"/>
  <p:tag name="MH_LIBRARY" val="CONTENTS"/>
  <p:tag name="MH_TYPE" val="ENTRY"/>
  <p:tag name="ID" val="553512"/>
  <p:tag name="MH_ORDER" val="1"/>
</p:tagLst>
</file>

<file path=ppt/tags/tag16.xml><?xml version="1.0" encoding="utf-8"?>
<p:tagLst xmlns:p="http://schemas.openxmlformats.org/presentationml/2006/main">
  <p:tag name="MH" val="20161022204741"/>
  <p:tag name="MH_LIBRARY" val="GRAPHIC"/>
</p:tagLst>
</file>

<file path=ppt/tags/tag2.xml><?xml version="1.0" encoding="utf-8"?>
<p:tagLst xmlns:p="http://schemas.openxmlformats.org/presentationml/2006/main">
  <p:tag name="MH" val="20161022204741"/>
  <p:tag name="MH_LIBRARY" val="GRAPHIC"/>
  <p:tag name="MH_ORDER" val="Freeform 6"/>
</p:tagLst>
</file>

<file path=ppt/tags/tag3.xml><?xml version="1.0" encoding="utf-8"?>
<p:tagLst xmlns:p="http://schemas.openxmlformats.org/presentationml/2006/main">
  <p:tag name="MH" val="20160830110146"/>
  <p:tag name="MH_LIBRARY" val="CONTENTS"/>
  <p:tag name="MH_TYPE" val="ENTRY"/>
  <p:tag name="ID" val="553512"/>
  <p:tag name="MH_ORDER" val="1"/>
</p:tagLst>
</file>

<file path=ppt/tags/tag4.xml><?xml version="1.0" encoding="utf-8"?>
<p:tagLst xmlns:p="http://schemas.openxmlformats.org/presentationml/2006/main">
  <p:tag name="MH" val="20161022204741"/>
  <p:tag name="MH_LIBRARY" val="GRAPHIC"/>
</p:tagLst>
</file>

<file path=ppt/tags/tag5.xml><?xml version="1.0" encoding="utf-8"?>
<p:tagLst xmlns:p="http://schemas.openxmlformats.org/presentationml/2006/main">
  <p:tag name="KSO_WM_UNIT_TABLE_BEAUTIFY" val="smartTable{b24d7936-5e40-4bf2-a8a7-aac802d512b9}"/>
  <p:tag name="TABLE_ENDDRAG_ORIGIN_RECT" val="567*300"/>
  <p:tag name="TABLE_ENDDRAG_RECT" val="82*60*567*300"/>
</p:tagLst>
</file>

<file path=ppt/tags/tag6.xml><?xml version="1.0" encoding="utf-8"?>
<p:tagLst xmlns:p="http://schemas.openxmlformats.org/presentationml/2006/main">
  <p:tag name="KSO_WM_UNIT_TABLE_BEAUTIFY" val="smartTable{b24d7936-5e40-4bf2-a8a7-aac802d512b9}"/>
  <p:tag name="TABLE_ENDDRAG_ORIGIN_RECT" val="567*311"/>
  <p:tag name="TABLE_ENDDRAG_RECT" val="70*72*567*311"/>
</p:tagLst>
</file>

<file path=ppt/tags/tag7.xml><?xml version="1.0" encoding="utf-8"?>
<p:tagLst xmlns:p="http://schemas.openxmlformats.org/presentationml/2006/main">
  <p:tag name="KSO_WM_UNIT_TABLE_BEAUTIFY" val="smartTable{b24d7936-5e40-4bf2-a8a7-aac802d512b9}"/>
  <p:tag name="TABLE_ENDDRAG_ORIGIN_RECT" val="567*192"/>
  <p:tag name="TABLE_ENDDRAG_RECT" val="70*72*567*192"/>
</p:tagLst>
</file>

<file path=ppt/tags/tag8.xml><?xml version="1.0" encoding="utf-8"?>
<p:tagLst xmlns:p="http://schemas.openxmlformats.org/presentationml/2006/main">
  <p:tag name="MH" val="20161022204741"/>
  <p:tag name="MH_LIBRARY" val="GRAPHIC"/>
  <p:tag name="MH_ORDER" val="Rectangle 1"/>
</p:tagLst>
</file>

<file path=ppt/tags/tag9.xml><?xml version="1.0" encoding="utf-8"?>
<p:tagLst xmlns:p="http://schemas.openxmlformats.org/presentationml/2006/main">
  <p:tag name="MH" val="20161022204741"/>
  <p:tag name="MH_LIBRARY" val="GRAPHIC"/>
  <p:tag name="MH_ORDER" val="Freeform 6"/>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1890</Words>
  <Application>WPS 演示</Application>
  <PresentationFormat>全屏显示(16:9)</PresentationFormat>
  <Paragraphs>134</Paragraphs>
  <Slides>11</Slides>
  <Notes>11</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11</vt:i4>
      </vt:variant>
    </vt:vector>
  </HeadingPairs>
  <TitlesOfParts>
    <vt:vector size="26" baseType="lpstr">
      <vt:lpstr>Arial</vt:lpstr>
      <vt:lpstr>宋体</vt:lpstr>
      <vt:lpstr>Wingdings</vt:lpstr>
      <vt:lpstr>微软雅黑</vt:lpstr>
      <vt:lpstr>Times New Roman</vt:lpstr>
      <vt:lpstr>Calibri</vt:lpstr>
      <vt:lpstr>Agency FB</vt:lpstr>
      <vt:lpstr>Adobe 宋体 Std L</vt:lpstr>
      <vt:lpstr>华康圆体W7</vt:lpstr>
      <vt:lpstr>Broadway</vt:lpstr>
      <vt:lpstr>Impact</vt:lpstr>
      <vt:lpstr>Arial Unicode MS</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陈坚(Jan Chen)-集团人力资源部</dc:creator>
  <cp:lastModifiedBy>31089</cp:lastModifiedBy>
  <cp:revision>1225</cp:revision>
  <cp:lastPrinted>2018-12-29T08:00:00Z</cp:lastPrinted>
  <dcterms:created xsi:type="dcterms:W3CDTF">2015-12-14T05:39:00Z</dcterms:created>
  <dcterms:modified xsi:type="dcterms:W3CDTF">2021-07-12T02:25:02Z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3AA440B0819843D4A19698294A6A61A0</vt:lpwstr>
  </property>
  <property fmtid="{D5CDD505-2E9C-101B-9397-08002B2CF9AE}" pid="3" name="KSOProductBuildVer">
    <vt:lpwstr>2052-11.1.0.10578</vt:lpwstr>
  </property>
</Properties>
</file>