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sldIdLst>
    <p:sldId id="542" r:id="rId4"/>
    <p:sldId id="922" r:id="rId5"/>
    <p:sldId id="925" r:id="rId7"/>
    <p:sldId id="761" r:id="rId8"/>
    <p:sldId id="942" r:id="rId9"/>
    <p:sldId id="944" r:id="rId10"/>
    <p:sldId id="945" r:id="rId11"/>
    <p:sldId id="946" r:id="rId12"/>
    <p:sldId id="943" r:id="rId13"/>
    <p:sldId id="766" r:id="rId14"/>
    <p:sldId id="948" r:id="rId15"/>
    <p:sldId id="950" r:id="rId16"/>
    <p:sldId id="770" r:id="rId17"/>
    <p:sldId id="949" r:id="rId18"/>
    <p:sldId id="926" r:id="rId19"/>
    <p:sldId id="928" r:id="rId20"/>
    <p:sldId id="930" r:id="rId21"/>
    <p:sldId id="929" r:id="rId22"/>
    <p:sldId id="933" r:id="rId23"/>
    <p:sldId id="927" r:id="rId24"/>
    <p:sldId id="934" r:id="rId25"/>
    <p:sldId id="306" r:id="rId26"/>
  </p:sldIdLst>
  <p:sldSz cx="9144000" cy="5143500" type="screen16x9"/>
  <p:notesSz cx="6797675" cy="992632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608" autoAdjust="0"/>
  </p:normalViewPr>
  <p:slideViewPr>
    <p:cSldViewPr>
      <p:cViewPr varScale="1">
        <p:scale>
          <a:sx n="95" d="100"/>
          <a:sy n="95" d="100"/>
        </p:scale>
        <p:origin x="690" y="84"/>
      </p:cViewPr>
      <p:guideLst>
        <p:guide orient="horz" pos="1592"/>
        <p:guide pos="284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X\Desktop\&#30005;&#32593;\&#21326;&#21271;&#23665;&#19996;\&#27719;&#24635;&#32479;&#35745;.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X\Desktop\&#30005;&#32593;\&#21326;&#21271;&#23665;&#19996;\&#27719;&#24635;&#32479;&#35745;.xlsx" TargetMode="External"/></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LX\Desktop\&#30005;&#32593;\&#21326;&#21271;&#23665;&#19996;\&#27719;&#24635;&#32479;&#3574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2018</a:t>
            </a:r>
            <a:r>
              <a:rPr altLang="en-US"/>
              <a:t>年补偿费用（亿元）</a:t>
            </a:r>
            <a:endParaRPr lang="en-US" altLang="zh-CN"/>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[汇总统计.xlsx]Sheet2!$A$1:$F$1</c:f>
              <c:strCache>
                <c:ptCount val="6"/>
                <c:pt idx="0">
                  <c:v>华北</c:v>
                </c:pt>
                <c:pt idx="1">
                  <c:v>东北</c:v>
                </c:pt>
                <c:pt idx="2">
                  <c:v>西北</c:v>
                </c:pt>
                <c:pt idx="3">
                  <c:v>华东</c:v>
                </c:pt>
                <c:pt idx="4">
                  <c:v>华中</c:v>
                </c:pt>
                <c:pt idx="5">
                  <c:v>南方</c:v>
                </c:pt>
              </c:strCache>
            </c:strRef>
          </c:cat>
          <c:val>
            <c:numRef>
              <c:f>[汇总统计.xlsx]Sheet2!$A$2:$F$2</c:f>
              <c:numCache>
                <c:formatCode>General</c:formatCode>
                <c:ptCount val="6"/>
                <c:pt idx="0">
                  <c:v>25.7</c:v>
                </c:pt>
                <c:pt idx="1">
                  <c:v>28.8</c:v>
                </c:pt>
                <c:pt idx="2">
                  <c:v>47.1</c:v>
                </c:pt>
                <c:pt idx="3">
                  <c:v>19.4</c:v>
                </c:pt>
                <c:pt idx="4">
                  <c:v>6.2</c:v>
                </c:pt>
                <c:pt idx="5">
                  <c:v>20.5</c:v>
                </c:pt>
              </c:numCache>
            </c:numRef>
          </c:val>
        </c:ser>
        <c:dLbls>
          <c:showLegendKey val="0"/>
          <c:showVal val="1"/>
          <c:showCatName val="0"/>
          <c:showSerName val="0"/>
          <c:showPercent val="0"/>
          <c:showBubbleSize val="0"/>
        </c:dLbls>
        <c:gapWidth val="219"/>
        <c:overlap val="-27"/>
        <c:axId val="827096583"/>
        <c:axId val="282739304"/>
      </c:barChart>
      <c:catAx>
        <c:axId val="82709658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82739304"/>
        <c:crosses val="autoZero"/>
        <c:auto val="1"/>
        <c:lblAlgn val="ctr"/>
        <c:lblOffset val="100"/>
        <c:noMultiLvlLbl val="0"/>
      </c:catAx>
      <c:valAx>
        <c:axId val="282739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27096583"/>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风电累计并网容量及新增容量（万千瓦）</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[汇总统计.xlsx]Sheet2!$C$6:$G$6</c:f>
              <c:strCache>
                <c:ptCount val="5"/>
                <c:pt idx="0">
                  <c:v>2015</c:v>
                </c:pt>
                <c:pt idx="1">
                  <c:v>2016</c:v>
                </c:pt>
                <c:pt idx="2">
                  <c:v>2017</c:v>
                </c:pt>
                <c:pt idx="3">
                  <c:v>2018</c:v>
                </c:pt>
                <c:pt idx="4">
                  <c:v>2019上半年</c:v>
                </c:pt>
              </c:strCache>
            </c:strRef>
          </c:cat>
          <c:val>
            <c:numRef>
              <c:f>[汇总统计.xlsx]Sheet2!$C$7:$G$7</c:f>
              <c:numCache>
                <c:formatCode>General</c:formatCode>
                <c:ptCount val="5"/>
                <c:pt idx="0">
                  <c:v>12934</c:v>
                </c:pt>
                <c:pt idx="1">
                  <c:v>14864</c:v>
                </c:pt>
                <c:pt idx="2">
                  <c:v>16367</c:v>
                </c:pt>
                <c:pt idx="3">
                  <c:v>18426</c:v>
                </c:pt>
                <c:pt idx="4">
                  <c:v>19300</c:v>
                </c:pt>
              </c:numCache>
            </c:numRef>
          </c:val>
        </c:ser>
        <c:ser>
          <c:idx val="1"/>
          <c:order val="1"/>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[汇总统计.xlsx]Sheet2!$C$6:$G$6</c:f>
              <c:strCache>
                <c:ptCount val="5"/>
                <c:pt idx="0">
                  <c:v>2015</c:v>
                </c:pt>
                <c:pt idx="1">
                  <c:v>2016</c:v>
                </c:pt>
                <c:pt idx="2">
                  <c:v>2017</c:v>
                </c:pt>
                <c:pt idx="3">
                  <c:v>2018</c:v>
                </c:pt>
                <c:pt idx="4">
                  <c:v>2019上半年</c:v>
                </c:pt>
              </c:strCache>
            </c:strRef>
          </c:cat>
          <c:val>
            <c:numRef>
              <c:f>[汇总统计.xlsx]Sheet2!$C$8:$G$8</c:f>
              <c:numCache>
                <c:formatCode>General</c:formatCode>
                <c:ptCount val="5"/>
                <c:pt idx="0">
                  <c:v>3075</c:v>
                </c:pt>
                <c:pt idx="1">
                  <c:v>1930</c:v>
                </c:pt>
                <c:pt idx="2">
                  <c:v>1503</c:v>
                </c:pt>
                <c:pt idx="3">
                  <c:v>2059</c:v>
                </c:pt>
                <c:pt idx="4">
                  <c:v>909</c:v>
                </c:pt>
              </c:numCache>
            </c:numRef>
          </c:val>
        </c:ser>
        <c:dLbls>
          <c:showLegendKey val="0"/>
          <c:showVal val="1"/>
          <c:showCatName val="0"/>
          <c:showSerName val="0"/>
          <c:showPercent val="0"/>
          <c:showBubbleSize val="0"/>
        </c:dLbls>
        <c:gapWidth val="219"/>
        <c:overlap val="-27"/>
        <c:axId val="556148437"/>
        <c:axId val="179009310"/>
      </c:barChart>
      <c:catAx>
        <c:axId val="55614843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009310"/>
        <c:crosses val="autoZero"/>
        <c:auto val="1"/>
        <c:lblAlgn val="ctr"/>
        <c:lblOffset val="100"/>
        <c:noMultiLvlLbl val="0"/>
      </c:catAx>
      <c:valAx>
        <c:axId val="17900931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614843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补偿费用</c:v>
                </c:pt>
              </c:strCache>
            </c:strRef>
          </c:tx>
          <c:explosion val="0"/>
          <c:dPt>
            <c:idx val="0"/>
            <c:bubble3D val="0"/>
            <c:spPr>
              <a:solidFill>
                <a:srgbClr val="4BACC6"/>
              </a:solidFill>
              <a:ln>
                <a:noFill/>
              </a:ln>
              <a:effectLst/>
            </c:spPr>
          </c:dPt>
          <c:dPt>
            <c:idx val="1"/>
            <c:bubble3D val="0"/>
            <c:spPr>
              <a:solidFill>
                <a:srgbClr val="F79646"/>
              </a:solidFill>
              <a:ln>
                <a:noFill/>
              </a:ln>
              <a:effectLst/>
            </c:spPr>
          </c:dPt>
          <c:dPt>
            <c:idx val="2"/>
            <c:bubble3D val="0"/>
            <c:spPr>
              <a:solidFill>
                <a:schemeClr val="accent3"/>
              </a:solidFill>
              <a:ln>
                <a:noFill/>
              </a:ln>
              <a:effectLst/>
            </c:spPr>
          </c:dPt>
          <c:dPt>
            <c:idx val="3"/>
            <c:bubble3D val="0"/>
            <c:spPr>
              <a:solidFill>
                <a:sysClr val="window" lastClr="FFFFFF">
                  <a:lumMod val="65000"/>
                </a:sysClr>
              </a:solidFill>
              <a:ln>
                <a:noFill/>
              </a:ln>
              <a:effectLst/>
            </c:spPr>
          </c:dPt>
          <c:dPt>
            <c:idx val="4"/>
            <c:bubble3D val="0"/>
            <c:spPr>
              <a:solidFill>
                <a:srgbClr val="92D050"/>
              </a:solidFill>
              <a:ln>
                <a:noFill/>
              </a:ln>
              <a:effectLst/>
            </c:spPr>
          </c:dPt>
          <c:dLbls>
            <c:dLbl>
              <c:idx val="1"/>
              <c:layout>
                <c:manualLayout>
                  <c:x val="0.226318417514884"/>
                  <c:y val="-0.052448443944506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0.115812917594655"/>
                  <c:y val="0"/>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620842572062084"/>
                  <c:y val="0.025062656641604"/>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numFmt formatCode="0.00&quot;亿&quot;&quot;元&quot;" sourceLinked="0"/>
            <c:spPr>
              <a:noFill/>
              <a:ln w="25356">
                <a:noFill/>
              </a:ln>
              <a:effectLst/>
            </c:spPr>
            <c:txPr>
              <a:bodyPr rot="0" spcFirstLastPara="1" vertOverflow="ellipsis" vert="horz" wrap="square" lIns="38100" tIns="19050" rIns="38100" bIns="19050" anchor="ctr" anchorCtr="1">
                <a:spAutoFit/>
              </a:bodyPr>
              <a:lstStyle/>
              <a:p>
                <a:pPr>
                  <a:defRPr lang="zh-CN"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09" cap="flat" cmpd="sng" algn="ctr">
                      <a:solidFill>
                        <a:schemeClr val="tx1">
                          <a:lumMod val="35000"/>
                          <a:lumOff val="65000"/>
                        </a:schemeClr>
                      </a:solidFill>
                      <a:prstDash val="solid"/>
                      <a:round/>
                    </a:ln>
                    <a:effectLst/>
                  </c:spPr>
                </c15:leaderLines>
              </c:ext>
            </c:extLst>
          </c:dLbls>
          <c:cat>
            <c:strRef>
              <c:f>Sheet1!$A$2:$A$6</c:f>
              <c:strCache>
                <c:ptCount val="5"/>
                <c:pt idx="0">
                  <c:v>调峰</c:v>
                </c:pt>
                <c:pt idx="1">
                  <c:v>调频</c:v>
                </c:pt>
                <c:pt idx="2">
                  <c:v>其他</c:v>
                </c:pt>
                <c:pt idx="3">
                  <c:v>备用</c:v>
                </c:pt>
                <c:pt idx="4">
                  <c:v>调压</c:v>
                </c:pt>
              </c:strCache>
            </c:strRef>
          </c:cat>
          <c:val>
            <c:numRef>
              <c:f>Sheet1!$B$2:$B$6</c:f>
              <c:numCache>
                <c:formatCode>General</c:formatCode>
                <c:ptCount val="5"/>
                <c:pt idx="0">
                  <c:v>52.34</c:v>
                </c:pt>
                <c:pt idx="1">
                  <c:v>41.66</c:v>
                </c:pt>
                <c:pt idx="2">
                  <c:v>0.43</c:v>
                </c:pt>
                <c:pt idx="3">
                  <c:v>42.86</c:v>
                </c:pt>
                <c:pt idx="4">
                  <c:v>10.33</c:v>
                </c:pt>
              </c:numCache>
            </c:numRef>
          </c:val>
        </c:ser>
        <c:dLbls>
          <c:showLegendKey val="0"/>
          <c:showVal val="1"/>
          <c:showCatName val="1"/>
          <c:showSerName val="0"/>
          <c:showPercent val="0"/>
          <c:showBubbleSize val="0"/>
          <c:showLeaderLines val="1"/>
        </c:dLbls>
        <c:firstSliceAng val="0"/>
      </c:pieChart>
      <c:spPr>
        <a:noFill/>
        <a:ln w="25375">
          <a:noFill/>
        </a:ln>
      </c:spPr>
    </c:plotArea>
    <c:plotVisOnly val="1"/>
    <c:dispBlanksAs val="zero"/>
    <c:showDLblsOverMax val="0"/>
  </c:chart>
  <c:spPr>
    <a:solidFill>
      <a:schemeClr val="bg1"/>
    </a:solidFill>
    <a:ln w="9509" cap="flat" cmpd="sng" algn="ctr">
      <a:solidFill>
        <a:schemeClr val="tx1">
          <a:lumMod val="15000"/>
          <a:lumOff val="85000"/>
        </a:schemeClr>
      </a:solidFill>
      <a:prstDash val="solid"/>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风电累计并网容量及新增容量（万千瓦）</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[汇总统计.xlsx]Sheet2!$C$6:$G$6</c:f>
              <c:strCache>
                <c:ptCount val="5"/>
                <c:pt idx="0">
                  <c:v>2015</c:v>
                </c:pt>
                <c:pt idx="1">
                  <c:v>2016</c:v>
                </c:pt>
                <c:pt idx="2">
                  <c:v>2017</c:v>
                </c:pt>
                <c:pt idx="3">
                  <c:v>2018</c:v>
                </c:pt>
                <c:pt idx="4">
                  <c:v>2019上半年</c:v>
                </c:pt>
              </c:strCache>
            </c:strRef>
          </c:cat>
          <c:val>
            <c:numRef>
              <c:f>[汇总统计.xlsx]Sheet2!$C$7:$G$7</c:f>
              <c:numCache>
                <c:formatCode>General</c:formatCode>
                <c:ptCount val="5"/>
                <c:pt idx="0">
                  <c:v>12934</c:v>
                </c:pt>
                <c:pt idx="1">
                  <c:v>14864</c:v>
                </c:pt>
                <c:pt idx="2">
                  <c:v>16367</c:v>
                </c:pt>
                <c:pt idx="3">
                  <c:v>18426</c:v>
                </c:pt>
                <c:pt idx="4">
                  <c:v>19300</c:v>
                </c:pt>
              </c:numCache>
            </c:numRef>
          </c:val>
        </c:ser>
        <c:ser>
          <c:idx val="1"/>
          <c:order val="1"/>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[汇总统计.xlsx]Sheet2!$C$6:$G$6</c:f>
              <c:strCache>
                <c:ptCount val="5"/>
                <c:pt idx="0">
                  <c:v>2015</c:v>
                </c:pt>
                <c:pt idx="1">
                  <c:v>2016</c:v>
                </c:pt>
                <c:pt idx="2">
                  <c:v>2017</c:v>
                </c:pt>
                <c:pt idx="3">
                  <c:v>2018</c:v>
                </c:pt>
                <c:pt idx="4">
                  <c:v>2019上半年</c:v>
                </c:pt>
              </c:strCache>
            </c:strRef>
          </c:cat>
          <c:val>
            <c:numRef>
              <c:f>[汇总统计.xlsx]Sheet2!$C$8:$G$8</c:f>
              <c:numCache>
                <c:formatCode>General</c:formatCode>
                <c:ptCount val="5"/>
                <c:pt idx="0">
                  <c:v>3075</c:v>
                </c:pt>
                <c:pt idx="1">
                  <c:v>1930</c:v>
                </c:pt>
                <c:pt idx="2">
                  <c:v>1503</c:v>
                </c:pt>
                <c:pt idx="3">
                  <c:v>2059</c:v>
                </c:pt>
                <c:pt idx="4">
                  <c:v>909</c:v>
                </c:pt>
              </c:numCache>
            </c:numRef>
          </c:val>
        </c:ser>
        <c:dLbls>
          <c:showLegendKey val="0"/>
          <c:showVal val="1"/>
          <c:showCatName val="0"/>
          <c:showSerName val="0"/>
          <c:showPercent val="0"/>
          <c:showBubbleSize val="0"/>
        </c:dLbls>
        <c:gapWidth val="219"/>
        <c:overlap val="-27"/>
        <c:axId val="556148437"/>
        <c:axId val="179009310"/>
      </c:barChart>
      <c:catAx>
        <c:axId val="55614843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79009310"/>
        <c:crosses val="autoZero"/>
        <c:auto val="1"/>
        <c:lblAlgn val="ctr"/>
        <c:lblOffset val="100"/>
        <c:noMultiLvlLbl val="0"/>
      </c:catAx>
      <c:valAx>
        <c:axId val="17900931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6148437"/>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741833DA-60F4-48F0-AEEB-BC651244650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18DE1E38-AB66-457E-B520-843F9103DC6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0965" algn="l" defTabSz="913765" rtl="0" eaLnBrk="1" latinLnBrk="0" hangingPunct="1">
      <a:defRPr sz="1200" kern="1200">
        <a:solidFill>
          <a:schemeClr val="tx1"/>
        </a:solidFill>
        <a:latin typeface="+mn-lt"/>
        <a:ea typeface="微软雅黑" panose="020B0503020204020204" pitchFamily="34" charset="-122"/>
        <a:cs typeface="+mn-cs"/>
      </a:defRPr>
    </a:lvl4pPr>
    <a:lvl5pPr marL="1828165" algn="l" defTabSz="913765" rtl="0" eaLnBrk="1" latinLnBrk="0" hangingPunct="1">
      <a:defRPr sz="1200" kern="1200">
        <a:solidFill>
          <a:schemeClr val="tx1"/>
        </a:solidFill>
        <a:latin typeface="+mn-lt"/>
        <a:ea typeface="微软雅黑" panose="020B0503020204020204" pitchFamily="34" charset="-122"/>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基本信息填写要求</a:t>
            </a:r>
            <a:endParaRPr lang="en-US" altLang="zh-CN" dirty="0"/>
          </a:p>
          <a:p>
            <a:r>
              <a:rPr lang="en-US" altLang="zh-CN" dirty="0"/>
              <a:t>1.</a:t>
            </a:r>
            <a:r>
              <a:rPr lang="zh-CN" altLang="en-US" dirty="0"/>
              <a:t>个人简历（姓名、年龄、毕业院校、</a:t>
            </a:r>
            <a:r>
              <a:rPr lang="zh-CN" altLang="en-US"/>
              <a:t>工作履历等）</a:t>
            </a:r>
            <a:endParaRPr lang="en-US" altLang="zh-CN" dirty="0"/>
          </a:p>
          <a:p>
            <a:r>
              <a:rPr lang="en-US" altLang="zh-CN" dirty="0"/>
              <a:t>2.</a:t>
            </a:r>
            <a:r>
              <a:rPr lang="zh-CN" altLang="en-US" dirty="0"/>
              <a:t>明阳工作基本信息介绍</a:t>
            </a:r>
            <a:r>
              <a:rPr lang="en-US" altLang="zh-CN" dirty="0"/>
              <a:t>(</a:t>
            </a:r>
            <a:r>
              <a:rPr lang="zh-CN" altLang="en-US" dirty="0"/>
              <a:t>工作岗位、绩效、重大贡献等）</a:t>
            </a:r>
            <a:endParaRPr lang="en-US" altLang="zh-CN" dirty="0"/>
          </a:p>
          <a:p>
            <a:r>
              <a:rPr lang="en-US" altLang="zh-CN" dirty="0"/>
              <a:t>3.</a:t>
            </a:r>
            <a:r>
              <a:rPr lang="zh-CN" altLang="en-US" dirty="0"/>
              <a:t>其他对竞聘岗位关联信息介绍（证书、荣誉、奖章等）</a:t>
            </a:r>
            <a:endParaRPr lang="zh-CN" altLang="en-US" dirty="0"/>
          </a:p>
        </p:txBody>
      </p:sp>
      <p:sp>
        <p:nvSpPr>
          <p:cNvPr id="4" name="灯片编号占位符 3"/>
          <p:cNvSpPr>
            <a:spLocks noGrp="1"/>
          </p:cNvSpPr>
          <p:nvPr>
            <p:ph type="sldNum" sz="quarter" idx="10"/>
          </p:nvPr>
        </p:nvSpPr>
        <p:spPr/>
        <p:txBody>
          <a:bodyPr/>
          <a:lstStyle/>
          <a:p>
            <a:fld id="{18DE1E38-AB66-457E-B520-843F9103DC6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5"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457201" y="1200151"/>
            <a:ext cx="8229600" cy="3394472"/>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6286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27E8D2FE-23A2-4003-AAD7-2F3B2C1F7059}" type="datetime1">
              <a:rPr lang="zh-CN" altLang="en-US" noProof="1" smtClean="0"/>
            </a:fld>
            <a:endParaRPr lang="zh-CN" altLang="en-US" sz="1400" noProof="1"/>
          </a:p>
        </p:txBody>
      </p:sp>
      <p:sp>
        <p:nvSpPr>
          <p:cNvPr id="4" name="页脚占位符 3"/>
          <p:cNvSpPr>
            <a:spLocks noGrp="1"/>
          </p:cNvSpPr>
          <p:nvPr>
            <p:ph type="ftr" sz="quarter" idx="11"/>
          </p:nvPr>
        </p:nvSpPr>
        <p:spPr>
          <a:xfrm>
            <a:off x="3028950" y="4767263"/>
            <a:ext cx="3086100" cy="274638"/>
          </a:xfrm>
          <a:prstGeom prst="rect">
            <a:avLst/>
          </a:prstGeom>
        </p:spPr>
        <p:txBody>
          <a:bodyPr vert="horz" lIns="91440" tIns="45720" rIns="91440" bIns="45720" rtlCol="0" anchor="ctr"/>
          <a:lstStyle>
            <a:lvl1pPr>
              <a:defRPr>
                <a:ea typeface="微软雅黑" panose="020B0503020204020204" pitchFamily="34" charset="-122"/>
              </a:defRPr>
            </a:lvl1pPr>
          </a:lstStyle>
          <a:p>
            <a:endParaRPr lang="zh-CN" altLang="zh-CN" noProof="1"/>
          </a:p>
        </p:txBody>
      </p:sp>
      <p:sp>
        <p:nvSpPr>
          <p:cNvPr id="5" name="灯片编号占位符 4"/>
          <p:cNvSpPr>
            <a:spLocks noGrp="1"/>
          </p:cNvSpPr>
          <p:nvPr>
            <p:ph type="sldNum" sz="quarter" idx="12"/>
          </p:nvPr>
        </p:nvSpPr>
        <p:spPr>
          <a:xfrm>
            <a:off x="6457950" y="4767263"/>
            <a:ext cx="2057400" cy="274638"/>
          </a:xfrm>
          <a:prstGeom prst="rect">
            <a:avLst/>
          </a:prstGeom>
        </p:spPr>
        <p:txBody>
          <a:bodyPr vert="horz" lIns="91440" tIns="45720" rIns="91440" bIns="45720" rtlCol="0" anchor="ctr"/>
          <a:lstStyle>
            <a:lvl1pPr>
              <a:defRPr>
                <a:ea typeface="微软雅黑" panose="020B0503020204020204" pitchFamily="34" charset="-122"/>
              </a:defRPr>
            </a:lvl1pPr>
          </a:lstStyle>
          <a:p>
            <a:fld id="{1580F7B7-52A5-4F5B-8804-BE77EDF5F24C}" type="slidenum">
              <a:rPr lang="zh-CN" altLang="en-US" noProof="1" smtClean="0"/>
            </a:fld>
            <a:endParaRPr lang="zh-CN" altLang="en-US" sz="1400" noProof="1"/>
          </a:p>
        </p:txBody>
      </p:sp>
    </p:spTree>
  </p:cSld>
  <p:clrMapOvr>
    <a:masterClrMapping/>
  </p:clrMapOvr>
  <p:transition spd="slow">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微软雅黑" panose="020B0503020204020204" pitchFamily="34" charset="-122"/>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dirty="0">
              <a:solidFill>
                <a:prstClr val="white"/>
              </a:solidFill>
              <a:ea typeface="微软雅黑" panose="020B0503020204020204" pitchFamily="34" charset="-122"/>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180035"/>
            <a:ext cx="7772400" cy="1125140"/>
          </a:xfrm>
          <a:prstGeom prst="rect">
            <a:avLst/>
          </a:prstGeom>
        </p:spPr>
        <p:txBody>
          <a:bodyPr anchor="b"/>
          <a:lstStyle>
            <a:lvl1pPr marL="0" indent="0">
              <a:buNone/>
              <a:defRPr sz="2000">
                <a:solidFill>
                  <a:schemeClr val="tx1">
                    <a:tint val="75000"/>
                  </a:schemeClr>
                </a:solidFill>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48201" y="1200151"/>
            <a:ext cx="4038600" cy="3394472"/>
          </a:xfrm>
          <a:prstGeom prst="rect">
            <a:avLst/>
          </a:prstGeom>
        </p:spPr>
        <p:txBody>
          <a:bodyPr/>
          <a:lstStyle>
            <a:lvl1pPr>
              <a:defRPr sz="2800">
                <a:ea typeface="微软雅黑" panose="020B0503020204020204" pitchFamily="34" charset="-122"/>
              </a:defRPr>
            </a:lvl1pPr>
            <a:lvl2pPr>
              <a:defRPr sz="2400">
                <a:ea typeface="微软雅黑" panose="020B0503020204020204" pitchFamily="34" charset="-122"/>
              </a:defRPr>
            </a:lvl2pPr>
            <a:lvl3pPr>
              <a:defRPr sz="2000">
                <a:ea typeface="微软雅黑" panose="020B0503020204020204" pitchFamily="34" charset="-122"/>
              </a:defRPr>
            </a:lvl3pPr>
            <a:lvl4pPr>
              <a:defRPr sz="1800">
                <a:ea typeface="微软雅黑" panose="020B0503020204020204" pitchFamily="34" charset="-122"/>
              </a:defRPr>
            </a:lvl4pPr>
            <a:lvl5pPr>
              <a:defRPr sz="1800">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1" y="1151335"/>
            <a:ext cx="4040188"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457201" y="1631156"/>
            <a:ext cx="4040188"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45026" y="1151335"/>
            <a:ext cx="4041775" cy="479822"/>
          </a:xfrm>
          <a:prstGeom prst="rect">
            <a:avLst/>
          </a:prstGeom>
        </p:spPr>
        <p:txBody>
          <a:bodyPr anchor="b"/>
          <a:lstStyle>
            <a:lvl1pPr marL="0" indent="0">
              <a:buNone/>
              <a:defRPr sz="2400" b="1">
                <a:ea typeface="微软雅黑" panose="020B0503020204020204" pitchFamily="34" charset="-122"/>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dirty="0"/>
              <a:t>编辑母版文本样式</a:t>
            </a:r>
            <a:endParaRPr lang="zh-CN" altLang="en-US" dirty="0"/>
          </a:p>
        </p:txBody>
      </p:sp>
      <p:sp>
        <p:nvSpPr>
          <p:cNvPr id="6" name="内容占位符 5"/>
          <p:cNvSpPr>
            <a:spLocks noGrp="1"/>
          </p:cNvSpPr>
          <p:nvPr>
            <p:ph sz="quarter" idx="4" hasCustomPrompt="1"/>
          </p:nvPr>
        </p:nvSpPr>
        <p:spPr>
          <a:xfrm>
            <a:off x="4645026" y="1631156"/>
            <a:ext cx="4041775" cy="2963466"/>
          </a:xfrm>
          <a:prstGeom prst="rect">
            <a:avLst/>
          </a:prstGeom>
        </p:spPr>
        <p:txBody>
          <a:bodyPr/>
          <a:lstStyle>
            <a:lvl1pPr>
              <a:defRPr sz="2400">
                <a:ea typeface="微软雅黑" panose="020B0503020204020204" pitchFamily="34" charset="-122"/>
              </a:defRPr>
            </a:lvl1pPr>
            <a:lvl2pPr>
              <a:defRPr sz="2000">
                <a:ea typeface="微软雅黑" panose="020B0503020204020204" pitchFamily="34" charset="-122"/>
              </a:defRPr>
            </a:lvl2pPr>
            <a:lvl3pPr>
              <a:defRPr sz="1800">
                <a:ea typeface="微软雅黑" panose="020B0503020204020204" pitchFamily="34" charset="-122"/>
              </a:defRPr>
            </a:lvl3pPr>
            <a:lvl4pPr>
              <a:defRPr sz="1600">
                <a:ea typeface="微软雅黑" panose="020B0503020204020204" pitchFamily="34" charset="-122"/>
              </a:defRPr>
            </a:lvl4pPr>
            <a:lvl5pPr>
              <a:defRPr sz="1600">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04790"/>
            <a:ext cx="5111750" cy="4389835"/>
          </a:xfrm>
          <a:prstGeom prst="rect">
            <a:avLst/>
          </a:prstGeom>
        </p:spPr>
        <p:txBody>
          <a:bodyPr/>
          <a:lstStyle>
            <a:lvl1pPr>
              <a:defRPr sz="3200">
                <a:ea typeface="微软雅黑" panose="020B0503020204020204" pitchFamily="34" charset="-122"/>
              </a:defRPr>
            </a:lvl1pPr>
            <a:lvl2pPr>
              <a:defRPr sz="2800">
                <a:ea typeface="微软雅黑" panose="020B0503020204020204" pitchFamily="34" charset="-122"/>
              </a:defRPr>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457203" y="1076328"/>
            <a:ext cx="3008313" cy="351829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r>
              <a:rPr lang="zh-CN" altLang="en-US" dirty="0"/>
              <a:t>单击图标添加图片</a:t>
            </a:r>
            <a:endParaRPr lang="zh-CN" altLang="en-US" dirty="0"/>
          </a:p>
        </p:txBody>
      </p:sp>
      <p:sp>
        <p:nvSpPr>
          <p:cNvPr id="4" name="文本占位符 3"/>
          <p:cNvSpPr>
            <a:spLocks noGrp="1"/>
          </p:cNvSpPr>
          <p:nvPr>
            <p:ph type="body" sz="half" idx="2" hasCustomPrompt="1"/>
          </p:nvPr>
        </p:nvSpPr>
        <p:spPr>
          <a:xfrm>
            <a:off x="1792288" y="4025505"/>
            <a:ext cx="5486400" cy="603647"/>
          </a:xfrm>
          <a:prstGeom prst="rect">
            <a:avLst/>
          </a:prstGeom>
        </p:spPr>
        <p:txBody>
          <a:bodyPr/>
          <a:lstStyle>
            <a:lvl1pPr marL="0" indent="0">
              <a:buNone/>
              <a:defRPr sz="1400">
                <a:ea typeface="微软雅黑" panose="020B0503020204020204" pitchFamily="34" charset="-122"/>
              </a:defRPr>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dirty="0"/>
              <a:t>编辑母版文本样式</a:t>
            </a:r>
            <a:endParaRPr lang="zh-CN" altLang="en-US" dirty="0"/>
          </a:p>
        </p:txBody>
      </p:sp>
      <p:sp>
        <p:nvSpPr>
          <p:cNvPr id="5" name="日期占位符 4"/>
          <p:cNvSpPr>
            <a:spLocks noGrp="1"/>
          </p:cNvSpPr>
          <p:nvPr>
            <p:ph type="dt" sz="half" idx="10"/>
          </p:nvPr>
        </p:nvSpPr>
        <p:spPr>
          <a:xfrm>
            <a:off x="457200" y="4767264"/>
            <a:ext cx="2133600" cy="273844"/>
          </a:xfrm>
          <a:prstGeom prst="rect">
            <a:avLst/>
          </a:prstGeom>
        </p:spPr>
        <p:txBody>
          <a:bodyPr/>
          <a:lstStyle>
            <a:lvl1pPr>
              <a:defRPr>
                <a:ea typeface="微软雅黑" panose="020B0503020204020204" pitchFamily="34" charset="-122"/>
              </a:defRPr>
            </a:lvl1pPr>
          </a:lstStyle>
          <a:p>
            <a:fld id="{530820CF-B880-4189-942D-D702A7CBA730}" type="datetimeFigureOut">
              <a:rPr lang="zh-CN" altLang="en-US" smtClean="0">
                <a:solidFill>
                  <a:prstClr val="black"/>
                </a:solidFill>
              </a:rPr>
            </a:fld>
            <a:endParaRPr lang="zh-CN" altLang="en-US" dirty="0">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lvl1pPr>
              <a:defRPr>
                <a:ea typeface="微软雅黑" panose="020B0503020204020204" pitchFamily="34" charset="-122"/>
              </a:defRPr>
            </a:lvl1pPr>
          </a:lstStyle>
          <a:p>
            <a:endParaRPr lang="zh-CN" altLang="en-US" dirty="0">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lvl1pPr>
              <a:defRPr>
                <a:ea typeface="微软雅黑" panose="020B0503020204020204" pitchFamily="34" charset="-122"/>
              </a:defRPr>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spd="slow">
    <p:pull/>
  </p:transition>
  <p:txStyles>
    <p:titleStyle>
      <a:lvl1pPr algn="l" defTabSz="913765"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6.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6.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6.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80" y="-92546"/>
            <a:ext cx="9144000" cy="336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5"/>
          <p:cNvSpPr txBox="1"/>
          <p:nvPr/>
        </p:nvSpPr>
        <p:spPr>
          <a:xfrm>
            <a:off x="1115616" y="3712984"/>
            <a:ext cx="6936740" cy="553720"/>
          </a:xfrm>
          <a:prstGeom prst="rect">
            <a:avLst/>
          </a:prstGeom>
          <a:noFill/>
        </p:spPr>
        <p:txBody>
          <a:bodyPr vert="horz" wrap="square" lIns="0" tIns="0" rIns="0" bIns="0" rtlCol="0" anchor="ctr">
            <a:spAutoFit/>
          </a:bodyPr>
          <a:lstStyle/>
          <a:p>
            <a:pPr algn="ctr" defTabSz="685800"/>
            <a:r>
              <a:rPr lang="en-US" altLang="zh-CN" sz="3600" b="1" dirty="0">
                <a:solidFill>
                  <a:srgbClr val="0070C0"/>
                </a:solidFill>
                <a:latin typeface="微软雅黑" panose="020B0503020204020204" pitchFamily="34" charset="-122"/>
                <a:ea typeface="微软雅黑" panose="020B0503020204020204" pitchFamily="34" charset="-122"/>
              </a:rPr>
              <a:t>AGC</a:t>
            </a:r>
            <a:r>
              <a:rPr lang="zh-CN" altLang="en-US" sz="3600" b="1" dirty="0">
                <a:solidFill>
                  <a:srgbClr val="0070C0"/>
                </a:solidFill>
                <a:latin typeface="微软雅黑" panose="020B0503020204020204" pitchFamily="34" charset="-122"/>
                <a:ea typeface="微软雅黑" panose="020B0503020204020204" pitchFamily="34" charset="-122"/>
              </a:rPr>
              <a:t>系统项目立项</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4" name="TextBox 5"/>
          <p:cNvSpPr txBox="1"/>
          <p:nvPr/>
        </p:nvSpPr>
        <p:spPr>
          <a:xfrm>
            <a:off x="6631022" y="4443646"/>
            <a:ext cx="2376264" cy="215265"/>
          </a:xfrm>
          <a:prstGeom prst="rect">
            <a:avLst/>
          </a:prstGeom>
          <a:noFill/>
        </p:spPr>
        <p:txBody>
          <a:bodyPr vert="horz" wrap="square" lIns="0" tIns="0" rIns="0" bIns="0" rtlCol="0" anchor="ctr">
            <a:spAutoFit/>
          </a:bodyPr>
          <a:lstStyle/>
          <a:p>
            <a:pPr defTabSz="685800"/>
            <a:r>
              <a:rPr lang="zh-CN" altLang="en-US" sz="1400" dirty="0">
                <a:solidFill>
                  <a:srgbClr val="0070C0"/>
                </a:solidFill>
                <a:latin typeface="微软雅黑" panose="020B0503020204020204" pitchFamily="34" charset="-122"/>
                <a:ea typeface="微软雅黑" panose="020B0503020204020204" pitchFamily="34" charset="-122"/>
              </a:rPr>
              <a:t>汇报人：肖平平</a:t>
            </a:r>
            <a:endParaRPr lang="zh-CN" altLang="en-US" sz="1400" dirty="0">
              <a:solidFill>
                <a:srgbClr val="0070C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1.2.</a:t>
            </a:r>
            <a:r>
              <a:rPr lang="zh-CN" altLang="en-US" b="1" dirty="0">
                <a:solidFill>
                  <a:srgbClr val="0070C0"/>
                </a:solidFill>
                <a:latin typeface="Impact" panose="020B0806030902050204" pitchFamily="34" charset="0"/>
                <a:ea typeface="微软雅黑" panose="020B0503020204020204" pitchFamily="34" charset="-122"/>
              </a:rPr>
              <a:t>商业模式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005330"/>
          </a:xfrm>
          <a:prstGeom prst="rect">
            <a:avLst/>
          </a:prstGeom>
        </p:spPr>
        <p:txBody>
          <a:bodyPr wrap="square">
            <a:spAutoFit/>
          </a:bodyPr>
          <a:lstStyle/>
          <a:p>
            <a:pPr lvl="0">
              <a:spcBef>
                <a:spcPct val="25000"/>
              </a:spcBef>
              <a:spcAft>
                <a:spcPct val="25000"/>
              </a:spcAft>
              <a:buClr>
                <a:schemeClr val="tx1">
                  <a:lumMod val="50000"/>
                </a:schemeClr>
              </a:buClr>
              <a:defRPr/>
            </a:pPr>
            <a:r>
              <a:rPr lang="en-US" altLang="zh-CN"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本系统的目标客户端为风电、光伏新能源场站，</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不以直接的盈利为目的或者少量的盈利方式，</a:t>
            </a:r>
            <a:r>
              <a:rPr lang="zh-CN" altLang="en-US"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通过</a:t>
            </a:r>
            <a:r>
              <a:rPr lang="en-US" altLang="zh-CN"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系统平台来切入市场，</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占据一定的市场份额。</a:t>
            </a:r>
            <a:endPar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endParaRPr>
          </a:p>
          <a:p>
            <a:pPr lvl="0">
              <a:spcBef>
                <a:spcPct val="25000"/>
              </a:spcBef>
              <a:spcAft>
                <a:spcPct val="25000"/>
              </a:spcAft>
              <a:buClr>
                <a:schemeClr val="tx1">
                  <a:lumMod val="50000"/>
                </a:schemeClr>
              </a:buClr>
              <a:defRPr/>
            </a:pP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      在此基础上通过相关衍生的其它产品，如快速频率响应系统、节能增效系统来获取利润（低成本优势）</a:t>
            </a:r>
            <a:endPar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endParaRPr>
          </a:p>
          <a:p>
            <a:pPr lvl="0">
              <a:spcBef>
                <a:spcPct val="25000"/>
              </a:spcBef>
              <a:spcAft>
                <a:spcPct val="25000"/>
              </a:spcAft>
              <a:buClr>
                <a:schemeClr val="tx1">
                  <a:lumMod val="50000"/>
                </a:schemeClr>
              </a:buClr>
              <a:defRPr/>
            </a:pPr>
            <a:endParaRPr lang="zh-CN" altLang="en-US"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25000"/>
              </a:spcBef>
              <a:spcAft>
                <a:spcPct val="25000"/>
              </a:spcAft>
              <a:buClr>
                <a:schemeClr val="tx1">
                  <a:lumMod val="50000"/>
                </a:schemeClr>
              </a:buClr>
              <a:defRPr/>
            </a:pPr>
            <a:r>
              <a:rPr lang="en-US" altLang="zh-CN" sz="1600" b="1" dirty="0">
                <a:solidFill>
                  <a:srgbClr val="0070C0"/>
                </a:solidFill>
                <a:latin typeface="Impact" panose="020B0806030902050204" pitchFamily="34" charset="0"/>
                <a:ea typeface="微软雅黑" panose="020B0503020204020204" pitchFamily="34" charset="-122"/>
                <a:sym typeface="+mn-ea"/>
              </a:rPr>
              <a:t>1.3.</a:t>
            </a:r>
            <a:r>
              <a:rPr lang="zh-CN" altLang="en-US" sz="1600" b="1" dirty="0">
                <a:solidFill>
                  <a:srgbClr val="0070C0"/>
                </a:solidFill>
                <a:latin typeface="Impact" panose="020B0806030902050204" pitchFamily="34" charset="0"/>
                <a:ea typeface="微软雅黑" panose="020B0503020204020204" pitchFamily="34" charset="-122"/>
                <a:sym typeface="+mn-ea"/>
              </a:rPr>
              <a:t>市场分析</a:t>
            </a:r>
            <a:endParaRPr lang="zh-CN" altLang="en-US" sz="16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2"/>
          <a:stretch>
            <a:fillRect/>
          </a:stretch>
        </p:blipFill>
        <p:spPr>
          <a:xfrm>
            <a:off x="495935" y="2872105"/>
            <a:ext cx="3149600" cy="1821180"/>
          </a:xfrm>
          <a:prstGeom prst="rect">
            <a:avLst/>
          </a:prstGeom>
        </p:spPr>
      </p:pic>
      <p:sp>
        <p:nvSpPr>
          <p:cNvPr id="4" name="矩形 3"/>
          <p:cNvSpPr/>
          <p:nvPr/>
        </p:nvSpPr>
        <p:spPr>
          <a:xfrm>
            <a:off x="704215" y="4760595"/>
            <a:ext cx="2263140" cy="275590"/>
          </a:xfrm>
          <a:prstGeom prst="rect">
            <a:avLst/>
          </a:prstGeom>
        </p:spPr>
        <p:txBody>
          <a:bodyPr wrap="square">
            <a:spAutoFit/>
          </a:bodyPr>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风电新增及累计并网容量</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(GW</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6" name="图片 5"/>
          <p:cNvPicPr>
            <a:picLocks noChangeAspect="1"/>
          </p:cNvPicPr>
          <p:nvPr/>
        </p:nvPicPr>
        <p:blipFill>
          <a:blip r:embed="rId3"/>
          <a:stretch>
            <a:fillRect/>
          </a:stretch>
        </p:blipFill>
        <p:spPr>
          <a:xfrm>
            <a:off x="4520565" y="2181860"/>
            <a:ext cx="3472180" cy="2506980"/>
          </a:xfrm>
          <a:prstGeom prst="rect">
            <a:avLst/>
          </a:prstGeom>
        </p:spPr>
      </p:pic>
      <p:sp>
        <p:nvSpPr>
          <p:cNvPr id="8" name="矩形 7"/>
          <p:cNvSpPr/>
          <p:nvPr/>
        </p:nvSpPr>
        <p:spPr>
          <a:xfrm>
            <a:off x="5555615" y="4734560"/>
            <a:ext cx="1627505" cy="275590"/>
          </a:xfrm>
          <a:prstGeom prst="rect">
            <a:avLst/>
          </a:prstGeom>
        </p:spPr>
        <p:txBody>
          <a:bodyPr wrap="square">
            <a:spAutoFit/>
          </a:bodyPr>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明阳新增装机容量</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9" name="图表 8"/>
          <p:cNvGraphicFramePr/>
          <p:nvPr/>
        </p:nvGraphicFramePr>
        <p:xfrm>
          <a:off x="257175" y="2754630"/>
          <a:ext cx="3878580" cy="20389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1.3.</a:t>
            </a:r>
            <a:r>
              <a:rPr lang="zh-CN" altLang="en-US" b="1" dirty="0">
                <a:solidFill>
                  <a:srgbClr val="0070C0"/>
                </a:solidFill>
                <a:latin typeface="Impact" panose="020B0806030902050204" pitchFamily="34" charset="0"/>
                <a:ea typeface="微软雅黑" panose="020B0503020204020204" pitchFamily="34" charset="-122"/>
              </a:rPr>
              <a:t>市场分析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418465" y="668655"/>
            <a:ext cx="2806065" cy="3046095"/>
          </a:xfrm>
          <a:prstGeom prst="rect">
            <a:avLst/>
          </a:prstGeom>
        </p:spPr>
        <p:txBody>
          <a:bodyPr wrap="square">
            <a:spAutoFit/>
          </a:bodyPr>
          <a:lstStyle/>
          <a:p>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sym typeface="+mn-ea"/>
              </a:rPr>
              <a:t>市场环境</a:t>
            </a:r>
            <a:endPar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从行业的厂家来看，目前主机厂家只有金风做</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AGC</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系统，其它的都是非主机厂家，这既是风险点，同时也是机遇。</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    </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作为主机厂家，在主机合同中就可以将</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AGC</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系统的内容涵盖在内，有一定主场作战的优势</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     </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2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sym typeface="+mn-ea"/>
              </a:rPr>
              <a:t>产品的独特性</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    现有的</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AGC</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系统基本上只有一些基础的功能，我们的</a:t>
            </a:r>
            <a:r>
              <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rPr>
              <a:t>AGC</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产品</a:t>
            </a:r>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可以针对电网的各个考核项定制相关的功能</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a:p>
            <a:endParaRPr lang="en-US" altLang="zh-CN" sz="12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graphicFrame>
        <p:nvGraphicFramePr>
          <p:cNvPr id="3" name="表格 2"/>
          <p:cNvGraphicFramePr/>
          <p:nvPr/>
        </p:nvGraphicFramePr>
        <p:xfrm>
          <a:off x="3919855" y="835660"/>
          <a:ext cx="4696460" cy="3456305"/>
        </p:xfrm>
        <a:graphic>
          <a:graphicData uri="http://schemas.openxmlformats.org/drawingml/2006/table">
            <a:tbl>
              <a:tblPr firstRow="1" bandRow="1">
                <a:tableStyleId>{5C22544A-7EE6-4342-B048-85BDC9FD1C3A}</a:tableStyleId>
              </a:tblPr>
              <a:tblGrid>
                <a:gridCol w="2132965"/>
                <a:gridCol w="2563495"/>
              </a:tblGrid>
              <a:tr h="381000">
                <a:tc>
                  <a:txBody>
                    <a:bodyPr/>
                    <a:lstStyle/>
                    <a:p>
                      <a:pPr>
                        <a:buNone/>
                      </a:pPr>
                      <a:r>
                        <a:rPr lang="zh-CN" altLang="en-US"/>
                        <a:t>公司</a:t>
                      </a:r>
                      <a:endParaRPr lang="zh-CN" altLang="en-US"/>
                    </a:p>
                  </a:txBody>
                  <a:tcPr/>
                </a:tc>
                <a:tc>
                  <a:txBody>
                    <a:bodyPr/>
                    <a:lstStyle/>
                    <a:p>
                      <a:pPr>
                        <a:buNone/>
                      </a:pPr>
                      <a:r>
                        <a:rPr lang="zh-CN" altLang="en-US"/>
                        <a:t>省份</a:t>
                      </a:r>
                      <a:endParaRPr lang="zh-CN" altLang="en-US"/>
                    </a:p>
                  </a:txBody>
                  <a:tcPr/>
                </a:tc>
              </a:tr>
              <a:tr h="39624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南京南瑞集团公司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青海省乌兰茶卡；江苏省大唐滨海；新疆省:华能布尔津；陕西省杨井</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29337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北京中科伏瑞电气技术有限公司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rPr>
                        <a:t>内蒙古</a:t>
                      </a:r>
                      <a:endParaRPr lang="en-US" altLang="zh-CN" sz="1000" dirty="0">
                        <a:latin typeface="微软雅黑" panose="020B0503020204020204" pitchFamily="34" charset="-122"/>
                        <a:ea typeface="微软雅黑" panose="020B0503020204020204" pitchFamily="34" charset="-122"/>
                        <a:cs typeface="Arial" panose="020B0604020202020204" pitchFamily="34" charset="0"/>
                      </a:endParaRPr>
                    </a:p>
                  </a:txBody>
                  <a:tcPr/>
                </a:tc>
              </a:tr>
              <a:tr h="39624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北京四方继保自动化股份有限公司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河北省旧城；内蒙华能朱日和；宁夏省京能灵武；福建省马耳山</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38100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上海惠安系统控制有限公司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山西省五连山；新疆省华能小草湖；河南省新密尖山</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38100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北京国能日新系统控制技术有限公司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广东省:阳江宝山</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新疆省:华能布尔津</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38100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长园深瑞继保自动化有限公司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内蒙西固阳；福建省连江；青海省锡铁山</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278765">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北京东润环能科技股份有限公司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福建省曾江</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293370">
                <a:tc>
                  <a:txBody>
                    <a:bodyPr/>
                    <a:lstStyle/>
                    <a:p>
                      <a:pPr>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上海铱控自动化系统工程有限公司</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rPr>
                        <a:t>河南省尉氏；河南马头山</a:t>
                      </a:r>
                      <a:endParaRPr lang="en-US" altLang="zh-CN" sz="1000" dirty="0">
                        <a:latin typeface="微软雅黑" panose="020B0503020204020204" pitchFamily="34" charset="-122"/>
                        <a:ea typeface="微软雅黑" panose="020B0503020204020204" pitchFamily="34" charset="-122"/>
                        <a:cs typeface="Arial" panose="020B0604020202020204" pitchFamily="34" charset="0"/>
                        <a:sym typeface="+mn-ea"/>
                      </a:endParaRPr>
                    </a:p>
                  </a:txBody>
                  <a:tcPr/>
                </a:tc>
              </a:tr>
              <a:tr h="220980">
                <a:tc>
                  <a:txBody>
                    <a:bodyPr/>
                    <a:lstStyle/>
                    <a:p>
                      <a:pPr>
                        <a:buNone/>
                      </a:pPr>
                      <a:r>
                        <a:rPr lang="en-US" altLang="zh-CN" sz="1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sym typeface="+mn-ea"/>
                        </a:rPr>
                        <a:t>金风科技</a:t>
                      </a:r>
                      <a:endParaRPr lang="en-US" altLang="zh-CN" sz="1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sym typeface="+mn-ea"/>
                      </a:endParaRPr>
                    </a:p>
                  </a:txBody>
                  <a:tcPr/>
                </a:tc>
                <a:tc>
                  <a:txBody>
                    <a:bodyPr/>
                    <a:lstStyle/>
                    <a:p>
                      <a:pPr algn="l">
                        <a:buClrTx/>
                        <a:buSzTx/>
                        <a:buFontTx/>
                        <a:buNone/>
                      </a:pPr>
                      <a:r>
                        <a:rPr lang="en-US" altLang="zh-CN" sz="1000" dirty="0">
                          <a:latin typeface="微软雅黑" panose="020B0503020204020204" pitchFamily="34" charset="-122"/>
                          <a:ea typeface="微软雅黑" panose="020B0503020204020204" pitchFamily="34" charset="-122"/>
                          <a:cs typeface="Arial" panose="020B0604020202020204" pitchFamily="34" charset="0"/>
                        </a:rPr>
                        <a:t>新疆省、宁夏省</a:t>
                      </a:r>
                      <a:endParaRPr lang="en-US" altLang="zh-CN" sz="1000" dirty="0">
                        <a:latin typeface="微软雅黑" panose="020B0503020204020204" pitchFamily="34" charset="-122"/>
                        <a:ea typeface="微软雅黑" panose="020B0503020204020204" pitchFamily="34" charset="-122"/>
                        <a:cs typeface="Arial" panose="020B0604020202020204" pitchFamily="34" charset="0"/>
                      </a:endParaRPr>
                    </a:p>
                  </a:txBody>
                  <a:tcPr/>
                </a:tc>
              </a:tr>
            </a:tbl>
          </a:graphicData>
        </a:graphic>
      </p:graphicFrame>
      <p:sp>
        <p:nvSpPr>
          <p:cNvPr id="6" name="矩形 5"/>
          <p:cNvSpPr/>
          <p:nvPr/>
        </p:nvSpPr>
        <p:spPr>
          <a:xfrm>
            <a:off x="5220072" y="499852"/>
            <a:ext cx="1627505" cy="275590"/>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rPr>
              <a:t>行业主要的公司列表</a:t>
            </a:r>
            <a:endParaRPr lang="zh-CN" altLang="en-US" sz="12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0" name="流程图: 联系 9"/>
          <p:cNvSpPr/>
          <p:nvPr/>
        </p:nvSpPr>
        <p:spPr>
          <a:xfrm>
            <a:off x="558800" y="95313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联系 10"/>
          <p:cNvSpPr/>
          <p:nvPr/>
        </p:nvSpPr>
        <p:spPr>
          <a:xfrm>
            <a:off x="558800" y="167957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558800" y="276288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1.4.</a:t>
            </a:r>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盈利模式</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06121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针对已建风场，但是</a:t>
            </a:r>
            <a:r>
              <a:rPr lang="en-US" altLang="zh-CN" sz="1600" dirty="0">
                <a:latin typeface="微软雅黑" panose="020B0503020204020204" pitchFamily="34" charset="-122"/>
                <a:ea typeface="微软雅黑" panose="020B0503020204020204" pitchFamily="34" charset="-122"/>
              </a:rPr>
              <a:t>AGC</a:t>
            </a:r>
            <a:r>
              <a:rPr lang="zh-CN" altLang="en-US" sz="1600" dirty="0">
                <a:latin typeface="微软雅黑" panose="020B0503020204020204" pitchFamily="34" charset="-122"/>
                <a:ea typeface="微软雅黑" panose="020B0503020204020204" pitchFamily="34" charset="-122"/>
              </a:rPr>
              <a:t>系统存在问题的情况下，</a:t>
            </a:r>
            <a:r>
              <a:rPr lang="zh-CN" altLang="en-US" sz="1600" dirty="0">
                <a:latin typeface="微软雅黑" panose="020B0503020204020204" pitchFamily="34" charset="-122"/>
                <a:ea typeface="微软雅黑" panose="020B0503020204020204" pitchFamily="34" charset="-122"/>
                <a:sym typeface="+mn-ea"/>
              </a:rPr>
              <a:t>通过</a:t>
            </a:r>
            <a:r>
              <a:rPr lang="en-US" altLang="zh-CN" sz="1600" dirty="0">
                <a:latin typeface="微软雅黑" panose="020B0503020204020204" pitchFamily="34" charset="-122"/>
                <a:ea typeface="微软雅黑" panose="020B0503020204020204" pitchFamily="34" charset="-122"/>
                <a:sym typeface="+mn-ea"/>
              </a:rPr>
              <a:t>AGC</a:t>
            </a:r>
            <a:r>
              <a:rPr lang="zh-CN" altLang="en-US" sz="1600" dirty="0">
                <a:latin typeface="微软雅黑" panose="020B0503020204020204" pitchFamily="34" charset="-122"/>
                <a:ea typeface="微软雅黑" panose="020B0503020204020204" pitchFamily="34" charset="-122"/>
                <a:sym typeface="+mn-ea"/>
              </a:rPr>
              <a:t>系统替换改造的方式，以卖软件的方式来获得盈利</a:t>
            </a:r>
            <a:r>
              <a:rPr lang="zh-CN" altLang="en-US" sz="1600" dirty="0">
                <a:latin typeface="微软雅黑" panose="020B0503020204020204" pitchFamily="34" charset="-122"/>
                <a:ea typeface="微软雅黑" panose="020B0503020204020204" pitchFamily="34" charset="-122"/>
              </a:rPr>
              <a:t>。（万邦数据不可追溯、已倒闭的主机厂家等等）</a:t>
            </a:r>
            <a:endParaRPr lang="zh-CN" altLang="en-US" sz="1600"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en-US" altLang="zh-CN" sz="1600"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针对新建风场，通过</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硬件</a:t>
            </a:r>
            <a:r>
              <a:rPr lang="en-US" altLang="zh-CN"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软件</a:t>
            </a:r>
            <a:r>
              <a:rPr lang="zh-CN" altLang="en-US" sz="1600" dirty="0">
                <a:latin typeface="微软雅黑" panose="020B0503020204020204" pitchFamily="34" charset="-122"/>
                <a:ea typeface="微软雅黑" panose="020B0503020204020204" pitchFamily="34" charset="-122"/>
              </a:rPr>
              <a:t>的方式（通讯终端通过对外采购的方式），以较低的</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盈利模式，来达到占据一定的市场份额的目的，通过后续的增值服务来实现较高的盈利。</a:t>
            </a:r>
            <a:endParaRPr lang="en-US" altLang="zh-CN" sz="1600"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en-US" altLang="zh-CN" sz="1600"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通过后续开发其它的产品，利用现有设备的条件，以低成本的方式，来推介产品。比如节能增效系统</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1.5.</a:t>
            </a:r>
            <a:r>
              <a:rPr lang="zh-CN" altLang="en-US" b="1" dirty="0">
                <a:solidFill>
                  <a:srgbClr val="0070C0"/>
                </a:solidFill>
                <a:latin typeface="Impact" panose="020B0806030902050204" pitchFamily="34" charset="0"/>
                <a:ea typeface="微软雅黑" panose="020B0503020204020204" pitchFamily="34" charset="-122"/>
              </a:rPr>
              <a:t>投资估算及收益分析</a:t>
            </a:r>
            <a:r>
              <a:rPr lang="en-US" altLang="zh-CN" b="1" dirty="0">
                <a:solidFill>
                  <a:srgbClr val="0070C0"/>
                </a:solidFill>
                <a:latin typeface="Impact" panose="020B0806030902050204" pitchFamily="34" charset="0"/>
                <a:ea typeface="微软雅黑" panose="020B0503020204020204" pitchFamily="34" charset="-122"/>
              </a:rPr>
              <a:t>——</a:t>
            </a:r>
            <a:r>
              <a:rPr lang="zh-CN" altLang="en-US" b="1" dirty="0">
                <a:solidFill>
                  <a:srgbClr val="0070C0"/>
                </a:solidFill>
                <a:latin typeface="Impact" panose="020B0806030902050204" pitchFamily="34" charset="0"/>
                <a:ea typeface="微软雅黑" panose="020B0503020204020204" pitchFamily="34" charset="-122"/>
              </a:rPr>
              <a:t>收益</a:t>
            </a:r>
            <a:r>
              <a:rPr lang="en-US" altLang="zh-CN" b="1" dirty="0">
                <a:solidFill>
                  <a:srgbClr val="0070C0"/>
                </a:solidFill>
                <a:latin typeface="Impact" panose="020B0806030902050204" pitchFamily="34" charset="0"/>
                <a:ea typeface="微软雅黑" panose="020B0503020204020204" pitchFamily="34" charset="-122"/>
              </a:rPr>
              <a:t>&amp;</a:t>
            </a:r>
            <a:r>
              <a:rPr lang="zh-CN" altLang="en-US" b="1" dirty="0">
                <a:solidFill>
                  <a:srgbClr val="0070C0"/>
                </a:solidFill>
                <a:latin typeface="Impact" panose="020B0806030902050204" pitchFamily="34" charset="0"/>
                <a:ea typeface="微软雅黑" panose="020B0503020204020204" pitchFamily="34" charset="-122"/>
              </a:rPr>
              <a:t>支出</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8" name="内容占位符 2"/>
          <p:cNvSpPr txBox="1"/>
          <p:nvPr/>
        </p:nvSpPr>
        <p:spPr>
          <a:xfrm>
            <a:off x="418465" y="604520"/>
            <a:ext cx="8042275" cy="1858010"/>
          </a:xfrm>
          <a:prstGeom prst="rect">
            <a:avLst/>
          </a:prstGeom>
        </p:spPr>
        <p:txBody>
          <a:bodyPr>
            <a:no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7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系统每套卖</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20</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万，</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设备硬件成本：通讯中断设备</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8</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万</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+4</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屏柜设备</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=12</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万，人工成本</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3</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万</a:t>
            </a:r>
            <a:endParaRPr lang="en-US" altLang="zh-CN" sz="17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700" dirty="0">
                <a:latin typeface="微软雅黑" panose="020B0503020204020204" pitchFamily="34" charset="-122"/>
                <a:ea typeface="微软雅黑" panose="020B0503020204020204" pitchFamily="34" charset="-122"/>
                <a:cs typeface="Arial" panose="020B0604020202020204" pitchFamily="34" charset="0"/>
              </a:rPr>
              <a:t>2019</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年主要出于产品的研发阶段，无预期的收入，预期的支出为人力支出</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15W</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万</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人，总计计</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3</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人）</a:t>
            </a:r>
            <a:endParaRPr lang="zh-CN" altLang="en-US" sz="17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700" dirty="0">
                <a:latin typeface="微软雅黑" panose="020B0503020204020204" pitchFamily="34" charset="-122"/>
                <a:ea typeface="微软雅黑" panose="020B0503020204020204" pitchFamily="34" charset="-122"/>
                <a:cs typeface="Arial" panose="020B0604020202020204" pitchFamily="34" charset="0"/>
              </a:rPr>
              <a:t>2020</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年预计卖出</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4</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套，</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套试点，</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3</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套正常收费卖出</a:t>
            </a:r>
            <a:endParaRPr lang="zh-CN" altLang="en-US" sz="17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700" dirty="0">
                <a:latin typeface="微软雅黑" panose="020B0503020204020204" pitchFamily="34" charset="-122"/>
                <a:ea typeface="微软雅黑" panose="020B0503020204020204" pitchFamily="34" charset="-122"/>
                <a:cs typeface="Arial" panose="020B0604020202020204" pitchFamily="34" charset="0"/>
              </a:rPr>
              <a:t>2021</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年预计卖出</a:t>
            </a:r>
            <a:r>
              <a:rPr lang="en-US" altLang="zh-CN" sz="1700" dirty="0">
                <a:latin typeface="微软雅黑" panose="020B0503020204020204" pitchFamily="34" charset="-122"/>
                <a:ea typeface="微软雅黑" panose="020B0503020204020204" pitchFamily="34" charset="-122"/>
                <a:cs typeface="Arial" panose="020B0604020202020204" pitchFamily="34" charset="0"/>
              </a:rPr>
              <a:t>7</a:t>
            </a:r>
            <a:r>
              <a:rPr lang="zh-CN" altLang="en-US" sz="1700" dirty="0">
                <a:latin typeface="微软雅黑" panose="020B0503020204020204" pitchFamily="34" charset="-122"/>
                <a:ea typeface="微软雅黑" panose="020B0503020204020204" pitchFamily="34" charset="-122"/>
                <a:cs typeface="Arial" panose="020B0604020202020204" pitchFamily="34" charset="0"/>
              </a:rPr>
              <a:t>套</a:t>
            </a:r>
            <a:endParaRPr lang="zh-CN" altLang="en-US" sz="17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700" dirty="0">
              <a:latin typeface="微软雅黑" panose="020B0503020204020204" pitchFamily="34" charset="-122"/>
              <a:ea typeface="微软雅黑" panose="020B0503020204020204" pitchFamily="34" charset="-122"/>
              <a:cs typeface="Arial" panose="020B0604020202020204" pitchFamily="34" charset="0"/>
            </a:endParaRPr>
          </a:p>
          <a:p>
            <a:pPr>
              <a:buFont typeface="Arial" panose="020B0604020202020204" pitchFamily="34" charset="0"/>
              <a:buNone/>
            </a:pPr>
            <a:endParaRPr lang="en-US" altLang="zh-CN" sz="17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0" name="内容占位符 9"/>
          <p:cNvGraphicFramePr/>
          <p:nvPr/>
        </p:nvGraphicFramePr>
        <p:xfrm>
          <a:off x="1235070" y="2566943"/>
          <a:ext cx="6408711" cy="2351391"/>
        </p:xfrm>
        <a:graphic>
          <a:graphicData uri="http://schemas.openxmlformats.org/drawingml/2006/table">
            <a:tbl>
              <a:tblPr firstRow="1" firstCol="1"/>
              <a:tblGrid>
                <a:gridCol w="2739272"/>
                <a:gridCol w="1177751"/>
                <a:gridCol w="1166322"/>
                <a:gridCol w="1325366"/>
              </a:tblGrid>
              <a:tr h="274320">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年度</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2019</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2020</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u="none" strike="noStrike" dirty="0"/>
                        <a:t>2021</a:t>
                      </a:r>
                      <a:r>
                        <a:rPr lang="zh-CN" altLang="en-US" sz="1400" u="none" strike="noStrike" dirty="0"/>
                        <a:t>年</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982"/>
                    </a:solidFill>
                  </a:tcPr>
                </a:tc>
              </a:tr>
              <a:tr h="274320">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u="none" strike="noStrike" dirty="0"/>
                        <a:t>收入预测</a:t>
                      </a:r>
                      <a:endParaRPr lang="zh-CN" altLang="en-US"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60W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210W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74320">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dirty="0"/>
                        <a:t>收入合计</a:t>
                      </a:r>
                      <a:endParaRPr lang="zh-CN" altLang="en-US"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1" i="0" u="none" strike="noStrike" dirty="0">
                          <a:solidFill>
                            <a:srgbClr val="000000"/>
                          </a:solidFill>
                          <a:latin typeface="微软雅黑" panose="020B0503020204020204" pitchFamily="34" charset="-122"/>
                        </a:rPr>
                        <a:t>0</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dirty="0">
                          <a:solidFill>
                            <a:srgbClr val="000000"/>
                          </a:solidFill>
                          <a:sym typeface="+mn-ea"/>
                        </a:rPr>
                        <a:t>60W</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dirty="0">
                          <a:solidFill>
                            <a:srgbClr val="000000"/>
                          </a:solidFill>
                          <a:sym typeface="+mn-ea"/>
                        </a:rPr>
                        <a:t>210W</a:t>
                      </a:r>
                      <a:endParaRPr lang="en-US" altLang="zh-CN" sz="14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74342">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zh-CN" altLang="en-US" sz="1400" b="1" u="none" strike="noStrike" kern="1200" dirty="0">
                          <a:solidFill>
                            <a:schemeClr val="lt1"/>
                          </a:solidFill>
                          <a:latin typeface="+mn-lt"/>
                          <a:ea typeface="微软雅黑" panose="020B0503020204020204" pitchFamily="34" charset="-122"/>
                          <a:cs typeface="+mn-cs"/>
                        </a:rPr>
                        <a:t>支出预测</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rPr>
                        <a:t>0</a:t>
                      </a:r>
                      <a:endPar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rPr>
                        <a:t>36W</a:t>
                      </a:r>
                      <a:endPar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marL="0" algn="ctr" defTabSz="956310" rtl="0" eaLnBrk="1" fontAlgn="ctr" latinLnBrk="0" hangingPunct="1"/>
                      <a:r>
                        <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rPr>
                        <a:t>84W</a:t>
                      </a:r>
                      <a:endParaRPr lang="en-US" altLang="zh-CN" sz="1400" b="0" i="0" u="none" strike="noStrike" kern="1200" dirty="0">
                        <a:solidFill>
                          <a:srgbClr val="000000"/>
                        </a:solidFill>
                        <a:latin typeface="微软雅黑" panose="020B0503020204020204" pitchFamily="34" charset="-122"/>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00000"/>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营销费用</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3W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5W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技术研发及维护费</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3W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5W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人力成本</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15w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3W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18W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46371">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400" b="1" u="none" strike="noStrike" kern="1200" dirty="0">
                          <a:solidFill>
                            <a:schemeClr val="lt1"/>
                          </a:solidFill>
                          <a:latin typeface="+mn-lt"/>
                          <a:ea typeface="微软雅黑" panose="020B0503020204020204" pitchFamily="34" charset="-122"/>
                          <a:cs typeface="+mn-cs"/>
                        </a:rPr>
                        <a:t>管理运营费用分摊</a:t>
                      </a:r>
                      <a:endParaRPr lang="zh-CN" altLang="en-US" sz="14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0</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400" b="0" i="0" u="none" strike="noStrike" dirty="0">
                          <a:solidFill>
                            <a:srgbClr val="000000"/>
                          </a:solidFill>
                          <a:latin typeface="微软雅黑" panose="020B0503020204020204" pitchFamily="34" charset="-122"/>
                        </a:rPr>
                        <a:t>2W</a:t>
                      </a:r>
                      <a:endParaRPr lang="en-US" altLang="zh-CN" sz="1400" b="0"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r h="268605">
                <a:tc>
                  <a:txBody>
                    <a:bodyPr/>
                    <a:lstStyle>
                      <a:lvl1pPr marL="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b="1" kern="1200">
                          <a:solidFill>
                            <a:schemeClr val="lt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zh-CN" altLang="en-US" sz="1700" b="1" u="none" strike="noStrike" kern="1200" dirty="0">
                          <a:solidFill>
                            <a:schemeClr val="lt1"/>
                          </a:solidFill>
                          <a:latin typeface="+mn-lt"/>
                          <a:ea typeface="微软雅黑" panose="020B0503020204020204" pitchFamily="34" charset="-122"/>
                          <a:cs typeface="+mn-cs"/>
                        </a:rPr>
                        <a:t>成本合计</a:t>
                      </a:r>
                      <a:endParaRPr lang="zh-CN" altLang="en-US" sz="1700" b="1" u="none" strike="noStrike" kern="1200" dirty="0">
                        <a:solidFill>
                          <a:schemeClr val="lt1"/>
                        </a:solidFill>
                        <a:latin typeface="+mn-lt"/>
                        <a:ea typeface="微软雅黑" panose="020B0503020204020204" pitchFamily="34" charset="-122"/>
                        <a:cs typeface="+mn-cs"/>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15W</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45W</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c>
                  <a:txBody>
                    <a:bodyPr/>
                    <a:lstStyle>
                      <a:lvl1pPr marL="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1pPr>
                      <a:lvl2pPr marL="4572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2pPr>
                      <a:lvl3pPr marL="914400"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3pPr>
                      <a:lvl4pPr marL="1370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4pPr>
                      <a:lvl5pPr marL="18281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5pPr>
                      <a:lvl6pPr marL="22853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6pPr>
                      <a:lvl7pPr marL="27425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7pPr>
                      <a:lvl8pPr marL="31997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8pPr>
                      <a:lvl9pPr marL="3656965" algn="l" defTabSz="913765" rtl="0" eaLnBrk="1" latinLnBrk="0" hangingPunct="1">
                        <a:defRPr sz="1800" kern="1200">
                          <a:solidFill>
                            <a:schemeClr val="dk1"/>
                          </a:solidFill>
                          <a:latin typeface="微软雅黑" panose="020B0503020204020204" pitchFamily="34" charset="-122"/>
                          <a:ea typeface="微软雅黑" panose="020B0503020204020204" pitchFamily="34" charset="-122"/>
                          <a:cs typeface="宋体" panose="02010600030101010101" pitchFamily="2" charset="-122"/>
                        </a:defRPr>
                      </a:lvl9pPr>
                    </a:lstStyle>
                    <a:p>
                      <a:pPr algn="ctr" fontAlgn="ctr"/>
                      <a:r>
                        <a:rPr lang="en-US" altLang="zh-CN" sz="1700" b="1" i="0" u="none" strike="noStrike" dirty="0">
                          <a:solidFill>
                            <a:srgbClr val="000000"/>
                          </a:solidFill>
                          <a:latin typeface="微软雅黑" panose="020B0503020204020204" pitchFamily="34" charset="-122"/>
                        </a:rPr>
                        <a:t>114W</a:t>
                      </a:r>
                      <a:endParaRPr lang="en-US" altLang="zh-CN" sz="1700" b="1" i="0" u="none" strike="noStrike" dirty="0">
                        <a:solidFill>
                          <a:srgbClr val="000000"/>
                        </a:solidFill>
                        <a:latin typeface="微软雅黑" panose="020B0503020204020204" pitchFamily="34" charset="-122"/>
                      </a:endParaRPr>
                    </a:p>
                  </a:txBody>
                  <a:tcPr marL="9269" marR="9269" marT="9388"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982">
                        <a:tint val="20000"/>
                      </a:srgbClr>
                    </a:solidFill>
                  </a:tcPr>
                </a:tc>
              </a:tr>
            </a:tbl>
          </a:graphicData>
        </a:graphic>
      </p:graphicFrame>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1.6.</a:t>
            </a:r>
            <a:r>
              <a:rPr lang="zh-CN" altLang="en-US" b="1" dirty="0">
                <a:solidFill>
                  <a:srgbClr val="0070C0"/>
                </a:solidFill>
                <a:latin typeface="Impact" panose="020B0806030902050204" pitchFamily="34" charset="0"/>
                <a:ea typeface="微软雅黑" panose="020B0503020204020204" pitchFamily="34" charset="-122"/>
              </a:rPr>
              <a:t>分析总结</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876675"/>
          </a:xfrm>
          <a:prstGeom prst="rect">
            <a:avLst/>
          </a:prstGeom>
        </p:spPr>
        <p:txBody>
          <a:bodyPr wrap="square">
            <a:spAutoFit/>
          </a:bodyPr>
          <a:lstStyle/>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项目实施的必要性</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能量管理系统尽管作为电网侧软件，但是与电网之间隔着</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系统，以至于当电网出现新的变化时，</a:t>
            </a:r>
            <a:r>
              <a:rPr lang="zh-CN" sz="1600" dirty="0">
                <a:latin typeface="微软雅黑" panose="020B0503020204020204" pitchFamily="34" charset="-122"/>
                <a:ea typeface="微软雅黑" panose="020B0503020204020204" pitchFamily="34" charset="-122"/>
                <a:cs typeface="Arial" panose="020B0604020202020204" pitchFamily="34" charset="0"/>
              </a:rPr>
              <a:t>总是落后于</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厂家。</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只有和电网密切联系，才能在未来占的先机。</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从发电侧说，光靠风机主机硬件还不够，通过软件手段尽可能的提升风场的发电量也必不可少（比如降低并网运行的考核分数，提升辅助服务的补偿分数），只有软硬结合，才能更好地服务客户</a:t>
            </a:r>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zh-CN" altLang="en-US"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项目实施的可行性</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系统的业务与能量管理系统的业务功能类似，公司的软件架构以及技术满足要求</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          背靠明阳集团，作为风机主机厂家，具体先天的潜在的市场优势</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          新能源场站作为新兴的行业，市场尚未形成垄断</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燕尾形 3"/>
          <p:cNvSpPr/>
          <p:nvPr/>
        </p:nvSpPr>
        <p:spPr>
          <a:xfrm>
            <a:off x="484505" y="174053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燕尾形 4"/>
          <p:cNvSpPr/>
          <p:nvPr/>
        </p:nvSpPr>
        <p:spPr>
          <a:xfrm>
            <a:off x="484505" y="304355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燕尾形 9"/>
          <p:cNvSpPr/>
          <p:nvPr/>
        </p:nvSpPr>
        <p:spPr>
          <a:xfrm>
            <a:off x="484505" y="101917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燕尾形 10"/>
          <p:cNvSpPr/>
          <p:nvPr/>
        </p:nvSpPr>
        <p:spPr>
          <a:xfrm>
            <a:off x="484505" y="374713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燕尾形 11"/>
          <p:cNvSpPr/>
          <p:nvPr/>
        </p:nvSpPr>
        <p:spPr>
          <a:xfrm>
            <a:off x="484505" y="4231640"/>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6" name="TextBox 11"/>
          <p:cNvSpPr txBox="1"/>
          <p:nvPr/>
        </p:nvSpPr>
        <p:spPr>
          <a:xfrm>
            <a:off x="3275856" y="2035973"/>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02</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项目规划</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5004048" y="1220246"/>
            <a:ext cx="2160240" cy="2224070"/>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2.1  </a:t>
            </a:r>
            <a:r>
              <a:rPr lang="zh-CN" altLang="en-US" sz="1600" b="1" dirty="0">
                <a:latin typeface="微软雅黑" panose="020B0503020204020204" pitchFamily="34" charset="-122"/>
                <a:ea typeface="微软雅黑" panose="020B0503020204020204" pitchFamily="34" charset="-122"/>
              </a:rPr>
              <a:t>产品框架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2.2  </a:t>
            </a:r>
            <a:r>
              <a:rPr lang="zh-CN" altLang="en-US" sz="1600" b="1" dirty="0">
                <a:latin typeface="微软雅黑" panose="020B0503020204020204" pitchFamily="34" charset="-122"/>
                <a:ea typeface="微软雅黑" panose="020B0503020204020204" pitchFamily="34" charset="-122"/>
              </a:rPr>
              <a:t>项目交付物</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2.3  </a:t>
            </a:r>
            <a:r>
              <a:rPr lang="zh-CN" altLang="en-US" sz="1600" b="1" dirty="0">
                <a:latin typeface="微软雅黑" panose="020B0503020204020204" pitchFamily="34" charset="-122"/>
                <a:ea typeface="微软雅黑" panose="020B0503020204020204" pitchFamily="34" charset="-122"/>
              </a:rPr>
              <a:t>技术指标</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2.4  </a:t>
            </a:r>
            <a:r>
              <a:rPr lang="zh-CN" altLang="en-US" sz="1600" b="1" dirty="0">
                <a:latin typeface="微软雅黑" panose="020B0503020204020204" pitchFamily="34" charset="-122"/>
                <a:ea typeface="微软雅黑" panose="020B0503020204020204" pitchFamily="34" charset="-122"/>
              </a:rPr>
              <a:t>里程碑节点</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2.5  </a:t>
            </a:r>
            <a:r>
              <a:rPr lang="zh-CN" altLang="en-US" sz="1600" b="1" dirty="0">
                <a:latin typeface="微软雅黑" panose="020B0503020204020204" pitchFamily="34" charset="-122"/>
                <a:ea typeface="微软雅黑" panose="020B0503020204020204" pitchFamily="34" charset="-122"/>
              </a:rPr>
              <a:t>团队规划</a:t>
            </a:r>
            <a:endParaRPr lang="en-US" altLang="zh-CN" sz="1600" b="1" dirty="0">
              <a:latin typeface="微软雅黑" panose="020B0503020204020204" pitchFamily="34" charset="-122"/>
              <a:ea typeface="微软雅黑" panose="020B0503020204020204" pitchFamily="34" charset="-122"/>
            </a:endParaRPr>
          </a:p>
          <a:p>
            <a:pPr>
              <a:lnSpc>
                <a:spcPct val="150000"/>
              </a:lnSpc>
            </a:pPr>
            <a:endParaRPr lang="zh-CN" altLang="en-US"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2.1.</a:t>
            </a:r>
            <a:r>
              <a:rPr lang="zh-CN" altLang="en-US" b="1" dirty="0">
                <a:solidFill>
                  <a:srgbClr val="0070C0"/>
                </a:solidFill>
                <a:latin typeface="Impact" panose="020B0806030902050204" pitchFamily="34" charset="0"/>
                <a:ea typeface="微软雅黑" panose="020B0503020204020204" pitchFamily="34" charset="-122"/>
              </a:rPr>
              <a:t>产品框架</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3" name="矩形 2"/>
          <p:cNvSpPr/>
          <p:nvPr/>
        </p:nvSpPr>
        <p:spPr>
          <a:xfrm>
            <a:off x="508000" y="756920"/>
            <a:ext cx="7988935" cy="3990340"/>
          </a:xfrm>
          <a:prstGeom prst="rect">
            <a:avLst/>
          </a:prstGeom>
          <a:noFill/>
          <a:ln w="25400" cap="flat" cmpd="sng" algn="ctr">
            <a:solidFill>
              <a:srgbClr val="C0504D">
                <a:lumMod val="75000"/>
              </a:srgb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79475" y="988060"/>
            <a:ext cx="1073150" cy="368300"/>
          </a:xfrm>
          <a:prstGeom prst="rect">
            <a:avLst/>
          </a:prstGeom>
          <a:noFill/>
        </p:spPr>
        <p:txBody>
          <a:bodyPr wrap="none" rtlCol="0">
            <a:spAutoFit/>
          </a:bodyPr>
          <a:lstStyle/>
          <a:p>
            <a:r>
              <a:rPr lang="en-US" altLang="zh-CN"/>
              <a:t>UI</a:t>
            </a:r>
            <a:r>
              <a:rPr lang="zh-CN" altLang="en-US"/>
              <a:t>工作站</a:t>
            </a:r>
            <a:endParaRPr lang="zh-CN" altLang="en-US"/>
          </a:p>
        </p:txBody>
      </p:sp>
      <p:sp>
        <p:nvSpPr>
          <p:cNvPr id="21" name="矩形 20"/>
          <p:cNvSpPr/>
          <p:nvPr/>
        </p:nvSpPr>
        <p:spPr>
          <a:xfrm>
            <a:off x="812800" y="1352550"/>
            <a:ext cx="1368425" cy="279844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41600" y="1355725"/>
            <a:ext cx="3279775" cy="279527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39795" y="984885"/>
            <a:ext cx="1325880" cy="368300"/>
          </a:xfrm>
          <a:prstGeom prst="rect">
            <a:avLst/>
          </a:prstGeom>
          <a:noFill/>
        </p:spPr>
        <p:txBody>
          <a:bodyPr wrap="none" rtlCol="0">
            <a:spAutoFit/>
          </a:bodyPr>
          <a:lstStyle/>
          <a:p>
            <a:r>
              <a:rPr lang="zh-CN" altLang="en-US"/>
              <a:t>后台服务器</a:t>
            </a:r>
            <a:endParaRPr lang="zh-CN" altLang="en-US"/>
          </a:p>
        </p:txBody>
      </p:sp>
      <p:sp>
        <p:nvSpPr>
          <p:cNvPr id="8" name="矩形 7"/>
          <p:cNvSpPr/>
          <p:nvPr/>
        </p:nvSpPr>
        <p:spPr>
          <a:xfrm>
            <a:off x="6497955" y="1618615"/>
            <a:ext cx="1368425" cy="105283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97955" y="2954655"/>
            <a:ext cx="1368425" cy="105283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56230" y="1537335"/>
            <a:ext cx="2879725" cy="60769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56230" y="2933065"/>
            <a:ext cx="1368425" cy="105283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368165" y="2398395"/>
            <a:ext cx="1368425" cy="15875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641465" y="984885"/>
            <a:ext cx="1097280" cy="368300"/>
          </a:xfrm>
          <a:prstGeom prst="rect">
            <a:avLst/>
          </a:prstGeom>
          <a:noFill/>
        </p:spPr>
        <p:txBody>
          <a:bodyPr wrap="none" rtlCol="0">
            <a:spAutoFit/>
          </a:bodyPr>
          <a:lstStyle/>
          <a:p>
            <a:r>
              <a:rPr lang="zh-CN" altLang="en-US"/>
              <a:t>外部接口</a:t>
            </a:r>
            <a:endParaRPr lang="zh-CN" altLang="en-US"/>
          </a:p>
        </p:txBody>
      </p:sp>
      <p:sp>
        <p:nvSpPr>
          <p:cNvPr id="15" name="矩形: 圆角 2"/>
          <p:cNvSpPr/>
          <p:nvPr/>
        </p:nvSpPr>
        <p:spPr>
          <a:xfrm>
            <a:off x="879475" y="192849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实时监视</a:t>
            </a:r>
            <a:endParaRPr lang="zh-CN" altLang="en-US" sz="1600" b="1" dirty="0">
              <a:solidFill>
                <a:schemeClr val="tx1">
                  <a:lumMod val="95000"/>
                  <a:lumOff val="5000"/>
                </a:schemeClr>
              </a:solidFill>
            </a:endParaRPr>
          </a:p>
        </p:txBody>
      </p:sp>
      <p:sp>
        <p:nvSpPr>
          <p:cNvPr id="16" name="矩形: 圆角 2"/>
          <p:cNvSpPr/>
          <p:nvPr/>
        </p:nvSpPr>
        <p:spPr>
          <a:xfrm>
            <a:off x="879475" y="244284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控制操作</a:t>
            </a:r>
            <a:endParaRPr lang="zh-CN" altLang="en-US" sz="1600" b="1" dirty="0">
              <a:solidFill>
                <a:schemeClr val="tx1">
                  <a:lumMod val="95000"/>
                  <a:lumOff val="5000"/>
                </a:schemeClr>
              </a:solidFill>
            </a:endParaRPr>
          </a:p>
        </p:txBody>
      </p:sp>
      <p:sp>
        <p:nvSpPr>
          <p:cNvPr id="17" name="矩形: 圆角 2"/>
          <p:cNvSpPr/>
          <p:nvPr/>
        </p:nvSpPr>
        <p:spPr>
          <a:xfrm>
            <a:off x="879475" y="297243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预警告警</a:t>
            </a:r>
            <a:endParaRPr lang="zh-CN" altLang="en-US" sz="1600" b="1" dirty="0">
              <a:solidFill>
                <a:schemeClr val="tx1">
                  <a:lumMod val="95000"/>
                  <a:lumOff val="5000"/>
                </a:schemeClr>
              </a:solidFill>
            </a:endParaRPr>
          </a:p>
        </p:txBody>
      </p:sp>
      <p:sp>
        <p:nvSpPr>
          <p:cNvPr id="18" name="矩形: 圆角 2"/>
          <p:cNvSpPr/>
          <p:nvPr/>
        </p:nvSpPr>
        <p:spPr>
          <a:xfrm>
            <a:off x="879475" y="3501390"/>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历史数据</a:t>
            </a:r>
            <a:endParaRPr lang="zh-CN" altLang="en-US" sz="1600" b="1" dirty="0">
              <a:solidFill>
                <a:schemeClr val="tx1">
                  <a:lumMod val="95000"/>
                  <a:lumOff val="5000"/>
                </a:schemeClr>
              </a:solidFill>
            </a:endParaRPr>
          </a:p>
        </p:txBody>
      </p:sp>
      <p:sp>
        <p:nvSpPr>
          <p:cNvPr id="19" name="矩形: 圆角 2"/>
          <p:cNvSpPr/>
          <p:nvPr/>
        </p:nvSpPr>
        <p:spPr>
          <a:xfrm>
            <a:off x="3011805" y="165544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数据采集</a:t>
            </a:r>
            <a:endParaRPr lang="zh-CN" altLang="en-US" sz="1600" b="1" dirty="0">
              <a:solidFill>
                <a:schemeClr val="tx1">
                  <a:lumMod val="95000"/>
                  <a:lumOff val="5000"/>
                </a:schemeClr>
              </a:solidFill>
            </a:endParaRPr>
          </a:p>
        </p:txBody>
      </p:sp>
      <p:sp>
        <p:nvSpPr>
          <p:cNvPr id="20" name="矩形: 圆角 2"/>
          <p:cNvSpPr/>
          <p:nvPr/>
        </p:nvSpPr>
        <p:spPr>
          <a:xfrm>
            <a:off x="4386580" y="165544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数据录波</a:t>
            </a:r>
            <a:endParaRPr lang="zh-CN" altLang="en-US" sz="1600" b="1" dirty="0">
              <a:solidFill>
                <a:schemeClr val="tx1">
                  <a:lumMod val="95000"/>
                  <a:lumOff val="5000"/>
                </a:schemeClr>
              </a:solidFill>
            </a:endParaRPr>
          </a:p>
        </p:txBody>
      </p:sp>
      <p:sp>
        <p:nvSpPr>
          <p:cNvPr id="22" name="矩形: 圆角 2"/>
          <p:cNvSpPr/>
          <p:nvPr/>
        </p:nvSpPr>
        <p:spPr>
          <a:xfrm>
            <a:off x="2940050" y="302450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数据存储</a:t>
            </a:r>
            <a:endParaRPr lang="zh-CN" altLang="en-US" sz="1600" b="1" dirty="0">
              <a:solidFill>
                <a:schemeClr val="tx1">
                  <a:lumMod val="95000"/>
                  <a:lumOff val="5000"/>
                </a:schemeClr>
              </a:solidFill>
            </a:endParaRPr>
          </a:p>
        </p:txBody>
      </p:sp>
      <p:sp>
        <p:nvSpPr>
          <p:cNvPr id="23" name="矩形: 圆角 2"/>
          <p:cNvSpPr/>
          <p:nvPr/>
        </p:nvSpPr>
        <p:spPr>
          <a:xfrm>
            <a:off x="2940050" y="3501390"/>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数据查询</a:t>
            </a:r>
            <a:endParaRPr lang="zh-CN" altLang="en-US" sz="1600" b="1" dirty="0">
              <a:solidFill>
                <a:schemeClr val="tx1">
                  <a:lumMod val="95000"/>
                  <a:lumOff val="5000"/>
                </a:schemeClr>
              </a:solidFill>
            </a:endParaRPr>
          </a:p>
        </p:txBody>
      </p:sp>
      <p:sp>
        <p:nvSpPr>
          <p:cNvPr id="24" name="矩形: 圆角 2"/>
          <p:cNvSpPr/>
          <p:nvPr/>
        </p:nvSpPr>
        <p:spPr>
          <a:xfrm>
            <a:off x="4451985" y="2522220"/>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数据接收</a:t>
            </a:r>
            <a:endParaRPr lang="zh-CN" altLang="en-US" sz="1600" b="1" dirty="0">
              <a:solidFill>
                <a:schemeClr val="tx1">
                  <a:lumMod val="95000"/>
                  <a:lumOff val="5000"/>
                </a:schemeClr>
              </a:solidFill>
            </a:endParaRPr>
          </a:p>
        </p:txBody>
      </p:sp>
      <p:sp>
        <p:nvSpPr>
          <p:cNvPr id="25" name="矩形: 圆角 2"/>
          <p:cNvSpPr/>
          <p:nvPr/>
        </p:nvSpPr>
        <p:spPr>
          <a:xfrm>
            <a:off x="4451985" y="3501390"/>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数据转发</a:t>
            </a:r>
            <a:endParaRPr lang="zh-CN" altLang="en-US" sz="1600" b="1" dirty="0">
              <a:solidFill>
                <a:schemeClr val="tx1">
                  <a:lumMod val="95000"/>
                  <a:lumOff val="5000"/>
                </a:schemeClr>
              </a:solidFill>
            </a:endParaRPr>
          </a:p>
        </p:txBody>
      </p:sp>
      <p:sp>
        <p:nvSpPr>
          <p:cNvPr id="26" name="矩形: 圆角 2"/>
          <p:cNvSpPr/>
          <p:nvPr/>
        </p:nvSpPr>
        <p:spPr>
          <a:xfrm>
            <a:off x="6581775" y="192722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能量管理</a:t>
            </a:r>
            <a:endParaRPr lang="zh-CN" altLang="en-US" sz="1600" b="1" dirty="0">
              <a:solidFill>
                <a:schemeClr val="tx1">
                  <a:lumMod val="95000"/>
                  <a:lumOff val="5000"/>
                </a:schemeClr>
              </a:solidFill>
            </a:endParaRPr>
          </a:p>
        </p:txBody>
      </p:sp>
      <p:sp>
        <p:nvSpPr>
          <p:cNvPr id="27" name="矩形: 圆角 2"/>
          <p:cNvSpPr/>
          <p:nvPr/>
        </p:nvSpPr>
        <p:spPr>
          <a:xfrm>
            <a:off x="6581775" y="325310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调度主站</a:t>
            </a:r>
            <a:endParaRPr lang="zh-CN" altLang="en-US" sz="1600" b="1" dirty="0">
              <a:solidFill>
                <a:schemeClr val="tx1">
                  <a:lumMod val="95000"/>
                  <a:lumOff val="5000"/>
                </a:schemeClr>
              </a:solidFill>
            </a:endParaRPr>
          </a:p>
        </p:txBody>
      </p:sp>
      <p:sp>
        <p:nvSpPr>
          <p:cNvPr id="28" name="矩形: 圆角 2"/>
          <p:cNvSpPr/>
          <p:nvPr/>
        </p:nvSpPr>
        <p:spPr>
          <a:xfrm>
            <a:off x="4451985" y="3024505"/>
            <a:ext cx="1200785" cy="372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lumMod val="95000"/>
                    <a:lumOff val="5000"/>
                  </a:schemeClr>
                </a:solidFill>
              </a:rPr>
              <a:t>控制策略</a:t>
            </a:r>
            <a:endParaRPr lang="zh-CN" altLang="en-US" sz="1600" b="1" dirty="0">
              <a:solidFill>
                <a:schemeClr val="tx1">
                  <a:lumMod val="95000"/>
                  <a:lumOff val="5000"/>
                </a:schemeClr>
              </a:solidFill>
            </a:endParaRPr>
          </a:p>
        </p:txBody>
      </p:sp>
      <p:sp>
        <p:nvSpPr>
          <p:cNvPr id="2" name="右箭头 1"/>
          <p:cNvSpPr/>
          <p:nvPr/>
        </p:nvSpPr>
        <p:spPr>
          <a:xfrm>
            <a:off x="2181225" y="2486660"/>
            <a:ext cx="56070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5937250" y="1641475"/>
            <a:ext cx="56070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5937250" y="3002280"/>
            <a:ext cx="56070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10800000">
            <a:off x="5937250" y="3442970"/>
            <a:ext cx="56070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rot="10800000">
            <a:off x="5937250" y="2145030"/>
            <a:ext cx="56070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2.2.</a:t>
            </a:r>
            <a:r>
              <a:rPr lang="zh-CN" altLang="en-US" b="1" dirty="0">
                <a:solidFill>
                  <a:srgbClr val="0070C0"/>
                </a:solidFill>
                <a:latin typeface="Impact" panose="020B0806030902050204" pitchFamily="34" charset="0"/>
                <a:ea typeface="微软雅黑" panose="020B0503020204020204" pitchFamily="34" charset="-122"/>
              </a:rPr>
              <a:t>项目交付物</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82994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软件交付物</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：一套</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软件</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文档资料</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：用户手册、部署手册、产品宣传册、软件著作权</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TextBox 6"/>
          <p:cNvSpPr txBox="1"/>
          <p:nvPr/>
        </p:nvSpPr>
        <p:spPr>
          <a:xfrm>
            <a:off x="401910" y="2127464"/>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2.3.</a:t>
            </a:r>
            <a:r>
              <a:rPr lang="zh-CN" altLang="en-US" b="1" dirty="0">
                <a:solidFill>
                  <a:srgbClr val="0070C0"/>
                </a:solidFill>
                <a:latin typeface="Impact" panose="020B0806030902050204" pitchFamily="34" charset="0"/>
                <a:ea typeface="微软雅黑" panose="020B0503020204020204" pitchFamily="34" charset="-122"/>
              </a:rPr>
              <a:t>技术指标</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5" name="矩形 4"/>
          <p:cNvSpPr/>
          <p:nvPr/>
        </p:nvSpPr>
        <p:spPr>
          <a:xfrm>
            <a:off x="323528" y="2463841"/>
            <a:ext cx="8064896" cy="2061210"/>
          </a:xfrm>
          <a:prstGeom prst="rect">
            <a:avLst/>
          </a:prstGeom>
        </p:spPr>
        <p:txBody>
          <a:bodyPr wrap="square">
            <a:spAutoFit/>
          </a:bodyPr>
          <a:lstStyle/>
          <a:p>
            <a:r>
              <a:rPr lang="en-US" altLang="zh-CN"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功能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：前端</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UI</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展示界面：风机及风场实时数据监视、</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相关控制、预警报警、场级控制数据、事件记录等历史数据追溯统计、数据采集及录波、数据转发等等</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   性能</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：子站投运率</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≥99% </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；子站调节合格率</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≥99%</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；风电场有功功率控制死区</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≤1MW</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；控制计算周期</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≤10s</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；接收机组数据、升压站数据、上送数据</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≤5s</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；响应到位时间</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≤30s</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；关键历史数据存储时间</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年等等</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Arial" panose="020B0604020202020204" pitchFamily="34" charset="0"/>
              </a:rPr>
              <a:t>   可靠性</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：程序不会出现内存、</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暴涨问题</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Tree>
    <p:custDataLst>
      <p:tags r:id="rId1"/>
    </p:custData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2.4.</a:t>
            </a:r>
            <a:r>
              <a:rPr lang="zh-CN" altLang="en-US" b="1" dirty="0">
                <a:solidFill>
                  <a:srgbClr val="0070C0"/>
                </a:solidFill>
                <a:latin typeface="Impact" panose="020B0806030902050204" pitchFamily="34" charset="0"/>
                <a:ea typeface="微软雅黑" panose="020B0503020204020204" pitchFamily="34" charset="-122"/>
              </a:rPr>
              <a:t>里程碑节点</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1050290" y="887730"/>
          <a:ext cx="6399530" cy="3566160"/>
        </p:xfrm>
        <a:graphic>
          <a:graphicData uri="http://schemas.openxmlformats.org/drawingml/2006/table">
            <a:tbl>
              <a:tblPr firstRow="1" bandRow="1">
                <a:tableStyleId>{5C22544A-7EE6-4342-B048-85BDC9FD1C3A}</a:tableStyleId>
              </a:tblPr>
              <a:tblGrid>
                <a:gridCol w="2132965"/>
                <a:gridCol w="4266565"/>
              </a:tblGrid>
              <a:tr h="381000">
                <a:tc>
                  <a:txBody>
                    <a:bodyPr/>
                    <a:lstStyle/>
                    <a:p>
                      <a:pPr algn="ctr">
                        <a:buNone/>
                      </a:pPr>
                      <a:r>
                        <a:rPr lang="zh-CN" altLang="en-US"/>
                        <a:t>计划完成时间</a:t>
                      </a:r>
                      <a:endParaRPr lang="zh-CN" altLang="en-US"/>
                    </a:p>
                  </a:txBody>
                  <a:tcPr/>
                </a:tc>
                <a:tc>
                  <a:txBody>
                    <a:bodyPr/>
                    <a:lstStyle/>
                    <a:p>
                      <a:pPr algn="ctr">
                        <a:buNone/>
                      </a:pPr>
                      <a:r>
                        <a:rPr lang="zh-CN" altLang="en-US"/>
                        <a:t>计划完成内容</a:t>
                      </a:r>
                      <a:endParaRPr lang="zh-CN" altLang="en-US"/>
                    </a:p>
                  </a:txBody>
                  <a:tcPr/>
                </a:tc>
              </a:tr>
              <a:tr h="381000">
                <a:tc>
                  <a:txBody>
                    <a:bodyPr/>
                    <a:lstStyle/>
                    <a:p>
                      <a:pPr>
                        <a:buNone/>
                      </a:pPr>
                      <a:r>
                        <a:rPr lang="en-US" altLang="zh-CN"/>
                        <a:t>2019.7</a:t>
                      </a:r>
                      <a:endParaRPr lang="zh-CN" altLang="en-US"/>
                    </a:p>
                  </a:txBody>
                  <a:tcPr/>
                </a:tc>
                <a:tc>
                  <a:txBody>
                    <a:bodyPr/>
                    <a:lstStyle/>
                    <a:p>
                      <a:pPr>
                        <a:buNone/>
                      </a:pPr>
                      <a:r>
                        <a:rPr lang="zh-CN" altLang="en-US"/>
                        <a:t>完成项目立项报告，组织立项评审</a:t>
                      </a:r>
                      <a:endParaRPr lang="zh-CN" altLang="en-US"/>
                    </a:p>
                  </a:txBody>
                  <a:tcPr/>
                </a:tc>
              </a:tr>
              <a:tr h="381000">
                <a:tc>
                  <a:txBody>
                    <a:bodyPr/>
                    <a:lstStyle/>
                    <a:p>
                      <a:pPr>
                        <a:buNone/>
                      </a:pPr>
                      <a:r>
                        <a:rPr lang="en-US" altLang="zh-CN"/>
                        <a:t>2019.8</a:t>
                      </a:r>
                      <a:endParaRPr lang="zh-CN" altLang="en-US"/>
                    </a:p>
                  </a:txBody>
                  <a:tcPr/>
                </a:tc>
                <a:tc>
                  <a:txBody>
                    <a:bodyPr/>
                    <a:lstStyle/>
                    <a:p>
                      <a:pPr>
                        <a:buNone/>
                      </a:pPr>
                      <a:r>
                        <a:rPr lang="zh-CN" altLang="en-US"/>
                        <a:t>前端界面需求调研及界面设计</a:t>
                      </a:r>
                      <a:endParaRPr lang="zh-CN" altLang="en-US"/>
                    </a:p>
                  </a:txBody>
                  <a:tcPr/>
                </a:tc>
              </a:tr>
              <a:tr h="640080">
                <a:tc>
                  <a:txBody>
                    <a:bodyPr/>
                    <a:lstStyle/>
                    <a:p>
                      <a:pPr>
                        <a:buNone/>
                      </a:pPr>
                      <a:r>
                        <a:rPr lang="en-US" altLang="zh-CN"/>
                        <a:t>2019.9~2019.11</a:t>
                      </a:r>
                      <a:endParaRPr lang="zh-CN" altLang="en-US"/>
                    </a:p>
                  </a:txBody>
                  <a:tcPr/>
                </a:tc>
                <a:tc>
                  <a:txBody>
                    <a:bodyPr/>
                    <a:lstStyle/>
                    <a:p>
                      <a:pPr>
                        <a:buNone/>
                      </a:pPr>
                      <a:r>
                        <a:rPr lang="zh-CN" altLang="en-US"/>
                        <a:t>IEC104协议开发，</a:t>
                      </a:r>
                      <a:r>
                        <a:rPr lang="en-US" altLang="zh-CN"/>
                        <a:t>UI</a:t>
                      </a:r>
                      <a:r>
                        <a:rPr lang="zh-CN" altLang="en-US"/>
                        <a:t>界面设计、搭建软件框架、通讯管理终端的厂家选型</a:t>
                      </a:r>
                      <a:endParaRPr lang="zh-CN" altLang="en-US"/>
                    </a:p>
                  </a:txBody>
                  <a:tcPr/>
                </a:tc>
              </a:tr>
              <a:tr h="381000">
                <a:tc>
                  <a:txBody>
                    <a:bodyPr/>
                    <a:lstStyle/>
                    <a:p>
                      <a:pPr>
                        <a:buNone/>
                      </a:pPr>
                      <a:r>
                        <a:rPr lang="en-US" altLang="zh-CN"/>
                        <a:t>2019.12</a:t>
                      </a:r>
                      <a:endParaRPr lang="en-US" altLang="zh-CN"/>
                    </a:p>
                  </a:txBody>
                  <a:tcPr/>
                </a:tc>
                <a:tc>
                  <a:txBody>
                    <a:bodyPr/>
                    <a:lstStyle/>
                    <a:p>
                      <a:pPr>
                        <a:buNone/>
                      </a:pPr>
                      <a:r>
                        <a:rPr lang="zh-CN" altLang="en-US"/>
                        <a:t>软件测试</a:t>
                      </a:r>
                      <a:endParaRPr lang="zh-CN" altLang="en-US"/>
                    </a:p>
                  </a:txBody>
                  <a:tcPr/>
                </a:tc>
              </a:tr>
              <a:tr h="381000">
                <a:tc>
                  <a:txBody>
                    <a:bodyPr/>
                    <a:lstStyle/>
                    <a:p>
                      <a:pPr>
                        <a:buNone/>
                      </a:pPr>
                      <a:r>
                        <a:rPr lang="en-US" altLang="zh-CN"/>
                        <a:t>2020.1</a:t>
                      </a:r>
                      <a:endParaRPr lang="zh-CN" altLang="en-US"/>
                    </a:p>
                  </a:txBody>
                  <a:tcPr/>
                </a:tc>
                <a:tc>
                  <a:txBody>
                    <a:bodyPr/>
                    <a:lstStyle/>
                    <a:p>
                      <a:pPr>
                        <a:buNone/>
                      </a:pPr>
                      <a:r>
                        <a:rPr lang="zh-CN" altLang="en-US" sz="1800">
                          <a:sym typeface="+mn-ea"/>
                        </a:rPr>
                        <a:t>软件著作权、产品宣传PPT、用户手册、部署手册</a:t>
                      </a:r>
                      <a:endParaRPr lang="zh-CN" altLang="en-US"/>
                    </a:p>
                  </a:txBody>
                  <a:tcPr/>
                </a:tc>
              </a:tr>
              <a:tr h="381000">
                <a:tc>
                  <a:txBody>
                    <a:bodyPr/>
                    <a:lstStyle/>
                    <a:p>
                      <a:pPr>
                        <a:buNone/>
                      </a:pPr>
                      <a:r>
                        <a:rPr lang="en-US" altLang="zh-CN"/>
                        <a:t>2020.2</a:t>
                      </a:r>
                      <a:endParaRPr lang="zh-CN" altLang="en-US"/>
                    </a:p>
                  </a:txBody>
                  <a:tcPr/>
                </a:tc>
                <a:tc>
                  <a:txBody>
                    <a:bodyPr/>
                    <a:lstStyle/>
                    <a:p>
                      <a:pPr>
                        <a:buNone/>
                      </a:pPr>
                      <a:r>
                        <a:rPr lang="zh-CN" altLang="en-US" sz="1800">
                          <a:sym typeface="+mn-ea"/>
                        </a:rPr>
                        <a:t>结项</a:t>
                      </a:r>
                      <a:endParaRPr lang="zh-CN" altLang="en-US"/>
                    </a:p>
                  </a:txBody>
                  <a:tcPr/>
                </a:tc>
              </a:tr>
            </a:tbl>
          </a:graphicData>
        </a:graphic>
      </p:graphicFrame>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2.5.</a:t>
            </a:r>
            <a:r>
              <a:rPr lang="zh-CN" altLang="en-US" b="1" dirty="0">
                <a:solidFill>
                  <a:srgbClr val="0070C0"/>
                </a:solidFill>
                <a:latin typeface="Impact" panose="020B0806030902050204" pitchFamily="34" charset="0"/>
                <a:ea typeface="微软雅黑" panose="020B0503020204020204" pitchFamily="34" charset="-122"/>
              </a:rPr>
              <a:t>团队规划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755576" y="1274971"/>
          <a:ext cx="7560840" cy="2807702"/>
        </p:xfrm>
        <a:graphic>
          <a:graphicData uri="http://schemas.openxmlformats.org/drawingml/2006/table">
            <a:tbl>
              <a:tblPr firstRow="1" bandRow="1">
                <a:tableStyleId>{5C22544A-7EE6-4342-B048-85BDC9FD1C3A}</a:tableStyleId>
              </a:tblPr>
              <a:tblGrid>
                <a:gridCol w="973081"/>
                <a:gridCol w="1848854"/>
                <a:gridCol w="1786577"/>
                <a:gridCol w="2952328"/>
              </a:tblGrid>
              <a:tr h="417830">
                <a:tc>
                  <a:txBody>
                    <a:bodyPr/>
                    <a:lstStyle/>
                    <a:p>
                      <a:pPr algn="ctr"/>
                      <a:r>
                        <a:rPr lang="zh-CN" altLang="en-US" dirty="0">
                          <a:ea typeface="微软雅黑" panose="020B0503020204020204" pitchFamily="34" charset="-122"/>
                        </a:rPr>
                        <a:t>序号</a:t>
                      </a:r>
                      <a:endParaRPr lang="zh-CN" altLang="en-US" dirty="0">
                        <a:ea typeface="微软雅黑" panose="020B0503020204020204" pitchFamily="34" charset="-122"/>
                      </a:endParaRPr>
                    </a:p>
                  </a:txBody>
                  <a:tcPr/>
                </a:tc>
                <a:tc>
                  <a:txBody>
                    <a:bodyPr/>
                    <a:lstStyle/>
                    <a:p>
                      <a:pPr algn="ctr"/>
                      <a:r>
                        <a:rPr lang="zh-CN" altLang="en-US" dirty="0">
                          <a:ea typeface="微软雅黑" panose="020B0503020204020204" pitchFamily="34" charset="-122"/>
                        </a:rPr>
                        <a:t>岗位名称</a:t>
                      </a:r>
                      <a:endParaRPr lang="zh-CN" altLang="en-US" dirty="0">
                        <a:ea typeface="微软雅黑" panose="020B0503020204020204" pitchFamily="34" charset="-122"/>
                      </a:endParaRPr>
                    </a:p>
                  </a:txBody>
                  <a:tcPr/>
                </a:tc>
                <a:tc>
                  <a:txBody>
                    <a:bodyPr/>
                    <a:lstStyle/>
                    <a:p>
                      <a:pPr algn="ctr"/>
                      <a:r>
                        <a:rPr lang="zh-CN" altLang="en-US" dirty="0">
                          <a:ea typeface="微软雅黑" panose="020B0503020204020204" pitchFamily="34" charset="-122"/>
                        </a:rPr>
                        <a:t>人员编制</a:t>
                      </a:r>
                      <a:endParaRPr lang="zh-CN" altLang="en-US" dirty="0">
                        <a:ea typeface="微软雅黑" panose="020B0503020204020204" pitchFamily="34" charset="-122"/>
                      </a:endParaRPr>
                    </a:p>
                  </a:txBody>
                  <a:tcPr/>
                </a:tc>
                <a:tc>
                  <a:txBody>
                    <a:bodyPr/>
                    <a:lstStyle/>
                    <a:p>
                      <a:pPr algn="ctr"/>
                      <a:r>
                        <a:rPr lang="zh-CN" altLang="en-US" dirty="0">
                          <a:ea typeface="微软雅黑" panose="020B0503020204020204" pitchFamily="34" charset="-122"/>
                        </a:rPr>
                        <a:t>岗位职责</a:t>
                      </a:r>
                      <a:endParaRPr lang="zh-CN" altLang="en-US" dirty="0">
                        <a:ea typeface="微软雅黑" panose="020B0503020204020204" pitchFamily="34" charset="-122"/>
                      </a:endParaRPr>
                    </a:p>
                  </a:txBody>
                  <a:tcPr/>
                </a:tc>
              </a:tr>
              <a:tr h="720090">
                <a:tc>
                  <a:txBody>
                    <a:bodyPr/>
                    <a:lstStyle/>
                    <a:p>
                      <a:pPr algn="ctr"/>
                      <a:r>
                        <a:rPr lang="en-US" altLang="zh-CN" dirty="0">
                          <a:ea typeface="微软雅黑" panose="020B0503020204020204" pitchFamily="34" charset="-122"/>
                        </a:rPr>
                        <a:t>1</a:t>
                      </a:r>
                      <a:endParaRPr lang="zh-CN" altLang="en-US" dirty="0"/>
                    </a:p>
                  </a:txBody>
                  <a:tcPr/>
                </a:tc>
                <a:tc>
                  <a:txBody>
                    <a:bodyPr/>
                    <a:lstStyle/>
                    <a:p>
                      <a:r>
                        <a:rPr lang="zh-CN" altLang="en-US" dirty="0">
                          <a:ea typeface="微软雅黑" panose="020B0503020204020204" pitchFamily="34" charset="-122"/>
                        </a:rPr>
                        <a:t>软件开发</a:t>
                      </a:r>
                      <a:endParaRPr lang="zh-CN" altLang="en-US" dirty="0">
                        <a:ea typeface="微软雅黑" panose="020B0503020204020204" pitchFamily="34" charset="-122"/>
                      </a:endParaRPr>
                    </a:p>
                  </a:txBody>
                  <a:tcPr/>
                </a:tc>
                <a:tc>
                  <a:txBody>
                    <a:bodyPr/>
                    <a:lstStyle/>
                    <a:p>
                      <a:pPr algn="ctr"/>
                      <a:r>
                        <a:rPr lang="en-US" altLang="zh-CN" dirty="0"/>
                        <a:t>2</a:t>
                      </a:r>
                      <a:endParaRPr lang="en-US" altLang="zh-CN" dirty="0"/>
                    </a:p>
                  </a:txBody>
                  <a:tcPr/>
                </a:tc>
                <a:tc>
                  <a:txBody>
                    <a:bodyPr/>
                    <a:lstStyle/>
                    <a:p>
                      <a:r>
                        <a:rPr lang="zh-CN" altLang="en-US" dirty="0">
                          <a:ea typeface="微软雅黑" panose="020B0503020204020204" pitchFamily="34" charset="-122"/>
                        </a:rPr>
                        <a:t>负责前端及后端代码开发</a:t>
                      </a:r>
                      <a:endParaRPr lang="zh-CN" altLang="en-US" dirty="0">
                        <a:ea typeface="微软雅黑" panose="020B0503020204020204" pitchFamily="34" charset="-122"/>
                      </a:endParaRPr>
                    </a:p>
                  </a:txBody>
                  <a:tcPr/>
                </a:tc>
              </a:tr>
              <a:tr h="417195">
                <a:tc>
                  <a:txBody>
                    <a:bodyPr/>
                    <a:lstStyle/>
                    <a:p>
                      <a:pPr algn="ctr"/>
                      <a:r>
                        <a:rPr lang="en-US" altLang="zh-CN" dirty="0">
                          <a:ea typeface="微软雅黑" panose="020B0503020204020204" pitchFamily="34" charset="-122"/>
                        </a:rPr>
                        <a:t>2</a:t>
                      </a:r>
                      <a:endParaRPr lang="zh-CN" altLang="en-US" dirty="0"/>
                    </a:p>
                  </a:txBody>
                  <a:tcPr/>
                </a:tc>
                <a:tc>
                  <a:txBody>
                    <a:bodyPr/>
                    <a:lstStyle/>
                    <a:p>
                      <a:r>
                        <a:rPr lang="zh-CN" altLang="en-US" dirty="0">
                          <a:ea typeface="微软雅黑" panose="020B0503020204020204" pitchFamily="34" charset="-122"/>
                        </a:rPr>
                        <a:t>协议开发</a:t>
                      </a:r>
                      <a:endParaRPr lang="zh-CN" altLang="en-US" dirty="0">
                        <a:ea typeface="微软雅黑" panose="020B0503020204020204" pitchFamily="34" charset="-122"/>
                      </a:endParaRPr>
                    </a:p>
                  </a:txBody>
                  <a:tcPr/>
                </a:tc>
                <a:tc>
                  <a:txBody>
                    <a:bodyPr/>
                    <a:lstStyle/>
                    <a:p>
                      <a:pPr algn="ctr"/>
                      <a:r>
                        <a:rPr lang="en-US" altLang="zh-CN" dirty="0"/>
                        <a:t>1</a:t>
                      </a:r>
                      <a:endParaRPr lang="en-US" altLang="zh-CN" dirty="0"/>
                    </a:p>
                  </a:txBody>
                  <a:tcPr/>
                </a:tc>
                <a:tc>
                  <a:txBody>
                    <a:bodyPr/>
                    <a:lstStyle/>
                    <a:p>
                      <a:r>
                        <a:rPr lang="zh-CN" altLang="en-US" dirty="0">
                          <a:ea typeface="微软雅黑" panose="020B0503020204020204" pitchFamily="34" charset="-122"/>
                        </a:rPr>
                        <a:t>负责</a:t>
                      </a:r>
                      <a:r>
                        <a:rPr lang="en-US" altLang="zh-CN" dirty="0">
                          <a:ea typeface="微软雅黑" panose="020B0503020204020204" pitchFamily="34" charset="-122"/>
                        </a:rPr>
                        <a:t>IEC104</a:t>
                      </a:r>
                      <a:r>
                        <a:rPr lang="zh-CN" altLang="en-US" dirty="0">
                          <a:ea typeface="微软雅黑" panose="020B0503020204020204" pitchFamily="34" charset="-122"/>
                        </a:rPr>
                        <a:t>协议的开发</a:t>
                      </a:r>
                      <a:endParaRPr lang="zh-CN" altLang="en-US" dirty="0">
                        <a:ea typeface="微软雅黑" panose="020B0503020204020204" pitchFamily="34" charset="-122"/>
                      </a:endParaRPr>
                    </a:p>
                  </a:txBody>
                  <a:tcPr/>
                </a:tc>
              </a:tr>
              <a:tr h="417529">
                <a:tc>
                  <a:txBody>
                    <a:bodyPr/>
                    <a:lstStyle/>
                    <a:p>
                      <a:pPr algn="ctr"/>
                      <a:r>
                        <a:rPr lang="en-US" altLang="zh-CN" dirty="0">
                          <a:ea typeface="微软雅黑" panose="020B0503020204020204" pitchFamily="34" charset="-122"/>
                        </a:rPr>
                        <a:t>3</a:t>
                      </a: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zh-CN" altLang="en-US" dirty="0">
                          <a:ea typeface="微软雅黑" panose="020B0503020204020204" pitchFamily="34" charset="-122"/>
                        </a:rPr>
                        <a:t>界面设计</a:t>
                      </a:r>
                      <a:endParaRPr lang="zh-CN" altLang="en-US" dirty="0">
                        <a:ea typeface="微软雅黑" panose="020B0503020204020204" pitchFamily="34" charset="-122"/>
                      </a:endParaRPr>
                    </a:p>
                  </a:txBody>
                  <a:tcPr/>
                </a:tc>
                <a:tc>
                  <a:txBody>
                    <a:bodyPr/>
                    <a:lstStyle/>
                    <a:p>
                      <a:pPr algn="ctr"/>
                      <a:r>
                        <a:rPr lang="en-US" altLang="zh-CN" dirty="0"/>
                        <a:t>1</a:t>
                      </a:r>
                      <a:endParaRPr lang="en-US" altLang="zh-CN" dirty="0"/>
                    </a:p>
                  </a:txBody>
                  <a:tcPr/>
                </a:tc>
                <a:tc>
                  <a:txBody>
                    <a:bodyPr/>
                    <a:lstStyle/>
                    <a:p>
                      <a:r>
                        <a:rPr lang="zh-CN" altLang="en-US" dirty="0">
                          <a:ea typeface="微软雅黑" panose="020B0503020204020204" pitchFamily="34" charset="-122"/>
                        </a:rPr>
                        <a:t>负责前端</a:t>
                      </a:r>
                      <a:r>
                        <a:rPr lang="en-US" altLang="zh-CN" dirty="0">
                          <a:ea typeface="微软雅黑" panose="020B0503020204020204" pitchFamily="34" charset="-122"/>
                        </a:rPr>
                        <a:t>UI</a:t>
                      </a:r>
                      <a:r>
                        <a:rPr lang="zh-CN" altLang="en-US" dirty="0">
                          <a:ea typeface="微软雅黑" panose="020B0503020204020204" pitchFamily="34" charset="-122"/>
                        </a:rPr>
                        <a:t>界面的设计</a:t>
                      </a:r>
                      <a:endParaRPr lang="zh-CN" altLang="en-US" dirty="0">
                        <a:ea typeface="微软雅黑" panose="020B0503020204020204" pitchFamily="34" charset="-122"/>
                      </a:endParaRPr>
                    </a:p>
                  </a:txBody>
                  <a:tcPr/>
                </a:tc>
              </a:tr>
              <a:tr h="417529">
                <a:tc>
                  <a:txBody>
                    <a:bodyPr/>
                    <a:lstStyle/>
                    <a:p>
                      <a:pPr algn="ct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r h="417529">
                <a:tc>
                  <a:txBody>
                    <a:bodyPr/>
                    <a:lstStyle/>
                    <a:p>
                      <a:pPr algn="ctr"/>
                      <a:endParaRPr lang="zh-CN" altLang="en-US" dirty="0"/>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dirty="0">
                        <a:ea typeface="微软雅黑" panose="020B0503020204020204" pitchFamily="34" charset="-122"/>
                      </a:endParaRPr>
                    </a:p>
                  </a:txBody>
                  <a:tcPr/>
                </a:tc>
                <a:tc>
                  <a:txBody>
                    <a:bodyPr/>
                    <a:lstStyle/>
                    <a:p>
                      <a:endParaRPr lang="zh-CN" altLang="en-US" dirty="0"/>
                    </a:p>
                  </a:txBody>
                  <a:tcPr/>
                </a:tc>
                <a:tc>
                  <a:txBody>
                    <a:bodyPr/>
                    <a:lstStyle/>
                    <a:p>
                      <a:endParaRPr lang="zh-CN" altLang="en-US" dirty="0">
                        <a:ea typeface="微软雅黑" panose="020B0503020204020204" pitchFamily="34" charset="-122"/>
                      </a:endParaRPr>
                    </a:p>
                  </a:txBody>
                  <a:tcPr/>
                </a:tc>
              </a:tr>
            </a:tbl>
          </a:graphicData>
        </a:graphic>
      </p:graphicFrame>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25942" y="897904"/>
            <a:ext cx="4153580"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01    </a:t>
            </a:r>
            <a:r>
              <a:rPr lang="zh-CN" altLang="en-US"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3325942" y="2395496"/>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02</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项目规划</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062246" y="476283"/>
            <a:ext cx="2254170" cy="1169551"/>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1.1  </a:t>
            </a:r>
            <a:r>
              <a:rPr lang="zh-CN" altLang="en-US" sz="1400" b="1" dirty="0">
                <a:latin typeface="微软雅黑" panose="020B0503020204020204" pitchFamily="34" charset="-122"/>
                <a:ea typeface="微软雅黑" panose="020B0503020204020204" pitchFamily="34" charset="-122"/>
              </a:rPr>
              <a:t>项目简介</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1.2  </a:t>
            </a:r>
            <a:r>
              <a:rPr lang="zh-CN" altLang="en-US" sz="1400" b="1" dirty="0">
                <a:latin typeface="微软雅黑" panose="020B0503020204020204" pitchFamily="34" charset="-122"/>
                <a:ea typeface="微软雅黑" panose="020B0503020204020204" pitchFamily="34" charset="-122"/>
              </a:rPr>
              <a:t>商业模式</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1.3  </a:t>
            </a:r>
            <a:r>
              <a:rPr lang="zh-CN" altLang="en-US" sz="1400" b="1" dirty="0">
                <a:latin typeface="微软雅黑" panose="020B0503020204020204" pitchFamily="34" charset="-122"/>
                <a:ea typeface="微软雅黑" panose="020B0503020204020204" pitchFamily="34" charset="-122"/>
              </a:rPr>
              <a:t>市场分析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1.4  </a:t>
            </a:r>
            <a:r>
              <a:rPr lang="zh-CN" altLang="en-US" sz="1400" b="1" dirty="0">
                <a:latin typeface="微软雅黑" panose="020B0503020204020204" pitchFamily="34" charset="-122"/>
                <a:ea typeface="微软雅黑" panose="020B0503020204020204" pitchFamily="34" charset="-122"/>
              </a:rPr>
              <a:t>投资估算及收益分析</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1.5  </a:t>
            </a:r>
            <a:r>
              <a:rPr lang="zh-CN" altLang="en-US" sz="1400" b="1" dirty="0">
                <a:latin typeface="微软雅黑" panose="020B0503020204020204" pitchFamily="34" charset="-122"/>
                <a:ea typeface="微软雅黑" panose="020B0503020204020204" pitchFamily="34" charset="-122"/>
              </a:rPr>
              <a:t>分析总结</a:t>
            </a:r>
            <a:endParaRPr lang="zh-CN" altLang="en-US" sz="1400" b="1" dirty="0">
              <a:latin typeface="微软雅黑" panose="020B0503020204020204" pitchFamily="34" charset="-122"/>
              <a:ea typeface="微软雅黑" panose="020B0503020204020204" pitchFamily="34" charset="-122"/>
            </a:endParaRPr>
          </a:p>
        </p:txBody>
      </p:sp>
      <p:sp>
        <p:nvSpPr>
          <p:cNvPr id="8" name="TextBox 7"/>
          <p:cNvSpPr txBox="1"/>
          <p:nvPr/>
        </p:nvSpPr>
        <p:spPr>
          <a:xfrm>
            <a:off x="6062246" y="2055209"/>
            <a:ext cx="1656184" cy="1384995"/>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2.1  </a:t>
            </a:r>
            <a:r>
              <a:rPr lang="zh-CN" altLang="en-US" sz="1400" b="1" dirty="0">
                <a:latin typeface="微软雅黑" panose="020B0503020204020204" pitchFamily="34" charset="-122"/>
                <a:ea typeface="微软雅黑" panose="020B0503020204020204" pitchFamily="34" charset="-122"/>
              </a:rPr>
              <a:t>产品框架</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2.2  </a:t>
            </a:r>
            <a:r>
              <a:rPr lang="zh-CN" altLang="en-US" sz="1400" b="1" dirty="0">
                <a:latin typeface="微软雅黑" panose="020B0503020204020204" pitchFamily="34" charset="-122"/>
                <a:ea typeface="微软雅黑" panose="020B0503020204020204" pitchFamily="34" charset="-122"/>
              </a:rPr>
              <a:t>项目交付物</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2.3  </a:t>
            </a:r>
            <a:r>
              <a:rPr lang="zh-CN" altLang="en-US" sz="1400" b="1" dirty="0">
                <a:latin typeface="微软雅黑" panose="020B0503020204020204" pitchFamily="34" charset="-122"/>
                <a:ea typeface="微软雅黑" panose="020B0503020204020204" pitchFamily="34" charset="-122"/>
              </a:rPr>
              <a:t>技术要求</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2.4  </a:t>
            </a:r>
            <a:r>
              <a:rPr lang="zh-CN" altLang="en-US" sz="1400" b="1" dirty="0">
                <a:latin typeface="微软雅黑" panose="020B0503020204020204" pitchFamily="34" charset="-122"/>
                <a:ea typeface="微软雅黑" panose="020B0503020204020204" pitchFamily="34" charset="-122"/>
              </a:rPr>
              <a:t>里程碑节点</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2.5  </a:t>
            </a:r>
            <a:r>
              <a:rPr lang="zh-CN" altLang="en-US" sz="1400" b="1" dirty="0">
                <a:latin typeface="微软雅黑" panose="020B0503020204020204" pitchFamily="34" charset="-122"/>
                <a:ea typeface="微软雅黑" panose="020B0503020204020204" pitchFamily="34" charset="-122"/>
              </a:rPr>
              <a:t>团队规划</a:t>
            </a:r>
            <a:endParaRPr lang="en-US" altLang="zh-CN" sz="1400" b="1" dirty="0">
              <a:latin typeface="微软雅黑" panose="020B0503020204020204" pitchFamily="34" charset="-122"/>
              <a:ea typeface="微软雅黑" panose="020B0503020204020204" pitchFamily="34" charset="-122"/>
            </a:endParaRPr>
          </a:p>
          <a:p>
            <a:endParaRPr lang="zh-CN" altLang="en-US" sz="1400" dirty="0">
              <a:solidFill>
                <a:srgbClr val="0070C0"/>
              </a:solidFill>
              <a:latin typeface="微软雅黑" panose="020B0503020204020204" pitchFamily="34" charset="-122"/>
              <a:ea typeface="微软雅黑" panose="020B0503020204020204" pitchFamily="34" charset="-122"/>
            </a:endParaRPr>
          </a:p>
        </p:txBody>
      </p:sp>
      <p:sp>
        <p:nvSpPr>
          <p:cNvPr id="9" name="TextBox 11"/>
          <p:cNvSpPr txBox="1"/>
          <p:nvPr/>
        </p:nvSpPr>
        <p:spPr>
          <a:xfrm>
            <a:off x="3325941" y="3780491"/>
            <a:ext cx="4369605" cy="276999"/>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03</a:t>
            </a: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项目风险分析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062246" y="3780491"/>
            <a:ext cx="165618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3.1</a:t>
            </a:r>
            <a:r>
              <a:rPr lang="zh-CN" altLang="en-US" sz="1400" b="1" dirty="0">
                <a:latin typeface="微软雅黑" panose="020B0503020204020204" pitchFamily="34" charset="-122"/>
                <a:ea typeface="微软雅黑" panose="020B0503020204020204" pitchFamily="34" charset="-122"/>
              </a:rPr>
              <a:t>风险分析</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9" name="TextBox 11"/>
          <p:cNvSpPr txBox="1"/>
          <p:nvPr/>
        </p:nvSpPr>
        <p:spPr>
          <a:xfrm>
            <a:off x="3419872" y="2052305"/>
            <a:ext cx="4369605"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03</a:t>
            </a:r>
            <a:r>
              <a:rPr lang="en-US" altLang="zh-CN" sz="2000" b="1" dirty="0">
                <a:solidFill>
                  <a:srgbClr val="0070C0"/>
                </a:solidFill>
                <a:latin typeface="微软雅黑" panose="020B0503020204020204" pitchFamily="34" charset="-122"/>
                <a:ea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rPr>
              <a:t>项目风险分析</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0" name="TextBox 7"/>
          <p:cNvSpPr txBox="1"/>
          <p:nvPr/>
        </p:nvSpPr>
        <p:spPr>
          <a:xfrm>
            <a:off x="6178098" y="2067694"/>
            <a:ext cx="165618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3.1</a:t>
            </a:r>
            <a:r>
              <a:rPr lang="zh-CN" altLang="en-US" sz="1600" b="1" dirty="0">
                <a:latin typeface="微软雅黑" panose="020B0503020204020204" pitchFamily="34" charset="-122"/>
                <a:ea typeface="微软雅黑" panose="020B0503020204020204" pitchFamily="34" charset="-122"/>
              </a:rPr>
              <a:t>风险分析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3.1.</a:t>
            </a:r>
            <a:r>
              <a:rPr lang="zh-CN" altLang="en-US" b="1" dirty="0">
                <a:solidFill>
                  <a:srgbClr val="0070C0"/>
                </a:solidFill>
                <a:latin typeface="Impact" panose="020B0806030902050204" pitchFamily="34" charset="0"/>
                <a:ea typeface="微软雅黑" panose="020B0503020204020204" pitchFamily="34" charset="-122"/>
              </a:rPr>
              <a:t>风险分析</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598211"/>
            <a:ext cx="8064896" cy="3784600"/>
          </a:xfrm>
          <a:prstGeom prst="rect">
            <a:avLst/>
          </a:prstGeom>
        </p:spPr>
        <p:txBody>
          <a:bodyPr wrap="square">
            <a:spAutoFit/>
          </a:bodyPr>
          <a:lstStyle/>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目前公司与电网接触的比较少，不排除某些省份电网要求业主必须从指定的</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厂家中选择产品。</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sz="1600" dirty="0">
                <a:latin typeface="微软雅黑" panose="020B0503020204020204" pitchFamily="34" charset="-122"/>
                <a:ea typeface="微软雅黑" panose="020B0503020204020204" pitchFamily="34" charset="-122"/>
                <a:cs typeface="Arial" panose="020B0604020202020204" pitchFamily="34" charset="0"/>
              </a:rPr>
              <a:t>应对措施：可以通过关系比较好的风电场业主来咨询。</a:t>
            </a:r>
            <a:endParaRPr 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zh-CN"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从市场条件上看，目前行业</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厂家数量相对较多，且都有成熟的产品。我们已经落后行业水平</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2</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年以上，要</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实现从</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0</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到</a:t>
            </a:r>
            <a:r>
              <a:rPr lang="en-US" altLang="zh-CN" sz="1600" dirty="0">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的突破，面临着重重困难。</a:t>
            </a:r>
            <a:endPar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应对措施：在需求调研时，去考察市场占有率较高的厂家的</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系统功能，对比各个厂家的功能细节，来确定产品的功能设计</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作为电网</a:t>
            </a:r>
            <a:r>
              <a:rPr lang="zh-CN" sz="1600" dirty="0">
                <a:latin typeface="微软雅黑" panose="020B0503020204020204" pitchFamily="34" charset="-122"/>
                <a:ea typeface="微软雅黑" panose="020B0503020204020204" pitchFamily="34" charset="-122"/>
                <a:cs typeface="Arial" panose="020B0604020202020204" pitchFamily="34" charset="0"/>
                <a:sym typeface="+mn-ea"/>
              </a:rPr>
              <a:t>类的</a:t>
            </a:r>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系统软件，对</a:t>
            </a:r>
            <a:r>
              <a:rPr lang="zh-CN" sz="1600" dirty="0">
                <a:latin typeface="微软雅黑" panose="020B0503020204020204" pitchFamily="34" charset="-122"/>
                <a:ea typeface="微软雅黑" panose="020B0503020204020204" pitchFamily="34" charset="-122"/>
                <a:cs typeface="Arial" panose="020B0604020202020204" pitchFamily="34" charset="0"/>
                <a:sym typeface="+mn-ea"/>
              </a:rPr>
              <a:t>软件功能逻辑的周密性，软件运行的稳定性以及现场实施部署都是很大挑战。</a:t>
            </a:r>
            <a:endParaRPr lang="zh-CN" sz="1600" dirty="0">
              <a:latin typeface="微软雅黑" panose="020B0503020204020204" pitchFamily="34" charset="-122"/>
              <a:ea typeface="微软雅黑" panose="020B0503020204020204" pitchFamily="34" charset="-122"/>
              <a:cs typeface="Arial" panose="020B0604020202020204" pitchFamily="34" charset="0"/>
              <a:sym typeface="+mn-ea"/>
            </a:endParaRPr>
          </a:p>
          <a:p>
            <a:r>
              <a:rPr lang="zh-CN" sz="1600" dirty="0">
                <a:latin typeface="微软雅黑" panose="020B0503020204020204" pitchFamily="34" charset="-122"/>
                <a:ea typeface="微软雅黑" panose="020B0503020204020204" pitchFamily="34" charset="-122"/>
                <a:cs typeface="Arial" panose="020B0604020202020204" pitchFamily="34" charset="0"/>
                <a:sym typeface="+mn-ea"/>
              </a:rPr>
              <a:t>应对措施：在项目前期要做好完善的规划设计，在执行过程中要注重质量，实时监控项目进度，预防潜在的风险</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燕尾形 9"/>
          <p:cNvSpPr/>
          <p:nvPr/>
        </p:nvSpPr>
        <p:spPr>
          <a:xfrm>
            <a:off x="418465" y="896620"/>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a:off x="418465" y="1905000"/>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燕尾形 3"/>
          <p:cNvSpPr/>
          <p:nvPr/>
        </p:nvSpPr>
        <p:spPr>
          <a:xfrm>
            <a:off x="418465" y="309054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1620" cy="27337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solidFill>
                <a:srgbClr val="0066FF"/>
              </a:solidFill>
              <a:ea typeface="微软雅黑" panose="020B0503020204020204" pitchFamily="34" charset="-122"/>
            </a:endParaRPr>
          </a:p>
        </p:txBody>
      </p:sp>
      <p:sp>
        <p:nvSpPr>
          <p:cNvPr id="14" name="标题 1"/>
          <p:cNvSpPr txBox="1">
            <a:spLocks noChangeArrowheads="1"/>
          </p:cNvSpPr>
          <p:nvPr/>
        </p:nvSpPr>
        <p:spPr>
          <a:xfrm>
            <a:off x="683567" y="1415227"/>
            <a:ext cx="8151497"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bg1"/>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5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sym typeface="Impact" panose="020B0806030902050204" pitchFamily="34" charset="0"/>
              </a:rPr>
              <a:t>You</a:t>
            </a:r>
            <a:endParaRPr lang="zh-CN" altLang="en-US" sz="2400" dirty="0">
              <a:solidFill>
                <a:schemeClr val="bg1"/>
              </a:solidFill>
              <a:effectLst>
                <a:reflection blurRad="6350" stA="55000" endA="300" endPos="45500" dir="5400000" sy="-100000" algn="bl" rotWithShape="0"/>
              </a:effectLst>
              <a:latin typeface="Broadway" panose="04040905080B02020502" pitchFamily="82" charset="0"/>
              <a:ea typeface="微软雅黑" panose="020B0503020204020204" pitchFamily="34" charset="-122"/>
            </a:endParaRPr>
          </a:p>
        </p:txBody>
      </p:sp>
      <p:sp>
        <p:nvSpPr>
          <p:cNvPr id="15" name="矩形 14"/>
          <p:cNvSpPr/>
          <p:nvPr/>
        </p:nvSpPr>
        <p:spPr>
          <a:xfrm>
            <a:off x="0" y="5002020"/>
            <a:ext cx="9141620" cy="1414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44" tIns="34272" rIns="68544" bIns="34272" rtlCol="0" anchor="ctr"/>
          <a:lstStyle/>
          <a:p>
            <a:pPr algn="ctr"/>
            <a:endParaRPr lang="zh-CN" altLang="en-US" dirty="0">
              <a:ea typeface="微软雅黑" panose="020B0503020204020204" pitchFamily="34" charset="-122"/>
            </a:endParaRPr>
          </a:p>
        </p:txBody>
      </p:sp>
      <p:grpSp>
        <p:nvGrpSpPr>
          <p:cNvPr id="8" name="组合 7"/>
          <p:cNvGrpSpPr/>
          <p:nvPr/>
        </p:nvGrpSpPr>
        <p:grpSpPr>
          <a:xfrm>
            <a:off x="5940153" y="3985524"/>
            <a:ext cx="3173712" cy="935952"/>
            <a:chOff x="1097176" y="1215642"/>
            <a:chExt cx="2595895" cy="765549"/>
          </a:xfrm>
        </p:grpSpPr>
        <p:pic>
          <p:nvPicPr>
            <p:cNvPr id="9"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387" r="26726" b="43598"/>
            <a:stretch>
              <a:fillRect/>
            </a:stretch>
          </p:blipFill>
          <p:spPr bwMode="auto">
            <a:xfrm>
              <a:off x="1097176" y="1215642"/>
              <a:ext cx="833719" cy="76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descr="LOGO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56676"/>
            <a:stretch>
              <a:fillRect/>
            </a:stretch>
          </p:blipFill>
          <p:spPr bwMode="auto">
            <a:xfrm>
              <a:off x="1835696" y="1344613"/>
              <a:ext cx="1857375" cy="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4"/>
            <a:ext cx="1781270" cy="807913"/>
          </a:xfrm>
          <a:prstGeom prst="rect">
            <a:avLst/>
          </a:prstGeom>
          <a:noFill/>
        </p:spPr>
        <p:txBody>
          <a:bodyPr wrap="square" lIns="68580" tIns="34290" rIns="68580" bIns="34290" rtlCol="0">
            <a:spAutoFit/>
          </a:bodyPr>
          <a:lstStyle/>
          <a:p>
            <a:pPr algn="ctr" defTabSz="685800"/>
            <a:r>
              <a:rPr lang="en-US" altLang="zh-CN" sz="2400" dirty="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6"/>
            <a:ext cx="1781270" cy="654025"/>
          </a:xfrm>
          <a:prstGeom prst="rect">
            <a:avLst/>
          </a:prstGeom>
          <a:noFill/>
        </p:spPr>
        <p:txBody>
          <a:bodyPr wrap="square" lIns="68580" tIns="34290" rIns="68580" bIns="34290" rtlCol="0">
            <a:spAutoFit/>
          </a:bodyPr>
          <a:lstStyle/>
          <a:p>
            <a:pPr algn="ctr" defTabSz="685800"/>
            <a:r>
              <a:rPr lang="zh-CN" altLang="en-US" sz="3800" b="1" dirty="0">
                <a:solidFill>
                  <a:prstClr val="white"/>
                </a:solidFill>
                <a:ea typeface="微软雅黑" panose="020B0503020204020204" pitchFamily="34" charset="-122"/>
              </a:rPr>
              <a:t>目录页</a:t>
            </a:r>
            <a:endParaRPr lang="zh-CN" altLang="en-US" sz="3800" b="1" dirty="0">
              <a:solidFill>
                <a:prstClr val="white"/>
              </a:solidFill>
              <a:ea typeface="微软雅黑" panose="020B0503020204020204" pitchFamily="34" charset="-122"/>
            </a:endParaRPr>
          </a:p>
        </p:txBody>
      </p:sp>
      <p:sp>
        <p:nvSpPr>
          <p:cNvPr id="14" name="TextBox 6"/>
          <p:cNvSpPr txBox="1"/>
          <p:nvPr/>
        </p:nvSpPr>
        <p:spPr>
          <a:xfrm>
            <a:off x="3397950" y="2056720"/>
            <a:ext cx="4153580" cy="307777"/>
          </a:xfrm>
          <a:prstGeom prst="rect">
            <a:avLst/>
          </a:prstGeom>
          <a:noFill/>
        </p:spPr>
        <p:txBody>
          <a:bodyPr vert="horz" wrap="square" lIns="0" tIns="0" rIns="0" bIns="0" rtlCol="0" anchor="ctr">
            <a:spAutoFit/>
          </a:bodyPr>
          <a:lstStyle/>
          <a:p>
            <a:pPr defTabSz="685800"/>
            <a:r>
              <a:rPr lang="en-US" altLang="zh-CN" sz="2000" b="1" dirty="0">
                <a:solidFill>
                  <a:srgbClr val="0070C0"/>
                </a:solidFill>
                <a:latin typeface="Impact" panose="020B0806030902050204" pitchFamily="34" charset="0"/>
                <a:ea typeface="微软雅黑" panose="020B0503020204020204" pitchFamily="34" charset="-122"/>
              </a:rPr>
              <a:t>01    </a:t>
            </a:r>
            <a:r>
              <a:rPr lang="zh-CN" altLang="en-US" sz="2000" b="1" dirty="0">
                <a:solidFill>
                  <a:srgbClr val="0070C0"/>
                </a:solidFill>
                <a:latin typeface="微软雅黑" panose="020B0503020204020204" pitchFamily="34" charset="-122"/>
                <a:ea typeface="微软雅黑" panose="020B0503020204020204" pitchFamily="34" charset="-122"/>
              </a:rPr>
              <a:t>项目可行性和必要性</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245316" y="1235724"/>
            <a:ext cx="2448272" cy="1895519"/>
          </a:xfrm>
          <a:prstGeom prst="rect">
            <a:avLst/>
          </a:prstGeom>
          <a:noFill/>
        </p:spPr>
        <p:txBody>
          <a:bodyPr wrap="square" rtlCol="0">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1.1  </a:t>
            </a:r>
            <a:r>
              <a:rPr lang="zh-CN" altLang="en-US" sz="1600" b="1" dirty="0">
                <a:latin typeface="微软雅黑" panose="020B0503020204020204" pitchFamily="34" charset="-122"/>
                <a:ea typeface="微软雅黑" panose="020B0503020204020204" pitchFamily="34" charset="-122"/>
              </a:rPr>
              <a:t>项目简介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1.2  </a:t>
            </a:r>
            <a:r>
              <a:rPr lang="zh-CN" altLang="en-US" sz="1600" b="1" dirty="0">
                <a:latin typeface="微软雅黑" panose="020B0503020204020204" pitchFamily="34" charset="-122"/>
                <a:ea typeface="微软雅黑" panose="020B0503020204020204" pitchFamily="34" charset="-122"/>
              </a:rPr>
              <a:t>商业模式</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1.3  </a:t>
            </a:r>
            <a:r>
              <a:rPr lang="zh-CN" altLang="en-US" sz="1600" b="1" dirty="0">
                <a:latin typeface="微软雅黑" panose="020B0503020204020204" pitchFamily="34" charset="-122"/>
                <a:ea typeface="微软雅黑" panose="020B0503020204020204" pitchFamily="34" charset="-122"/>
              </a:rPr>
              <a:t>市场分析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1.4  </a:t>
            </a:r>
            <a:r>
              <a:rPr lang="zh-CN" altLang="en-US" sz="1600" b="1" dirty="0">
                <a:latin typeface="微软雅黑" panose="020B0503020204020204" pitchFamily="34" charset="-122"/>
                <a:ea typeface="微软雅黑" panose="020B0503020204020204" pitchFamily="34" charset="-122"/>
              </a:rPr>
              <a:t>投资估算及收益分析</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600" b="1" dirty="0">
                <a:latin typeface="微软雅黑" panose="020B0503020204020204" pitchFamily="34" charset="-122"/>
                <a:ea typeface="微软雅黑" panose="020B0503020204020204" pitchFamily="34" charset="-122"/>
              </a:rPr>
              <a:t>1.5  </a:t>
            </a:r>
            <a:r>
              <a:rPr lang="zh-CN" altLang="en-US" sz="1600" b="1" dirty="0">
                <a:latin typeface="微软雅黑" panose="020B0503020204020204" pitchFamily="34" charset="-122"/>
                <a:ea typeface="微软雅黑" panose="020B0503020204020204" pitchFamily="34" charset="-122"/>
              </a:rPr>
              <a:t>分析总结</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2553335"/>
          </a:xfrm>
          <a:prstGeom prst="rect">
            <a:avLst/>
          </a:prstGeom>
        </p:spPr>
        <p:txBody>
          <a:bodyPr wrap="square">
            <a:spAutoFit/>
          </a:bodyPr>
          <a:lstStyle/>
          <a:p>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我想做电网侧的产品或软件，与电网密切</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相关的内容</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并网运行考核与辅助服务补偿</a:t>
            </a:r>
            <a:r>
              <a:rPr lang="en-US" altLang="zh-CN" sz="1600" dirty="0">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2.AGC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系统已成为新能源场站的标配系统。</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sym typeface="+mn-ea"/>
              </a:rPr>
              <a:t>有需求市场，</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在已建风电场中存在改造的</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需求，新建风场存在部署的需求</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cs typeface="Arial" panose="020B0604020202020204" pitchFamily="34" charset="0"/>
              </a:rPr>
              <a:t>基于以上两点，我认为开发一套</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cs typeface="Arial" panose="020B0604020202020204" pitchFamily="34" charset="0"/>
              </a:rPr>
              <a:t>AGC</a:t>
            </a:r>
            <a:r>
              <a:rPr lang="zh-CN" altLang="en-US" sz="1600" dirty="0">
                <a:latin typeface="微软雅黑" panose="020B0503020204020204" pitchFamily="34" charset="-122"/>
                <a:ea typeface="微软雅黑" panose="020B0503020204020204" pitchFamily="34" charset="-122"/>
                <a:cs typeface="Arial" panose="020B0604020202020204" pitchFamily="34" charset="0"/>
              </a:rPr>
              <a:t>系统非常有必要。</a:t>
            </a:r>
            <a:endParaRPr lang="zh-CN" altLang="en-US" sz="1600" dirty="0">
              <a:ea typeface="微软雅黑" panose="020B0503020204020204" pitchFamily="34" charset="-122"/>
            </a:endParaRPr>
          </a:p>
        </p:txBody>
      </p:sp>
      <p:graphicFrame>
        <p:nvGraphicFramePr>
          <p:cNvPr id="4" name="图表 3"/>
          <p:cNvGraphicFramePr/>
          <p:nvPr/>
        </p:nvGraphicFramePr>
        <p:xfrm>
          <a:off x="4481830" y="669925"/>
          <a:ext cx="4572000" cy="232473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470150" y="3058795"/>
          <a:ext cx="4295775" cy="20389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5"/>
          <p:cNvGraphicFramePr/>
          <p:nvPr/>
        </p:nvGraphicFramePr>
        <p:xfrm>
          <a:off x="2470150" y="3008630"/>
          <a:ext cx="4295775" cy="20586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291840"/>
          </a:xfrm>
          <a:prstGeom prst="rect">
            <a:avLst/>
          </a:prstGeom>
        </p:spPr>
        <p:txBody>
          <a:bodyPr wrap="square">
            <a:spAutoFit/>
          </a:bodyPr>
          <a:lstStyle/>
          <a:p>
            <a:r>
              <a:rPr lang="zh-CN" altLang="en-US" sz="1600" dirty="0">
                <a:ea typeface="微软雅黑" panose="020B0503020204020204" pitchFamily="34" charset="-122"/>
              </a:rPr>
              <a:t>风电场有功功率控制（</a:t>
            </a:r>
            <a:r>
              <a:rPr lang="en-US" altLang="zh-CN" sz="1600" dirty="0">
                <a:ea typeface="微软雅黑" panose="020B0503020204020204" pitchFamily="34" charset="-122"/>
              </a:rPr>
              <a:t>AGC</a:t>
            </a:r>
            <a:r>
              <a:rPr lang="zh-CN" altLang="en-US" sz="1600" dirty="0">
                <a:ea typeface="微软雅黑" panose="020B0503020204020204" pitchFamily="34" charset="-122"/>
              </a:rPr>
              <a:t>子站）</a:t>
            </a:r>
            <a:endParaRPr lang="zh-CN" altLang="en-US" sz="1600" dirty="0">
              <a:ea typeface="微软雅黑" panose="020B0503020204020204" pitchFamily="34" charset="-122"/>
            </a:endParaRPr>
          </a:p>
          <a:p>
            <a:r>
              <a:rPr lang="en-US" altLang="zh-CN" sz="1600" dirty="0">
                <a:ea typeface="微软雅黑" panose="020B0503020204020204" pitchFamily="34" charset="-122"/>
              </a:rPr>
              <a:t>          </a:t>
            </a:r>
            <a:r>
              <a:rPr lang="zh-CN" altLang="en-US" sz="1600" dirty="0">
                <a:ea typeface="微软雅黑" panose="020B0503020204020204" pitchFamily="34" charset="-122"/>
              </a:rPr>
              <a:t>风电场有功功率自动控制系统负责监视风电场内各风电机组的运行和控制状态，并进行在线有功分配，响应执行</a:t>
            </a:r>
            <a:r>
              <a:rPr lang="en-US" altLang="zh-CN" sz="1600" dirty="0">
                <a:ea typeface="微软雅黑" panose="020B0503020204020204" pitchFamily="34" charset="-122"/>
              </a:rPr>
              <a:t>AGC</a:t>
            </a:r>
            <a:r>
              <a:rPr lang="zh-CN" altLang="en-US" sz="1600" dirty="0">
                <a:ea typeface="微软雅黑" panose="020B0503020204020204" pitchFamily="34" charset="-122"/>
              </a:rPr>
              <a:t>主站的调度指令或人工指令。（可作为功能模块集成于风电场综合监控系统，也可新增外挂式独立系统）</a:t>
            </a:r>
            <a:endParaRPr lang="zh-CN" altLang="en-US" sz="1600" dirty="0">
              <a:ea typeface="微软雅黑" panose="020B0503020204020204" pitchFamily="34" charset="-122"/>
            </a:endParaRPr>
          </a:p>
          <a:p>
            <a:endParaRPr lang="zh-CN" altLang="en-US" sz="1600" dirty="0">
              <a:ea typeface="微软雅黑" panose="020B0503020204020204" pitchFamily="34" charset="-122"/>
            </a:endParaRPr>
          </a:p>
          <a:p>
            <a:r>
              <a:rPr lang="en-US" altLang="zh-CN" sz="1600" dirty="0">
                <a:ea typeface="微软雅黑" panose="020B0503020204020204" pitchFamily="34" charset="-122"/>
              </a:rPr>
              <a:t>         </a:t>
            </a:r>
            <a:r>
              <a:rPr lang="zh-CN" altLang="en-US" sz="1600" dirty="0">
                <a:ea typeface="微软雅黑" panose="020B0503020204020204" pitchFamily="34" charset="-122"/>
              </a:rPr>
              <a:t>具备远方和就地两种控制模式，在远方模式下，子站实时追踪主站下发的控制目标；在就地模式下，子站按照预先给定的风电场有功功率计划曲线进行控制。正常情况下子站应运行在远方控制模式下。</a:t>
            </a:r>
            <a:endParaRPr lang="zh-CN" altLang="en-US" sz="1600" dirty="0">
              <a:ea typeface="微软雅黑" panose="020B0503020204020204" pitchFamily="34" charset="-122"/>
            </a:endParaRPr>
          </a:p>
          <a:p>
            <a:endParaRPr lang="zh-CN" altLang="en-US" sz="1600" dirty="0">
              <a:ea typeface="微软雅黑" panose="020B0503020204020204" pitchFamily="34" charset="-122"/>
            </a:endParaRPr>
          </a:p>
          <a:p>
            <a:r>
              <a:rPr lang="en-US" altLang="zh-CN" sz="1600" dirty="0">
                <a:ea typeface="微软雅黑" panose="020B0503020204020204" pitchFamily="34" charset="-122"/>
              </a:rPr>
              <a:t>         </a:t>
            </a:r>
            <a:r>
              <a:rPr lang="zh-CN" altLang="en-US" sz="1600" dirty="0">
                <a:ea typeface="微软雅黑" panose="020B0503020204020204" pitchFamily="34" charset="-122"/>
              </a:rPr>
              <a:t>当子站处于就地控制模式下，子站与主站要保持正常通信，风电场子站上送调度的数据（包括但不限于风电场总有功、风电场理论有功最大可发、子站的运行和控制状态等）要保持正常刷新。</a:t>
            </a:r>
            <a:endParaRPr lang="zh-CN" altLang="en-US" sz="1600" dirty="0">
              <a:ea typeface="微软雅黑" panose="020B0503020204020204" pitchFamily="34" charset="-122"/>
            </a:endParaRPr>
          </a:p>
          <a:p>
            <a:r>
              <a:rPr lang="en-US" altLang="zh-CN" sz="1600" dirty="0">
                <a:ea typeface="微软雅黑" panose="020B0503020204020204" pitchFamily="34" charset="-122"/>
              </a:rPr>
              <a:t>         </a:t>
            </a:r>
            <a:r>
              <a:rPr lang="zh-CN" altLang="en-US" sz="1600" dirty="0">
                <a:ea typeface="微软雅黑" panose="020B0503020204020204" pitchFamily="34" charset="-122"/>
              </a:rPr>
              <a:t>规范引用文件：Q/GDW 11273-2014</a:t>
            </a:r>
            <a:endParaRPr lang="zh-CN" altLang="en-US" sz="1600" dirty="0">
              <a:ea typeface="微软雅黑" panose="020B0503020204020204" pitchFamily="34" charset="-122"/>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046095"/>
          </a:xfrm>
          <a:prstGeom prst="rect">
            <a:avLst/>
          </a:prstGeom>
        </p:spPr>
        <p:txBody>
          <a:bodyPr wrap="square">
            <a:spAutoFit/>
          </a:bodyPr>
          <a:lstStyle/>
          <a:p>
            <a:r>
              <a:rPr lang="zh-CN" altLang="en-US" sz="1600" dirty="0">
                <a:ea typeface="微软雅黑" panose="020B0503020204020204" pitchFamily="34" charset="-122"/>
              </a:rPr>
              <a:t>风电场有功功率控制（</a:t>
            </a:r>
            <a:r>
              <a:rPr lang="en-US" altLang="zh-CN" sz="1600" dirty="0">
                <a:ea typeface="微软雅黑" panose="020B0503020204020204" pitchFamily="34" charset="-122"/>
              </a:rPr>
              <a:t>AGC</a:t>
            </a:r>
            <a:r>
              <a:rPr lang="zh-CN" altLang="en-US" sz="1600" dirty="0">
                <a:ea typeface="微软雅黑" panose="020B0503020204020204" pitchFamily="34" charset="-122"/>
              </a:rPr>
              <a:t>子站）包括三部分：</a:t>
            </a:r>
            <a:endParaRPr lang="zh-CN" altLang="en-US" sz="1600" dirty="0">
              <a:ea typeface="微软雅黑" panose="020B0503020204020204" pitchFamily="34" charset="-122"/>
            </a:endParaRPr>
          </a:p>
          <a:p>
            <a:r>
              <a:rPr lang="en-US" altLang="zh-CN" sz="1600" dirty="0">
                <a:ea typeface="微软雅黑" panose="020B0503020204020204" pitchFamily="34" charset="-122"/>
              </a:rPr>
              <a:t>      </a:t>
            </a:r>
            <a:endParaRPr lang="en-US" altLang="zh-CN" sz="1600" dirty="0">
              <a:ea typeface="微软雅黑" panose="020B0503020204020204" pitchFamily="34" charset="-122"/>
            </a:endParaRPr>
          </a:p>
          <a:p>
            <a:r>
              <a:rPr lang="en-US" altLang="zh-CN" sz="1600" dirty="0">
                <a:ea typeface="微软雅黑" panose="020B0503020204020204" pitchFamily="34" charset="-122"/>
              </a:rPr>
              <a:t>         </a:t>
            </a:r>
            <a:r>
              <a:rPr lang="zh-CN" altLang="en-US" sz="1600" dirty="0">
                <a:ea typeface="微软雅黑" panose="020B0503020204020204" pitchFamily="34" charset="-122"/>
              </a:rPr>
              <a:t>通讯</a:t>
            </a:r>
            <a:r>
              <a:rPr lang="zh-CN" altLang="en-US" sz="1600" dirty="0">
                <a:ea typeface="微软雅黑" panose="020B0503020204020204" pitchFamily="34" charset="-122"/>
              </a:rPr>
              <a:t>终端设备GB/T 13729-2002</a:t>
            </a:r>
            <a:endParaRPr lang="zh-CN" altLang="en-US" sz="1600" dirty="0">
              <a:ea typeface="微软雅黑" panose="020B0503020204020204" pitchFamily="34" charset="-122"/>
            </a:endParaRPr>
          </a:p>
          <a:p>
            <a:r>
              <a:rPr lang="zh-CN" altLang="en-US" sz="1600" dirty="0">
                <a:ea typeface="微软雅黑" panose="020B0503020204020204" pitchFamily="34" charset="-122"/>
              </a:rPr>
              <a:t>         一般由远动终端主机、通信接口、远动执行部件及当地功能部件组成。厂站的测控通讯单元和微机型转发设备也可参照使用。</a:t>
            </a:r>
            <a:endParaRPr lang="zh-CN" altLang="en-US" sz="1600" dirty="0">
              <a:ea typeface="微软雅黑" panose="020B0503020204020204" pitchFamily="34" charset="-122"/>
            </a:endParaRPr>
          </a:p>
          <a:p>
            <a:endParaRPr lang="en-US" altLang="zh-CN" sz="1600" dirty="0">
              <a:ea typeface="微软雅黑" panose="020B0503020204020204" pitchFamily="34" charset="-122"/>
            </a:endParaRPr>
          </a:p>
          <a:p>
            <a:r>
              <a:rPr lang="en-US" altLang="zh-CN" sz="1600" dirty="0">
                <a:ea typeface="微软雅黑" panose="020B0503020204020204" pitchFamily="34" charset="-122"/>
              </a:rPr>
              <a:t>         AGC</a:t>
            </a:r>
            <a:r>
              <a:rPr lang="zh-CN" altLang="en-US" sz="1600" dirty="0">
                <a:ea typeface="微软雅黑" panose="020B0503020204020204" pitchFamily="34" charset="-122"/>
              </a:rPr>
              <a:t>系统 </a:t>
            </a:r>
            <a:r>
              <a:rPr lang="zh-CN" altLang="en-US" sz="1600" dirty="0">
                <a:ea typeface="微软雅黑" panose="020B0503020204020204" pitchFamily="34" charset="-122"/>
                <a:sym typeface="+mn-ea"/>
              </a:rPr>
              <a:t>Q/GDW 11273-2014</a:t>
            </a:r>
            <a:endParaRPr lang="zh-CN" altLang="en-US" sz="1600" dirty="0">
              <a:ea typeface="微软雅黑" panose="020B0503020204020204" pitchFamily="34" charset="-122"/>
            </a:endParaRPr>
          </a:p>
          <a:p>
            <a:r>
              <a:rPr lang="zh-CN" altLang="en-US" sz="1600" dirty="0">
                <a:ea typeface="微软雅黑" panose="020B0503020204020204" pitchFamily="34" charset="-122"/>
              </a:rPr>
              <a:t>         </a:t>
            </a:r>
            <a:r>
              <a:rPr lang="zh-CN" altLang="en-US" sz="1600" dirty="0">
                <a:ea typeface="微软雅黑" panose="020B0503020204020204" pitchFamily="34" charset="-122"/>
                <a:sym typeface="+mn-ea"/>
              </a:rPr>
              <a:t>风电场有功功率自动控制系统负责监视风电场内各风电机组的运行和控制状态，并进行在线有功分配，响应执行</a:t>
            </a:r>
            <a:r>
              <a:rPr lang="en-US" altLang="zh-CN" sz="1600" dirty="0">
                <a:ea typeface="微软雅黑" panose="020B0503020204020204" pitchFamily="34" charset="-122"/>
                <a:sym typeface="+mn-ea"/>
              </a:rPr>
              <a:t>AGC</a:t>
            </a:r>
            <a:r>
              <a:rPr lang="zh-CN" altLang="en-US" sz="1600" dirty="0">
                <a:ea typeface="微软雅黑" panose="020B0503020204020204" pitchFamily="34" charset="-122"/>
                <a:sym typeface="+mn-ea"/>
              </a:rPr>
              <a:t>主站的调度指令或人工指令。</a:t>
            </a:r>
            <a:endParaRPr lang="zh-CN" altLang="en-US" sz="1600" dirty="0">
              <a:ea typeface="微软雅黑" panose="020B0503020204020204" pitchFamily="34" charset="-122"/>
            </a:endParaRPr>
          </a:p>
          <a:p>
            <a:r>
              <a:rPr lang="zh-CN" altLang="en-US" sz="1600" dirty="0">
                <a:ea typeface="微软雅黑" panose="020B0503020204020204" pitchFamily="34" charset="-122"/>
              </a:rPr>
              <a:t>      </a:t>
            </a:r>
            <a:endParaRPr lang="zh-CN" altLang="en-US" sz="1600" dirty="0">
              <a:ea typeface="微软雅黑" panose="020B0503020204020204" pitchFamily="34" charset="-122"/>
            </a:endParaRPr>
          </a:p>
          <a:p>
            <a:r>
              <a:rPr lang="zh-CN" altLang="en-US" sz="1600" dirty="0">
                <a:ea typeface="微软雅黑" panose="020B0503020204020204" pitchFamily="34" charset="-122"/>
              </a:rPr>
              <a:t>         采集系统</a:t>
            </a:r>
            <a:endParaRPr lang="zh-CN" altLang="en-US" sz="1600" dirty="0">
              <a:ea typeface="微软雅黑" panose="020B0503020204020204" pitchFamily="34" charset="-122"/>
            </a:endParaRPr>
          </a:p>
          <a:p>
            <a:r>
              <a:rPr lang="zh-CN" altLang="en-US" sz="1600" dirty="0">
                <a:ea typeface="微软雅黑" panose="020B0503020204020204" pitchFamily="34" charset="-122"/>
              </a:rPr>
              <a:t>         采集风电机组及风电场的实时数据</a:t>
            </a:r>
            <a:endParaRPr lang="zh-CN" altLang="en-US" sz="1600" dirty="0">
              <a:ea typeface="微软雅黑" panose="020B0503020204020204" pitchFamily="34" charset="-122"/>
            </a:endParaRPr>
          </a:p>
        </p:txBody>
      </p:sp>
      <p:graphicFrame>
        <p:nvGraphicFramePr>
          <p:cNvPr id="3" name="对象 2">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42"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10" name="燕尾形 9"/>
          <p:cNvSpPr/>
          <p:nvPr/>
        </p:nvSpPr>
        <p:spPr>
          <a:xfrm>
            <a:off x="418465" y="1239520"/>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燕尾形 3"/>
          <p:cNvSpPr/>
          <p:nvPr/>
        </p:nvSpPr>
        <p:spPr>
          <a:xfrm>
            <a:off x="418465" y="221932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燕尾形 4"/>
          <p:cNvSpPr/>
          <p:nvPr/>
        </p:nvSpPr>
        <p:spPr>
          <a:xfrm>
            <a:off x="418465" y="3185795"/>
            <a:ext cx="354330" cy="1860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291840"/>
          </a:xfrm>
          <a:prstGeom prst="rect">
            <a:avLst/>
          </a:prstGeom>
        </p:spPr>
        <p:txBody>
          <a:bodyPr wrap="square">
            <a:spAutoFit/>
          </a:bodyPr>
          <a:lstStyle/>
          <a:p>
            <a:r>
              <a:rPr lang="zh-CN" altLang="en-US" sz="1600" dirty="0">
                <a:ea typeface="微软雅黑" panose="020B0503020204020204" pitchFamily="34" charset="-122"/>
              </a:rPr>
              <a:t>远动终端设备的主要设计要求</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环境条件</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电源要求</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主要的设计要求：硬件、软件、结构外观及其它等等</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功能要求：采集状态量、模拟量、电度量等等</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基本性能要求：直流模拟量、工频交流模拟量、故障电流、状态量、脉冲量、远动设备与通信系统间的接口电气特性、远动规约、样输出接点容量</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绝缘性能</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电磁兼容性</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机械性能</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连续通电试验</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rPr>
              <a:t>     可靠性</a:t>
            </a:r>
            <a:endParaRPr lang="zh-CN" altLang="en-US" sz="1600" dirty="0">
              <a:ea typeface="微软雅黑" panose="020B0503020204020204" pitchFamily="34" charset="-122"/>
            </a:endParaRPr>
          </a:p>
          <a:p>
            <a:r>
              <a:rPr lang="zh-CN" altLang="en-US" sz="1600" dirty="0">
                <a:ea typeface="微软雅黑" panose="020B0503020204020204" pitchFamily="34" charset="-122"/>
              </a:rPr>
              <a:t>     整机功耗</a:t>
            </a:r>
            <a:endParaRPr lang="zh-CN" altLang="en-US" sz="1600" dirty="0">
              <a:ea typeface="微软雅黑" panose="020B0503020204020204" pitchFamily="34" charset="-122"/>
            </a:endParaRPr>
          </a:p>
        </p:txBody>
      </p:sp>
      <p:graphicFrame>
        <p:nvGraphicFramePr>
          <p:cNvPr id="3" name="对象 2">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206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4" name="流程图: 联系 3"/>
          <p:cNvSpPr/>
          <p:nvPr/>
        </p:nvSpPr>
        <p:spPr>
          <a:xfrm>
            <a:off x="487045" y="105600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联系 4"/>
          <p:cNvSpPr/>
          <p:nvPr/>
        </p:nvSpPr>
        <p:spPr>
          <a:xfrm>
            <a:off x="487045" y="129095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487045" y="152590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487045" y="176085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487045" y="198183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联系 9"/>
          <p:cNvSpPr/>
          <p:nvPr/>
        </p:nvSpPr>
        <p:spPr>
          <a:xfrm>
            <a:off x="487045" y="253365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联系 10"/>
          <p:cNvSpPr/>
          <p:nvPr/>
        </p:nvSpPr>
        <p:spPr>
          <a:xfrm>
            <a:off x="487045" y="273431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487045" y="299275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联系 12"/>
          <p:cNvSpPr/>
          <p:nvPr/>
        </p:nvSpPr>
        <p:spPr>
          <a:xfrm>
            <a:off x="487045" y="321500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87045" y="346583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487045" y="371729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59171"/>
            <a:ext cx="8064896" cy="4276725"/>
          </a:xfrm>
          <a:prstGeom prst="rect">
            <a:avLst/>
          </a:prstGeom>
        </p:spPr>
        <p:txBody>
          <a:bodyPr wrap="square">
            <a:spAutoFit/>
          </a:bodyPr>
          <a:lstStyle/>
          <a:p>
            <a:r>
              <a:rPr lang="en-US" altLang="zh-CN" sz="1600" dirty="0">
                <a:ea typeface="微软雅黑" panose="020B0503020204020204" pitchFamily="34" charset="-122"/>
              </a:rPr>
              <a:t>AGC</a:t>
            </a:r>
            <a:r>
              <a:rPr lang="zh-CN" altLang="en-US" sz="1600" dirty="0">
                <a:ea typeface="微软雅黑" panose="020B0503020204020204" pitchFamily="34" charset="-122"/>
              </a:rPr>
              <a:t>系统的主要设计要求</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基本要求</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控制策略</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rPr>
              <a:t>              分别对控制对象（可控机组或机组群）、控制目标（目标偏差、启停机次数、机组出力均衡）、控制约束（上下限、启停机次数、动作时间间隔）提出要求</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功能要求：</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实时监控：监控风电场及风电机组的实时数据、运行状态、控制状态等</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控制功能：调度有功指令分配功能、分钟变化率限制功率、具备接收主站下发的紧急切除有功指令、并网点为多段母线指令接收功能、风场无功调压能力与调节速率约束等</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异常处理：报警功能、自动转就地控制功能、安全闭锁功能</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人工干预：人工设置子站的运行状态、控制状态、闭锁</a:t>
            </a:r>
            <a:r>
              <a:rPr lang="en-US" altLang="zh-CN" sz="1600" dirty="0">
                <a:ea typeface="微软雅黑" panose="020B0503020204020204" pitchFamily="34" charset="-122"/>
                <a:sym typeface="+mn-ea"/>
              </a:rPr>
              <a:t>/</a:t>
            </a:r>
            <a:r>
              <a:rPr lang="zh-CN" altLang="en-US" sz="1600" dirty="0">
                <a:ea typeface="微软雅黑" panose="020B0503020204020204" pitchFamily="34" charset="-122"/>
                <a:sym typeface="+mn-ea"/>
              </a:rPr>
              <a:t>解锁状态；具备控制测试功能；具备权限管理功能、具备系统管理与参数设置功能</a:t>
            </a:r>
            <a:endParaRPr lang="zh-CN" altLang="en-US" sz="1600" dirty="0">
              <a:ea typeface="微软雅黑" panose="020B0503020204020204" pitchFamily="34" charset="-122"/>
              <a:sym typeface="+mn-ea"/>
            </a:endParaRPr>
          </a:p>
          <a:p>
            <a:r>
              <a:rPr lang="zh-CN" altLang="en-US" sz="1600" dirty="0">
                <a:ea typeface="微软雅黑" panose="020B0503020204020204" pitchFamily="34" charset="-122"/>
                <a:sym typeface="+mn-ea"/>
              </a:rPr>
              <a:t>              统计分析：历史的风电场与风机数据统计、导出功能</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通讯接口：与风电机组监控系统、风场升压站监控系统通讯、通讯规约报文监视功能</a:t>
            </a:r>
            <a:endParaRPr lang="zh-CN" altLang="en-US" sz="1600" dirty="0">
              <a:ea typeface="微软雅黑" panose="020B0503020204020204" pitchFamily="34" charset="-122"/>
            </a:endParaRPr>
          </a:p>
          <a:p>
            <a:r>
              <a:rPr lang="zh-CN" altLang="en-US" sz="1600" dirty="0">
                <a:ea typeface="微软雅黑" panose="020B0503020204020204" pitchFamily="34" charset="-122"/>
                <a:sym typeface="+mn-ea"/>
              </a:rPr>
              <a:t>     性能指标：子站投运率、子站合格率、控制精度要求、实时性要求（控制周期、采集周期、数据上送刷新周期、控制指令响应时间）</a:t>
            </a:r>
            <a:endParaRPr lang="zh-CN" altLang="en-US" sz="1600" dirty="0">
              <a:ea typeface="微软雅黑" panose="020B0503020204020204" pitchFamily="34" charset="-122"/>
            </a:endParaRPr>
          </a:p>
        </p:txBody>
      </p:sp>
      <p:graphicFrame>
        <p:nvGraphicFramePr>
          <p:cNvPr id="3" name="对象 2">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3088"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2463800"/>
                        <a:ext cx="914400" cy="215900"/>
                      </a:xfrm>
                      <a:prstGeom prst="rect">
                        <a:avLst/>
                      </a:prstGeom>
                    </p:spPr>
                  </p:pic>
                </p:oleObj>
              </mc:Fallback>
            </mc:AlternateContent>
          </a:graphicData>
        </a:graphic>
      </p:graphicFrame>
      <p:sp>
        <p:nvSpPr>
          <p:cNvPr id="4" name="流程图: 联系 3"/>
          <p:cNvSpPr/>
          <p:nvPr/>
        </p:nvSpPr>
        <p:spPr>
          <a:xfrm>
            <a:off x="487045" y="105600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联系 4"/>
          <p:cNvSpPr/>
          <p:nvPr/>
        </p:nvSpPr>
        <p:spPr>
          <a:xfrm>
            <a:off x="487045" y="129095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487045" y="203200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p:nvPr/>
        </p:nvSpPr>
        <p:spPr>
          <a:xfrm>
            <a:off x="487045" y="4214495"/>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p:nvPr/>
        </p:nvSpPr>
        <p:spPr>
          <a:xfrm>
            <a:off x="487045" y="4450080"/>
            <a:ext cx="75565" cy="7556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5"/>
          <p:cNvSpPr>
            <a:spLocks noGrp="1"/>
          </p:cNvSpPr>
          <p:nvPr>
            <p:ph sz="quarter" idx="4294967295"/>
          </p:nvPr>
        </p:nvSpPr>
        <p:spPr>
          <a:xfrm rot="2711700">
            <a:off x="8073861" y="-84134"/>
            <a:ext cx="1439862" cy="827088"/>
          </a:xfrm>
        </p:spPr>
        <p:txBody>
          <a:bodyPr lIns="91440" tIns="45720" rIns="91440" bIns="45720" anchor="ctr"/>
          <a:lstStyle>
            <a:lvl1pPr lvl="0">
              <a:defRPr sz="2400"/>
            </a:lvl1pPr>
            <a:lvl2pPr lvl="1">
              <a:defRPr sz="2000"/>
            </a:lvl2pPr>
            <a:lvl3pPr lvl="2">
              <a:defRPr sz="1800"/>
            </a:lvl3pPr>
            <a:lvl4pPr lvl="3">
              <a:defRPr sz="1600"/>
            </a:lvl4pPr>
            <a:lvl5pPr lvl="4">
              <a:defRPr sz="1600"/>
            </a:lvl5pPr>
          </a:lstStyle>
          <a:p>
            <a:pPr marL="0" lv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目</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录</a:t>
            </a:r>
            <a:endParaRPr lang="zh-CN" altLang="en-US" sz="2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18420" y="206589"/>
            <a:ext cx="4153580" cy="276860"/>
          </a:xfrm>
          <a:prstGeom prst="rect">
            <a:avLst/>
          </a:prstGeom>
          <a:noFill/>
        </p:spPr>
        <p:txBody>
          <a:bodyPr vert="horz" wrap="square" lIns="0" tIns="0" rIns="0" bIns="0" rtlCol="0" anchor="ctr">
            <a:spAutoFit/>
          </a:bodyPr>
          <a:lstStyle/>
          <a:p>
            <a:pPr defTabSz="685800"/>
            <a:r>
              <a:rPr lang="en-US" altLang="zh-CN" b="1" dirty="0">
                <a:solidFill>
                  <a:srgbClr val="0070C0"/>
                </a:solidFill>
                <a:latin typeface="Impact" panose="020B0806030902050204" pitchFamily="34" charset="0"/>
                <a:ea typeface="微软雅黑" panose="020B0503020204020204" pitchFamily="34" charset="-122"/>
              </a:rPr>
              <a:t>1.1.</a:t>
            </a:r>
            <a:r>
              <a:rPr lang="zh-CN" altLang="en-US" b="1" dirty="0">
                <a:solidFill>
                  <a:srgbClr val="0070C0"/>
                </a:solidFill>
                <a:latin typeface="Impact" panose="020B0806030902050204" pitchFamily="34" charset="0"/>
                <a:ea typeface="微软雅黑" panose="020B0503020204020204" pitchFamily="34" charset="-122"/>
              </a:rPr>
              <a:t>项目简介</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 name="矩形 1"/>
          <p:cNvSpPr/>
          <p:nvPr/>
        </p:nvSpPr>
        <p:spPr>
          <a:xfrm>
            <a:off x="323528" y="669966"/>
            <a:ext cx="8064896" cy="337185"/>
          </a:xfrm>
          <a:prstGeom prst="rect">
            <a:avLst/>
          </a:prstGeom>
        </p:spPr>
        <p:txBody>
          <a:bodyPr wrap="square">
            <a:spAutoFit/>
          </a:bodyPr>
          <a:lstStyle/>
          <a:p>
            <a:r>
              <a:rPr lang="zh-CN" altLang="en-US" sz="1600" dirty="0">
                <a:ea typeface="微软雅黑" panose="020B0503020204020204" pitchFamily="34" charset="-122"/>
              </a:rPr>
              <a:t>风电场有功功率控制典型结构图</a:t>
            </a:r>
            <a:endParaRPr lang="zh-CN" altLang="en-US" sz="1600" dirty="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6540" y="1014730"/>
            <a:ext cx="8472170" cy="3806190"/>
          </a:xfrm>
          <a:prstGeom prst="rect">
            <a:avLst/>
          </a:prstGeom>
        </p:spPr>
      </p:pic>
      <p:pic>
        <p:nvPicPr>
          <p:cNvPr id="4" name="图片 3"/>
          <p:cNvPicPr>
            <a:picLocks noChangeAspect="1"/>
          </p:cNvPicPr>
          <p:nvPr/>
        </p:nvPicPr>
        <p:blipFill>
          <a:blip r:embed="rId2"/>
          <a:stretch>
            <a:fillRect/>
          </a:stretch>
        </p:blipFill>
        <p:spPr>
          <a:xfrm>
            <a:off x="256540" y="1014730"/>
            <a:ext cx="8684260" cy="3860800"/>
          </a:xfrm>
          <a:prstGeom prst="rect">
            <a:avLst/>
          </a:prstGeom>
        </p:spPr>
      </p:pic>
    </p:spTree>
  </p:cSld>
  <p:clrMapOvr>
    <a:masterClrMapping/>
  </p:clrMapOvr>
  <p:transition spd="slow">
    <p:pull/>
  </p:transition>
</p:sld>
</file>

<file path=ppt/tags/tag1.xml><?xml version="1.0" encoding="utf-8"?>
<p:tagLst xmlns:p="http://schemas.openxmlformats.org/presentationml/2006/main">
  <p:tag name="KSO_WM_SLIDE_MODEL_TYPE" val="numdg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量云立项汇报材料</Template>
  <TotalTime>0</TotalTime>
  <Words>4225</Words>
  <Application>WPS 演示</Application>
  <PresentationFormat>全屏显示(16:9)</PresentationFormat>
  <Paragraphs>459</Paragraphs>
  <Slides>22</Slides>
  <Notes>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22</vt:i4>
      </vt:variant>
    </vt:vector>
  </HeadingPairs>
  <TitlesOfParts>
    <vt:vector size="39" baseType="lpstr">
      <vt:lpstr>Arial</vt:lpstr>
      <vt:lpstr>宋体</vt:lpstr>
      <vt:lpstr>Wingdings</vt:lpstr>
      <vt:lpstr>微软雅黑</vt:lpstr>
      <vt:lpstr>Agency FB</vt:lpstr>
      <vt:lpstr>Adobe 宋体 Std L</vt:lpstr>
      <vt:lpstr>Impact</vt:lpstr>
      <vt:lpstr>Arial Unicode MS</vt:lpstr>
      <vt:lpstr>Calibri</vt:lpstr>
      <vt:lpstr>Broadway</vt:lpstr>
      <vt:lpstr>等线</vt:lpstr>
      <vt:lpstr>幼圆</vt:lpstr>
      <vt:lpstr>1_Office 主题</vt:lpstr>
      <vt:lpstr>2_Office 主题</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量云立项材料</dc:title>
  <dc:creator>陈宏霞</dc:creator>
  <cp:lastModifiedBy>LX</cp:lastModifiedBy>
  <cp:revision>517</cp:revision>
  <cp:lastPrinted>2017-02-05T08:44:00Z</cp:lastPrinted>
  <dcterms:created xsi:type="dcterms:W3CDTF">2019-01-16T05:46:00Z</dcterms:created>
  <dcterms:modified xsi:type="dcterms:W3CDTF">2019-08-05T01:19:15Z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