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7" r:id="rId5"/>
  </p:sldMasterIdLst>
  <p:notesMasterIdLst>
    <p:notesMasterId r:id="rId8"/>
  </p:notesMasterIdLst>
  <p:sldIdLst>
    <p:sldId id="542" r:id="rId6"/>
    <p:sldId id="922" r:id="rId7"/>
    <p:sldId id="530" r:id="rId9"/>
    <p:sldId id="512" r:id="rId10"/>
    <p:sldId id="939" r:id="rId11"/>
    <p:sldId id="522" r:id="rId12"/>
    <p:sldId id="942" r:id="rId13"/>
    <p:sldId id="944" r:id="rId14"/>
    <p:sldId id="528" r:id="rId15"/>
    <p:sldId id="924" r:id="rId16"/>
    <p:sldId id="949" r:id="rId17"/>
    <p:sldId id="943" r:id="rId18"/>
    <p:sldId id="306" r:id="rId19"/>
  </p:sldIdLst>
  <p:sldSz cx="9144000" cy="6858000" type="screen4x3"/>
  <p:notesSz cx="10234295" cy="7102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100" kern="1200">
        <a:solidFill>
          <a:schemeClr val="tx1"/>
        </a:solidFill>
        <a:latin typeface="FrutigerNext LT Regular" pitchFamily="2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100" kern="1200">
        <a:solidFill>
          <a:schemeClr val="tx1"/>
        </a:solidFill>
        <a:latin typeface="FrutigerNext LT Regular" pitchFamily="2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100" kern="1200">
        <a:solidFill>
          <a:schemeClr val="tx1"/>
        </a:solidFill>
        <a:latin typeface="FrutigerNext LT Regular" pitchFamily="2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100" kern="1200">
        <a:solidFill>
          <a:schemeClr val="tx1"/>
        </a:solidFill>
        <a:latin typeface="FrutigerNext LT Regular" pitchFamily="2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100" kern="1200">
        <a:solidFill>
          <a:schemeClr val="tx1"/>
        </a:solidFill>
        <a:latin typeface="FrutigerNext LT Regular" pitchFamily="2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FrutigerNext LT Regular" pitchFamily="2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FrutigerNext LT Regular" pitchFamily="2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FrutigerNext LT Regular" pitchFamily="2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FrutigerNext LT Regular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4F80BD"/>
    <a:srgbClr val="0000CC"/>
    <a:srgbClr val="391BA5"/>
    <a:srgbClr val="990033"/>
    <a:srgbClr val="0066FF"/>
    <a:srgbClr val="FF5050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79" autoAdjust="0"/>
  </p:normalViewPr>
  <p:slideViewPr>
    <p:cSldViewPr snapToObjects="1">
      <p:cViewPr varScale="1">
        <p:scale>
          <a:sx n="79" d="100"/>
          <a:sy n="79" d="100"/>
        </p:scale>
        <p:origin x="1570" y="72"/>
      </p:cViewPr>
      <p:guideLst>
        <p:guide orient="horz" pos="2000"/>
        <p:guide pos="28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-618" y="-102"/>
      </p:cViewPr>
      <p:guideLst>
        <p:guide orient="horz" pos="2210"/>
        <p:guide pos="3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66" tIns="49533" rIns="99066" bIns="49533" numCol="1" anchor="t" anchorCtr="0" compatLnSpc="1"/>
          <a:lstStyle>
            <a:lvl1pPr eaLnBrk="1" hangingPunct="1">
              <a:defRPr sz="13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66" tIns="49533" rIns="99066" bIns="49533" numCol="1" anchor="t" anchorCtr="0" compatLnSpc="1"/>
          <a:lstStyle>
            <a:lvl1pPr algn="r" eaLnBrk="1" hangingPunct="1">
              <a:defRPr sz="13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fld id="{D2EEF2B3-164C-47F1-AEF8-858F4E4D1E40}" type="datetimeFigureOut">
              <a:rPr lang="en-US" altLang="zh-CN"/>
            </a:fld>
            <a:endParaRPr lang="en-US" altLang="zh-CN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342481" y="533400"/>
            <a:ext cx="3549651" cy="2662238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3438"/>
            <a:ext cx="8186737" cy="3195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66" tIns="49533" rIns="99066" bIns="49533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66" tIns="49533" rIns="99066" bIns="49533" numCol="1" anchor="b" anchorCtr="0" compatLnSpc="1"/>
          <a:lstStyle>
            <a:lvl1pPr eaLnBrk="1" hangingPunct="1">
              <a:defRPr sz="13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endParaRPr lang="zh-CN" altLang="zh-CN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6875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66" tIns="49533" rIns="99066" bIns="49533" numCol="1" anchor="b" anchorCtr="0" compatLnSpc="1"/>
          <a:lstStyle>
            <a:lvl1pPr algn="r" eaLnBrk="1" hangingPunct="1">
              <a:defRPr sz="13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fld id="{39CEC05B-3906-4992-910B-4748159875D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DE1E38-AB66-457E-B520-843F9103DC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047" y="744538"/>
            <a:ext cx="4963583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031C7-A97A-4B3D-B11F-B8701A7D07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www.Temobi.com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0B0691-FF38-48AB-AD19-2AD3283F295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6D998-C3EA-4BCC-B34E-3A206A5E9B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A4028-E824-4C4F-A881-ECE82FEFF5E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17EB2-168E-4B7D-B3EB-80B7F7FBD0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F6ACA-8D36-4415-81D3-76EEB6BD1A3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EC1AD-5365-40B1-B64E-70372EE79B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516DD-B629-4EB8-9218-BF44C9DE77BE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D586C-C4CB-4CF9-8A5C-42E7E78966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882527-4D94-4AC8-BD3D-9B9FCD6CE606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5C948-5F7C-4F27-836D-D171DE62B0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F3D66C-7754-44BC-9099-95E4F16C7DC1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07BB9-B0BF-494B-B571-39DC021CE4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5FB280-F46A-4FF6-96C9-B8F44B558ABA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34940-4B55-4794-B79A-0916AC04E0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D41D8-B845-4A8D-9E45-738C8D372604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9224B-5FBE-42F9-83A3-67759BE16C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5F64E0-C62A-4508-9F99-5F3CA76FA0AC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C1763-2DD2-4D63-A185-BDC27EBE50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E55507-A960-4CFF-A91A-F5B23733E4C1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DCE6F-84B0-4E78-8F30-9C3FB067B5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856A10-2E4E-4F68-A42A-652983901DD5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BAD05-18A1-4087-B27F-F4C8BE44D8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84207" y="0"/>
            <a:ext cx="59597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6061" y="0"/>
            <a:ext cx="70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1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1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1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4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14026" y="0"/>
            <a:ext cx="66299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/>
          <p:nvPr userDrawn="1"/>
        </p:nvSpPr>
        <p:spPr>
          <a:xfrm>
            <a:off x="581" y="0"/>
            <a:ext cx="2513442" cy="68580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50000">
                <a:srgbClr val="FDFDFD"/>
              </a:gs>
              <a:gs pos="100000">
                <a:srgbClr val="FEFEF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5" tIns="34268" rIns="68535" bIns="34268" rtlCol="0" anchor="ctr"/>
          <a:lstStyle/>
          <a:p>
            <a:pPr algn="ctr"/>
            <a:endParaRPr lang="en-US" sz="110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1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DCFA-E099-4767-8DDB-397B93BE8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52DC-8C0C-46C5-84F4-62AD13DD4A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fld id="{E8590C27-190C-47BD-B395-78654B61CCEB}" type="datetimeFigureOut">
              <a:rPr lang="en-US" altLang="zh-CN"/>
            </a:fld>
            <a:endParaRPr lang="en-US" altLang="zh-CN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endParaRPr lang="zh-CN" altLang="zh-CN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fld id="{DD1CD578-F26B-4571-A1D2-4CCEDCF88F8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78651"/>
            <a:ext cx="8229600" cy="658084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 spd="slow">
    <p:pull/>
  </p:transition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78651"/>
            <a:ext cx="8229600" cy="658084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slow">
    <p:pull/>
  </p:transition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" y="764704"/>
            <a:ext cx="9144000" cy="33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5"/>
          <p:cNvSpPr txBox="1"/>
          <p:nvPr/>
        </p:nvSpPr>
        <p:spPr>
          <a:xfrm>
            <a:off x="1115616" y="4293374"/>
            <a:ext cx="6936740" cy="11074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项目看板系统</a:t>
            </a:r>
            <a:endParaRPr lang="zh-CN" altLang="en-US" sz="4800" b="1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项目结项报告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60232" y="5733346"/>
            <a:ext cx="1410084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7043738" cy="550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>
                <a:solidFill>
                  <a:srgbClr val="0000CC"/>
                </a:solidFill>
                <a:latin typeface="+mj-ea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3200" b="1" dirty="0">
              <a:solidFill>
                <a:srgbClr val="0000CC"/>
              </a:solidFill>
              <a:latin typeface="+mj-ea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23215" y="764540"/>
            <a:ext cx="1920240" cy="368300"/>
          </a:xfrm>
          <a:prstGeom prst="rect">
            <a:avLst/>
          </a:prstGeom>
          <a:noFill/>
          <a:ln w="9525" cmpd="sng">
            <a:noFill/>
            <a:prstDash val="dash"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/>
              <a:t>（成果图片</a:t>
            </a:r>
            <a:r>
              <a:rPr lang="zh-CN" altLang="en-US" sz="1200" dirty="0"/>
              <a:t>）</a:t>
            </a:r>
            <a:endParaRPr lang="zh-CN" altLang="en-US" sz="1200" dirty="0"/>
          </a:p>
        </p:txBody>
      </p:sp>
      <p:pic>
        <p:nvPicPr>
          <p:cNvPr id="20" name="图片 20" descr="电脑的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836295"/>
            <a:ext cx="5939790" cy="2378710"/>
          </a:xfrm>
          <a:prstGeom prst="rect">
            <a:avLst/>
          </a:prstGeom>
        </p:spPr>
      </p:pic>
      <p:pic>
        <p:nvPicPr>
          <p:cNvPr id="33" name="图片 33" descr="蓝色屏幕的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572510"/>
            <a:ext cx="4349115" cy="2407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5" y="4580890"/>
            <a:ext cx="391414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7043738" cy="550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>
                <a:solidFill>
                  <a:srgbClr val="0000CC"/>
                </a:solidFill>
                <a:latin typeface="+mj-ea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3200" b="1" dirty="0">
              <a:solidFill>
                <a:srgbClr val="0000CC"/>
              </a:solidFill>
              <a:latin typeface="+mj-ea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23215" y="764540"/>
            <a:ext cx="1920240" cy="368300"/>
          </a:xfrm>
          <a:prstGeom prst="rect">
            <a:avLst/>
          </a:prstGeom>
          <a:noFill/>
          <a:ln w="9525" cmpd="sng">
            <a:noFill/>
            <a:prstDash val="dash"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dirty="0"/>
              <a:t>（成果图片</a:t>
            </a:r>
            <a:r>
              <a:rPr lang="zh-CN" altLang="en-US" sz="1200" dirty="0"/>
              <a:t>）</a:t>
            </a:r>
            <a:endParaRPr lang="zh-CN" altLang="en-US" sz="1200" dirty="0"/>
          </a:p>
        </p:txBody>
      </p:sp>
      <p:pic>
        <p:nvPicPr>
          <p:cNvPr id="4" name="图片 3" descr="WeChat Image_20210831134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196975"/>
            <a:ext cx="3168650" cy="2376805"/>
          </a:xfrm>
          <a:prstGeom prst="rect">
            <a:avLst/>
          </a:prstGeom>
        </p:spPr>
      </p:pic>
      <p:pic>
        <p:nvPicPr>
          <p:cNvPr id="6" name="图片 5" descr="WeChat Image_202108311342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149090"/>
            <a:ext cx="3241040" cy="2430780"/>
          </a:xfrm>
          <a:prstGeom prst="rect">
            <a:avLst/>
          </a:prstGeom>
        </p:spPr>
      </p:pic>
      <p:pic>
        <p:nvPicPr>
          <p:cNvPr id="7" name="图片 6" descr="WeChat Image_2021083113421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655" y="404495"/>
            <a:ext cx="3832860" cy="2874645"/>
          </a:xfrm>
          <a:prstGeom prst="rect">
            <a:avLst/>
          </a:prstGeom>
        </p:spPr>
      </p:pic>
      <p:pic>
        <p:nvPicPr>
          <p:cNvPr id="8" name="图片 7" descr="WeChat Image_202108311342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435" y="4004945"/>
            <a:ext cx="3397885" cy="2548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/>
        </p:nvSpPr>
        <p:spPr>
          <a:xfrm>
            <a:off x="0" y="179388"/>
            <a:ext cx="7043738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0000CC"/>
                </a:solidFill>
                <a:latin typeface="+mj-ea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3200" b="1" dirty="0">
              <a:solidFill>
                <a:srgbClr val="0000CC"/>
              </a:solidFill>
              <a:latin typeface="+mj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37185" y="1102995"/>
          <a:ext cx="8203565" cy="41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05"/>
                <a:gridCol w="2246630"/>
                <a:gridCol w="2103755"/>
                <a:gridCol w="2352675"/>
              </a:tblGrid>
              <a:tr h="415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/>
                        <a:t>项目启动时间</a:t>
                      </a:r>
                      <a:endParaRPr lang="zh-CN" altLang="en-US" sz="1200" b="1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/>
                        <a:t>计划工期</a:t>
                      </a:r>
                      <a:endParaRPr lang="zh-CN" altLang="en-US" sz="1200" b="1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/>
                        <a:t>实际工期</a:t>
                      </a:r>
                      <a:endParaRPr lang="zh-CN" altLang="en-US" sz="1200" b="1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/>
                        <a:t>总体进度情况</a:t>
                      </a:r>
                      <a:endParaRPr lang="zh-CN" altLang="en-US" sz="1200" b="1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414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ym typeface="+mn-ea"/>
                        </a:rPr>
                        <a:t>2021-06-15</a:t>
                      </a:r>
                      <a:endParaRPr lang="en-US" altLang="zh-CN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ym typeface="+mn-ea"/>
                        </a:rPr>
                        <a:t>54</a:t>
                      </a:r>
                      <a:r>
                        <a:rPr lang="zh-CN" altLang="en-US" sz="1200" b="0">
                          <a:sym typeface="+mn-ea"/>
                        </a:rPr>
                        <a:t>天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>
                          <a:sym typeface="+mn-ea"/>
                        </a:rPr>
                        <a:t>62</a:t>
                      </a:r>
                      <a:r>
                        <a:rPr lang="zh-CN" altLang="en-US" sz="1200" b="0">
                          <a:sym typeface="+mn-ea"/>
                        </a:rPr>
                        <a:t>天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rgbClr val="FF0000"/>
                          </a:solidFill>
                          <a:sym typeface="+mn-ea"/>
                        </a:rPr>
                        <a:t>延期</a:t>
                      </a:r>
                      <a:r>
                        <a:rPr lang="en-US" altLang="zh-CN" sz="1200" b="0">
                          <a:solidFill>
                            <a:srgbClr val="FF0000"/>
                          </a:solidFill>
                          <a:sym typeface="+mn-ea"/>
                        </a:rPr>
                        <a:t>8</a:t>
                      </a:r>
                      <a:r>
                        <a:rPr lang="zh-CN" altLang="en-US" sz="1200" b="0">
                          <a:solidFill>
                            <a:srgbClr val="FF0000"/>
                          </a:solidFill>
                          <a:sym typeface="+mn-ea"/>
                        </a:rPr>
                        <a:t>天完成</a:t>
                      </a:r>
                      <a:endParaRPr lang="zh-CN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15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需求数量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完成数量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完成情况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备注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414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/>
                        <a:t>4</a:t>
                      </a:r>
                      <a:endParaRPr lang="en-US" altLang="zh-CN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/>
                        <a:t>4</a:t>
                      </a:r>
                      <a:endParaRPr lang="en-US" altLang="zh-CN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/>
                        <a:t>已完成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过程中发</a:t>
                      </a:r>
                      <a:r>
                        <a:rPr lang="zh-CN" altLang="en-US" sz="1200" b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需求确认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添加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5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计划成本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实际成本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投入情况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备注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414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/>
                        <a:t>8</a:t>
                      </a:r>
                      <a:r>
                        <a:rPr lang="zh-CN" altLang="en-US" sz="1200" b="0"/>
                        <a:t>万元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/>
                        <a:t>8</a:t>
                      </a:r>
                      <a:r>
                        <a:rPr lang="zh-CN" altLang="en-US" sz="1200" b="0"/>
                        <a:t>万元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/>
                        <a:t>节省</a:t>
                      </a:r>
                      <a:r>
                        <a:rPr lang="en-US" altLang="zh-CN" sz="1200" b="0"/>
                        <a:t>0</a:t>
                      </a:r>
                      <a:r>
                        <a:rPr lang="zh-CN" altLang="en-US" sz="1200" b="0"/>
                        <a:t>万元</a:t>
                      </a:r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94665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项目总体进度、需求、成本情况原因分析（按期、提前完成或延期完成经验总结）</a:t>
                      </a:r>
                      <a:endParaRPr lang="zh-CN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 anchor="ctr"/>
                </a:tc>
              </a:tr>
              <a:tr h="6070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原因分析</a:t>
                      </a:r>
                      <a:r>
                        <a:rPr lang="en-US" altLang="zh-CN" sz="12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zh-CN" altLang="en-US" sz="1200" b="1">
                          <a:solidFill>
                            <a:schemeClr val="bg1"/>
                          </a:solidFill>
                          <a:sym typeface="+mn-ea"/>
                        </a:rPr>
                        <a:t>进度</a:t>
                      </a:r>
                      <a:endParaRPr lang="zh-CN" altLang="en-US" sz="12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开发人员有优先级更高的任务，导致未能按期投入开发</a:t>
                      </a:r>
                      <a:endParaRPr lang="zh-CN" altLang="en-US" sz="1200"/>
                    </a:p>
                  </a:txBody>
                  <a:tcPr anchor="ctr"/>
                </a:tc>
                <a:tc hMerge="1">
                  <a:tcPr anchor="ctr"/>
                </a:tc>
                <a:tc hMerge="1">
                  <a:tcPr anchor="ctr"/>
                </a:tc>
              </a:tr>
              <a:tr h="6070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sym typeface="+mn-ea"/>
                        </a:rPr>
                        <a:t>原因分析</a:t>
                      </a:r>
                      <a:r>
                        <a:rPr lang="en-US" altLang="zh-CN" sz="1200" b="1">
                          <a:solidFill>
                            <a:schemeClr val="bg1"/>
                          </a:solidFill>
                          <a:sym typeface="+mn-ea"/>
                        </a:rPr>
                        <a:t>-</a:t>
                      </a:r>
                      <a:r>
                        <a:rPr lang="zh-CN" altLang="en-US" sz="1200" b="1">
                          <a:solidFill>
                            <a:schemeClr val="bg1"/>
                          </a:solidFill>
                          <a:sym typeface="+mn-ea"/>
                        </a:rPr>
                        <a:t>成本</a:t>
                      </a:r>
                      <a:endParaRPr lang="zh-CN" altLang="en-US" sz="12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投入项目中的相关人员成本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cPr anchor="ctr"/>
                </a:tc>
                <a:tc hMerge="1"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57250"/>
            <a:ext cx="9141620" cy="27337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66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683568" y="2272478"/>
            <a:ext cx="8151497" cy="1102519"/>
          </a:xfrm>
          <a:prstGeom prst="rect">
            <a:avLst/>
          </a:prstGeom>
        </p:spPr>
        <p:txBody>
          <a:bodyPr vert="horz" lIns="68544" tIns="34272" rIns="68544" bIns="342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5400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sym typeface="Impact" panose="020B0806030902050204" pitchFamily="34" charset="0"/>
              </a:rPr>
              <a:t>Thank </a:t>
            </a:r>
            <a:r>
              <a:rPr lang="en-US" altLang="zh-CN" sz="5400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微软雅黑" panose="020B0503020204020204" pitchFamily="34" charset="-122"/>
                <a:sym typeface="Impact" panose="020B0806030902050204" pitchFamily="34" charset="0"/>
              </a:rPr>
              <a:t>You</a:t>
            </a:r>
            <a:endParaRPr lang="zh-CN" altLang="en-US" sz="2400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859270"/>
            <a:ext cx="9141620" cy="141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40153" y="4842774"/>
            <a:ext cx="3173712" cy="935952"/>
            <a:chOff x="1097176" y="1215642"/>
            <a:chExt cx="2595895" cy="765549"/>
          </a:xfrm>
        </p:grpSpPr>
        <p:pic>
          <p:nvPicPr>
            <p:cNvPr id="9" name="Picture 1" descr="LOGO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r="26726" b="43598"/>
            <a:stretch>
              <a:fillRect/>
            </a:stretch>
          </p:blipFill>
          <p:spPr bwMode="auto">
            <a:xfrm>
              <a:off x="1097176" y="1215642"/>
              <a:ext cx="833719" cy="76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" descr="LOGO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76"/>
            <a:stretch>
              <a:fillRect/>
            </a:stretch>
          </p:blipFill>
          <p:spPr bwMode="auto">
            <a:xfrm>
              <a:off x="1835696" y="1344613"/>
              <a:ext cx="1857375" cy="588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2797044"/>
            <a:ext cx="1781270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2132857"/>
            <a:ext cx="1781270" cy="6527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800" b="1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rPr>
              <a:t>目录页</a:t>
            </a:r>
            <a:endParaRPr lang="zh-CN" altLang="en-US" sz="3800" b="1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563888" y="1173929"/>
            <a:ext cx="4709691" cy="48968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61" tIns="45680" rIns="91361" bIns="45680"/>
          <a:lstStyle/>
          <a:p>
            <a:pPr marL="0" indent="0" latinLnBrk="0">
              <a:spcBef>
                <a:spcPts val="1200"/>
              </a:spcBef>
              <a:buClr>
                <a:srgbClr val="3333FF"/>
              </a:buClr>
              <a:buSzPct val="75000"/>
              <a:buFont typeface="+mj-ea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一、组织架构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spcBef>
                <a:spcPts val="1200"/>
              </a:spcBef>
              <a:buClr>
                <a:srgbClr val="3333FF"/>
              </a:buClr>
              <a:buSzPct val="75000"/>
              <a:buFont typeface="+mj-ea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二、需求完成情况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spcBef>
                <a:spcPts val="1200"/>
              </a:spcBef>
              <a:buClr>
                <a:srgbClr val="3333FF"/>
              </a:buClr>
              <a:buSzPct val="75000"/>
              <a:buFont typeface="+mj-ea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三、项目进度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spcBef>
                <a:spcPts val="1200"/>
              </a:spcBef>
              <a:buClr>
                <a:srgbClr val="3333FF"/>
              </a:buClr>
              <a:buSzPct val="75000"/>
              <a:buFont typeface="+mj-ea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交付清单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spcBef>
                <a:spcPts val="1200"/>
              </a:spcBef>
              <a:buClr>
                <a:srgbClr val="3333FF"/>
              </a:buClr>
              <a:buSzPct val="75000"/>
              <a:buFont typeface="+mj-ea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成果展示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spcBef>
                <a:spcPts val="1200"/>
              </a:spcBef>
              <a:buClr>
                <a:srgbClr val="3333FF"/>
              </a:buClr>
              <a:buSzPct val="75000"/>
              <a:buFont typeface="+mj-ea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项目总结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2"/>
          <p:cNvSpPr>
            <a:spLocks noGrp="1"/>
          </p:cNvSpPr>
          <p:nvPr>
            <p:ph type="title" idx="4294967295"/>
          </p:nvPr>
        </p:nvSpPr>
        <p:spPr>
          <a:xfrm>
            <a:off x="0" y="182563"/>
            <a:ext cx="7043738" cy="638175"/>
          </a:xfrm>
        </p:spPr>
        <p:txBody>
          <a:bodyPr/>
          <a:lstStyle/>
          <a:p>
            <a:pPr algn="l"/>
            <a:r>
              <a:rPr lang="zh-CN" altLang="en-US" sz="2800" dirty="0">
                <a:latin typeface="+mj-ea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16255" y="1052830"/>
          <a:ext cx="8121650" cy="292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70"/>
                <a:gridCol w="1902460"/>
                <a:gridCol w="5659120"/>
              </a:tblGrid>
              <a:tr h="6642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序号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职能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姓名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项目经理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张若愚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5664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UI</a:t>
                      </a:r>
                      <a:r>
                        <a:rPr lang="zh-CN" altLang="en-US" sz="1200"/>
                        <a:t>设计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张琳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5657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后台开发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张若愚、王毅龙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565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前端开发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许会璞</a:t>
                      </a: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7043738" cy="6397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CC"/>
                </a:solidFill>
                <a:latin typeface="+mj-ea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需求完成情况</a:t>
            </a:r>
            <a:endParaRPr lang="zh-CN" altLang="en-US" sz="2800" dirty="0">
              <a:latin typeface="+mj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71550" y="1412240"/>
          <a:ext cx="7323455" cy="31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65"/>
                <a:gridCol w="1763395"/>
                <a:gridCol w="3977640"/>
                <a:gridCol w="1087755"/>
              </a:tblGrid>
              <a:tr h="938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序号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需求项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详细描述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完成情况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9378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项目信息可视化模块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1.</a:t>
                      </a:r>
                      <a:r>
                        <a:rPr lang="zh-CN" altLang="en-US" sz="1200"/>
                        <a:t>通过图形表格展示项目的进程状态；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2.</a:t>
                      </a:r>
                      <a:r>
                        <a:rPr lang="zh-CN" altLang="en-US" sz="1200"/>
                        <a:t>根据项目所处的阶段分类排列展示；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3.</a:t>
                      </a:r>
                      <a:r>
                        <a:rPr lang="zh-CN" altLang="en-US" sz="1200"/>
                        <a:t>接收用户上传数据并展示相关信息；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已完成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1309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后台管理模块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1.</a:t>
                      </a:r>
                      <a:r>
                        <a:rPr lang="zh-CN" altLang="en-US" sz="1200"/>
                        <a:t>支持分角色的权限管理；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2.</a:t>
                      </a:r>
                      <a:r>
                        <a:rPr lang="zh-CN" altLang="en-US" sz="1200"/>
                        <a:t>支持添加状态；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3.</a:t>
                      </a:r>
                      <a:r>
                        <a:rPr lang="zh-CN" altLang="en-US" sz="1200"/>
                        <a:t>支持对项目信息的增删改查功能；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4.</a:t>
                      </a:r>
                      <a:r>
                        <a:rPr lang="zh-CN" altLang="en-US" sz="1200"/>
                        <a:t>支持实时保存数据入库；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5.</a:t>
                      </a:r>
                      <a:r>
                        <a:rPr lang="zh-CN" altLang="en-US" sz="1200"/>
                        <a:t>支持人员管理、菜单管理、日志管理等后台管理功能；</a:t>
                      </a: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已完成</a:t>
                      </a: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7043738" cy="6397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CC"/>
                </a:solidFill>
                <a:latin typeface="+mj-ea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95605" y="1052830"/>
          <a:ext cx="8364220" cy="53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"/>
                <a:gridCol w="1106170"/>
                <a:gridCol w="1167130"/>
                <a:gridCol w="3215640"/>
                <a:gridCol w="989965"/>
                <a:gridCol w="1513205"/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序号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计划完成时间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实际完成时间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工作内容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完成情况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原因分析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2021-06-20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2021-06-20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需求分析：项目需求范围，确定系统功能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按期完成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2021-06-29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2021-06-29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软件设计：系统概要设计、</a:t>
                      </a:r>
                      <a:r>
                        <a:rPr lang="en-US" altLang="zh-CN" sz="1200"/>
                        <a:t>UI</a:t>
                      </a:r>
                      <a:r>
                        <a:rPr lang="zh-CN" altLang="en-US" sz="1200"/>
                        <a:t>设计等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按期完成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2021-07-04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2021-07-04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环境准备：开发环境搭建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按期完成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2021-07-11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2021-07-11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开发后台管理模块：角色管理、权限管理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按期完成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2021-07-14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2021-07-14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开发后台管理模块：信息的增删改查、实时保存数据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按期完成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2021-07-22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2021-07-22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开发后台管理模块：菜单管理、日志管理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按期完成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7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2021-07-27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2021-08-03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开发前台展示功能：搭建项目框架，登录页面、首页的新建+修改功能开发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延期完成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开发人员有优先级更高的任务，导致未能按期投入开发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8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2021-08-03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2021-08-06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开发前台展示功能：项目维度的新建+修改功能开发、人员表页面的任务分配功能开发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延期完成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开发人员有优先级更高的任务，导致未能按期投入开发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9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2021-08-08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2021-08-08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接口对接、前后端数据联调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延期完成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前项延期所导致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10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2021-08-12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2021-08-12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部门内部评审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延期完成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前项延期所导致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2021-08-18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2021-08-18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/>
                        <a:t>测试、试运行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延期完成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前项延期所导致</a:t>
                      </a: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0" y="176213"/>
            <a:ext cx="7043738" cy="638175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0000CC"/>
                </a:solidFill>
                <a:latin typeface="+mj-ea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交付清单—项目过程文档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67360" y="1124585"/>
          <a:ext cx="817626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/>
                <a:gridCol w="4470400"/>
                <a:gridCol w="1221740"/>
                <a:gridCol w="1925955"/>
              </a:tblGrid>
              <a:tr h="490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序号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技术文档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交付状况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存放路径、地点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kumimoji="0" 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立项文件（</a:t>
                      </a:r>
                      <a:r>
                        <a:rPr lang="zh-CN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签批版</a:t>
                      </a:r>
                      <a:r>
                        <a:rPr kumimoji="0" 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立项书、立项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PPT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关于项目看板系统项目经理任命的通知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项目看板系统需求说明书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项目看板系统概要设计说明书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kumimoji="0" 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sym typeface="宋体" panose="02010600030101010101" pitchFamily="2" charset="-122"/>
                        </a:rPr>
                        <a:t>结项文件（</a:t>
                      </a:r>
                      <a:r>
                        <a:rPr lang="zh-CN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结题报告、结项报告</a:t>
                      </a:r>
                      <a:r>
                        <a:rPr lang="en-US" altLang="zh-CN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PPT</a:t>
                      </a: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  <a:endParaRPr kumimoji="0" 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0" y="176213"/>
            <a:ext cx="7043738" cy="63817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交付清单—技术文档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67360" y="1124585"/>
          <a:ext cx="8176260" cy="358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/>
                <a:gridCol w="4470400"/>
                <a:gridCol w="1221740"/>
                <a:gridCol w="1925955"/>
              </a:tblGrid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序号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技术文档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交付状况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存放路径、地点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项目看板系统功能描述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项目看板系统产品使用手册</a:t>
                      </a:r>
                      <a:endParaRPr lang="zh-CN" altLang="en-US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项目看板系统产品部署手册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项目看板系统UI界面设计效果图-压缩包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项目看板系统数据接口文档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项目看板系统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sym typeface="宋体" panose="02010600030101010101" pitchFamily="2" charset="-122"/>
                        </a:rPr>
                        <a:t>数据库设计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0" y="176213"/>
            <a:ext cx="7043738" cy="63817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交付清单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软件系统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67360" y="1124585"/>
          <a:ext cx="8148320" cy="81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"/>
                <a:gridCol w="4455160"/>
                <a:gridCol w="1217295"/>
                <a:gridCol w="1919605"/>
              </a:tblGrid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序号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技术文档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交付状况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存放路径、地点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anose="020B0604030504040204" pitchFamily="34" charset="0"/>
                        <a:buNone/>
                        <a:defRPr/>
                      </a:pP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项目看板系统</a:t>
                      </a:r>
                      <a:r>
                        <a:rPr lang="en-US" altLang="zh-CN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</a:t>
                      </a:r>
                      <a:r>
                        <a:rPr lang="zh-CN" alt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软件系统平台</a:t>
                      </a:r>
                      <a:endParaRPr lang="zh-CN" altLang="en-US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已交付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7043738" cy="550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>
                <a:solidFill>
                  <a:srgbClr val="0000CC"/>
                </a:solidFill>
                <a:latin typeface="+mj-ea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后续需求和维护计划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矩形 1"/>
          <p:cNvSpPr>
            <a:spLocks noChangeArrowheads="1"/>
          </p:cNvSpPr>
          <p:nvPr/>
        </p:nvSpPr>
        <p:spPr bwMode="auto">
          <a:xfrm>
            <a:off x="395789" y="981234"/>
            <a:ext cx="8449369" cy="3169285"/>
          </a:xfrm>
          <a:prstGeom prst="rect">
            <a:avLst/>
          </a:prstGeom>
          <a:noFill/>
          <a:ln w="9525" cmpd="sng">
            <a:noFill/>
            <a:prstDash val="dash"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系统的响应速度：目前系统数据库中的数据数量并不是很多，若后续数据量持续增加，需优化系统的响应速度；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维护计划：维护对数据库中数据的稳定性和安全性的维护；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59044814-9de1-4311-94b3-57f42a31fdfa}"/>
  <p:tag name="TABLE_ENDDRAG_ORIGIN_RECT" val="639*274"/>
  <p:tag name="TABLE_ENDDRAG_RECT" val="40*82*639*274"/>
</p:tagLst>
</file>

<file path=ppt/tags/tag2.xml><?xml version="1.0" encoding="utf-8"?>
<p:tagLst xmlns:p="http://schemas.openxmlformats.org/presentationml/2006/main">
  <p:tag name="KSO_WM_UNIT_TABLE_BEAUTIFY" val="smartTable{cde01854-0031-4d0b-8daa-9bc10602a4eb}"/>
  <p:tag name="TABLE_ENDDRAG_ORIGIN_RECT" val="576*250"/>
  <p:tag name="TABLE_ENDDRAG_RECT" val="76*111*576*250"/>
</p:tagLst>
</file>

<file path=ppt/tags/tag3.xml><?xml version="1.0" encoding="utf-8"?>
<p:tagLst xmlns:p="http://schemas.openxmlformats.org/presentationml/2006/main">
  <p:tag name="KSO_WM_UNIT_TABLE_BEAUTIFY" val="smartTable{cde01854-0031-4d0b-8daa-9bc10602a4eb}"/>
  <p:tag name="TABLE_ENDDRAG_ORIGIN_RECT" val="658*220"/>
  <p:tag name="TABLE_ENDDRAG_RECT" val="25*94*658*220"/>
</p:tagLst>
</file>

<file path=ppt/tags/tag4.xml><?xml version="1.0" encoding="utf-8"?>
<p:tagLst xmlns:p="http://schemas.openxmlformats.org/presentationml/2006/main">
  <p:tag name="KSO_WM_UNIT_TABLE_BEAUTIFY" val="smartTable{e8a3307e-78df-4ca3-b85d-6a979969e742}"/>
  <p:tag name="TABLE_ENDDRAG_ORIGIN_RECT" val="643*270"/>
  <p:tag name="TABLE_ENDDRAG_RECT" val="36*88*643*270"/>
</p:tagLst>
</file>

<file path=ppt/tags/tag5.xml><?xml version="1.0" encoding="utf-8"?>
<p:tagLst xmlns:p="http://schemas.openxmlformats.org/presentationml/2006/main">
  <p:tag name="KSO_WM_UNIT_TABLE_BEAUTIFY" val="smartTable{e8a3307e-78df-4ca3-b85d-6a979969e742}"/>
  <p:tag name="TABLE_ENDDRAG_ORIGIN_RECT" val="643*270"/>
  <p:tag name="TABLE_ENDDRAG_RECT" val="36*88*643*270"/>
</p:tagLst>
</file>

<file path=ppt/tags/tag6.xml><?xml version="1.0" encoding="utf-8"?>
<p:tagLst xmlns:p="http://schemas.openxmlformats.org/presentationml/2006/main">
  <p:tag name="KSO_WM_UNIT_TABLE_BEAUTIFY" val="smartTable{e8a3307e-78df-4ca3-b85d-6a979969e742}"/>
  <p:tag name="TABLE_ENDDRAG_ORIGIN_RECT" val="641*233"/>
  <p:tag name="TABLE_ENDDRAG_RECT" val="36*88*641*233"/>
</p:tagLst>
</file>

<file path=ppt/tags/tag7.xml><?xml version="1.0" encoding="utf-8"?>
<p:tagLst xmlns:p="http://schemas.openxmlformats.org/presentationml/2006/main">
  <p:tag name="KSO_WM_UNIT_TABLE_BEAUTIFY" val="smartTable{b35ecc4f-c4ca-43e1-90db-5291eaa1a3c9}"/>
  <p:tag name="TABLE_ENDDRAG_ORIGIN_RECT" val="645*330"/>
  <p:tag name="TABLE_ENDDRAG_RECT" val="26*86*645*330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16427" tIns="9856" rIns="16427" bIns="9856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16427" tIns="9856" rIns="16427" bIns="9856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演示</Application>
  <PresentationFormat>全屏显示(4:3)</PresentationFormat>
  <Paragraphs>405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FrutigerNext LT Regular</vt:lpstr>
      <vt:lpstr>Calibri</vt:lpstr>
      <vt:lpstr>Times New Roman</vt:lpstr>
      <vt:lpstr>楷体_GB2312</vt:lpstr>
      <vt:lpstr>新宋体</vt:lpstr>
      <vt:lpstr>微软雅黑</vt:lpstr>
      <vt:lpstr>Agency FB</vt:lpstr>
      <vt:lpstr>Adobe 宋体 Std L</vt:lpstr>
      <vt:lpstr>Calibri</vt:lpstr>
      <vt:lpstr>Verdana</vt:lpstr>
      <vt:lpstr>华文楷体</vt:lpstr>
      <vt:lpstr>Broadway</vt:lpstr>
      <vt:lpstr>Impact</vt:lpstr>
      <vt:lpstr>Arial Unicode MS</vt:lpstr>
      <vt:lpstr>1_自定义设计方案</vt:lpstr>
      <vt:lpstr>自定义设计方案</vt:lpstr>
      <vt:lpstr>2_Office 主题</vt:lpstr>
      <vt:lpstr>1_Office 主题</vt:lpstr>
      <vt:lpstr>PowerPoint 演示文稿</vt:lpstr>
      <vt:lpstr>PowerPoint 演示文稿</vt:lpstr>
      <vt:lpstr> 组织架构</vt:lpstr>
      <vt:lpstr> 需求完成情况</vt:lpstr>
      <vt:lpstr> 项目进度</vt:lpstr>
      <vt:lpstr> 交付清单—项目过程文档</vt:lpstr>
      <vt:lpstr> 交付清单—技术文档</vt:lpstr>
      <vt:lpstr> 交付清单—软件系统</vt:lpstr>
      <vt:lpstr> 后续需求和维护计划</vt:lpstr>
      <vt:lpstr> 成果展示</vt:lpstr>
      <vt:lpstr> 成果展示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融创天下</dc:title>
  <dc:creator>AZLian,Seamoon</dc:creator>
  <cp:lastModifiedBy>31089</cp:lastModifiedBy>
  <cp:revision>2616</cp:revision>
  <cp:lastPrinted>2010-04-28T09:37:00Z</cp:lastPrinted>
  <dcterms:created xsi:type="dcterms:W3CDTF">2013-05-21T09:29:00Z</dcterms:created>
  <dcterms:modified xsi:type="dcterms:W3CDTF">2021-08-31T08:58:44Z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5AF20FAD5B0A42688B44E2878B455E04</vt:lpwstr>
  </property>
</Properties>
</file>