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83" r:id="rId3"/>
    <p:sldId id="413" r:id="rId4"/>
    <p:sldId id="652" r:id="rId5"/>
    <p:sldId id="651" r:id="rId6"/>
    <p:sldId id="650" r:id="rId7"/>
    <p:sldId id="656" r:id="rId8"/>
    <p:sldId id="653" r:id="rId9"/>
    <p:sldId id="658" r:id="rId10"/>
    <p:sldId id="654" r:id="rId11"/>
    <p:sldId id="659" r:id="rId12"/>
    <p:sldId id="607" r:id="rId13"/>
    <p:sldId id="660" r:id="rId14"/>
    <p:sldId id="661" r:id="rId15"/>
    <p:sldId id="662" r:id="rId16"/>
    <p:sldId id="663" r:id="rId17"/>
    <p:sldId id="664" r:id="rId18"/>
    <p:sldId id="665" r:id="rId19"/>
    <p:sldId id="655" r:id="rId20"/>
    <p:sldId id="624" r:id="rId21"/>
    <p:sldId id="299"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A4D"/>
    <a:srgbClr val="251A4B"/>
    <a:srgbClr val="241A4B"/>
    <a:srgbClr val="271A4A"/>
    <a:srgbClr val="2A1947"/>
    <a:srgbClr val="2C1845"/>
    <a:srgbClr val="2B1945"/>
    <a:srgbClr val="2E1842"/>
    <a:srgbClr val="30173F"/>
    <a:srgbClr val="281A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7" autoAdjust="0"/>
    <p:restoredTop sz="94660"/>
  </p:normalViewPr>
  <p:slideViewPr>
    <p:cSldViewPr snapToGrid="0" showGuides="1">
      <p:cViewPr varScale="1">
        <p:scale>
          <a:sx n="86" d="100"/>
          <a:sy n="86" d="100"/>
        </p:scale>
        <p:origin x="509" y="38"/>
      </p:cViewPr>
      <p:guideLst>
        <p:guide orient="horz" pos="1971"/>
        <p:guide pos="37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E1B26-6A74-492D-B04F-94149A6AB4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E11CD-7E61-4104-986A-C7D1C4657F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381000" y="685800"/>
            <a:ext cx="6096000" cy="3429000"/>
          </a:xfrm>
        </p:spPr>
      </p:sp>
      <p:sp>
        <p:nvSpPr>
          <p:cNvPr id="35843" name="备注占位符 2"/>
          <p:cNvSpPr>
            <a:spLocks noGrp="1"/>
          </p:cNvSpPr>
          <p:nvPr>
            <p:ph type="body" idx="1"/>
          </p:nvPr>
        </p:nvSpPr>
        <p:spPr>
          <a:noFill/>
        </p:spPr>
        <p:txBody>
          <a:bodyPr/>
          <a:lstStyle/>
          <a:p>
            <a:endParaRPr lang="zh-CN" altLang="en-US"/>
          </a:p>
        </p:txBody>
      </p:sp>
      <p:sp>
        <p:nvSpPr>
          <p:cNvPr id="3584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8FCC471-CB13-434A-A2C5-16150248550D}"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0A598E-1133-4548-9FE0-915161A360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331433"/>
            </a:gs>
            <a:gs pos="100000">
              <a:srgbClr val="061C52"/>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A598E-1133-4548-9FE0-915161A360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BEFEC-ADBD-4CB6-92E8-EF20253A43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幻灯片" r:id="rId1" imgW="5080" imgH="5080" progId="">
                  <p:embed/>
                </p:oleObj>
              </mc:Choice>
              <mc:Fallback>
                <p:oleObj name="think-cell 幻灯片" r:id="rId1" imgW="5080" imgH="5080" progId="">
                  <p:embed/>
                  <p:pic>
                    <p:nvPicPr>
                      <p:cNvPr id="0" name="图片 2048"/>
                      <p:cNvPicPr>
                        <a:picLocks noChangeAspect="1"/>
                      </p:cNvPicPr>
                      <p:nvPr/>
                    </p:nvPicPr>
                    <p:blipFill>
                      <a:blip r:embed="rId2"/>
                      <a:stretch>
                        <a:fillRect/>
                      </a:stretch>
                    </p:blipFill>
                    <p:spPr>
                      <a:xfrm>
                        <a:off x="1588" y="1588"/>
                        <a:ext cx="1588" cy="1588"/>
                      </a:xfrm>
                      <a:prstGeom prst="rect">
                        <a:avLst/>
                      </a:prstGeom>
                      <a:noFill/>
                      <a:ln w="9525">
                        <a:noFill/>
                      </a:ln>
                    </p:spPr>
                  </p:pic>
                </p:oleObj>
              </mc:Fallback>
            </mc:AlternateContent>
          </a:graphicData>
        </a:graphic>
      </p:graphicFrame>
      <p:sp>
        <p:nvSpPr>
          <p:cNvPr id="7" name="Rectangle 3"/>
          <p:cNvSpPr txBox="1">
            <a:spLocks noChangeArrowheads="1"/>
          </p:cNvSpPr>
          <p:nvPr/>
        </p:nvSpPr>
        <p:spPr bwMode="auto">
          <a:xfrm>
            <a:off x="2891199" y="2615045"/>
            <a:ext cx="6894548" cy="10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4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rPr>
              <a:t>项目看板系统阶段汇报</a:t>
            </a:r>
            <a:endParaRPr lang="zh-CN" altLang="en-US" sz="44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5874" y="249964"/>
            <a:ext cx="2088233" cy="605655"/>
          </a:xfrm>
          <a:prstGeom prst="rect">
            <a:avLst/>
          </a:prstGeom>
        </p:spPr>
      </p:pic>
      <p:sp>
        <p:nvSpPr>
          <p:cNvPr id="6" name="TextBox 7"/>
          <p:cNvSpPr txBox="1"/>
          <p:nvPr/>
        </p:nvSpPr>
        <p:spPr>
          <a:xfrm>
            <a:off x="10152767" y="6429659"/>
            <a:ext cx="1928733" cy="276999"/>
          </a:xfrm>
          <a:prstGeom prst="rect">
            <a:avLst/>
          </a:prstGeom>
          <a:noFill/>
        </p:spPr>
        <p:txBody>
          <a:bodyPr wrap="none" rtlCol="0">
            <a:spAutoFit/>
          </a:bodyPr>
          <a:lstStyle/>
          <a:p>
            <a:r>
              <a:rPr lang="en-US" altLang="zh-CN" sz="1200" dirty="0">
                <a:solidFill>
                  <a:schemeClr val="bg1">
                    <a:lumMod val="95000"/>
                  </a:schemeClr>
                </a:solidFill>
                <a:latin typeface="微软雅黑" panose="020B0503020204020204" pitchFamily="34" charset="-122"/>
                <a:ea typeface="微软雅黑" panose="020B0503020204020204" pitchFamily="34" charset="-122"/>
              </a:rPr>
              <a:t>Copyright </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深圳量云能源 </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439762" y="115921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91210" y="1261110"/>
            <a:ext cx="3277235" cy="645160"/>
          </a:xfrm>
          <a:prstGeom prst="rect">
            <a:avLst/>
          </a:prstGeom>
          <a:noFill/>
        </p:spPr>
        <p:txBody>
          <a:bodyPr wrap="square" rtlCol="0" anchor="t">
            <a:spAutoFit/>
          </a:bodyPr>
          <a:p>
            <a:pPr algn="l" latinLnBrk="0"/>
            <a:r>
              <a:rPr lang="zh-CN" altLang="en-US" sz="3600" dirty="0">
                <a:gradFill>
                  <a:gsLst>
                    <a:gs pos="75000">
                      <a:srgbClr val="FEFEFF"/>
                    </a:gs>
                    <a:gs pos="25000">
                      <a:srgbClr val="FDFEFF"/>
                    </a:gs>
                    <a:gs pos="0">
                      <a:schemeClr val="bg1">
                        <a:alpha val="0"/>
                      </a:schemeClr>
                    </a:gs>
                    <a:gs pos="100000">
                      <a:schemeClr val="bg1">
                        <a:alpha val="20000"/>
                      </a:schemeClr>
                    </a:gs>
                  </a:gsLst>
                  <a:lin ang="0" scaled="0"/>
                </a:gradFill>
                <a:latin typeface="微软雅黑" panose="020B0503020204020204" pitchFamily="34" charset="-122"/>
                <a:ea typeface="微软雅黑" panose="020B0503020204020204" pitchFamily="34" charset="-122"/>
                <a:cs typeface="微软雅黑" panose="020B0503020204020204" pitchFamily="34" charset="-122"/>
                <a:sym typeface="+mn-ea"/>
              </a:rPr>
              <a:t>项目深度剖析</a:t>
            </a:r>
            <a:r>
              <a:rPr lang="en-US" altLang="ko-KR" sz="3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ko-KR" sz="36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7991475" y="4717415"/>
            <a:ext cx="1960880" cy="1014730"/>
          </a:xfrm>
          <a:prstGeom prst="rect">
            <a:avLst/>
          </a:prstGeom>
          <a:noFill/>
        </p:spPr>
        <p:txBody>
          <a:bodyPr wrap="none" rtlCol="0" anchor="t">
            <a:spAutoFit/>
          </a:bodyPr>
          <a:p>
            <a:pPr algn="l" latinLnBrk="0">
              <a:buClrTx/>
              <a:buSzTx/>
              <a:buFontTx/>
              <a:defRPr/>
            </a:pPr>
            <a:r>
              <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rPr>
              <a:t>汇报人：张若愚</a:t>
            </a:r>
            <a:endPar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endParaRPr>
          </a:p>
          <a:p>
            <a:pPr algn="l" latinLnBrk="0">
              <a:buClrTx/>
              <a:buSzTx/>
              <a:buFontTx/>
              <a:defRPr/>
            </a:pPr>
            <a:endPar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endParaRPr>
          </a:p>
          <a:p>
            <a:pPr algn="ctr" latinLnBrk="0">
              <a:buClrTx/>
              <a:buSzTx/>
              <a:buFontTx/>
              <a:defRPr/>
            </a:pPr>
            <a:r>
              <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rPr>
              <a:t>2021.10.1</a:t>
            </a:r>
            <a:r>
              <a:rPr lang="en-US" altLang="zh-CN"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rPr>
              <a:t>3</a:t>
            </a:r>
            <a:r>
              <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rPr>
              <a:t> </a:t>
            </a:r>
            <a:endParaRPr lang="zh-CN" altLang="en-US" sz="2000" b="1" dirty="0">
              <a:ln w="19050">
                <a:solidFill>
                  <a:schemeClr val="bg1"/>
                </a:solidFill>
              </a:ln>
              <a:solidFill>
                <a:schemeClr val="accent1">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8435"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bg1"/>
                </a:solidFill>
                <a:latin typeface="微软雅黑" panose="020B0503020204020204" pitchFamily="34" charset="-122"/>
              </a:rPr>
              <a:t>项目完成情况</a:t>
            </a:r>
            <a:endParaRPr lang="zh-CN" altLang="en-US" sz="280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495F2F5-12AB-47A4-A3EC-DB5C20C636C5}"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8" name="Rounded Rectangle 4"/>
          <p:cNvSpPr/>
          <p:nvPr/>
        </p:nvSpPr>
        <p:spPr>
          <a:xfrm>
            <a:off x="193600" y="1342253"/>
            <a:ext cx="11084358" cy="431631"/>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ndParaRPr>
          </a:p>
        </p:txBody>
      </p:sp>
      <p:sp>
        <p:nvSpPr>
          <p:cNvPr id="9" name="TextBox 8"/>
          <p:cNvSpPr txBox="1"/>
          <p:nvPr/>
        </p:nvSpPr>
        <p:spPr>
          <a:xfrm>
            <a:off x="250727" y="1404141"/>
            <a:ext cx="1296482"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模块当前阶段：</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99284" y="1404141"/>
            <a:ext cx="1150488"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当前状态：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ounded Rectangle 17"/>
          <p:cNvSpPr/>
          <p:nvPr/>
        </p:nvSpPr>
        <p:spPr>
          <a:xfrm>
            <a:off x="3692671" y="1445400"/>
            <a:ext cx="948954" cy="225337"/>
          </a:xfrm>
          <a:prstGeom prst="round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bg1"/>
                </a:solidFill>
                <a:latin typeface="微软雅黑" panose="020B0503020204020204" pitchFamily="34" charset="-122"/>
              </a:rPr>
              <a:t>模块可展示</a:t>
            </a:r>
            <a:endParaRPr lang="zh-CN" altLang="en-US" sz="1100" b="1" dirty="0">
              <a:solidFill>
                <a:schemeClr val="bg1"/>
              </a:solidFill>
              <a:latin typeface="微软雅黑" panose="020B0503020204020204" pitchFamily="34" charset="-122"/>
            </a:endParaRPr>
          </a:p>
        </p:txBody>
      </p:sp>
      <p:sp>
        <p:nvSpPr>
          <p:cNvPr id="18455" name="TextBox 31"/>
          <p:cNvSpPr txBox="1">
            <a:spLocks noChangeArrowheads="1"/>
          </p:cNvSpPr>
          <p:nvPr/>
        </p:nvSpPr>
        <p:spPr bwMode="auto">
          <a:xfrm>
            <a:off x="7678914" y="3933628"/>
            <a:ext cx="3189629" cy="73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4200"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defTabSz="58420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defTabSz="5842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5842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5842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584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584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584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584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latinLnBrk="1">
              <a:spcBef>
                <a:spcPct val="0"/>
              </a:spcBef>
              <a:buFontTx/>
              <a:buNone/>
            </a:pPr>
            <a:r>
              <a:rPr lang="en-US" altLang="zh-CN" sz="1400">
                <a:solidFill>
                  <a:srgbClr val="000000"/>
                </a:solidFill>
                <a:latin typeface="宋体" panose="02010600030101010101" pitchFamily="2" charset="-122"/>
                <a:ea typeface="宋体" panose="02010600030101010101" pitchFamily="2" charset="-122"/>
              </a:rPr>
              <a:t>1</a:t>
            </a:r>
            <a:r>
              <a:rPr lang="zh-CN" altLang="en-US" sz="1400">
                <a:solidFill>
                  <a:srgbClr val="000000"/>
                </a:solidFill>
                <a:latin typeface="宋体" panose="02010600030101010101" pitchFamily="2" charset="-122"/>
                <a:ea typeface="宋体" panose="02010600030101010101" pitchFamily="2" charset="-122"/>
              </a:rPr>
              <a:t>、</a:t>
            </a:r>
            <a:r>
              <a:rPr lang="zh-CN" altLang="zh-CN" sz="1400">
                <a:solidFill>
                  <a:srgbClr val="000000"/>
                </a:solidFill>
                <a:latin typeface="宋体" panose="02010600030101010101" pitchFamily="2" charset="-122"/>
                <a:ea typeface="宋体" panose="02010600030101010101" pitchFamily="2" charset="-122"/>
              </a:rPr>
              <a:t>实现了</a:t>
            </a:r>
            <a:r>
              <a:rPr lang="zh-CN" altLang="en-US" sz="1400">
                <a:solidFill>
                  <a:srgbClr val="000000"/>
                </a:solidFill>
                <a:latin typeface="宋体" panose="02010600030101010101" pitchFamily="2" charset="-122"/>
                <a:ea typeface="宋体" panose="02010600030101010101" pitchFamily="2" charset="-122"/>
              </a:rPr>
              <a:t>风电场的全局监视</a:t>
            </a:r>
            <a:r>
              <a:rPr lang="zh-CN" altLang="zh-CN" sz="1400">
                <a:solidFill>
                  <a:srgbClr val="000000"/>
                </a:solidFill>
                <a:latin typeface="宋体" panose="02010600030101010101" pitchFamily="2" charset="-122"/>
                <a:ea typeface="宋体" panose="02010600030101010101" pitchFamily="2" charset="-122"/>
              </a:rPr>
              <a:t>。</a:t>
            </a:r>
            <a:endParaRPr lang="zh-CN" altLang="zh-CN" sz="1400">
              <a:solidFill>
                <a:srgbClr val="000000"/>
              </a:solidFill>
              <a:latin typeface="宋体" panose="02010600030101010101" pitchFamily="2" charset="-122"/>
              <a:ea typeface="宋体" panose="02010600030101010101" pitchFamily="2" charset="-122"/>
            </a:endParaRPr>
          </a:p>
          <a:p>
            <a:pPr eaLnBrk="1" latinLnBrk="1">
              <a:spcBef>
                <a:spcPct val="0"/>
              </a:spcBef>
              <a:buFontTx/>
              <a:buNone/>
            </a:pPr>
            <a:r>
              <a:rPr lang="en-US" altLang="zh-CN" sz="1400">
                <a:solidFill>
                  <a:srgbClr val="000000"/>
                </a:solidFill>
                <a:latin typeface="宋体" panose="02010600030101010101" pitchFamily="2" charset="-122"/>
                <a:ea typeface="宋体" panose="02010600030101010101" pitchFamily="2" charset="-122"/>
              </a:rPr>
              <a:t>2</a:t>
            </a:r>
            <a:r>
              <a:rPr lang="zh-CN" altLang="en-US" sz="1400">
                <a:solidFill>
                  <a:srgbClr val="000000"/>
                </a:solidFill>
                <a:latin typeface="宋体" panose="02010600030101010101" pitchFamily="2" charset="-122"/>
                <a:ea typeface="宋体" panose="02010600030101010101" pitchFamily="2" charset="-122"/>
              </a:rPr>
              <a:t>、</a:t>
            </a:r>
            <a:r>
              <a:rPr lang="zh-CN" altLang="zh-CN" sz="1400">
                <a:solidFill>
                  <a:srgbClr val="000000"/>
                </a:solidFill>
                <a:latin typeface="宋体" panose="02010600030101010101" pitchFamily="2" charset="-122"/>
                <a:ea typeface="宋体" panose="02010600030101010101" pitchFamily="2" charset="-122"/>
              </a:rPr>
              <a:t>实现了</a:t>
            </a:r>
            <a:r>
              <a:rPr lang="zh-CN" altLang="en-US" sz="1400">
                <a:solidFill>
                  <a:srgbClr val="000000"/>
                </a:solidFill>
                <a:latin typeface="宋体" panose="02010600030101010101" pitchFamily="2" charset="-122"/>
                <a:ea typeface="宋体" panose="02010600030101010101" pitchFamily="2" charset="-122"/>
              </a:rPr>
              <a:t>风电场及其设备、人员的全局综合告警</a:t>
            </a:r>
            <a:r>
              <a:rPr lang="zh-CN" altLang="zh-CN" sz="1400">
                <a:solidFill>
                  <a:srgbClr val="000000"/>
                </a:solidFill>
                <a:latin typeface="宋体" panose="02010600030101010101" pitchFamily="2" charset="-122"/>
                <a:ea typeface="宋体" panose="02010600030101010101" pitchFamily="2" charset="-122"/>
              </a:rPr>
              <a:t>。</a:t>
            </a:r>
            <a:endParaRPr lang="zh-CN" altLang="zh-CN" sz="1400">
              <a:solidFill>
                <a:srgbClr val="000000"/>
              </a:solidFill>
              <a:latin typeface="宋体" panose="02010600030101010101" pitchFamily="2" charset="-122"/>
              <a:ea typeface="宋体" panose="02010600030101010101" pitchFamily="2" charset="-122"/>
            </a:endParaRPr>
          </a:p>
        </p:txBody>
      </p:sp>
      <p:sp>
        <p:nvSpPr>
          <p:cNvPr id="35" name="Rounded Rectangle 6"/>
          <p:cNvSpPr/>
          <p:nvPr/>
        </p:nvSpPr>
        <p:spPr>
          <a:xfrm>
            <a:off x="1547209" y="1445400"/>
            <a:ext cx="791853" cy="225337"/>
          </a:xfrm>
          <a:prstGeom prst="roundRect">
            <a:avLst/>
          </a:prstGeom>
          <a:solidFill>
            <a:srgbClr val="16EA58"/>
          </a:solidFill>
          <a:ln>
            <a:solidFill>
              <a:schemeClr val="bg1">
                <a:lumMod val="85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tx1">
                    <a:lumMod val="85000"/>
                    <a:lumOff val="15000"/>
                  </a:schemeClr>
                </a:solidFill>
                <a:latin typeface="微软雅黑" panose="020B0503020204020204" pitchFamily="34" charset="-122"/>
              </a:rPr>
              <a:t>开发完成</a:t>
            </a:r>
            <a:endParaRPr lang="zh-CN" altLang="en-US" sz="1100" b="1" dirty="0">
              <a:solidFill>
                <a:schemeClr val="tx1">
                  <a:lumMod val="85000"/>
                  <a:lumOff val="15000"/>
                </a:schemeClr>
              </a:solidFill>
              <a:latin typeface="微软雅黑" panose="020B0503020204020204" pitchFamily="34" charset="-122"/>
            </a:endParaRPr>
          </a:p>
        </p:txBody>
      </p:sp>
      <p:sp>
        <p:nvSpPr>
          <p:cNvPr id="18459"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首页展示</a:t>
            </a:r>
            <a:endParaRPr lang="zh-CN" altLang="en-US" sz="1800" b="1" dirty="0">
              <a:solidFill>
                <a:schemeClr val="bg1"/>
              </a:solidFill>
              <a:ea typeface="宋体" panose="02010600030101010101" pitchFamily="2" charset="-122"/>
            </a:endParaRPr>
          </a:p>
        </p:txBody>
      </p:sp>
      <p:sp>
        <p:nvSpPr>
          <p:cNvPr id="5" name="Rectangle 41"/>
          <p:cNvSpPr/>
          <p:nvPr/>
        </p:nvSpPr>
        <p:spPr>
          <a:xfrm>
            <a:off x="6534785" y="2748915"/>
            <a:ext cx="2843530" cy="267779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sym typeface="+mn-ea"/>
              </a:rPr>
              <a:t>实际完成：</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sym typeface="+mn-ea"/>
              </a:rPr>
              <a:t>1、根据项目所处的阶段分类排列展示；</a:t>
            </a:r>
            <a:endParaRPr lang="zh-CN" altLang="en-US" sz="1400" dirty="0">
              <a:solidFill>
                <a:schemeClr val="tx1"/>
              </a:solidFill>
              <a:ea typeface="宋体" panose="02010600030101010101" pitchFamily="2" charset="-122"/>
              <a:sym typeface="+mn-ea"/>
            </a:endParaRPr>
          </a:p>
          <a:p>
            <a:pPr>
              <a:defRPr/>
            </a:pPr>
            <a:r>
              <a:rPr lang="en-US" altLang="zh-CN" sz="1400" dirty="0">
                <a:solidFill>
                  <a:schemeClr val="tx1"/>
                </a:solidFill>
                <a:ea typeface="宋体" panose="02010600030101010101" pitchFamily="2" charset="-122"/>
                <a:sym typeface="+mn-ea"/>
              </a:rPr>
              <a:t>2</a:t>
            </a:r>
            <a:r>
              <a:rPr lang="zh-CN" altLang="en-US" sz="1400" dirty="0">
                <a:solidFill>
                  <a:schemeClr val="tx1"/>
                </a:solidFill>
                <a:ea typeface="宋体" panose="02010600030101010101" pitchFamily="2" charset="-122"/>
                <a:sym typeface="+mn-ea"/>
              </a:rPr>
              <a:t>、接收用户上传数据并展示相关信息；</a:t>
            </a:r>
            <a:endParaRPr lang="zh-CN" altLang="en-US" sz="1400" dirty="0">
              <a:solidFill>
                <a:schemeClr val="tx1"/>
              </a:solidFill>
              <a:ea typeface="宋体" panose="02010600030101010101" pitchFamily="2" charset="-122"/>
              <a:sym typeface="+mn-ea"/>
            </a:endParaRPr>
          </a:p>
          <a:p>
            <a:pPr>
              <a:defRPr/>
            </a:pPr>
            <a:r>
              <a:rPr lang="en-US" altLang="zh-CN" sz="1400" dirty="0">
                <a:solidFill>
                  <a:schemeClr val="tx1"/>
                </a:solidFill>
                <a:ea typeface="宋体" panose="02010600030101010101" pitchFamily="2" charset="-122"/>
                <a:sym typeface="+mn-ea"/>
              </a:rPr>
              <a:t>3</a:t>
            </a:r>
            <a:r>
              <a:rPr lang="zh-CN" altLang="en-US" sz="1400" dirty="0">
                <a:solidFill>
                  <a:schemeClr val="tx1"/>
                </a:solidFill>
                <a:ea typeface="宋体" panose="02010600030101010101" pitchFamily="2" charset="-122"/>
                <a:sym typeface="+mn-ea"/>
              </a:rPr>
              <a:t>、支持添加、修改和删除项目</a:t>
            </a:r>
            <a:r>
              <a:rPr lang="zh-CN" altLang="en-US" sz="1400" dirty="0">
                <a:solidFill>
                  <a:schemeClr val="tx1"/>
                </a:solidFill>
                <a:ea typeface="宋体" panose="02010600030101010101" pitchFamily="2" charset="-122"/>
                <a:sym typeface="+mn-ea"/>
              </a:rPr>
              <a:t>信息；</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4</a:t>
            </a:r>
            <a:r>
              <a:rPr lang="zh-CN" altLang="en-US" sz="1400" dirty="0">
                <a:solidFill>
                  <a:schemeClr val="tx1"/>
                </a:solidFill>
                <a:ea typeface="宋体" panose="02010600030101010101" pitchFamily="2" charset="-122"/>
                <a:sym typeface="+mn-ea"/>
              </a:rPr>
              <a:t>、支持数据实时保存到后台数据库；</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5</a:t>
            </a:r>
            <a:r>
              <a:rPr lang="zh-CN" altLang="en-US" sz="1400" dirty="0">
                <a:solidFill>
                  <a:schemeClr val="tx1"/>
                </a:solidFill>
                <a:ea typeface="宋体" panose="02010600030101010101" pitchFamily="2" charset="-122"/>
                <a:sym typeface="+mn-ea"/>
              </a:rPr>
              <a:t>、支持分权限的查看项目信息；</a:t>
            </a:r>
            <a:endParaRPr lang="en-US" altLang="zh-CN" sz="12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6" name="Rectangle 41"/>
          <p:cNvSpPr/>
          <p:nvPr/>
        </p:nvSpPr>
        <p:spPr>
          <a:xfrm>
            <a:off x="129609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rPr>
              <a:t>最初需求：</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rPr>
              <a:t>1、完成首页展示的开发</a:t>
            </a:r>
            <a:r>
              <a:rPr lang="zh-CN" altLang="en-US" sz="1400" dirty="0">
                <a:solidFill>
                  <a:schemeClr val="tx1"/>
                </a:solidFill>
                <a:ea typeface="宋体" panose="02010600030101010101" pitchFamily="2" charset="-122"/>
              </a:rPr>
              <a:t>。</a:t>
            </a:r>
            <a:endParaRPr lang="zh-CN" altLang="en-US" sz="1400" dirty="0">
              <a:solidFill>
                <a:schemeClr val="tx1"/>
              </a:solidFill>
              <a:ea typeface="宋体" panose="02010600030101010101" pitchFamily="2" charset="-122"/>
            </a:endParaRPr>
          </a:p>
          <a:p>
            <a:pPr>
              <a:defRPr/>
            </a:pP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9459"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918759" y="645864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5B134A6-253E-40ED-8053-4A3A95D418F0}"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19463"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b="1" dirty="0">
                <a:solidFill>
                  <a:schemeClr val="bg1"/>
                </a:solidFill>
                <a:ea typeface="宋体" panose="02010600030101010101" pitchFamily="2" charset="-122"/>
              </a:rPr>
              <a:t>首页展示</a:t>
            </a:r>
            <a:endParaRPr lang="zh-CN" altLang="zh-CN" sz="1800" b="1" dirty="0">
              <a:solidFill>
                <a:schemeClr val="bg1"/>
              </a:solidFill>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70510" y="1269365"/>
            <a:ext cx="7717790" cy="3480435"/>
          </a:xfrm>
          <a:prstGeom prst="rect">
            <a:avLst/>
          </a:prstGeom>
        </p:spPr>
      </p:pic>
      <p:pic>
        <p:nvPicPr>
          <p:cNvPr id="3" name="图片 2"/>
          <p:cNvPicPr>
            <a:picLocks noChangeAspect="1"/>
          </p:cNvPicPr>
          <p:nvPr/>
        </p:nvPicPr>
        <p:blipFill>
          <a:blip r:embed="rId3"/>
          <a:stretch>
            <a:fillRect/>
          </a:stretch>
        </p:blipFill>
        <p:spPr>
          <a:xfrm>
            <a:off x="4459605" y="3200400"/>
            <a:ext cx="7390130" cy="3333115"/>
          </a:xfrm>
          <a:prstGeom prst="rect">
            <a:avLst/>
          </a:prstGeom>
        </p:spPr>
      </p:pic>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0483"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bg1"/>
                </a:solidFill>
                <a:latin typeface="微软雅黑" panose="020B0503020204020204" pitchFamily="34" charset="-122"/>
              </a:rPr>
              <a:t>项目完成情况</a:t>
            </a:r>
            <a:endParaRPr lang="zh-CN" altLang="en-US" sz="280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391CD72-E6B5-4CD9-9365-4AEF09819102}"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8" name="Rounded Rectangle 4"/>
          <p:cNvSpPr/>
          <p:nvPr/>
        </p:nvSpPr>
        <p:spPr>
          <a:xfrm>
            <a:off x="193600" y="1342253"/>
            <a:ext cx="11084358" cy="431631"/>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ndParaRPr>
          </a:p>
        </p:txBody>
      </p:sp>
      <p:sp>
        <p:nvSpPr>
          <p:cNvPr id="9" name="TextBox 8"/>
          <p:cNvSpPr txBox="1"/>
          <p:nvPr/>
        </p:nvSpPr>
        <p:spPr>
          <a:xfrm>
            <a:off x="250727" y="1404141"/>
            <a:ext cx="1296482"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模块当前阶段：</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99284" y="1404141"/>
            <a:ext cx="1150488"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当前状态：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ounded Rectangle 17"/>
          <p:cNvSpPr/>
          <p:nvPr/>
        </p:nvSpPr>
        <p:spPr>
          <a:xfrm>
            <a:off x="3692671" y="1445400"/>
            <a:ext cx="948954" cy="225337"/>
          </a:xfrm>
          <a:prstGeom prst="round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bg1"/>
                </a:solidFill>
                <a:latin typeface="微软雅黑" panose="020B0503020204020204" pitchFamily="34" charset="-122"/>
              </a:rPr>
              <a:t>模块可展示</a:t>
            </a:r>
            <a:endParaRPr lang="zh-CN" altLang="en-US" sz="1100" b="1" dirty="0">
              <a:solidFill>
                <a:schemeClr val="bg1"/>
              </a:solidFill>
              <a:latin typeface="微软雅黑" panose="020B0503020204020204" pitchFamily="34" charset="-122"/>
            </a:endParaRPr>
          </a:p>
        </p:txBody>
      </p:sp>
      <p:sp>
        <p:nvSpPr>
          <p:cNvPr id="35" name="Rounded Rectangle 6"/>
          <p:cNvSpPr/>
          <p:nvPr/>
        </p:nvSpPr>
        <p:spPr>
          <a:xfrm>
            <a:off x="1547209" y="1445400"/>
            <a:ext cx="791853" cy="225337"/>
          </a:xfrm>
          <a:prstGeom prst="roundRect">
            <a:avLst/>
          </a:prstGeom>
          <a:solidFill>
            <a:srgbClr val="16EA58"/>
          </a:solidFill>
          <a:ln>
            <a:solidFill>
              <a:schemeClr val="bg1">
                <a:lumMod val="85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tx1">
                    <a:lumMod val="85000"/>
                    <a:lumOff val="15000"/>
                  </a:schemeClr>
                </a:solidFill>
                <a:latin typeface="微软雅黑" panose="020B0503020204020204" pitchFamily="34" charset="-122"/>
              </a:rPr>
              <a:t>开发完成</a:t>
            </a:r>
            <a:endParaRPr lang="zh-CN" altLang="en-US" sz="1100" b="1" dirty="0">
              <a:solidFill>
                <a:schemeClr val="tx1">
                  <a:lumMod val="85000"/>
                  <a:lumOff val="15000"/>
                </a:schemeClr>
              </a:solidFill>
              <a:latin typeface="微软雅黑" panose="020B0503020204020204" pitchFamily="34" charset="-122"/>
            </a:endParaRPr>
          </a:p>
        </p:txBody>
      </p:sp>
      <p:sp>
        <p:nvSpPr>
          <p:cNvPr id="20507"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项目管理</a:t>
            </a:r>
            <a:endParaRPr lang="zh-CN" altLang="en-US" sz="1800" b="1" dirty="0">
              <a:solidFill>
                <a:schemeClr val="bg1"/>
              </a:solidFill>
              <a:ea typeface="宋体" panose="02010600030101010101" pitchFamily="2" charset="-122"/>
            </a:endParaRPr>
          </a:p>
        </p:txBody>
      </p:sp>
      <p:sp>
        <p:nvSpPr>
          <p:cNvPr id="5" name="Rectangle 41"/>
          <p:cNvSpPr/>
          <p:nvPr/>
        </p:nvSpPr>
        <p:spPr>
          <a:xfrm>
            <a:off x="6534785" y="2748915"/>
            <a:ext cx="2843530" cy="267779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sym typeface="+mn-ea"/>
              </a:rPr>
              <a:t>实际完成：</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sym typeface="+mn-ea"/>
              </a:rPr>
              <a:t>1、采用时间基线管理方法，在项目展示中分为已破线和未破线</a:t>
            </a:r>
            <a:r>
              <a:rPr lang="zh-CN" altLang="en-US" sz="1400" dirty="0">
                <a:solidFill>
                  <a:schemeClr val="tx1"/>
                </a:solidFill>
                <a:ea typeface="宋体" panose="02010600030101010101" pitchFamily="2" charset="-122"/>
                <a:sym typeface="+mn-ea"/>
              </a:rPr>
              <a:t>两种状态；</a:t>
            </a:r>
            <a:endParaRPr lang="zh-CN" altLang="en-US" sz="1400" dirty="0">
              <a:solidFill>
                <a:schemeClr val="tx1"/>
              </a:solidFill>
              <a:ea typeface="宋体" panose="02010600030101010101" pitchFamily="2" charset="-122"/>
              <a:sym typeface="+mn-ea"/>
            </a:endParaRPr>
          </a:p>
          <a:p>
            <a:pPr>
              <a:defRPr/>
            </a:pPr>
            <a:r>
              <a:rPr lang="en-US" altLang="zh-CN" sz="1400" dirty="0">
                <a:solidFill>
                  <a:schemeClr val="tx1"/>
                </a:solidFill>
                <a:ea typeface="宋体" panose="02010600030101010101" pitchFamily="2" charset="-122"/>
                <a:sym typeface="+mn-ea"/>
              </a:rPr>
              <a:t>2</a:t>
            </a:r>
            <a:r>
              <a:rPr lang="zh-CN" altLang="en-US" sz="1400" dirty="0">
                <a:solidFill>
                  <a:schemeClr val="tx1"/>
                </a:solidFill>
                <a:ea typeface="宋体" panose="02010600030101010101" pitchFamily="2" charset="-122"/>
                <a:sym typeface="+mn-ea"/>
              </a:rPr>
              <a:t>、接收用户上传数据并展示相关信息；</a:t>
            </a:r>
            <a:endParaRPr lang="zh-CN" altLang="en-US" sz="1400" dirty="0">
              <a:solidFill>
                <a:schemeClr val="tx1"/>
              </a:solidFill>
              <a:ea typeface="宋体" panose="02010600030101010101" pitchFamily="2" charset="-122"/>
              <a:sym typeface="+mn-ea"/>
            </a:endParaRPr>
          </a:p>
          <a:p>
            <a:pPr>
              <a:defRPr/>
            </a:pPr>
            <a:r>
              <a:rPr lang="en-US" altLang="zh-CN" sz="1400" dirty="0">
                <a:solidFill>
                  <a:schemeClr val="tx1"/>
                </a:solidFill>
                <a:ea typeface="宋体" panose="02010600030101010101" pitchFamily="2" charset="-122"/>
                <a:sym typeface="+mn-ea"/>
              </a:rPr>
              <a:t>3</a:t>
            </a:r>
            <a:r>
              <a:rPr lang="zh-CN" altLang="en-US" sz="1400" dirty="0">
                <a:solidFill>
                  <a:schemeClr val="tx1"/>
                </a:solidFill>
                <a:ea typeface="宋体" panose="02010600030101010101" pitchFamily="2" charset="-122"/>
                <a:sym typeface="+mn-ea"/>
              </a:rPr>
              <a:t>、支持添加、修改和删除项目</a:t>
            </a:r>
            <a:r>
              <a:rPr lang="zh-CN" altLang="en-US" sz="1400" dirty="0">
                <a:solidFill>
                  <a:schemeClr val="tx1"/>
                </a:solidFill>
                <a:ea typeface="宋体" panose="02010600030101010101" pitchFamily="2" charset="-122"/>
                <a:sym typeface="+mn-ea"/>
              </a:rPr>
              <a:t>信息；</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4</a:t>
            </a:r>
            <a:r>
              <a:rPr lang="zh-CN" altLang="en-US" sz="1400" dirty="0">
                <a:solidFill>
                  <a:schemeClr val="tx1"/>
                </a:solidFill>
                <a:ea typeface="宋体" panose="02010600030101010101" pitchFamily="2" charset="-122"/>
                <a:sym typeface="+mn-ea"/>
              </a:rPr>
              <a:t>、支持数据实时保存到后台数据库；</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5</a:t>
            </a:r>
            <a:r>
              <a:rPr lang="zh-CN" altLang="en-US" sz="1400" dirty="0">
                <a:solidFill>
                  <a:schemeClr val="tx1"/>
                </a:solidFill>
                <a:ea typeface="宋体" panose="02010600030101010101" pitchFamily="2" charset="-122"/>
                <a:sym typeface="+mn-ea"/>
              </a:rPr>
              <a:t>、支持分权限的查看项目信息；</a:t>
            </a:r>
            <a:endParaRPr lang="en-US" altLang="zh-CN" sz="12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6" name="Rectangle 41"/>
          <p:cNvSpPr/>
          <p:nvPr/>
        </p:nvSpPr>
        <p:spPr>
          <a:xfrm>
            <a:off x="129609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rPr>
              <a:t>最初需求：</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rPr>
              <a:t>1、完成</a:t>
            </a:r>
            <a:r>
              <a:rPr lang="zh-CN" altLang="en-US" sz="1400" dirty="0">
                <a:solidFill>
                  <a:schemeClr val="tx1"/>
                </a:solidFill>
                <a:ea typeface="宋体" panose="02010600030101010101" pitchFamily="2" charset="-122"/>
              </a:rPr>
              <a:t>项目管理的开发</a:t>
            </a:r>
            <a:r>
              <a:rPr lang="zh-CN" altLang="en-US" sz="1400" dirty="0">
                <a:solidFill>
                  <a:schemeClr val="tx1"/>
                </a:solidFill>
                <a:ea typeface="宋体" panose="02010600030101010101" pitchFamily="2" charset="-122"/>
              </a:rPr>
              <a:t>。</a:t>
            </a:r>
            <a:endParaRPr lang="zh-CN" altLang="en-US" sz="1400" dirty="0">
              <a:solidFill>
                <a:schemeClr val="tx1"/>
              </a:solidFill>
              <a:ea typeface="宋体" panose="02010600030101010101" pitchFamily="2" charset="-122"/>
            </a:endParaRPr>
          </a:p>
          <a:p>
            <a:pPr>
              <a:defRPr/>
            </a:pP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1507"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B1156F0-0509-488D-8190-421709D8C5A5}"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21511"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项目管理</a:t>
            </a:r>
            <a:endParaRPr lang="zh-CN" altLang="en-US" sz="1800" b="1" dirty="0">
              <a:solidFill>
                <a:schemeClr val="bg1"/>
              </a:solidFill>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93675" y="1269365"/>
            <a:ext cx="8623935" cy="3890010"/>
          </a:xfrm>
          <a:prstGeom prst="rect">
            <a:avLst/>
          </a:prstGeom>
        </p:spPr>
      </p:pic>
      <p:pic>
        <p:nvPicPr>
          <p:cNvPr id="3" name="图片 2" descr="WeChat Image_202108311342181"/>
          <p:cNvPicPr>
            <a:picLocks noChangeAspect="1"/>
          </p:cNvPicPr>
          <p:nvPr/>
        </p:nvPicPr>
        <p:blipFill>
          <a:blip r:embed="rId3"/>
          <a:stretch>
            <a:fillRect/>
          </a:stretch>
        </p:blipFill>
        <p:spPr>
          <a:xfrm>
            <a:off x="6402070" y="2958465"/>
            <a:ext cx="5295265" cy="3564890"/>
          </a:xfrm>
          <a:prstGeom prst="rect">
            <a:avLst/>
          </a:prstGeom>
        </p:spPr>
      </p:pic>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2531"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70BA792-C6EE-4C35-980D-2C98E984A35D}"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8" name="Rounded Rectangle 4"/>
          <p:cNvSpPr/>
          <p:nvPr/>
        </p:nvSpPr>
        <p:spPr>
          <a:xfrm>
            <a:off x="193600" y="1342253"/>
            <a:ext cx="11084358" cy="431631"/>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ndParaRPr>
          </a:p>
        </p:txBody>
      </p:sp>
      <p:sp>
        <p:nvSpPr>
          <p:cNvPr id="9" name="TextBox 8"/>
          <p:cNvSpPr txBox="1"/>
          <p:nvPr/>
        </p:nvSpPr>
        <p:spPr>
          <a:xfrm>
            <a:off x="250727" y="1404141"/>
            <a:ext cx="1296482"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模块当前阶段：</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99284" y="1404141"/>
            <a:ext cx="1150488"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当前状态：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ounded Rectangle 17"/>
          <p:cNvSpPr/>
          <p:nvPr/>
        </p:nvSpPr>
        <p:spPr>
          <a:xfrm>
            <a:off x="3692671" y="1445400"/>
            <a:ext cx="948954" cy="225337"/>
          </a:xfrm>
          <a:prstGeom prst="round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bg1"/>
                </a:solidFill>
                <a:latin typeface="微软雅黑" panose="020B0503020204020204" pitchFamily="34" charset="-122"/>
              </a:rPr>
              <a:t>模块可展示</a:t>
            </a:r>
            <a:endParaRPr lang="zh-CN" altLang="en-US" sz="1100" b="1" dirty="0">
              <a:solidFill>
                <a:schemeClr val="bg1"/>
              </a:solidFill>
              <a:latin typeface="微软雅黑" panose="020B0503020204020204" pitchFamily="34" charset="-122"/>
            </a:endParaRPr>
          </a:p>
        </p:txBody>
      </p:sp>
      <p:sp>
        <p:nvSpPr>
          <p:cNvPr id="35" name="Rounded Rectangle 6"/>
          <p:cNvSpPr/>
          <p:nvPr/>
        </p:nvSpPr>
        <p:spPr>
          <a:xfrm>
            <a:off x="1547209" y="1445400"/>
            <a:ext cx="791853" cy="225337"/>
          </a:xfrm>
          <a:prstGeom prst="roundRect">
            <a:avLst/>
          </a:prstGeom>
          <a:solidFill>
            <a:srgbClr val="16EA58"/>
          </a:solidFill>
          <a:ln>
            <a:solidFill>
              <a:schemeClr val="bg1">
                <a:lumMod val="85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tx1">
                    <a:lumMod val="85000"/>
                    <a:lumOff val="15000"/>
                  </a:schemeClr>
                </a:solidFill>
                <a:latin typeface="微软雅黑" panose="020B0503020204020204" pitchFamily="34" charset="-122"/>
              </a:rPr>
              <a:t>开发完成</a:t>
            </a:r>
            <a:endParaRPr lang="zh-CN" altLang="en-US" sz="1100" b="1" dirty="0">
              <a:solidFill>
                <a:schemeClr val="tx1">
                  <a:lumMod val="85000"/>
                  <a:lumOff val="15000"/>
                </a:schemeClr>
              </a:solidFill>
              <a:latin typeface="微软雅黑" panose="020B0503020204020204" pitchFamily="34" charset="-122"/>
            </a:endParaRPr>
          </a:p>
        </p:txBody>
      </p:sp>
      <p:sp>
        <p:nvSpPr>
          <p:cNvPr id="22555"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任务管理</a:t>
            </a:r>
            <a:endParaRPr lang="zh-CN" altLang="en-US" sz="1800" b="1" dirty="0">
              <a:solidFill>
                <a:schemeClr val="bg1"/>
              </a:solidFill>
              <a:ea typeface="宋体" panose="02010600030101010101" pitchFamily="2" charset="-122"/>
            </a:endParaRPr>
          </a:p>
        </p:txBody>
      </p:sp>
      <p:sp>
        <p:nvSpPr>
          <p:cNvPr id="5" name="Rectangle 41"/>
          <p:cNvSpPr/>
          <p:nvPr/>
        </p:nvSpPr>
        <p:spPr>
          <a:xfrm>
            <a:off x="653484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sym typeface="+mn-ea"/>
              </a:rPr>
              <a:t>实际完成：</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sym typeface="+mn-ea"/>
              </a:rPr>
              <a:t>1、分团队任务和个人任务两类；</a:t>
            </a:r>
            <a:r>
              <a:rPr lang="en-US" altLang="zh-CN" sz="1400" dirty="0">
                <a:solidFill>
                  <a:schemeClr val="tx1"/>
                </a:solidFill>
                <a:ea typeface="宋体" panose="02010600030101010101" pitchFamily="2" charset="-122"/>
                <a:sym typeface="+mn-ea"/>
              </a:rPr>
              <a:t>2</a:t>
            </a:r>
            <a:r>
              <a:rPr lang="zh-CN" altLang="en-US" sz="1400" dirty="0">
                <a:solidFill>
                  <a:schemeClr val="tx1"/>
                </a:solidFill>
                <a:ea typeface="宋体" panose="02010600030101010101" pitchFamily="2" charset="-122"/>
                <a:sym typeface="+mn-ea"/>
              </a:rPr>
              <a:t>、支持添加、修改和删除任务；</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3</a:t>
            </a:r>
            <a:r>
              <a:rPr lang="zh-CN" altLang="en-US" sz="1400" dirty="0">
                <a:solidFill>
                  <a:schemeClr val="tx1"/>
                </a:solidFill>
                <a:ea typeface="宋体" panose="02010600030101010101" pitchFamily="2" charset="-122"/>
                <a:sym typeface="+mn-ea"/>
              </a:rPr>
              <a:t>、支持数据实时保存到后台数据库；</a:t>
            </a:r>
            <a:endParaRPr lang="zh-CN" altLang="en-US" sz="1400" dirty="0">
              <a:solidFill>
                <a:schemeClr val="tx1"/>
              </a:solidFill>
              <a:ea typeface="宋体" panose="02010600030101010101" pitchFamily="2" charset="-122"/>
            </a:endParaRPr>
          </a:p>
          <a:p>
            <a:pPr>
              <a:defRPr/>
            </a:pPr>
            <a:r>
              <a:rPr lang="en-US" altLang="zh-CN" sz="1400" dirty="0">
                <a:solidFill>
                  <a:schemeClr val="tx1"/>
                </a:solidFill>
                <a:ea typeface="宋体" panose="02010600030101010101" pitchFamily="2" charset="-122"/>
                <a:sym typeface="+mn-ea"/>
              </a:rPr>
              <a:t>4</a:t>
            </a:r>
            <a:r>
              <a:rPr lang="zh-CN" altLang="en-US" sz="1400" dirty="0">
                <a:solidFill>
                  <a:schemeClr val="tx1"/>
                </a:solidFill>
                <a:ea typeface="宋体" panose="02010600030101010101" pitchFamily="2" charset="-122"/>
                <a:sym typeface="+mn-ea"/>
              </a:rPr>
              <a:t>、支持分权限的查看或添加任务事项；</a:t>
            </a:r>
            <a:endParaRPr lang="en-US" altLang="zh-CN" sz="12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6" name="Rectangle 41"/>
          <p:cNvSpPr/>
          <p:nvPr/>
        </p:nvSpPr>
        <p:spPr>
          <a:xfrm>
            <a:off x="129609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rPr>
              <a:t>最初需求：</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rPr>
              <a:t>1、完成</a:t>
            </a:r>
            <a:r>
              <a:rPr lang="zh-CN" altLang="en-US" sz="1400" dirty="0">
                <a:solidFill>
                  <a:schemeClr val="tx1"/>
                </a:solidFill>
                <a:ea typeface="宋体" panose="02010600030101010101" pitchFamily="2" charset="-122"/>
              </a:rPr>
              <a:t>任务管理的开发</a:t>
            </a:r>
            <a:r>
              <a:rPr lang="zh-CN" altLang="en-US" sz="1400" dirty="0">
                <a:solidFill>
                  <a:schemeClr val="tx1"/>
                </a:solidFill>
                <a:ea typeface="宋体" panose="02010600030101010101" pitchFamily="2" charset="-122"/>
              </a:rPr>
              <a:t>。</a:t>
            </a:r>
            <a:endParaRPr lang="zh-CN" altLang="en-US" sz="1400" dirty="0">
              <a:solidFill>
                <a:schemeClr val="tx1"/>
              </a:solidFill>
              <a:ea typeface="宋体" panose="02010600030101010101" pitchFamily="2" charset="-122"/>
            </a:endParaRPr>
          </a:p>
          <a:p>
            <a:pPr>
              <a:defRPr/>
            </a:pP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3555"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A30C554E-2570-4D77-9E7E-0EBDD2EA33EB}"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23559"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任务管理</a:t>
            </a:r>
            <a:endParaRPr lang="zh-CN" altLang="en-US" sz="1800" b="1" dirty="0">
              <a:solidFill>
                <a:schemeClr val="bg1"/>
              </a:solidFill>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46075" y="1352550"/>
            <a:ext cx="8331200" cy="3757930"/>
          </a:xfrm>
          <a:prstGeom prst="rect">
            <a:avLst/>
          </a:prstGeom>
        </p:spPr>
      </p:pic>
      <p:pic>
        <p:nvPicPr>
          <p:cNvPr id="3" name="图片 2" descr="WeChat Image_202108311342183"/>
          <p:cNvPicPr>
            <a:picLocks noChangeAspect="1"/>
          </p:cNvPicPr>
          <p:nvPr/>
        </p:nvPicPr>
        <p:blipFill>
          <a:blip r:embed="rId3"/>
          <a:stretch>
            <a:fillRect/>
          </a:stretch>
        </p:blipFill>
        <p:spPr>
          <a:xfrm>
            <a:off x="7152005" y="3107055"/>
            <a:ext cx="4554855" cy="3416300"/>
          </a:xfrm>
          <a:prstGeom prst="rect">
            <a:avLst/>
          </a:prstGeom>
        </p:spPr>
      </p:pic>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4579"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7FD6782-06CE-481D-88FC-CC2A78688FAA}"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8" name="Rounded Rectangle 4"/>
          <p:cNvSpPr/>
          <p:nvPr/>
        </p:nvSpPr>
        <p:spPr>
          <a:xfrm>
            <a:off x="193600" y="1342253"/>
            <a:ext cx="11084358" cy="431631"/>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ndParaRPr>
          </a:p>
        </p:txBody>
      </p:sp>
      <p:sp>
        <p:nvSpPr>
          <p:cNvPr id="9" name="TextBox 8"/>
          <p:cNvSpPr txBox="1"/>
          <p:nvPr/>
        </p:nvSpPr>
        <p:spPr>
          <a:xfrm>
            <a:off x="250727" y="1404141"/>
            <a:ext cx="1296482"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模块当前阶段：</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99284" y="1404141"/>
            <a:ext cx="1150488" cy="307855"/>
          </a:xfrm>
          <a:prstGeom prst="rect">
            <a:avLst/>
          </a:prstGeom>
          <a:noFill/>
        </p:spPr>
        <p:txBody>
          <a:bodyPr>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当前状态：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ounded Rectangle 17"/>
          <p:cNvSpPr/>
          <p:nvPr/>
        </p:nvSpPr>
        <p:spPr>
          <a:xfrm>
            <a:off x="3692671" y="1445400"/>
            <a:ext cx="948954" cy="225337"/>
          </a:xfrm>
          <a:prstGeom prst="round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bg1"/>
                </a:solidFill>
                <a:latin typeface="微软雅黑" panose="020B0503020204020204" pitchFamily="34" charset="-122"/>
              </a:rPr>
              <a:t>模块可展示</a:t>
            </a:r>
            <a:endParaRPr lang="zh-CN" altLang="en-US" sz="1100" b="1" dirty="0">
              <a:solidFill>
                <a:schemeClr val="bg1"/>
              </a:solidFill>
              <a:latin typeface="微软雅黑" panose="020B0503020204020204" pitchFamily="34" charset="-122"/>
            </a:endParaRPr>
          </a:p>
        </p:txBody>
      </p:sp>
      <p:sp>
        <p:nvSpPr>
          <p:cNvPr id="29" name="Rectangle 41"/>
          <p:cNvSpPr/>
          <p:nvPr/>
        </p:nvSpPr>
        <p:spPr>
          <a:xfrm>
            <a:off x="129609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sz="1400" b="1" dirty="0">
                <a:solidFill>
                  <a:schemeClr val="tx1">
                    <a:lumMod val="75000"/>
                    <a:lumOff val="25000"/>
                  </a:schemeClr>
                </a:solidFill>
              </a:rPr>
              <a:t>最初需求：</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rPr>
              <a:t>1、完成</a:t>
            </a:r>
            <a:r>
              <a:rPr lang="zh-CN" altLang="en-US" sz="1400" dirty="0">
                <a:solidFill>
                  <a:schemeClr val="tx1"/>
                </a:solidFill>
                <a:ea typeface="宋体" panose="02010600030101010101" pitchFamily="2" charset="-122"/>
              </a:rPr>
              <a:t>用户管理的开发</a:t>
            </a:r>
            <a:r>
              <a:rPr lang="zh-CN" altLang="en-US" sz="1400" dirty="0">
                <a:solidFill>
                  <a:schemeClr val="tx1"/>
                </a:solidFill>
                <a:ea typeface="宋体" panose="02010600030101010101" pitchFamily="2" charset="-122"/>
              </a:rPr>
              <a:t>。</a:t>
            </a:r>
            <a:endParaRPr lang="zh-CN" altLang="en-US" sz="1400" dirty="0">
              <a:solidFill>
                <a:schemeClr val="tx1"/>
              </a:solidFill>
              <a:ea typeface="宋体" panose="02010600030101010101" pitchFamily="2" charset="-122"/>
            </a:endParaRPr>
          </a:p>
          <a:p>
            <a:pPr>
              <a:defRPr/>
            </a:pP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5" name="Rounded Rectangle 6"/>
          <p:cNvSpPr/>
          <p:nvPr/>
        </p:nvSpPr>
        <p:spPr>
          <a:xfrm>
            <a:off x="1547209" y="1445400"/>
            <a:ext cx="791853" cy="225337"/>
          </a:xfrm>
          <a:prstGeom prst="roundRect">
            <a:avLst/>
          </a:prstGeom>
          <a:solidFill>
            <a:srgbClr val="16EA58"/>
          </a:solidFill>
          <a:ln>
            <a:solidFill>
              <a:schemeClr val="bg1">
                <a:lumMod val="85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1100" b="1" dirty="0">
                <a:solidFill>
                  <a:schemeClr val="tx1">
                    <a:lumMod val="85000"/>
                    <a:lumOff val="15000"/>
                  </a:schemeClr>
                </a:solidFill>
                <a:latin typeface="微软雅黑" panose="020B0503020204020204" pitchFamily="34" charset="-122"/>
              </a:rPr>
              <a:t>开发完成</a:t>
            </a:r>
            <a:endParaRPr lang="zh-CN" altLang="en-US" sz="1100" b="1" dirty="0">
              <a:solidFill>
                <a:schemeClr val="tx1">
                  <a:lumMod val="85000"/>
                  <a:lumOff val="15000"/>
                </a:schemeClr>
              </a:solidFill>
              <a:latin typeface="微软雅黑" panose="020B0503020204020204" pitchFamily="34" charset="-122"/>
            </a:endParaRPr>
          </a:p>
        </p:txBody>
      </p:sp>
      <p:sp>
        <p:nvSpPr>
          <p:cNvPr id="24603"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用户管理</a:t>
            </a:r>
            <a:endParaRPr lang="zh-CN" altLang="en-US" sz="1800" b="1" dirty="0">
              <a:solidFill>
                <a:schemeClr val="bg1"/>
              </a:solidFill>
              <a:ea typeface="宋体" panose="02010600030101010101" pitchFamily="2" charset="-122"/>
            </a:endParaRPr>
          </a:p>
        </p:txBody>
      </p:sp>
      <p:sp>
        <p:nvSpPr>
          <p:cNvPr id="2" name="Rectangle 41"/>
          <p:cNvSpPr/>
          <p:nvPr/>
        </p:nvSpPr>
        <p:spPr>
          <a:xfrm>
            <a:off x="6534845" y="2749133"/>
            <a:ext cx="2843689" cy="247711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zh-CN" altLang="en-US" sz="1400" b="1" dirty="0">
                <a:solidFill>
                  <a:schemeClr val="tx1">
                    <a:lumMod val="75000"/>
                    <a:lumOff val="25000"/>
                  </a:schemeClr>
                </a:solidFill>
                <a:sym typeface="+mn-ea"/>
              </a:rPr>
              <a:t>实际完成：</a:t>
            </a:r>
            <a:endParaRPr lang="en-US" altLang="zh-CN" sz="1400" b="1" dirty="0">
              <a:solidFill>
                <a:schemeClr val="tx1">
                  <a:lumMod val="75000"/>
                  <a:lumOff val="25000"/>
                </a:schemeClr>
              </a:solidFill>
            </a:endParaRPr>
          </a:p>
          <a:p>
            <a:pPr>
              <a:defRPr/>
            </a:pPr>
            <a:r>
              <a:rPr lang="zh-CN" altLang="en-US" sz="1400" dirty="0">
                <a:solidFill>
                  <a:schemeClr val="tx1"/>
                </a:solidFill>
                <a:ea typeface="宋体" panose="02010600030101010101" pitchFamily="2" charset="-122"/>
                <a:sym typeface="+mn-ea"/>
              </a:rPr>
              <a:t>1.支持分角色的权限管理；</a:t>
            </a:r>
            <a:endParaRPr lang="zh-CN" altLang="en-US" sz="1400" dirty="0">
              <a:solidFill>
                <a:schemeClr val="tx1"/>
              </a:solidFill>
              <a:ea typeface="宋体" panose="02010600030101010101" pitchFamily="2" charset="-122"/>
            </a:endParaRPr>
          </a:p>
          <a:p>
            <a:pPr>
              <a:defRPr/>
            </a:pPr>
            <a:r>
              <a:rPr lang="zh-CN" altLang="en-US" sz="1400" dirty="0">
                <a:solidFill>
                  <a:schemeClr val="tx1"/>
                </a:solidFill>
                <a:ea typeface="宋体" panose="02010600030101010101" pitchFamily="2" charset="-122"/>
                <a:sym typeface="+mn-ea"/>
              </a:rPr>
              <a:t>2.支持添加状态；</a:t>
            </a:r>
            <a:endParaRPr lang="zh-CN" altLang="en-US" sz="1400" dirty="0">
              <a:solidFill>
                <a:schemeClr val="tx1"/>
              </a:solidFill>
              <a:ea typeface="宋体" panose="02010600030101010101" pitchFamily="2" charset="-122"/>
              <a:sym typeface="+mn-ea"/>
            </a:endParaRPr>
          </a:p>
          <a:p>
            <a:pPr>
              <a:defRPr/>
            </a:pPr>
            <a:r>
              <a:rPr lang="en-US" altLang="zh-CN" sz="1400" dirty="0">
                <a:solidFill>
                  <a:schemeClr val="tx1"/>
                </a:solidFill>
                <a:ea typeface="宋体" panose="02010600030101010101" pitchFamily="2" charset="-122"/>
                <a:sym typeface="+mn-ea"/>
              </a:rPr>
              <a:t>3.</a:t>
            </a:r>
            <a:r>
              <a:rPr lang="zh-CN" altLang="en-US" sz="1400" dirty="0">
                <a:solidFill>
                  <a:schemeClr val="tx1"/>
                </a:solidFill>
                <a:ea typeface="宋体" panose="02010600030101010101" pitchFamily="2" charset="-122"/>
                <a:sym typeface="+mn-ea"/>
              </a:rPr>
              <a:t>支持人员管理、菜单管理、日志管理等后台</a:t>
            </a:r>
            <a:r>
              <a:rPr lang="zh-CN" altLang="en-US" sz="1400" dirty="0">
                <a:solidFill>
                  <a:schemeClr val="tx1"/>
                </a:solidFill>
                <a:ea typeface="宋体" panose="02010600030101010101" pitchFamily="2" charset="-122"/>
                <a:sym typeface="+mn-ea"/>
              </a:rPr>
              <a:t>管理功能。</a:t>
            </a:r>
            <a:endParaRPr lang="en-US" altLang="zh-CN" sz="1200" b="1"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25603" name="图片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6"/>
          <p:cNvSpPr txBox="1">
            <a:spLocks noChangeArrowheads="1"/>
          </p:cNvSpPr>
          <p:nvPr/>
        </p:nvSpPr>
        <p:spPr bwMode="auto">
          <a:xfrm>
            <a:off x="477652" y="191765"/>
            <a:ext cx="233747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项目完成情况</a:t>
            </a:r>
            <a:endParaRPr lang="zh-CN" altLang="en-US" sz="2800" dirty="0">
              <a:solidFill>
                <a:schemeClr val="bg1"/>
              </a:solidFill>
              <a:latin typeface="微软雅黑" panose="020B0503020204020204" pitchFamily="34" charset="-122"/>
            </a:endParaRPr>
          </a:p>
        </p:txBody>
      </p:sp>
      <p:sp>
        <p:nvSpPr>
          <p:cNvPr id="39" name="等腰三角形 38"/>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40"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7FE2E50B-2E22-4C93-B5C8-E5F8D4BE0734}"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25607" name="TextBox 35"/>
          <p:cNvSpPr txBox="1">
            <a:spLocks noChangeArrowheads="1"/>
          </p:cNvSpPr>
          <p:nvPr/>
        </p:nvSpPr>
        <p:spPr bwMode="auto">
          <a:xfrm>
            <a:off x="193600" y="901101"/>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宋体" panose="02010600030101010101" pitchFamily="2" charset="-122"/>
              </a:rPr>
              <a:t>用户管理</a:t>
            </a:r>
            <a:endParaRPr lang="zh-CN" altLang="en-US" sz="1800" b="1" dirty="0">
              <a:solidFill>
                <a:schemeClr val="bg1"/>
              </a:solidFill>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13690" y="1429385"/>
            <a:ext cx="10892790" cy="4913630"/>
          </a:xfrm>
          <a:prstGeom prst="rect">
            <a:avLst/>
          </a:prstGeom>
        </p:spPr>
      </p:pic>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目录</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31748"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43F6031B-234E-4629-94BB-810D69AB16EC}"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40" name="矩形 39"/>
          <p:cNvSpPr/>
          <p:nvPr/>
        </p:nvSpPr>
        <p:spPr>
          <a:xfrm>
            <a:off x="3049984" y="4604879"/>
            <a:ext cx="5758788" cy="768050"/>
          </a:xfrm>
          <a:prstGeom prst="rect">
            <a:avLst/>
          </a:prstGeom>
          <a:noFill/>
          <a:ln w="25400" cap="flat" cmpd="sng" algn="ctr">
            <a:solidFill>
              <a:srgbClr val="0070C0"/>
            </a:solid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057919" y="4614400"/>
            <a:ext cx="5750854" cy="758529"/>
          </a:xfrm>
          <a:prstGeom prst="rect">
            <a:avLst/>
          </a:prstGeom>
          <a:solidFill>
            <a:srgbClr val="00B0F0"/>
          </a:solidFill>
          <a:ln w="25400" cap="flat" cmpd="sng" algn="ctr">
            <a:no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3048397" y="2368964"/>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二、</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☞项目目标</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48397" y="1485073"/>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一、</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☞立项背景</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3049985" y="3183034"/>
            <a:ext cx="39776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三、</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☞项目时间线</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3072200" y="3976474"/>
            <a:ext cx="53111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四、</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☞各模块需求及完成情况</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3072201" y="4717547"/>
            <a:ext cx="47777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五、</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☞项目目前阶段</a:t>
            </a:r>
            <a:r>
              <a:rPr lang="zh-CN" altLang="en-US" sz="2100" b="1">
                <a:solidFill>
                  <a:schemeClr val="bg1"/>
                </a:solidFill>
                <a:latin typeface="微软雅黑" panose="020B0503020204020204" pitchFamily="34" charset="-122"/>
                <a:ea typeface="微软雅黑" panose="020B0503020204020204" pitchFamily="34" charset="-122"/>
              </a:rPr>
              <a:t>状况</a:t>
            </a:r>
            <a:endParaRPr lang="en-US" altLang="zh-CN" sz="21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24" dur="500" fill="hold"/>
                                        <p:tgtEl>
                                          <p:spTgt spid="43"/>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43"/>
                                        </p:tgtEl>
                                      </p:cBhvr>
                                    </p:animEffect>
                                  </p:childTnLst>
                                </p:cTn>
                              </p:par>
                            </p:childTnLst>
                          </p:cTn>
                        </p:par>
                        <p:par>
                          <p:cTn id="29" fill="hold">
                            <p:stCondLst>
                              <p:cond delay="500"/>
                            </p:stCondLst>
                            <p:childTnLst>
                              <p:par>
                                <p:cTn id="30" presetID="25"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33"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34"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35" dur="500" fill="hold"/>
                                        <p:tgtEl>
                                          <p:spTgt spid="42"/>
                                        </p:tgtEl>
                                        <p:attrNameLst>
                                          <p:attrName>ppt_h</p:attrName>
                                        </p:attrNameLst>
                                      </p:cBhvr>
                                      <p:tavLst>
                                        <p:tav tm="0">
                                          <p:val>
                                            <p:strVal val="#ppt_h"/>
                                          </p:val>
                                        </p:tav>
                                        <p:tav tm="100000">
                                          <p:val>
                                            <p:strVal val="#ppt_h"/>
                                          </p:val>
                                        </p:tav>
                                      </p:tavLst>
                                    </p:anim>
                                    <p:anim calcmode="lin" valueType="num">
                                      <p:cBhvr>
                                        <p:cTn id="36"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37"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38"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39" dur="500" decel="50000">
                                          <p:stCondLst>
                                            <p:cond delay="0"/>
                                          </p:stCondLst>
                                        </p:cTn>
                                        <p:tgtEl>
                                          <p:spTgt spid="42"/>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3"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4"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anim calcmode="lin" valueType="num">
                                      <p:cBhvr>
                                        <p:cTn id="46"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7"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8"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49" dur="500" decel="50000">
                                          <p:stCondLst>
                                            <p:cond delay="0"/>
                                          </p:stCondLst>
                                        </p:cTn>
                                        <p:tgtEl>
                                          <p:spTgt spid="41"/>
                                        </p:tgtEl>
                                      </p:cBhvr>
                                    </p:animEffect>
                                  </p:childTnLst>
                                </p:cTn>
                              </p:par>
                            </p:childTnLst>
                          </p:cTn>
                        </p:par>
                        <p:par>
                          <p:cTn id="50" fill="hold">
                            <p:stCondLst>
                              <p:cond delay="1000"/>
                            </p:stCondLst>
                            <p:childTnLst>
                              <p:par>
                                <p:cTn id="51" presetID="25"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25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44"/>
                                        </p:tgtEl>
                                        <p:attrNameLst>
                                          <p:attrName>ppt_w</p:attrName>
                                        </p:attrNameLst>
                                      </p:cBhvr>
                                      <p:tavLst>
                                        <p:tav tm="0">
                                          <p:val>
                                            <p:strVal val="#ppt_w*.05"/>
                                          </p:val>
                                        </p:tav>
                                        <p:tav tm="100000">
                                          <p:val>
                                            <p:strVal val="#ppt_w"/>
                                          </p:val>
                                        </p:tav>
                                      </p:tavLst>
                                    </p:anim>
                                    <p:anim calcmode="lin" valueType="num">
                                      <p:cBhvr>
                                        <p:cTn id="56" dur="500" fill="hold"/>
                                        <p:tgtEl>
                                          <p:spTgt spid="44"/>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44"/>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44"/>
                                        </p:tgtEl>
                                      </p:cBhvr>
                                    </p:animEffect>
                                  </p:childTnLst>
                                </p:cTn>
                              </p:par>
                            </p:childTnLst>
                          </p:cTn>
                        </p:par>
                        <p:par>
                          <p:cTn id="61" fill="hold">
                            <p:stCondLst>
                              <p:cond delay="1500"/>
                            </p:stCondLst>
                            <p:childTnLst>
                              <p:par>
                                <p:cTn id="62" presetID="25"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p:cTn id="64" dur="2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65" dur="2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66" dur="250" accel="50000" fill="hold">
                                          <p:stCondLst>
                                            <p:cond delay="250"/>
                                          </p:stCondLst>
                                        </p:cTn>
                                        <p:tgtEl>
                                          <p:spTgt spid="45"/>
                                        </p:tgtEl>
                                        <p:attrNameLst>
                                          <p:attrName>ppt_w</p:attrName>
                                        </p:attrNameLst>
                                      </p:cBhvr>
                                      <p:tavLst>
                                        <p:tav tm="0">
                                          <p:val>
                                            <p:strVal val="#ppt_w*.05"/>
                                          </p:val>
                                        </p:tav>
                                        <p:tav tm="100000">
                                          <p:val>
                                            <p:strVal val="#ppt_w"/>
                                          </p:val>
                                        </p:tav>
                                      </p:tavLst>
                                    </p:anim>
                                    <p:anim calcmode="lin" valueType="num">
                                      <p:cBhvr>
                                        <p:cTn id="67" dur="500" fill="hold"/>
                                        <p:tgtEl>
                                          <p:spTgt spid="45"/>
                                        </p:tgtEl>
                                        <p:attrNameLst>
                                          <p:attrName>ppt_h</p:attrName>
                                        </p:attrNameLst>
                                      </p:cBhvr>
                                      <p:tavLst>
                                        <p:tav tm="0">
                                          <p:val>
                                            <p:strVal val="#ppt_h"/>
                                          </p:val>
                                        </p:tav>
                                        <p:tav tm="100000">
                                          <p:val>
                                            <p:strVal val="#ppt_h"/>
                                          </p:val>
                                        </p:tav>
                                      </p:tavLst>
                                    </p:anim>
                                    <p:anim calcmode="lin" valueType="num">
                                      <p:cBhvr>
                                        <p:cTn id="68" dur="2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9" dur="2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70" dur="250" accel="50000" fill="hold">
                                          <p:stCondLst>
                                            <p:cond delay="250"/>
                                          </p:stCondLst>
                                        </p:cTn>
                                        <p:tgtEl>
                                          <p:spTgt spid="45"/>
                                        </p:tgtEl>
                                        <p:attrNameLst>
                                          <p:attrName>ppt_y</p:attrName>
                                        </p:attrNameLst>
                                      </p:cBhvr>
                                      <p:tavLst>
                                        <p:tav tm="0">
                                          <p:val>
                                            <p:strVal val="#ppt_y+.1"/>
                                          </p:val>
                                        </p:tav>
                                        <p:tav tm="100000">
                                          <p:val>
                                            <p:strVal val="#ppt_y"/>
                                          </p:val>
                                        </p:tav>
                                      </p:tavLst>
                                    </p:anim>
                                    <p:animEffect transition="in" filter="fade">
                                      <p:cBhvr>
                                        <p:cTn id="71" dur="500" decel="50000">
                                          <p:stCondLst>
                                            <p:cond delay="0"/>
                                          </p:stCondLst>
                                        </p:cTn>
                                        <p:tgtEl>
                                          <p:spTgt spid="45"/>
                                        </p:tgtEl>
                                      </p:cBhvr>
                                    </p:animEffect>
                                  </p:childTnLst>
                                </p:cTn>
                              </p:par>
                            </p:childTnLst>
                          </p:cTn>
                        </p:par>
                        <p:par>
                          <p:cTn id="72" fill="hold">
                            <p:stCondLst>
                              <p:cond delay="2000"/>
                            </p:stCondLst>
                            <p:childTnLst>
                              <p:par>
                                <p:cTn id="73" presetID="2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childTnLst>
                                </p:cTn>
                              </p:par>
                            </p:childTnLst>
                          </p:cTn>
                        </p:par>
                        <p:par>
                          <p:cTn id="77" fill="hold">
                            <p:stCondLst>
                              <p:cond delay="2500"/>
                            </p:stCondLst>
                            <p:childTnLst>
                              <p:par>
                                <p:cTn id="78" presetID="25"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25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46"/>
                                        </p:tgtEl>
                                        <p:attrNameLst>
                                          <p:attrName>ppt_w</p:attrName>
                                        </p:attrNameLst>
                                      </p:cBhvr>
                                      <p:tavLst>
                                        <p:tav tm="0">
                                          <p:val>
                                            <p:strVal val="#ppt_w*.05"/>
                                          </p:val>
                                        </p:tav>
                                        <p:tav tm="100000">
                                          <p:val>
                                            <p:strVal val="#ppt_w"/>
                                          </p:val>
                                        </p:tav>
                                      </p:tavLst>
                                    </p:anim>
                                    <p:anim calcmode="lin" valueType="num">
                                      <p:cBhvr>
                                        <p:cTn id="83" dur="500" fill="hold"/>
                                        <p:tgtEl>
                                          <p:spTgt spid="46"/>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46"/>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40" grpId="0" animBg="1"/>
      <p:bldP spid="41" grpId="0" animBg="1"/>
      <p:bldP spid="42" grpId="0"/>
      <p:bldP spid="43" grpId="0"/>
      <p:bldP spid="44"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86"/>
          <p:cNvGrpSpPr/>
          <p:nvPr/>
        </p:nvGrpSpPr>
        <p:grpSpPr bwMode="auto">
          <a:xfrm>
            <a:off x="0" y="164788"/>
            <a:ext cx="12034899" cy="576037"/>
            <a:chOff x="0" y="163513"/>
            <a:chExt cx="12039009" cy="576262"/>
          </a:xfrm>
        </p:grpSpPr>
        <p:sp>
          <p:nvSpPr>
            <p:cNvPr id="88" name="Freeform 6"/>
            <p:cNvSpPr/>
            <p:nvPr/>
          </p:nvSpPr>
          <p:spPr bwMode="auto">
            <a:xfrm>
              <a:off x="0" y="163513"/>
              <a:ext cx="477815" cy="576262"/>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32812" name="图片 8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6938" y="226499"/>
              <a:ext cx="1992071" cy="4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3" name="TextBox 76"/>
            <p:cNvSpPr txBox="1">
              <a:spLocks noChangeArrowheads="1"/>
            </p:cNvSpPr>
            <p:nvPr/>
          </p:nvSpPr>
          <p:spPr bwMode="auto">
            <a:xfrm>
              <a:off x="477815" y="190500"/>
              <a:ext cx="3028714" cy="52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800" dirty="0">
                  <a:solidFill>
                    <a:schemeClr val="bg1"/>
                  </a:solidFill>
                  <a:latin typeface="微软雅黑" panose="020B0503020204020204" pitchFamily="34" charset="-122"/>
                </a:rPr>
                <a:t>项目</a:t>
              </a:r>
              <a:r>
                <a:rPr lang="zh-CN" altLang="en-US" sz="2800" dirty="0">
                  <a:solidFill>
                    <a:schemeClr val="bg1"/>
                  </a:solidFill>
                  <a:latin typeface="微软雅黑" panose="020B0503020204020204" pitchFamily="34" charset="-122"/>
                </a:rPr>
                <a:t>目前阶段状况</a:t>
              </a:r>
              <a:endParaRPr lang="zh-CN" altLang="en-US" sz="2800" dirty="0">
                <a:solidFill>
                  <a:schemeClr val="bg1"/>
                </a:solidFill>
                <a:latin typeface="微软雅黑" panose="020B0503020204020204" pitchFamily="34" charset="-122"/>
              </a:endParaRPr>
            </a:p>
          </p:txBody>
        </p:sp>
      </p:grpSp>
      <p:sp>
        <p:nvSpPr>
          <p:cNvPr id="92" name="等腰三角形 91"/>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93"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EDB4F12-0913-4AFE-8B7B-B0B4203BE3CB}"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32773" name="Rectangle 2"/>
          <p:cNvSpPr>
            <a:spLocks noChangeArrowheads="1"/>
          </p:cNvSpPr>
          <p:nvPr/>
        </p:nvSpPr>
        <p:spPr bwMode="auto">
          <a:xfrm>
            <a:off x="1" y="-183191"/>
            <a:ext cx="184659" cy="36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2774" name="Rectangle 2"/>
          <p:cNvSpPr>
            <a:spLocks noChangeArrowheads="1"/>
          </p:cNvSpPr>
          <p:nvPr/>
        </p:nvSpPr>
        <p:spPr bwMode="auto">
          <a:xfrm>
            <a:off x="1" y="-183191"/>
            <a:ext cx="184659" cy="36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2775" name="TextBox 11"/>
          <p:cNvSpPr txBox="1">
            <a:spLocks noChangeArrowheads="1"/>
          </p:cNvSpPr>
          <p:nvPr/>
        </p:nvSpPr>
        <p:spPr bwMode="auto">
          <a:xfrm>
            <a:off x="1000125" y="1318260"/>
            <a:ext cx="856234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微软雅黑" panose="020B0503020204020204" pitchFamily="34" charset="-122"/>
              </a:rPr>
              <a:t>项目看板系统于</a:t>
            </a:r>
            <a:r>
              <a:rPr lang="en-US" altLang="zh-CN" sz="1800" dirty="0">
                <a:solidFill>
                  <a:schemeClr val="bg1"/>
                </a:solidFill>
                <a:latin typeface="微软雅黑" panose="020B0503020204020204" pitchFamily="34" charset="-122"/>
              </a:rPr>
              <a:t>2021</a:t>
            </a:r>
            <a:r>
              <a:rPr lang="zh-CN" altLang="en-US" sz="1800" dirty="0">
                <a:solidFill>
                  <a:schemeClr val="bg1"/>
                </a:solidFill>
                <a:latin typeface="微软雅黑" panose="020B0503020204020204" pitchFamily="34" charset="-122"/>
              </a:rPr>
              <a:t>年</a:t>
            </a:r>
            <a:r>
              <a:rPr lang="en-US" altLang="zh-CN" sz="1800" dirty="0">
                <a:solidFill>
                  <a:schemeClr val="bg1"/>
                </a:solidFill>
                <a:latin typeface="微软雅黑" panose="020B0503020204020204" pitchFamily="34" charset="-122"/>
              </a:rPr>
              <a:t>8</a:t>
            </a:r>
            <a:r>
              <a:rPr lang="zh-CN" altLang="en-US" sz="1800" dirty="0">
                <a:solidFill>
                  <a:schemeClr val="bg1"/>
                </a:solidFill>
                <a:latin typeface="微软雅黑" panose="020B0503020204020204" pitchFamily="34" charset="-122"/>
              </a:rPr>
              <a:t>月</a:t>
            </a:r>
            <a:r>
              <a:rPr lang="en-US" altLang="zh-CN" sz="1800" dirty="0">
                <a:solidFill>
                  <a:schemeClr val="bg1"/>
                </a:solidFill>
                <a:latin typeface="微软雅黑" panose="020B0503020204020204" pitchFamily="34" charset="-122"/>
              </a:rPr>
              <a:t>18</a:t>
            </a:r>
            <a:r>
              <a:rPr lang="zh-CN" altLang="en-US" sz="1800" dirty="0">
                <a:solidFill>
                  <a:schemeClr val="bg1"/>
                </a:solidFill>
                <a:latin typeface="微软雅黑" panose="020B0503020204020204" pitchFamily="34" charset="-122"/>
              </a:rPr>
              <a:t>日开始进入试运行阶段，测试人员与项目助理等在使用的过程中提出修改与优化的建议和意见。但由于</a:t>
            </a:r>
            <a:r>
              <a:rPr lang="zh-CN" altLang="en-US" sz="1800" dirty="0">
                <a:solidFill>
                  <a:schemeClr val="bg1"/>
                </a:solidFill>
                <a:latin typeface="微软雅黑" panose="020B0503020204020204" pitchFamily="34" charset="-122"/>
              </a:rPr>
              <a:t>受到华为云服务器的到期、续费和流量使用超限等问题的影响，该系统的使用过程并不连续，使用效果仍</a:t>
            </a:r>
            <a:r>
              <a:rPr lang="zh-CN" altLang="en-US" sz="1800" dirty="0">
                <a:solidFill>
                  <a:schemeClr val="bg1"/>
                </a:solidFill>
                <a:latin typeface="微软雅黑" panose="020B0503020204020204" pitchFamily="34" charset="-122"/>
              </a:rPr>
              <a:t>有待观察。</a:t>
            </a:r>
            <a:endParaRPr lang="zh-CN" altLang="en-US" sz="1800" dirty="0">
              <a:solidFill>
                <a:schemeClr val="bg1"/>
              </a:solidFill>
              <a:latin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组合 3"/>
          <p:cNvGrpSpPr/>
          <p:nvPr/>
        </p:nvGrpSpPr>
        <p:grpSpPr bwMode="auto">
          <a:xfrm>
            <a:off x="5087538" y="1269257"/>
            <a:ext cx="6030144" cy="790266"/>
            <a:chOff x="5611081" y="1614045"/>
            <a:chExt cx="6032315" cy="790575"/>
          </a:xfrm>
        </p:grpSpPr>
        <p:sp>
          <p:nvSpPr>
            <p:cNvPr id="9250" name="Freeform 11"/>
            <p:cNvSpPr/>
            <p:nvPr/>
          </p:nvSpPr>
          <p:spPr bwMode="auto">
            <a:xfrm>
              <a:off x="5774593" y="1614045"/>
              <a:ext cx="892175" cy="112712"/>
            </a:xfrm>
            <a:custGeom>
              <a:avLst/>
              <a:gdLst>
                <a:gd name="T0" fmla="*/ 2147483647 w 1156"/>
                <a:gd name="T1" fmla="*/ 0 h 142"/>
                <a:gd name="T2" fmla="*/ 2147483647 w 1156"/>
                <a:gd name="T3" fmla="*/ 0 h 142"/>
                <a:gd name="T4" fmla="*/ 2147483647 w 1156"/>
                <a:gd name="T5" fmla="*/ 2147483647 h 142"/>
                <a:gd name="T6" fmla="*/ 0 w 1156"/>
                <a:gd name="T7" fmla="*/ 2147483647 h 142"/>
                <a:gd name="T8" fmla="*/ 2147483647 w 1156"/>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4339" name="Freeform 10"/>
            <p:cNvSpPr/>
            <p:nvPr/>
          </p:nvSpPr>
          <p:spPr bwMode="auto">
            <a:xfrm>
              <a:off x="5611081" y="1702945"/>
              <a:ext cx="6032315" cy="701675"/>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noFill/>
            <a:ln w="10" cap="flat" cmpd="sng">
              <a:solidFill>
                <a:schemeClr val="accent1">
                  <a:lumMod val="75000"/>
                </a:schemeClr>
              </a:solidFill>
              <a:round/>
            </a:ln>
          </p:spPr>
          <p:txBody>
            <a:bodyPr/>
            <a:lstStyle/>
            <a:p>
              <a:pPr>
                <a:defRPr/>
              </a:pPr>
              <a:endParaRPr lang="zh-CN" altLang="en-US" sz="1800">
                <a:solidFill>
                  <a:schemeClr val="bg1"/>
                </a:solidFill>
              </a:endParaRPr>
            </a:p>
          </p:txBody>
        </p:sp>
        <p:sp>
          <p:nvSpPr>
            <p:cNvPr id="14340" name="Rectangle 12"/>
            <p:cNvSpPr>
              <a:spLocks noChangeArrowheads="1"/>
            </p:cNvSpPr>
            <p:nvPr/>
          </p:nvSpPr>
          <p:spPr bwMode="auto">
            <a:xfrm>
              <a:off x="5860311" y="1614045"/>
              <a:ext cx="720703" cy="738187"/>
            </a:xfrm>
            <a:prstGeom prst="rect">
              <a:avLst/>
            </a:prstGeom>
            <a:solidFill>
              <a:schemeClr val="accent1">
                <a:lumMod val="75000"/>
              </a:schemeClr>
            </a:solidFill>
            <a:ln>
              <a:noFill/>
            </a:ln>
          </p:spPr>
          <p:txBody>
            <a:bodyPr/>
            <a:lstStyle/>
            <a:p>
              <a:pPr>
                <a:defRPr/>
              </a:pPr>
              <a:endParaRPr lang="zh-CN" altLang="en-US" sz="1800">
                <a:solidFill>
                  <a:schemeClr val="bg1"/>
                </a:solidFill>
              </a:endParaRPr>
            </a:p>
          </p:txBody>
        </p:sp>
        <p:sp>
          <p:nvSpPr>
            <p:cNvPr id="9253" name="TextBox 105"/>
            <p:cNvSpPr txBox="1">
              <a:spLocks noChangeArrowheads="1"/>
            </p:cNvSpPr>
            <p:nvPr/>
          </p:nvSpPr>
          <p:spPr bwMode="auto">
            <a:xfrm>
              <a:off x="6790593" y="1792172"/>
              <a:ext cx="16209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微软雅黑" panose="020B0503020204020204" pitchFamily="34" charset="-122"/>
                </a:rPr>
                <a:t>立项背景</a:t>
              </a:r>
              <a:endParaRPr lang="zh-CN" altLang="en-US" sz="2800" b="1" dirty="0">
                <a:solidFill>
                  <a:schemeClr val="bg1"/>
                </a:solidFill>
                <a:latin typeface="微软雅黑" panose="020B0503020204020204" pitchFamily="34" charset="-122"/>
              </a:endParaRPr>
            </a:p>
          </p:txBody>
        </p:sp>
        <p:sp>
          <p:nvSpPr>
            <p:cNvPr id="9254" name="TextBox 106"/>
            <p:cNvSpPr txBox="1">
              <a:spLocks noChangeArrowheads="1"/>
            </p:cNvSpPr>
            <p:nvPr/>
          </p:nvSpPr>
          <p:spPr bwMode="auto">
            <a:xfrm>
              <a:off x="5968268" y="1656907"/>
              <a:ext cx="50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b="1">
                  <a:solidFill>
                    <a:schemeClr val="bg1"/>
                  </a:solidFill>
                  <a:latin typeface="微软雅黑" panose="020B0503020204020204" pitchFamily="34" charset="-122"/>
                </a:rPr>
                <a:t>1</a:t>
              </a:r>
              <a:endParaRPr lang="zh-CN" altLang="en-US" sz="4000" b="1">
                <a:solidFill>
                  <a:schemeClr val="bg1"/>
                </a:solidFill>
                <a:latin typeface="微软雅黑" panose="020B0503020204020204" pitchFamily="34" charset="-122"/>
              </a:endParaRPr>
            </a:p>
          </p:txBody>
        </p:sp>
      </p:grpSp>
      <p:grpSp>
        <p:nvGrpSpPr>
          <p:cNvPr id="9220" name="组合 4"/>
          <p:cNvGrpSpPr/>
          <p:nvPr/>
        </p:nvGrpSpPr>
        <p:grpSpPr bwMode="auto">
          <a:xfrm>
            <a:off x="5231945" y="2275339"/>
            <a:ext cx="6030144" cy="790266"/>
            <a:chOff x="5611081" y="2634807"/>
            <a:chExt cx="6032315" cy="790575"/>
          </a:xfrm>
        </p:grpSpPr>
        <p:sp>
          <p:nvSpPr>
            <p:cNvPr id="9245" name="Freeform 11"/>
            <p:cNvSpPr/>
            <p:nvPr/>
          </p:nvSpPr>
          <p:spPr bwMode="auto">
            <a:xfrm>
              <a:off x="5774593" y="2634807"/>
              <a:ext cx="892175" cy="112713"/>
            </a:xfrm>
            <a:custGeom>
              <a:avLst/>
              <a:gdLst>
                <a:gd name="T0" fmla="*/ 2147483647 w 1156"/>
                <a:gd name="T1" fmla="*/ 0 h 142"/>
                <a:gd name="T2" fmla="*/ 2147483647 w 1156"/>
                <a:gd name="T3" fmla="*/ 0 h 142"/>
                <a:gd name="T4" fmla="*/ 2147483647 w 1156"/>
                <a:gd name="T5" fmla="*/ 2147483647 h 142"/>
                <a:gd name="T6" fmla="*/ 0 w 1156"/>
                <a:gd name="T7" fmla="*/ 2147483647 h 142"/>
                <a:gd name="T8" fmla="*/ 2147483647 w 1156"/>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4342" name="Freeform 10"/>
            <p:cNvSpPr/>
            <p:nvPr/>
          </p:nvSpPr>
          <p:spPr bwMode="auto">
            <a:xfrm>
              <a:off x="5611081" y="2723707"/>
              <a:ext cx="6032315" cy="701675"/>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noFill/>
            <a:ln w="10" cap="flat" cmpd="sng">
              <a:solidFill>
                <a:schemeClr val="accent1">
                  <a:lumMod val="75000"/>
                </a:schemeClr>
              </a:solidFill>
              <a:round/>
            </a:ln>
          </p:spPr>
          <p:txBody>
            <a:bodyPr/>
            <a:lstStyle/>
            <a:p>
              <a:pPr>
                <a:defRPr/>
              </a:pPr>
              <a:endParaRPr lang="zh-CN" altLang="en-US" sz="1800">
                <a:solidFill>
                  <a:schemeClr val="bg1"/>
                </a:solidFill>
              </a:endParaRPr>
            </a:p>
          </p:txBody>
        </p:sp>
        <p:sp>
          <p:nvSpPr>
            <p:cNvPr id="14343" name="Rectangle 12"/>
            <p:cNvSpPr>
              <a:spLocks noChangeArrowheads="1"/>
            </p:cNvSpPr>
            <p:nvPr/>
          </p:nvSpPr>
          <p:spPr bwMode="auto">
            <a:xfrm>
              <a:off x="5860310" y="2634807"/>
              <a:ext cx="720703" cy="738187"/>
            </a:xfrm>
            <a:prstGeom prst="rect">
              <a:avLst/>
            </a:prstGeom>
            <a:solidFill>
              <a:schemeClr val="accent1">
                <a:lumMod val="75000"/>
              </a:schemeClr>
            </a:solidFill>
            <a:ln>
              <a:noFill/>
            </a:ln>
          </p:spPr>
          <p:txBody>
            <a:bodyPr/>
            <a:lstStyle/>
            <a:p>
              <a:pPr>
                <a:defRPr/>
              </a:pPr>
              <a:endParaRPr lang="zh-CN" altLang="en-US" sz="1800">
                <a:solidFill>
                  <a:schemeClr val="bg1"/>
                </a:solidFill>
              </a:endParaRPr>
            </a:p>
          </p:txBody>
        </p:sp>
        <p:sp>
          <p:nvSpPr>
            <p:cNvPr id="9248" name="TextBox 108"/>
            <p:cNvSpPr txBox="1">
              <a:spLocks noChangeArrowheads="1"/>
            </p:cNvSpPr>
            <p:nvPr/>
          </p:nvSpPr>
          <p:spPr bwMode="auto">
            <a:xfrm>
              <a:off x="6790593" y="2812934"/>
              <a:ext cx="16209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chemeClr val="bg1"/>
                  </a:solidFill>
                  <a:latin typeface="微软雅黑" panose="020B0503020204020204" pitchFamily="34" charset="-122"/>
                </a:rPr>
                <a:t>项目目标</a:t>
              </a:r>
              <a:endParaRPr lang="zh-CN" altLang="en-US" sz="2800" b="1">
                <a:solidFill>
                  <a:schemeClr val="bg1"/>
                </a:solidFill>
                <a:latin typeface="微软雅黑" panose="020B0503020204020204" pitchFamily="34" charset="-122"/>
              </a:endParaRPr>
            </a:p>
          </p:txBody>
        </p:sp>
        <p:sp>
          <p:nvSpPr>
            <p:cNvPr id="9249" name="TextBox 109"/>
            <p:cNvSpPr txBox="1">
              <a:spLocks noChangeArrowheads="1"/>
            </p:cNvSpPr>
            <p:nvPr/>
          </p:nvSpPr>
          <p:spPr bwMode="auto">
            <a:xfrm>
              <a:off x="5968268" y="2655445"/>
              <a:ext cx="50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b="1">
                  <a:solidFill>
                    <a:schemeClr val="bg1"/>
                  </a:solidFill>
                  <a:latin typeface="微软雅黑" panose="020B0503020204020204" pitchFamily="34" charset="-122"/>
                </a:rPr>
                <a:t>2</a:t>
              </a:r>
              <a:endParaRPr lang="zh-CN" altLang="en-US" sz="4000" b="1">
                <a:solidFill>
                  <a:schemeClr val="bg1"/>
                </a:solidFill>
                <a:latin typeface="微软雅黑" panose="020B0503020204020204" pitchFamily="34" charset="-122"/>
              </a:endParaRPr>
            </a:p>
          </p:txBody>
        </p:sp>
      </p:grpSp>
      <p:grpSp>
        <p:nvGrpSpPr>
          <p:cNvPr id="9221" name="组合 5"/>
          <p:cNvGrpSpPr/>
          <p:nvPr/>
        </p:nvGrpSpPr>
        <p:grpSpPr bwMode="auto">
          <a:xfrm>
            <a:off x="5376350" y="3279833"/>
            <a:ext cx="6030144" cy="788680"/>
            <a:chOff x="5611081" y="3633345"/>
            <a:chExt cx="6032315" cy="788987"/>
          </a:xfrm>
        </p:grpSpPr>
        <p:sp>
          <p:nvSpPr>
            <p:cNvPr id="9240" name="Freeform 11"/>
            <p:cNvSpPr/>
            <p:nvPr/>
          </p:nvSpPr>
          <p:spPr bwMode="auto">
            <a:xfrm>
              <a:off x="5774593" y="3633345"/>
              <a:ext cx="892175" cy="112712"/>
            </a:xfrm>
            <a:custGeom>
              <a:avLst/>
              <a:gdLst>
                <a:gd name="T0" fmla="*/ 2147483647 w 1156"/>
                <a:gd name="T1" fmla="*/ 0 h 142"/>
                <a:gd name="T2" fmla="*/ 2147483647 w 1156"/>
                <a:gd name="T3" fmla="*/ 0 h 142"/>
                <a:gd name="T4" fmla="*/ 2147483647 w 1156"/>
                <a:gd name="T5" fmla="*/ 2147483647 h 142"/>
                <a:gd name="T6" fmla="*/ 0 w 1156"/>
                <a:gd name="T7" fmla="*/ 2147483647 h 142"/>
                <a:gd name="T8" fmla="*/ 2147483647 w 1156"/>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4345" name="Freeform 10"/>
            <p:cNvSpPr/>
            <p:nvPr/>
          </p:nvSpPr>
          <p:spPr bwMode="auto">
            <a:xfrm>
              <a:off x="5611081" y="3720658"/>
              <a:ext cx="6032315" cy="701674"/>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noFill/>
            <a:ln w="10" cap="flat" cmpd="sng">
              <a:solidFill>
                <a:schemeClr val="accent1">
                  <a:lumMod val="75000"/>
                </a:schemeClr>
              </a:solidFill>
              <a:round/>
            </a:ln>
          </p:spPr>
          <p:txBody>
            <a:bodyPr/>
            <a:lstStyle/>
            <a:p>
              <a:pPr>
                <a:defRPr/>
              </a:pPr>
              <a:endParaRPr lang="zh-CN" altLang="en-US" sz="1800">
                <a:solidFill>
                  <a:schemeClr val="bg1"/>
                </a:solidFill>
              </a:endParaRPr>
            </a:p>
          </p:txBody>
        </p:sp>
        <p:sp>
          <p:nvSpPr>
            <p:cNvPr id="14346" name="Rectangle 12"/>
            <p:cNvSpPr>
              <a:spLocks noChangeArrowheads="1"/>
            </p:cNvSpPr>
            <p:nvPr/>
          </p:nvSpPr>
          <p:spPr bwMode="auto">
            <a:xfrm>
              <a:off x="5860311" y="3633345"/>
              <a:ext cx="720703" cy="738187"/>
            </a:xfrm>
            <a:prstGeom prst="rect">
              <a:avLst/>
            </a:prstGeom>
            <a:solidFill>
              <a:schemeClr val="accent1">
                <a:lumMod val="75000"/>
              </a:schemeClr>
            </a:solidFill>
            <a:ln>
              <a:noFill/>
            </a:ln>
          </p:spPr>
          <p:txBody>
            <a:bodyPr/>
            <a:lstStyle/>
            <a:p>
              <a:pPr>
                <a:defRPr/>
              </a:pPr>
              <a:endParaRPr lang="zh-CN" altLang="en-US" sz="1800">
                <a:solidFill>
                  <a:schemeClr val="bg1"/>
                </a:solidFill>
              </a:endParaRPr>
            </a:p>
          </p:txBody>
        </p:sp>
        <p:sp>
          <p:nvSpPr>
            <p:cNvPr id="9243" name="TextBox 115"/>
            <p:cNvSpPr txBox="1">
              <a:spLocks noChangeArrowheads="1"/>
            </p:cNvSpPr>
            <p:nvPr/>
          </p:nvSpPr>
          <p:spPr bwMode="auto">
            <a:xfrm>
              <a:off x="6790593" y="3809884"/>
              <a:ext cx="1979968"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chemeClr val="bg1"/>
                  </a:solidFill>
                  <a:latin typeface="微软雅黑" panose="020B0503020204020204" pitchFamily="34" charset="-122"/>
                </a:rPr>
                <a:t>项目时间线</a:t>
              </a:r>
              <a:endParaRPr lang="zh-CN" altLang="en-US" sz="2800" b="1">
                <a:solidFill>
                  <a:schemeClr val="bg1"/>
                </a:solidFill>
                <a:latin typeface="微软雅黑" panose="020B0503020204020204" pitchFamily="34" charset="-122"/>
              </a:endParaRPr>
            </a:p>
          </p:txBody>
        </p:sp>
        <p:sp>
          <p:nvSpPr>
            <p:cNvPr id="9244" name="TextBox 116"/>
            <p:cNvSpPr txBox="1">
              <a:spLocks noChangeArrowheads="1"/>
            </p:cNvSpPr>
            <p:nvPr/>
          </p:nvSpPr>
          <p:spPr bwMode="auto">
            <a:xfrm>
              <a:off x="5968268" y="3652395"/>
              <a:ext cx="50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b="1">
                  <a:solidFill>
                    <a:schemeClr val="bg1"/>
                  </a:solidFill>
                  <a:latin typeface="微软雅黑" panose="020B0503020204020204" pitchFamily="34" charset="-122"/>
                </a:rPr>
                <a:t>3</a:t>
              </a:r>
              <a:endParaRPr lang="zh-CN" altLang="en-US" sz="4000" b="1">
                <a:solidFill>
                  <a:schemeClr val="bg1"/>
                </a:solidFill>
                <a:latin typeface="微软雅黑" panose="020B0503020204020204" pitchFamily="34" charset="-122"/>
              </a:endParaRPr>
            </a:p>
          </p:txBody>
        </p:sp>
      </p:grpSp>
      <p:grpSp>
        <p:nvGrpSpPr>
          <p:cNvPr id="9222" name="组合 6"/>
          <p:cNvGrpSpPr/>
          <p:nvPr/>
        </p:nvGrpSpPr>
        <p:grpSpPr bwMode="auto">
          <a:xfrm>
            <a:off x="5520757" y="4282741"/>
            <a:ext cx="6030144" cy="788680"/>
            <a:chOff x="5611081" y="4642995"/>
            <a:chExt cx="6032315" cy="788987"/>
          </a:xfrm>
        </p:grpSpPr>
        <p:sp>
          <p:nvSpPr>
            <p:cNvPr id="9235" name="Freeform 11"/>
            <p:cNvSpPr/>
            <p:nvPr/>
          </p:nvSpPr>
          <p:spPr bwMode="auto">
            <a:xfrm>
              <a:off x="5774593" y="4642995"/>
              <a:ext cx="892175" cy="112712"/>
            </a:xfrm>
            <a:custGeom>
              <a:avLst/>
              <a:gdLst>
                <a:gd name="T0" fmla="*/ 2147483647 w 1156"/>
                <a:gd name="T1" fmla="*/ 0 h 142"/>
                <a:gd name="T2" fmla="*/ 2147483647 w 1156"/>
                <a:gd name="T3" fmla="*/ 0 h 142"/>
                <a:gd name="T4" fmla="*/ 2147483647 w 1156"/>
                <a:gd name="T5" fmla="*/ 2147483647 h 142"/>
                <a:gd name="T6" fmla="*/ 0 w 1156"/>
                <a:gd name="T7" fmla="*/ 2147483647 h 142"/>
                <a:gd name="T8" fmla="*/ 2147483647 w 1156"/>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4348" name="Freeform 10"/>
            <p:cNvSpPr/>
            <p:nvPr/>
          </p:nvSpPr>
          <p:spPr bwMode="auto">
            <a:xfrm>
              <a:off x="5611081" y="4730308"/>
              <a:ext cx="6032315" cy="701674"/>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noFill/>
            <a:ln w="10" cap="flat" cmpd="sng">
              <a:solidFill>
                <a:schemeClr val="accent1">
                  <a:lumMod val="75000"/>
                </a:schemeClr>
              </a:solidFill>
              <a:round/>
            </a:ln>
          </p:spPr>
          <p:txBody>
            <a:bodyPr/>
            <a:lstStyle/>
            <a:p>
              <a:pPr>
                <a:defRPr/>
              </a:pPr>
              <a:endParaRPr lang="zh-CN" altLang="en-US" sz="1800">
                <a:solidFill>
                  <a:schemeClr val="bg1"/>
                </a:solidFill>
              </a:endParaRPr>
            </a:p>
          </p:txBody>
        </p:sp>
        <p:sp>
          <p:nvSpPr>
            <p:cNvPr id="14349" name="Rectangle 12"/>
            <p:cNvSpPr>
              <a:spLocks noChangeArrowheads="1"/>
            </p:cNvSpPr>
            <p:nvPr/>
          </p:nvSpPr>
          <p:spPr bwMode="auto">
            <a:xfrm>
              <a:off x="5860310" y="4642995"/>
              <a:ext cx="720703" cy="738187"/>
            </a:xfrm>
            <a:prstGeom prst="rect">
              <a:avLst/>
            </a:prstGeom>
            <a:solidFill>
              <a:schemeClr val="accent1">
                <a:lumMod val="75000"/>
              </a:schemeClr>
            </a:solidFill>
            <a:ln>
              <a:noFill/>
            </a:ln>
          </p:spPr>
          <p:txBody>
            <a:bodyPr/>
            <a:lstStyle/>
            <a:p>
              <a:pPr>
                <a:defRPr/>
              </a:pPr>
              <a:endParaRPr lang="zh-CN" altLang="en-US" sz="1800">
                <a:solidFill>
                  <a:schemeClr val="bg1"/>
                </a:solidFill>
              </a:endParaRPr>
            </a:p>
          </p:txBody>
        </p:sp>
        <p:sp>
          <p:nvSpPr>
            <p:cNvPr id="9238" name="TextBox 117"/>
            <p:cNvSpPr txBox="1">
              <a:spLocks noChangeArrowheads="1"/>
            </p:cNvSpPr>
            <p:nvPr/>
          </p:nvSpPr>
          <p:spPr bwMode="auto">
            <a:xfrm>
              <a:off x="6790593" y="4819534"/>
              <a:ext cx="3775277"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chemeClr val="bg1"/>
                  </a:solidFill>
                  <a:latin typeface="微软雅黑" panose="020B0503020204020204" pitchFamily="34" charset="-122"/>
                </a:rPr>
                <a:t>各模块需求及完成情况</a:t>
              </a:r>
              <a:endParaRPr lang="zh-CN" altLang="en-US" sz="2800" b="1">
                <a:solidFill>
                  <a:schemeClr val="bg1"/>
                </a:solidFill>
                <a:latin typeface="微软雅黑" panose="020B0503020204020204" pitchFamily="34" charset="-122"/>
              </a:endParaRPr>
            </a:p>
          </p:txBody>
        </p:sp>
        <p:sp>
          <p:nvSpPr>
            <p:cNvPr id="9239" name="TextBox 118"/>
            <p:cNvSpPr txBox="1">
              <a:spLocks noChangeArrowheads="1"/>
            </p:cNvSpPr>
            <p:nvPr/>
          </p:nvSpPr>
          <p:spPr bwMode="auto">
            <a:xfrm>
              <a:off x="5968268" y="4673157"/>
              <a:ext cx="50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b="1">
                  <a:solidFill>
                    <a:schemeClr val="bg1"/>
                  </a:solidFill>
                  <a:latin typeface="微软雅黑" panose="020B0503020204020204" pitchFamily="34" charset="-122"/>
                </a:rPr>
                <a:t>4</a:t>
              </a:r>
              <a:endParaRPr lang="zh-CN" altLang="en-US" sz="4000" b="1">
                <a:solidFill>
                  <a:schemeClr val="bg1"/>
                </a:solidFill>
                <a:latin typeface="微软雅黑" panose="020B0503020204020204" pitchFamily="34" charset="-122"/>
              </a:endParaRPr>
            </a:p>
          </p:txBody>
        </p:sp>
      </p:grpSp>
      <p:sp>
        <p:nvSpPr>
          <p:cNvPr id="14365" name="矩形 12"/>
          <p:cNvSpPr>
            <a:spLocks noChangeArrowheads="1"/>
          </p:cNvSpPr>
          <p:nvPr/>
        </p:nvSpPr>
        <p:spPr bwMode="auto">
          <a:xfrm>
            <a:off x="3292777" y="5741086"/>
            <a:ext cx="1732873" cy="782331"/>
          </a:xfrm>
          <a:prstGeom prst="rect">
            <a:avLst/>
          </a:prstGeom>
          <a:solidFill>
            <a:schemeClr val="accent1">
              <a:lumMod val="75000"/>
            </a:schemeClr>
          </a:solidFill>
          <a:ln>
            <a:noFill/>
          </a:ln>
        </p:spPr>
        <p:txBody>
          <a:bodyPr/>
          <a:lstStyle/>
          <a:p>
            <a:pPr>
              <a:defRPr/>
            </a:pPr>
            <a:endParaRPr lang="zh-CN" altLang="en-US" sz="1800"/>
          </a:p>
        </p:txBody>
      </p:sp>
      <p:sp>
        <p:nvSpPr>
          <p:cNvPr id="14367" name="TextBox 104"/>
          <p:cNvSpPr txBox="1">
            <a:spLocks noChangeArrowheads="1"/>
          </p:cNvSpPr>
          <p:nvPr/>
        </p:nvSpPr>
        <p:spPr bwMode="auto">
          <a:xfrm>
            <a:off x="3746625" y="5882317"/>
            <a:ext cx="902934" cy="5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FFFFFF"/>
                </a:solidFill>
                <a:latin typeface="微软雅黑" panose="020B0503020204020204" pitchFamily="34" charset="-122"/>
              </a:rPr>
              <a:t>目录</a:t>
            </a:r>
            <a:endParaRPr lang="zh-CN" altLang="en-US" sz="2800">
              <a:solidFill>
                <a:srgbClr val="FFFFFF"/>
              </a:solidFill>
              <a:latin typeface="微软雅黑" panose="020B0503020204020204" pitchFamily="34" charset="-122"/>
            </a:endParaRPr>
          </a:p>
        </p:txBody>
      </p:sp>
      <p:sp>
        <p:nvSpPr>
          <p:cNvPr id="14364" name="Freeform 6"/>
          <p:cNvSpPr/>
          <p:nvPr/>
        </p:nvSpPr>
        <p:spPr bwMode="auto">
          <a:xfrm>
            <a:off x="4116665" y="1339"/>
            <a:ext cx="1115577" cy="6869605"/>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chemeClr val="accent1">
              <a:lumMod val="75000"/>
            </a:schemeClr>
          </a:solidFill>
          <a:ln>
            <a:noFill/>
          </a:ln>
          <a:effectLst>
            <a:glow>
              <a:schemeClr val="accent1">
                <a:alpha val="40000"/>
              </a:schemeClr>
            </a:glow>
          </a:effectLst>
        </p:spPr>
        <p:txBody>
          <a:bodyPr/>
          <a:lstStyle/>
          <a:p>
            <a:pPr>
              <a:defRPr/>
            </a:pPr>
            <a:endParaRPr lang="zh-CN" altLang="en-US" sz="1800"/>
          </a:p>
        </p:txBody>
      </p:sp>
      <p:pic>
        <p:nvPicPr>
          <p:cNvPr id="9228" name="图片 3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311813" y="405994"/>
            <a:ext cx="2254957" cy="51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9" name="组合 6"/>
          <p:cNvGrpSpPr/>
          <p:nvPr/>
        </p:nvGrpSpPr>
        <p:grpSpPr bwMode="auto">
          <a:xfrm>
            <a:off x="5681031" y="5287238"/>
            <a:ext cx="6030144" cy="788679"/>
            <a:chOff x="5611081" y="4642995"/>
            <a:chExt cx="6032315" cy="788987"/>
          </a:xfrm>
        </p:grpSpPr>
        <p:sp>
          <p:nvSpPr>
            <p:cNvPr id="9230" name="Freeform 11"/>
            <p:cNvSpPr/>
            <p:nvPr/>
          </p:nvSpPr>
          <p:spPr bwMode="auto">
            <a:xfrm>
              <a:off x="5774593" y="4642995"/>
              <a:ext cx="892175" cy="112712"/>
            </a:xfrm>
            <a:custGeom>
              <a:avLst/>
              <a:gdLst>
                <a:gd name="T0" fmla="*/ 2147483647 w 1156"/>
                <a:gd name="T1" fmla="*/ 0 h 142"/>
                <a:gd name="T2" fmla="*/ 2147483647 w 1156"/>
                <a:gd name="T3" fmla="*/ 0 h 142"/>
                <a:gd name="T4" fmla="*/ 2147483647 w 1156"/>
                <a:gd name="T5" fmla="*/ 2147483647 h 142"/>
                <a:gd name="T6" fmla="*/ 0 w 1156"/>
                <a:gd name="T7" fmla="*/ 2147483647 h 142"/>
                <a:gd name="T8" fmla="*/ 2147483647 w 1156"/>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33" name="Freeform 10"/>
            <p:cNvSpPr/>
            <p:nvPr/>
          </p:nvSpPr>
          <p:spPr bwMode="auto">
            <a:xfrm>
              <a:off x="5611081" y="4730307"/>
              <a:ext cx="6032315" cy="701675"/>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noFill/>
            <a:ln w="10" cap="flat" cmpd="sng">
              <a:solidFill>
                <a:schemeClr val="accent1">
                  <a:lumMod val="75000"/>
                </a:schemeClr>
              </a:solidFill>
              <a:round/>
            </a:ln>
          </p:spPr>
          <p:txBody>
            <a:bodyPr/>
            <a:lstStyle/>
            <a:p>
              <a:pPr>
                <a:defRPr/>
              </a:pPr>
              <a:endParaRPr lang="zh-CN" altLang="en-US" sz="1800">
                <a:solidFill>
                  <a:schemeClr val="bg1"/>
                </a:solidFill>
              </a:endParaRPr>
            </a:p>
          </p:txBody>
        </p:sp>
        <p:sp>
          <p:nvSpPr>
            <p:cNvPr id="34" name="Rectangle 12"/>
            <p:cNvSpPr>
              <a:spLocks noChangeArrowheads="1"/>
            </p:cNvSpPr>
            <p:nvPr/>
          </p:nvSpPr>
          <p:spPr bwMode="auto">
            <a:xfrm>
              <a:off x="5860311" y="4642995"/>
              <a:ext cx="720703" cy="738187"/>
            </a:xfrm>
            <a:prstGeom prst="rect">
              <a:avLst/>
            </a:prstGeom>
            <a:solidFill>
              <a:schemeClr val="accent1">
                <a:lumMod val="75000"/>
              </a:schemeClr>
            </a:solidFill>
            <a:ln>
              <a:noFill/>
            </a:ln>
          </p:spPr>
          <p:txBody>
            <a:bodyPr/>
            <a:lstStyle/>
            <a:p>
              <a:pPr>
                <a:defRPr/>
              </a:pPr>
              <a:endParaRPr lang="zh-CN" altLang="en-US" sz="1800">
                <a:solidFill>
                  <a:schemeClr val="bg1"/>
                </a:solidFill>
              </a:endParaRPr>
            </a:p>
          </p:txBody>
        </p:sp>
        <p:sp>
          <p:nvSpPr>
            <p:cNvPr id="9233" name="TextBox 117"/>
            <p:cNvSpPr txBox="1">
              <a:spLocks noChangeArrowheads="1"/>
            </p:cNvSpPr>
            <p:nvPr/>
          </p:nvSpPr>
          <p:spPr bwMode="auto">
            <a:xfrm>
              <a:off x="6790593" y="4819534"/>
              <a:ext cx="2673042" cy="52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chemeClr val="bg1"/>
                  </a:solidFill>
                  <a:latin typeface="微软雅黑" panose="020B0503020204020204" pitchFamily="34" charset="-122"/>
                </a:rPr>
                <a:t>项目现阶段</a:t>
              </a:r>
              <a:r>
                <a:rPr lang="zh-CN" altLang="en-US" sz="2800" b="1">
                  <a:solidFill>
                    <a:schemeClr val="bg1"/>
                  </a:solidFill>
                  <a:latin typeface="微软雅黑" panose="020B0503020204020204" pitchFamily="34" charset="-122"/>
                </a:rPr>
                <a:t>状态</a:t>
              </a:r>
              <a:endParaRPr lang="zh-CN" altLang="en-US" sz="2800" b="1">
                <a:solidFill>
                  <a:schemeClr val="bg1"/>
                </a:solidFill>
                <a:latin typeface="微软雅黑" panose="020B0503020204020204" pitchFamily="34" charset="-122"/>
              </a:endParaRPr>
            </a:p>
          </p:txBody>
        </p:sp>
        <p:sp>
          <p:nvSpPr>
            <p:cNvPr id="9234" name="TextBox 118"/>
            <p:cNvSpPr txBox="1">
              <a:spLocks noChangeArrowheads="1"/>
            </p:cNvSpPr>
            <p:nvPr/>
          </p:nvSpPr>
          <p:spPr bwMode="auto">
            <a:xfrm>
              <a:off x="5968268" y="4673157"/>
              <a:ext cx="50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b="1">
                  <a:solidFill>
                    <a:schemeClr val="bg1"/>
                  </a:solidFill>
                  <a:latin typeface="微软雅黑" panose="020B0503020204020204" pitchFamily="34" charset="-122"/>
                </a:rPr>
                <a:t>5</a:t>
              </a:r>
              <a:endParaRPr lang="zh-CN" altLang="en-US" sz="4000" b="1">
                <a:solidFill>
                  <a:schemeClr val="bg1"/>
                </a:solidFill>
                <a:latin typeface="微软雅黑" panose="020B0503020204020204" pitchFamily="34" charset="-122"/>
              </a:endParaRPr>
            </a:p>
          </p:txBody>
        </p:sp>
      </p:grpSp>
    </p:spTree>
  </p:cSld>
  <p:clrMapOvr>
    <a:masterClrMapping/>
  </p:clrMapOvr>
  <p:transition spd="slow" advTm="10235">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364"/>
                                        </p:tgtEl>
                                        <p:attrNameLst>
                                          <p:attrName>style.visibility</p:attrName>
                                        </p:attrNameLst>
                                      </p:cBhvr>
                                      <p:to>
                                        <p:strVal val="visible"/>
                                      </p:to>
                                    </p:set>
                                    <p:animEffect transition="in" filter="wipe(down)">
                                      <p:cBhvr>
                                        <p:cTn id="7" dur="500"/>
                                        <p:tgtEl>
                                          <p:spTgt spid="1436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4365"/>
                                        </p:tgtEl>
                                        <p:attrNameLst>
                                          <p:attrName>style.visibility</p:attrName>
                                        </p:attrNameLst>
                                      </p:cBhvr>
                                      <p:to>
                                        <p:strVal val="visible"/>
                                      </p:to>
                                    </p:set>
                                    <p:animEffect transition="in" filter="wipe(right)">
                                      <p:cBhvr>
                                        <p:cTn id="11" dur="500"/>
                                        <p:tgtEl>
                                          <p:spTgt spid="14365"/>
                                        </p:tgtEl>
                                      </p:cBhvr>
                                    </p:animEffect>
                                  </p:childTnLst>
                                </p:cTn>
                              </p:par>
                              <p:par>
                                <p:cTn id="12" presetID="31" presetClass="entr" presetSubtype="0" fill="hold" grpId="0" nodeType="withEffect">
                                  <p:stCondLst>
                                    <p:cond delay="0"/>
                                  </p:stCondLst>
                                  <p:childTnLst>
                                    <p:set>
                                      <p:cBhvr>
                                        <p:cTn id="13" dur="1" fill="hold">
                                          <p:stCondLst>
                                            <p:cond delay="0"/>
                                          </p:stCondLst>
                                        </p:cTn>
                                        <p:tgtEl>
                                          <p:spTgt spid="14367"/>
                                        </p:tgtEl>
                                        <p:attrNameLst>
                                          <p:attrName>style.visibility</p:attrName>
                                        </p:attrNameLst>
                                      </p:cBhvr>
                                      <p:to>
                                        <p:strVal val="visible"/>
                                      </p:to>
                                    </p:set>
                                    <p:anim calcmode="lin" valueType="num">
                                      <p:cBhvr>
                                        <p:cTn id="14" dur="500" fill="hold"/>
                                        <p:tgtEl>
                                          <p:spTgt spid="14367"/>
                                        </p:tgtEl>
                                        <p:attrNameLst>
                                          <p:attrName>ppt_w</p:attrName>
                                        </p:attrNameLst>
                                      </p:cBhvr>
                                      <p:tavLst>
                                        <p:tav tm="0">
                                          <p:val>
                                            <p:fltVal val="0"/>
                                          </p:val>
                                        </p:tav>
                                        <p:tav tm="100000">
                                          <p:val>
                                            <p:strVal val="#ppt_w"/>
                                          </p:val>
                                        </p:tav>
                                      </p:tavLst>
                                    </p:anim>
                                    <p:anim calcmode="lin" valueType="num">
                                      <p:cBhvr>
                                        <p:cTn id="15" dur="500" fill="hold"/>
                                        <p:tgtEl>
                                          <p:spTgt spid="14367"/>
                                        </p:tgtEl>
                                        <p:attrNameLst>
                                          <p:attrName>ppt_h</p:attrName>
                                        </p:attrNameLst>
                                      </p:cBhvr>
                                      <p:tavLst>
                                        <p:tav tm="0">
                                          <p:val>
                                            <p:fltVal val="0"/>
                                          </p:val>
                                        </p:tav>
                                        <p:tav tm="100000">
                                          <p:val>
                                            <p:strVal val="#ppt_h"/>
                                          </p:val>
                                        </p:tav>
                                      </p:tavLst>
                                    </p:anim>
                                    <p:anim calcmode="lin" valueType="num">
                                      <p:cBhvr>
                                        <p:cTn id="16" dur="500" fill="hold"/>
                                        <p:tgtEl>
                                          <p:spTgt spid="14367"/>
                                        </p:tgtEl>
                                        <p:attrNameLst>
                                          <p:attrName>style.rotation</p:attrName>
                                        </p:attrNameLst>
                                      </p:cBhvr>
                                      <p:tavLst>
                                        <p:tav tm="0">
                                          <p:val>
                                            <p:fltVal val="90"/>
                                          </p:val>
                                        </p:tav>
                                        <p:tav tm="100000">
                                          <p:val>
                                            <p:fltVal val="0"/>
                                          </p:val>
                                        </p:tav>
                                      </p:tavLst>
                                    </p:anim>
                                    <p:animEffect transition="in" filter="fade">
                                      <p:cBhvr>
                                        <p:cTn id="17" dur="500"/>
                                        <p:tgtEl>
                                          <p:spTgt spid="1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bldLvl="0" animBg="1" autoUpdateAnimBg="0"/>
      <p:bldP spid="143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背景2"/>
          <p:cNvPicPr>
            <a:picLocks noChangeAspect="1"/>
          </p:cNvPicPr>
          <p:nvPr/>
        </p:nvPicPr>
        <p:blipFill>
          <a:blip r:embed="rId1" cstate="print"/>
          <a:stretch>
            <a:fillRect/>
          </a:stretch>
        </p:blipFill>
        <p:spPr>
          <a:xfrm>
            <a:off x="-6350" y="-4127"/>
            <a:ext cx="12205335" cy="6866255"/>
          </a:xfrm>
          <a:prstGeom prst="rect">
            <a:avLst/>
          </a:prstGeom>
        </p:spPr>
      </p:pic>
      <p:sp>
        <p:nvSpPr>
          <p:cNvPr id="9" name="文本框 8"/>
          <p:cNvSpPr txBox="1"/>
          <p:nvPr/>
        </p:nvSpPr>
        <p:spPr>
          <a:xfrm>
            <a:off x="4874895" y="5278755"/>
            <a:ext cx="2661285" cy="768350"/>
          </a:xfrm>
          <a:prstGeom prst="rect">
            <a:avLst/>
          </a:prstGeom>
          <a:noFill/>
        </p:spPr>
        <p:txBody>
          <a:bodyPr wrap="square" rtlCol="0">
            <a:spAutoFit/>
          </a:bodyPr>
          <a:lstStyle/>
          <a:p>
            <a:r>
              <a:rPr lang="en-US" altLang="zh-CN" sz="4400">
                <a:ln>
                  <a:noFill/>
                </a:ln>
                <a:solidFill>
                  <a:schemeClr val="bg1"/>
                </a:solidFill>
                <a:latin typeface="Arial" panose="020B0604020202020204" pitchFamily="34" charset="0"/>
                <a:cs typeface="Arial" panose="020B0604020202020204" pitchFamily="34" charset="0"/>
              </a:rPr>
              <a:t>THANKS!</a:t>
            </a:r>
            <a:endParaRPr lang="en-US" altLang="zh-CN" sz="4400">
              <a:ln>
                <a:noFill/>
              </a:ln>
              <a:solidFill>
                <a:schemeClr val="bg1"/>
              </a:solidFill>
              <a:latin typeface="Arial" panose="020B0604020202020204" pitchFamily="34" charset="0"/>
              <a:cs typeface="Arial" panose="020B0604020202020204" pitchFamily="34" charset="0"/>
            </a:endParaRPr>
          </a:p>
        </p:txBody>
      </p:sp>
      <p:pic>
        <p:nvPicPr>
          <p:cNvPr id="10" name="图片 9" descr="握手"/>
          <p:cNvPicPr>
            <a:picLocks noChangeAspect="1"/>
          </p:cNvPicPr>
          <p:nvPr/>
        </p:nvPicPr>
        <p:blipFill>
          <a:blip r:embed="rId2" cstate="print"/>
          <a:stretch>
            <a:fillRect/>
          </a:stretch>
        </p:blipFill>
        <p:spPr>
          <a:xfrm>
            <a:off x="4337685" y="2390140"/>
            <a:ext cx="3735705" cy="2195830"/>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189" y="252504"/>
            <a:ext cx="2088233" cy="605655"/>
          </a:xfrm>
          <a:prstGeom prst="rect">
            <a:avLst/>
          </a:prstGeom>
        </p:spPr>
      </p:pic>
      <p:sp>
        <p:nvSpPr>
          <p:cNvPr id="8" name="TextBox 7"/>
          <p:cNvSpPr txBox="1"/>
          <p:nvPr/>
        </p:nvSpPr>
        <p:spPr>
          <a:xfrm>
            <a:off x="9712712" y="6410609"/>
            <a:ext cx="1928733" cy="276999"/>
          </a:xfrm>
          <a:prstGeom prst="rect">
            <a:avLst/>
          </a:prstGeom>
          <a:noFill/>
        </p:spPr>
        <p:txBody>
          <a:bodyPr wrap="none" rtlCol="0">
            <a:spAutoFit/>
          </a:bodyPr>
          <a:lstStyle/>
          <a:p>
            <a:r>
              <a:rPr lang="en-US" altLang="zh-CN" sz="1200" dirty="0">
                <a:solidFill>
                  <a:schemeClr val="bg1">
                    <a:lumMod val="95000"/>
                  </a:schemeClr>
                </a:solidFill>
                <a:latin typeface="微软雅黑" panose="020B0503020204020204" pitchFamily="34" charset="-122"/>
                <a:ea typeface="微软雅黑" panose="020B0503020204020204" pitchFamily="34" charset="-122"/>
              </a:rPr>
              <a:t>Copyright </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深圳量云能源 </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bg1"/>
                </a:solidFill>
                <a:latin typeface="微软雅黑" panose="020B0503020204020204" pitchFamily="34" charset="-122"/>
              </a:rPr>
              <a:t>目录</a:t>
            </a:r>
            <a:endParaRPr lang="zh-CN" altLang="en-US" sz="280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solidFill>
                <a:schemeClr val="bg1"/>
              </a:solidFill>
            </a:endParaRPr>
          </a:p>
        </p:txBody>
      </p:sp>
      <p:pic>
        <p:nvPicPr>
          <p:cNvPr id="10244"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BA85134-E77A-4B13-A8F3-33E98BC63AF4}"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40" name="矩形 39"/>
          <p:cNvSpPr/>
          <p:nvPr/>
        </p:nvSpPr>
        <p:spPr>
          <a:xfrm>
            <a:off x="3049984" y="1342253"/>
            <a:ext cx="5758788" cy="766463"/>
          </a:xfrm>
          <a:prstGeom prst="rect">
            <a:avLst/>
          </a:prstGeom>
          <a:noFill/>
          <a:ln w="25400" cap="flat" cmpd="sng" algn="ctr">
            <a:solidFill>
              <a:srgbClr val="0070C0"/>
            </a:solid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057919" y="1342254"/>
            <a:ext cx="5750854" cy="756941"/>
          </a:xfrm>
          <a:prstGeom prst="rect">
            <a:avLst/>
          </a:prstGeom>
          <a:solidFill>
            <a:srgbClr val="00B0F0"/>
          </a:solidFill>
          <a:ln w="25400" cap="flat" cmpd="sng" algn="ctr">
            <a:no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3048397" y="2368964"/>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二、</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☞项目目标</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48397" y="1485073"/>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一、项目</a:t>
            </a:r>
            <a:r>
              <a:rPr lang="zh-CN" altLang="en-US" sz="2100" b="1">
                <a:solidFill>
                  <a:schemeClr val="bg1"/>
                </a:solidFill>
                <a:latin typeface="微软雅黑" panose="020B0503020204020204" pitchFamily="34" charset="-122"/>
                <a:ea typeface="微软雅黑" panose="020B0503020204020204" pitchFamily="34" charset="-122"/>
              </a:rPr>
              <a:t>看板系统☞立项背景</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3049985" y="3183034"/>
            <a:ext cx="39776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三、</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☞项目时间线</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3072200" y="3976474"/>
            <a:ext cx="53111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四、</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☞各模块需求及完成情况</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3072201" y="4717547"/>
            <a:ext cx="47777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sym typeface="+mn-ea"/>
              </a:rPr>
              <a:t>五、</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sym typeface="+mn-ea"/>
              </a:rPr>
              <a:t>☞项目目前阶段状况</a:t>
            </a:r>
            <a:endParaRPr lang="en-US" altLang="zh-CN" sz="21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24" dur="500" fill="hold"/>
                                        <p:tgtEl>
                                          <p:spTgt spid="43"/>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43"/>
                                        </p:tgtEl>
                                      </p:cBhvr>
                                    </p:animEffect>
                                  </p:childTnLst>
                                </p:cTn>
                              </p:par>
                            </p:childTnLst>
                          </p:cTn>
                        </p:par>
                        <p:par>
                          <p:cTn id="29" fill="hold">
                            <p:stCondLst>
                              <p:cond delay="500"/>
                            </p:stCondLst>
                            <p:childTnLst>
                              <p:par>
                                <p:cTn id="30" presetID="25"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33"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34"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35" dur="500" fill="hold"/>
                                        <p:tgtEl>
                                          <p:spTgt spid="42"/>
                                        </p:tgtEl>
                                        <p:attrNameLst>
                                          <p:attrName>ppt_h</p:attrName>
                                        </p:attrNameLst>
                                      </p:cBhvr>
                                      <p:tavLst>
                                        <p:tav tm="0">
                                          <p:val>
                                            <p:strVal val="#ppt_h"/>
                                          </p:val>
                                        </p:tav>
                                        <p:tav tm="100000">
                                          <p:val>
                                            <p:strVal val="#ppt_h"/>
                                          </p:val>
                                        </p:tav>
                                      </p:tavLst>
                                    </p:anim>
                                    <p:anim calcmode="lin" valueType="num">
                                      <p:cBhvr>
                                        <p:cTn id="36"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37"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38"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39" dur="500" decel="50000">
                                          <p:stCondLst>
                                            <p:cond delay="0"/>
                                          </p:stCondLst>
                                        </p:cTn>
                                        <p:tgtEl>
                                          <p:spTgt spid="42"/>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3"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4"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anim calcmode="lin" valueType="num">
                                      <p:cBhvr>
                                        <p:cTn id="46"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7"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8"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49" dur="500" decel="50000">
                                          <p:stCondLst>
                                            <p:cond delay="0"/>
                                          </p:stCondLst>
                                        </p:cTn>
                                        <p:tgtEl>
                                          <p:spTgt spid="41"/>
                                        </p:tgtEl>
                                      </p:cBhvr>
                                    </p:animEffect>
                                  </p:childTnLst>
                                </p:cTn>
                              </p:par>
                            </p:childTnLst>
                          </p:cTn>
                        </p:par>
                        <p:par>
                          <p:cTn id="50" fill="hold">
                            <p:stCondLst>
                              <p:cond delay="1000"/>
                            </p:stCondLst>
                            <p:childTnLst>
                              <p:par>
                                <p:cTn id="51" presetID="25"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25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44"/>
                                        </p:tgtEl>
                                        <p:attrNameLst>
                                          <p:attrName>ppt_w</p:attrName>
                                        </p:attrNameLst>
                                      </p:cBhvr>
                                      <p:tavLst>
                                        <p:tav tm="0">
                                          <p:val>
                                            <p:strVal val="#ppt_w*.05"/>
                                          </p:val>
                                        </p:tav>
                                        <p:tav tm="100000">
                                          <p:val>
                                            <p:strVal val="#ppt_w"/>
                                          </p:val>
                                        </p:tav>
                                      </p:tavLst>
                                    </p:anim>
                                    <p:anim calcmode="lin" valueType="num">
                                      <p:cBhvr>
                                        <p:cTn id="56" dur="500" fill="hold"/>
                                        <p:tgtEl>
                                          <p:spTgt spid="44"/>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44"/>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44"/>
                                        </p:tgtEl>
                                      </p:cBhvr>
                                    </p:animEffect>
                                  </p:childTnLst>
                                </p:cTn>
                              </p:par>
                            </p:childTnLst>
                          </p:cTn>
                        </p:par>
                        <p:par>
                          <p:cTn id="61" fill="hold">
                            <p:stCondLst>
                              <p:cond delay="1500"/>
                            </p:stCondLst>
                            <p:childTnLst>
                              <p:par>
                                <p:cTn id="62" presetID="25"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p:cTn id="64" dur="2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65" dur="2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66" dur="250" accel="50000" fill="hold">
                                          <p:stCondLst>
                                            <p:cond delay="250"/>
                                          </p:stCondLst>
                                        </p:cTn>
                                        <p:tgtEl>
                                          <p:spTgt spid="45"/>
                                        </p:tgtEl>
                                        <p:attrNameLst>
                                          <p:attrName>ppt_w</p:attrName>
                                        </p:attrNameLst>
                                      </p:cBhvr>
                                      <p:tavLst>
                                        <p:tav tm="0">
                                          <p:val>
                                            <p:strVal val="#ppt_w*.05"/>
                                          </p:val>
                                        </p:tav>
                                        <p:tav tm="100000">
                                          <p:val>
                                            <p:strVal val="#ppt_w"/>
                                          </p:val>
                                        </p:tav>
                                      </p:tavLst>
                                    </p:anim>
                                    <p:anim calcmode="lin" valueType="num">
                                      <p:cBhvr>
                                        <p:cTn id="67" dur="500" fill="hold"/>
                                        <p:tgtEl>
                                          <p:spTgt spid="45"/>
                                        </p:tgtEl>
                                        <p:attrNameLst>
                                          <p:attrName>ppt_h</p:attrName>
                                        </p:attrNameLst>
                                      </p:cBhvr>
                                      <p:tavLst>
                                        <p:tav tm="0">
                                          <p:val>
                                            <p:strVal val="#ppt_h"/>
                                          </p:val>
                                        </p:tav>
                                        <p:tav tm="100000">
                                          <p:val>
                                            <p:strVal val="#ppt_h"/>
                                          </p:val>
                                        </p:tav>
                                      </p:tavLst>
                                    </p:anim>
                                    <p:anim calcmode="lin" valueType="num">
                                      <p:cBhvr>
                                        <p:cTn id="68" dur="2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9" dur="2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70" dur="250" accel="50000" fill="hold">
                                          <p:stCondLst>
                                            <p:cond delay="250"/>
                                          </p:stCondLst>
                                        </p:cTn>
                                        <p:tgtEl>
                                          <p:spTgt spid="45"/>
                                        </p:tgtEl>
                                        <p:attrNameLst>
                                          <p:attrName>ppt_y</p:attrName>
                                        </p:attrNameLst>
                                      </p:cBhvr>
                                      <p:tavLst>
                                        <p:tav tm="0">
                                          <p:val>
                                            <p:strVal val="#ppt_y+.1"/>
                                          </p:val>
                                        </p:tav>
                                        <p:tav tm="100000">
                                          <p:val>
                                            <p:strVal val="#ppt_y"/>
                                          </p:val>
                                        </p:tav>
                                      </p:tavLst>
                                    </p:anim>
                                    <p:animEffect transition="in" filter="fade">
                                      <p:cBhvr>
                                        <p:cTn id="71" dur="500" decel="50000">
                                          <p:stCondLst>
                                            <p:cond delay="0"/>
                                          </p:stCondLst>
                                        </p:cTn>
                                        <p:tgtEl>
                                          <p:spTgt spid="45"/>
                                        </p:tgtEl>
                                      </p:cBhvr>
                                    </p:animEffect>
                                  </p:childTnLst>
                                </p:cTn>
                              </p:par>
                            </p:childTnLst>
                          </p:cTn>
                        </p:par>
                        <p:par>
                          <p:cTn id="72" fill="hold">
                            <p:stCondLst>
                              <p:cond delay="2000"/>
                            </p:stCondLst>
                            <p:childTnLst>
                              <p:par>
                                <p:cTn id="73" presetID="2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childTnLst>
                                </p:cTn>
                              </p:par>
                            </p:childTnLst>
                          </p:cTn>
                        </p:par>
                        <p:par>
                          <p:cTn id="77" fill="hold">
                            <p:stCondLst>
                              <p:cond delay="2500"/>
                            </p:stCondLst>
                            <p:childTnLst>
                              <p:par>
                                <p:cTn id="78" presetID="25"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25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46"/>
                                        </p:tgtEl>
                                        <p:attrNameLst>
                                          <p:attrName>ppt_w</p:attrName>
                                        </p:attrNameLst>
                                      </p:cBhvr>
                                      <p:tavLst>
                                        <p:tav tm="0">
                                          <p:val>
                                            <p:strVal val="#ppt_w*.05"/>
                                          </p:val>
                                        </p:tav>
                                        <p:tav tm="100000">
                                          <p:val>
                                            <p:strVal val="#ppt_w"/>
                                          </p:val>
                                        </p:tav>
                                      </p:tavLst>
                                    </p:anim>
                                    <p:anim calcmode="lin" valueType="num">
                                      <p:cBhvr>
                                        <p:cTn id="83" dur="500" fill="hold"/>
                                        <p:tgtEl>
                                          <p:spTgt spid="46"/>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46"/>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40" grpId="0" animBg="1"/>
      <p:bldP spid="41" grpId="0" animBg="1"/>
      <p:bldP spid="42" grpId="0"/>
      <p:bldP spid="43" grpId="0"/>
      <p:bldP spid="44" grpId="0"/>
      <p:bldP spid="4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剪去对角的矩形 85"/>
          <p:cNvSpPr/>
          <p:nvPr/>
        </p:nvSpPr>
        <p:spPr bwMode="auto">
          <a:xfrm>
            <a:off x="6123782" y="3841595"/>
            <a:ext cx="3686322" cy="282465"/>
          </a:xfrm>
          <a:prstGeom prst="snip2DiagRect">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p>
        </p:txBody>
      </p:sp>
      <p:sp>
        <p:nvSpPr>
          <p:cNvPr id="11271" name="矩形 84"/>
          <p:cNvSpPr>
            <a:spLocks noChangeArrowheads="1"/>
          </p:cNvSpPr>
          <p:nvPr/>
        </p:nvSpPr>
        <p:spPr bwMode="auto">
          <a:xfrm>
            <a:off x="6123940" y="4111625"/>
            <a:ext cx="3686175" cy="1631315"/>
          </a:xfrm>
          <a:prstGeom prst="rect">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4" name="剪去对角的矩形 83"/>
          <p:cNvSpPr/>
          <p:nvPr/>
        </p:nvSpPr>
        <p:spPr bwMode="auto">
          <a:xfrm>
            <a:off x="6139640" y="1126438"/>
            <a:ext cx="3684736" cy="280877"/>
          </a:xfrm>
          <a:prstGeom prst="snip2DiagRect">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p>
        </p:txBody>
      </p:sp>
      <p:sp>
        <p:nvSpPr>
          <p:cNvPr id="11273" name="矩形 82"/>
          <p:cNvSpPr>
            <a:spLocks noChangeArrowheads="1"/>
          </p:cNvSpPr>
          <p:nvPr/>
        </p:nvSpPr>
        <p:spPr bwMode="auto">
          <a:xfrm>
            <a:off x="6166485" y="1413510"/>
            <a:ext cx="3643630" cy="1726565"/>
          </a:xfrm>
          <a:prstGeom prst="rect">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2" name="剪去对角的矩形 81"/>
          <p:cNvSpPr/>
          <p:nvPr/>
        </p:nvSpPr>
        <p:spPr bwMode="auto">
          <a:xfrm>
            <a:off x="1644001" y="3841916"/>
            <a:ext cx="3686323" cy="280878"/>
          </a:xfrm>
          <a:prstGeom prst="snip2DiagRect">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p>
        </p:txBody>
      </p:sp>
      <p:sp>
        <p:nvSpPr>
          <p:cNvPr id="11275" name="矩形 80"/>
          <p:cNvSpPr>
            <a:spLocks noChangeArrowheads="1"/>
          </p:cNvSpPr>
          <p:nvPr/>
        </p:nvSpPr>
        <p:spPr bwMode="auto">
          <a:xfrm>
            <a:off x="1641475" y="4124325"/>
            <a:ext cx="3688715" cy="1619885"/>
          </a:xfrm>
          <a:prstGeom prst="rect">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 name="剪去对角的矩形 2"/>
          <p:cNvSpPr/>
          <p:nvPr/>
        </p:nvSpPr>
        <p:spPr bwMode="auto">
          <a:xfrm>
            <a:off x="1618618" y="1131198"/>
            <a:ext cx="3686323" cy="282465"/>
          </a:xfrm>
          <a:prstGeom prst="snip2DiagRect">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p>
        </p:txBody>
      </p:sp>
      <p:sp>
        <p:nvSpPr>
          <p:cNvPr id="11277" name="矩形 1"/>
          <p:cNvSpPr>
            <a:spLocks noChangeArrowheads="1"/>
          </p:cNvSpPr>
          <p:nvPr/>
        </p:nvSpPr>
        <p:spPr bwMode="auto">
          <a:xfrm>
            <a:off x="1618615" y="1416050"/>
            <a:ext cx="3686175" cy="1724660"/>
          </a:xfrm>
          <a:prstGeom prst="rect">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7410" name="TextBox 76"/>
          <p:cNvSpPr txBox="1">
            <a:spLocks noChangeArrowheads="1"/>
          </p:cNvSpPr>
          <p:nvPr/>
        </p:nvSpPr>
        <p:spPr bwMode="auto">
          <a:xfrm>
            <a:off x="477652" y="191765"/>
            <a:ext cx="162020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立项背景</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solidFill>
                <a:schemeClr val="bg1"/>
              </a:solidFill>
            </a:endParaRPr>
          </a:p>
        </p:txBody>
      </p:sp>
      <p:pic>
        <p:nvPicPr>
          <p:cNvPr id="11280"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8EA10DF-B1FA-4648-BA17-5E4D00FCF315}"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11283" name="文本框 9"/>
          <p:cNvSpPr txBox="1">
            <a:spLocks noChangeArrowheads="1"/>
          </p:cNvSpPr>
          <p:nvPr/>
        </p:nvSpPr>
        <p:spPr bwMode="auto">
          <a:xfrm>
            <a:off x="1618618" y="1126438"/>
            <a:ext cx="3613327"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问题</a:t>
            </a:r>
            <a:r>
              <a:rPr lang="en-US" altLang="zh-CN" sz="1600"/>
              <a:t>1</a:t>
            </a:r>
            <a:r>
              <a:rPr lang="zh-CN" altLang="en-US" sz="1600"/>
              <a:t>：项目经理的时间分配</a:t>
            </a:r>
            <a:r>
              <a:rPr lang="zh-CN" altLang="en-US" sz="1600"/>
              <a:t>无法把控</a:t>
            </a:r>
            <a:endParaRPr lang="zh-CN" altLang="en-US" sz="1600"/>
          </a:p>
        </p:txBody>
      </p:sp>
      <p:sp>
        <p:nvSpPr>
          <p:cNvPr id="11284" name="矩形 68"/>
          <p:cNvSpPr>
            <a:spLocks noChangeArrowheads="1"/>
          </p:cNvSpPr>
          <p:nvPr/>
        </p:nvSpPr>
        <p:spPr bwMode="auto">
          <a:xfrm>
            <a:off x="1644015" y="1377315"/>
            <a:ext cx="36607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a:p>
            <a:pPr eaLnBrk="1" hangingPunct="1"/>
            <a:r>
              <a:rPr lang="zh-CN" altLang="en-US" sz="1400"/>
              <a:t>具体描述：存在部分项目经理同时负责多个项目，造成项目经理难以确保对每个项目的进展情况、用人计划和其他安排做出准确的把控。</a:t>
            </a:r>
            <a:endParaRPr lang="zh-CN" altLang="en-US" sz="1400"/>
          </a:p>
        </p:txBody>
      </p:sp>
      <p:sp>
        <p:nvSpPr>
          <p:cNvPr id="11285" name="文本框 9"/>
          <p:cNvSpPr txBox="1">
            <a:spLocks noChangeArrowheads="1"/>
          </p:cNvSpPr>
          <p:nvPr/>
        </p:nvSpPr>
        <p:spPr bwMode="auto">
          <a:xfrm>
            <a:off x="6166485" y="1116965"/>
            <a:ext cx="342709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问题</a:t>
            </a:r>
            <a:r>
              <a:rPr lang="en-US" altLang="zh-CN" sz="1600"/>
              <a:t>2</a:t>
            </a:r>
            <a:r>
              <a:rPr lang="zh-CN" altLang="en-US" sz="1600"/>
              <a:t>：</a:t>
            </a:r>
            <a:r>
              <a:rPr lang="en-US" altLang="zh-CN" sz="1600"/>
              <a:t>团队成员</a:t>
            </a:r>
            <a:r>
              <a:rPr lang="zh-CN" altLang="en-US" sz="1600"/>
              <a:t>的有效沟通</a:t>
            </a:r>
            <a:r>
              <a:rPr lang="zh-CN" altLang="en-US" sz="1600"/>
              <a:t>少</a:t>
            </a:r>
            <a:endParaRPr lang="zh-CN" altLang="en-US" sz="1600"/>
          </a:p>
        </p:txBody>
      </p:sp>
      <p:sp>
        <p:nvSpPr>
          <p:cNvPr id="11286" name="矩形 70"/>
          <p:cNvSpPr>
            <a:spLocks noChangeArrowheads="1"/>
          </p:cNvSpPr>
          <p:nvPr/>
        </p:nvSpPr>
        <p:spPr bwMode="auto">
          <a:xfrm>
            <a:off x="6139640" y="1377165"/>
            <a:ext cx="3527634"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a:p>
            <a:pPr eaLnBrk="1" hangingPunct="1"/>
            <a:r>
              <a:rPr lang="zh-CN" altLang="en-US" sz="1400"/>
              <a:t>具体描述：</a:t>
            </a:r>
            <a:r>
              <a:rPr sz="1400"/>
              <a:t>在部门协作方面存在壁垒，用人计划的不互通造成参与人员的安排冲突</a:t>
            </a:r>
            <a:r>
              <a:rPr lang="zh-CN" altLang="en-US" sz="1400"/>
              <a:t>。</a:t>
            </a:r>
            <a:endParaRPr lang="en-US" altLang="zh-CN" sz="1400"/>
          </a:p>
        </p:txBody>
      </p:sp>
      <p:sp>
        <p:nvSpPr>
          <p:cNvPr id="11287" name="文本框 9"/>
          <p:cNvSpPr txBox="1">
            <a:spLocks noChangeArrowheads="1"/>
          </p:cNvSpPr>
          <p:nvPr/>
        </p:nvSpPr>
        <p:spPr bwMode="auto">
          <a:xfrm>
            <a:off x="1642414" y="3835569"/>
            <a:ext cx="299444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问题</a:t>
            </a:r>
            <a:r>
              <a:rPr lang="en-US" altLang="zh-CN" sz="1600"/>
              <a:t>3</a:t>
            </a:r>
            <a:r>
              <a:rPr lang="zh-CN" altLang="en-US" sz="1600"/>
              <a:t>：项目助理工作</a:t>
            </a:r>
            <a:r>
              <a:rPr lang="zh-CN" altLang="en-US" sz="1600"/>
              <a:t>时间冗余</a:t>
            </a:r>
            <a:endParaRPr lang="zh-CN" altLang="en-US" sz="1600"/>
          </a:p>
        </p:txBody>
      </p:sp>
      <p:sp>
        <p:nvSpPr>
          <p:cNvPr id="11288" name="矩形 72"/>
          <p:cNvSpPr>
            <a:spLocks noChangeArrowheads="1"/>
          </p:cNvSpPr>
          <p:nvPr/>
        </p:nvSpPr>
        <p:spPr bwMode="auto">
          <a:xfrm>
            <a:off x="1618615" y="4116705"/>
            <a:ext cx="371094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a:p>
            <a:pPr eaLnBrk="1" hangingPunct="1"/>
            <a:r>
              <a:rPr lang="zh-CN" altLang="en-US" sz="1400"/>
              <a:t>具体描述：项目</a:t>
            </a:r>
            <a:r>
              <a:rPr lang="zh-CN" altLang="en-US" sz="1400"/>
              <a:t>助理需要通过表格和文字性描述将所需信息提取出来，再导入到其他软件中进行业务可视化，这种整理方式无法达到预期的集合分析与呈现效果，也存在时间冗余现象。</a:t>
            </a:r>
            <a:endParaRPr lang="en-US" altLang="zh-CN" sz="1400"/>
          </a:p>
        </p:txBody>
      </p:sp>
      <p:sp>
        <p:nvSpPr>
          <p:cNvPr id="11289" name="文本框 9"/>
          <p:cNvSpPr txBox="1">
            <a:spLocks noChangeArrowheads="1"/>
          </p:cNvSpPr>
          <p:nvPr/>
        </p:nvSpPr>
        <p:spPr bwMode="auto">
          <a:xfrm>
            <a:off x="6168390" y="3814445"/>
            <a:ext cx="358203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问题</a:t>
            </a:r>
            <a:r>
              <a:rPr lang="en-US" altLang="zh-CN" sz="1600"/>
              <a:t>4</a:t>
            </a:r>
            <a:r>
              <a:rPr lang="zh-CN" altLang="en-US" sz="1600"/>
              <a:t>：信息比较分散，不利于</a:t>
            </a:r>
            <a:r>
              <a:rPr lang="zh-CN" altLang="en-US" sz="1600"/>
              <a:t>跟进</a:t>
            </a:r>
            <a:endParaRPr lang="zh-CN" altLang="en-US" sz="1600"/>
          </a:p>
        </p:txBody>
      </p:sp>
      <p:sp>
        <p:nvSpPr>
          <p:cNvPr id="11290" name="矩形 74"/>
          <p:cNvSpPr>
            <a:spLocks noChangeArrowheads="1"/>
          </p:cNvSpPr>
          <p:nvPr/>
        </p:nvSpPr>
        <p:spPr bwMode="auto">
          <a:xfrm>
            <a:off x="6168390" y="4235450"/>
            <a:ext cx="364172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具体描述：随着公司已立项的项目</a:t>
            </a:r>
            <a:r>
              <a:rPr lang="en-US" altLang="zh-CN" sz="1400"/>
              <a:t>(</a:t>
            </a:r>
            <a:r>
              <a:rPr lang="zh-CN" altLang="en-US" sz="1400"/>
              <a:t>订单</a:t>
            </a:r>
            <a:r>
              <a:rPr lang="en-US" altLang="zh-CN" sz="1400"/>
              <a:t>)</a:t>
            </a:r>
            <a:r>
              <a:rPr lang="zh-CN" altLang="en-US" sz="1400"/>
              <a:t>数量增多，相关信息呈分散式分布，不利于项目的</a:t>
            </a:r>
            <a:r>
              <a:rPr lang="zh-CN" altLang="en-US" sz="1400"/>
              <a:t>跟进。</a:t>
            </a:r>
            <a:endParaRPr lang="en-US" altLang="zh-CN" sz="1400"/>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bg1"/>
                </a:solidFill>
                <a:latin typeface="微软雅黑" panose="020B0503020204020204" pitchFamily="34" charset="-122"/>
              </a:rPr>
              <a:t>目录</a:t>
            </a:r>
            <a:endParaRPr lang="zh-CN" altLang="en-US" sz="280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solidFill>
                <a:schemeClr val="bg1"/>
              </a:solidFill>
            </a:endParaRPr>
          </a:p>
        </p:txBody>
      </p:sp>
      <p:pic>
        <p:nvPicPr>
          <p:cNvPr id="13316"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37466A1-90CE-4DCF-97BA-5B60032D5CEE}"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40" name="矩形 39"/>
          <p:cNvSpPr/>
          <p:nvPr/>
        </p:nvSpPr>
        <p:spPr>
          <a:xfrm>
            <a:off x="3049984" y="2248361"/>
            <a:ext cx="5758788" cy="766464"/>
          </a:xfrm>
          <a:prstGeom prst="rect">
            <a:avLst/>
          </a:prstGeom>
          <a:noFill/>
          <a:ln w="25400" cap="flat" cmpd="sng" algn="ctr">
            <a:solidFill>
              <a:srgbClr val="0070C0"/>
            </a:solid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057919" y="2257883"/>
            <a:ext cx="5750854" cy="758529"/>
          </a:xfrm>
          <a:prstGeom prst="rect">
            <a:avLst/>
          </a:prstGeom>
          <a:solidFill>
            <a:srgbClr val="00B0F0"/>
          </a:solidFill>
          <a:ln w="25400" cap="flat" cmpd="sng" algn="ctr">
            <a:no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3048397" y="2368964"/>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二、</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☞项目目标</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48397" y="1485073"/>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一、</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☞立项背景</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3049985" y="3183034"/>
            <a:ext cx="39776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三、</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☞项目时间线</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3072200" y="3976474"/>
            <a:ext cx="53111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四、</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☞各模块需求及完成情况</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3072201" y="4717547"/>
            <a:ext cx="47777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sym typeface="+mn-ea"/>
              </a:rPr>
              <a:t>五、</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sym typeface="+mn-ea"/>
              </a:rPr>
              <a:t>☞项目目前阶段状况</a:t>
            </a:r>
            <a:endParaRPr lang="en-US" altLang="zh-CN" sz="21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24" dur="500" fill="hold"/>
                                        <p:tgtEl>
                                          <p:spTgt spid="43"/>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43"/>
                                        </p:tgtEl>
                                      </p:cBhvr>
                                    </p:animEffect>
                                  </p:childTnLst>
                                </p:cTn>
                              </p:par>
                            </p:childTnLst>
                          </p:cTn>
                        </p:par>
                        <p:par>
                          <p:cTn id="29" fill="hold">
                            <p:stCondLst>
                              <p:cond delay="500"/>
                            </p:stCondLst>
                            <p:childTnLst>
                              <p:par>
                                <p:cTn id="30" presetID="25"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33"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34"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35" dur="500" fill="hold"/>
                                        <p:tgtEl>
                                          <p:spTgt spid="42"/>
                                        </p:tgtEl>
                                        <p:attrNameLst>
                                          <p:attrName>ppt_h</p:attrName>
                                        </p:attrNameLst>
                                      </p:cBhvr>
                                      <p:tavLst>
                                        <p:tav tm="0">
                                          <p:val>
                                            <p:strVal val="#ppt_h"/>
                                          </p:val>
                                        </p:tav>
                                        <p:tav tm="100000">
                                          <p:val>
                                            <p:strVal val="#ppt_h"/>
                                          </p:val>
                                        </p:tav>
                                      </p:tavLst>
                                    </p:anim>
                                    <p:anim calcmode="lin" valueType="num">
                                      <p:cBhvr>
                                        <p:cTn id="36"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37"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38"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39" dur="500" decel="50000">
                                          <p:stCondLst>
                                            <p:cond delay="0"/>
                                          </p:stCondLst>
                                        </p:cTn>
                                        <p:tgtEl>
                                          <p:spTgt spid="42"/>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3"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4"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anim calcmode="lin" valueType="num">
                                      <p:cBhvr>
                                        <p:cTn id="46"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7"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8"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49" dur="500" decel="50000">
                                          <p:stCondLst>
                                            <p:cond delay="0"/>
                                          </p:stCondLst>
                                        </p:cTn>
                                        <p:tgtEl>
                                          <p:spTgt spid="41"/>
                                        </p:tgtEl>
                                      </p:cBhvr>
                                    </p:animEffect>
                                  </p:childTnLst>
                                </p:cTn>
                              </p:par>
                            </p:childTnLst>
                          </p:cTn>
                        </p:par>
                        <p:par>
                          <p:cTn id="50" fill="hold">
                            <p:stCondLst>
                              <p:cond delay="1000"/>
                            </p:stCondLst>
                            <p:childTnLst>
                              <p:par>
                                <p:cTn id="51" presetID="25"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25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44"/>
                                        </p:tgtEl>
                                        <p:attrNameLst>
                                          <p:attrName>ppt_w</p:attrName>
                                        </p:attrNameLst>
                                      </p:cBhvr>
                                      <p:tavLst>
                                        <p:tav tm="0">
                                          <p:val>
                                            <p:strVal val="#ppt_w*.05"/>
                                          </p:val>
                                        </p:tav>
                                        <p:tav tm="100000">
                                          <p:val>
                                            <p:strVal val="#ppt_w"/>
                                          </p:val>
                                        </p:tav>
                                      </p:tavLst>
                                    </p:anim>
                                    <p:anim calcmode="lin" valueType="num">
                                      <p:cBhvr>
                                        <p:cTn id="56" dur="500" fill="hold"/>
                                        <p:tgtEl>
                                          <p:spTgt spid="44"/>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44"/>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44"/>
                                        </p:tgtEl>
                                      </p:cBhvr>
                                    </p:animEffect>
                                  </p:childTnLst>
                                </p:cTn>
                              </p:par>
                            </p:childTnLst>
                          </p:cTn>
                        </p:par>
                        <p:par>
                          <p:cTn id="61" fill="hold">
                            <p:stCondLst>
                              <p:cond delay="1500"/>
                            </p:stCondLst>
                            <p:childTnLst>
                              <p:par>
                                <p:cTn id="62" presetID="25"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p:cTn id="64" dur="2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65" dur="2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66" dur="250" accel="50000" fill="hold">
                                          <p:stCondLst>
                                            <p:cond delay="250"/>
                                          </p:stCondLst>
                                        </p:cTn>
                                        <p:tgtEl>
                                          <p:spTgt spid="45"/>
                                        </p:tgtEl>
                                        <p:attrNameLst>
                                          <p:attrName>ppt_w</p:attrName>
                                        </p:attrNameLst>
                                      </p:cBhvr>
                                      <p:tavLst>
                                        <p:tav tm="0">
                                          <p:val>
                                            <p:strVal val="#ppt_w*.05"/>
                                          </p:val>
                                        </p:tav>
                                        <p:tav tm="100000">
                                          <p:val>
                                            <p:strVal val="#ppt_w"/>
                                          </p:val>
                                        </p:tav>
                                      </p:tavLst>
                                    </p:anim>
                                    <p:anim calcmode="lin" valueType="num">
                                      <p:cBhvr>
                                        <p:cTn id="67" dur="500" fill="hold"/>
                                        <p:tgtEl>
                                          <p:spTgt spid="45"/>
                                        </p:tgtEl>
                                        <p:attrNameLst>
                                          <p:attrName>ppt_h</p:attrName>
                                        </p:attrNameLst>
                                      </p:cBhvr>
                                      <p:tavLst>
                                        <p:tav tm="0">
                                          <p:val>
                                            <p:strVal val="#ppt_h"/>
                                          </p:val>
                                        </p:tav>
                                        <p:tav tm="100000">
                                          <p:val>
                                            <p:strVal val="#ppt_h"/>
                                          </p:val>
                                        </p:tav>
                                      </p:tavLst>
                                    </p:anim>
                                    <p:anim calcmode="lin" valueType="num">
                                      <p:cBhvr>
                                        <p:cTn id="68" dur="2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9" dur="2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70" dur="250" accel="50000" fill="hold">
                                          <p:stCondLst>
                                            <p:cond delay="250"/>
                                          </p:stCondLst>
                                        </p:cTn>
                                        <p:tgtEl>
                                          <p:spTgt spid="45"/>
                                        </p:tgtEl>
                                        <p:attrNameLst>
                                          <p:attrName>ppt_y</p:attrName>
                                        </p:attrNameLst>
                                      </p:cBhvr>
                                      <p:tavLst>
                                        <p:tav tm="0">
                                          <p:val>
                                            <p:strVal val="#ppt_y+.1"/>
                                          </p:val>
                                        </p:tav>
                                        <p:tav tm="100000">
                                          <p:val>
                                            <p:strVal val="#ppt_y"/>
                                          </p:val>
                                        </p:tav>
                                      </p:tavLst>
                                    </p:anim>
                                    <p:animEffect transition="in" filter="fade">
                                      <p:cBhvr>
                                        <p:cTn id="71" dur="500" decel="50000">
                                          <p:stCondLst>
                                            <p:cond delay="0"/>
                                          </p:stCondLst>
                                        </p:cTn>
                                        <p:tgtEl>
                                          <p:spTgt spid="45"/>
                                        </p:tgtEl>
                                      </p:cBhvr>
                                    </p:animEffect>
                                  </p:childTnLst>
                                </p:cTn>
                              </p:par>
                            </p:childTnLst>
                          </p:cTn>
                        </p:par>
                        <p:par>
                          <p:cTn id="72" fill="hold">
                            <p:stCondLst>
                              <p:cond delay="2000"/>
                            </p:stCondLst>
                            <p:childTnLst>
                              <p:par>
                                <p:cTn id="73" presetID="2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childTnLst>
                                </p:cTn>
                              </p:par>
                            </p:childTnLst>
                          </p:cTn>
                        </p:par>
                        <p:par>
                          <p:cTn id="77" fill="hold">
                            <p:stCondLst>
                              <p:cond delay="2500"/>
                            </p:stCondLst>
                            <p:childTnLst>
                              <p:par>
                                <p:cTn id="78" presetID="25"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25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46"/>
                                        </p:tgtEl>
                                        <p:attrNameLst>
                                          <p:attrName>ppt_w</p:attrName>
                                        </p:attrNameLst>
                                      </p:cBhvr>
                                      <p:tavLst>
                                        <p:tav tm="0">
                                          <p:val>
                                            <p:strVal val="#ppt_w*.05"/>
                                          </p:val>
                                        </p:tav>
                                        <p:tav tm="100000">
                                          <p:val>
                                            <p:strVal val="#ppt_w"/>
                                          </p:val>
                                        </p:tav>
                                      </p:tavLst>
                                    </p:anim>
                                    <p:anim calcmode="lin" valueType="num">
                                      <p:cBhvr>
                                        <p:cTn id="83" dur="500" fill="hold"/>
                                        <p:tgtEl>
                                          <p:spTgt spid="46"/>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46"/>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40" grpId="0" animBg="1"/>
      <p:bldP spid="41" grpId="0" animBg="1"/>
      <p:bldP spid="42" grpId="0"/>
      <p:bldP spid="43" grpId="0"/>
      <p:bldP spid="44"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162020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项目目标</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4340"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F3FFF511-6005-4994-9033-6EBB7EA6B47C}"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graphicFrame>
        <p:nvGraphicFramePr>
          <p:cNvPr id="3" name="表格 2"/>
          <p:cNvGraphicFramePr/>
          <p:nvPr>
            <p:custDataLst>
              <p:tags r:id="rId2"/>
            </p:custDataLst>
          </p:nvPr>
        </p:nvGraphicFramePr>
        <p:xfrm>
          <a:off x="971550" y="1412240"/>
          <a:ext cx="9613265" cy="4080510"/>
        </p:xfrm>
        <a:graphic>
          <a:graphicData uri="http://schemas.openxmlformats.org/drawingml/2006/table">
            <a:tbl>
              <a:tblPr firstRow="1" bandRow="1">
                <a:tableStyleId>{5C22544A-7EE6-4342-B048-85BDC9FD1C3A}</a:tableStyleId>
              </a:tblPr>
              <a:tblGrid>
                <a:gridCol w="762635"/>
                <a:gridCol w="2718435"/>
                <a:gridCol w="6132195"/>
              </a:tblGrid>
              <a:tr h="1202055">
                <a:tc>
                  <a:txBody>
                    <a:bodyPr/>
                    <a:p>
                      <a:pPr algn="ctr">
                        <a:buNone/>
                      </a:pPr>
                      <a:r>
                        <a:rPr lang="zh-CN" altLang="en-US" sz="1200"/>
                        <a:t>序号</a:t>
                      </a:r>
                      <a:endParaRPr lang="zh-CN" altLang="en-US" sz="1200"/>
                    </a:p>
                  </a:txBody>
                  <a:tcPr anchor="ctr">
                    <a:solidFill>
                      <a:srgbClr val="0070C0"/>
                    </a:solidFill>
                  </a:tcPr>
                </a:tc>
                <a:tc>
                  <a:txBody>
                    <a:bodyPr/>
                    <a:p>
                      <a:pPr algn="ctr">
                        <a:buNone/>
                      </a:pPr>
                      <a:r>
                        <a:rPr lang="zh-CN" altLang="en-US" sz="1200"/>
                        <a:t>需求项</a:t>
                      </a:r>
                      <a:endParaRPr lang="zh-CN" altLang="en-US" sz="1200"/>
                    </a:p>
                  </a:txBody>
                  <a:tcPr anchor="ctr">
                    <a:solidFill>
                      <a:srgbClr val="0070C0"/>
                    </a:solidFill>
                  </a:tcPr>
                </a:tc>
                <a:tc>
                  <a:txBody>
                    <a:bodyPr/>
                    <a:p>
                      <a:pPr algn="ctr">
                        <a:buNone/>
                      </a:pPr>
                      <a:r>
                        <a:rPr lang="zh-CN" altLang="en-US" sz="1200"/>
                        <a:t>详细描述</a:t>
                      </a:r>
                      <a:endParaRPr lang="zh-CN" altLang="en-US" sz="1200"/>
                    </a:p>
                  </a:txBody>
                  <a:tcPr anchor="ctr">
                    <a:solidFill>
                      <a:srgbClr val="0070C0"/>
                    </a:solidFill>
                  </a:tcPr>
                </a:tc>
              </a:tr>
              <a:tr h="1201420">
                <a:tc>
                  <a:txBody>
                    <a:bodyPr/>
                    <a:p>
                      <a:pPr algn="ctr">
                        <a:buNone/>
                      </a:pPr>
                      <a:r>
                        <a:rPr lang="en-US" altLang="zh-CN" sz="1200"/>
                        <a:t>1</a:t>
                      </a:r>
                      <a:endParaRPr lang="en-US" altLang="zh-CN" sz="1200"/>
                    </a:p>
                  </a:txBody>
                  <a:tcPr anchor="ctr"/>
                </a:tc>
                <a:tc>
                  <a:txBody>
                    <a:bodyPr/>
                    <a:p>
                      <a:pPr algn="ctr">
                        <a:buNone/>
                      </a:pPr>
                      <a:r>
                        <a:rPr lang="zh-CN" altLang="en-US" sz="1200">
                          <a:sym typeface="+mn-ea"/>
                        </a:rPr>
                        <a:t>项目信息可视化模块</a:t>
                      </a:r>
                      <a:endParaRPr lang="zh-CN" altLang="en-US" sz="1200">
                        <a:sym typeface="+mn-ea"/>
                      </a:endParaRPr>
                    </a:p>
                  </a:txBody>
                  <a:tcPr anchor="ctr"/>
                </a:tc>
                <a:tc>
                  <a:txBody>
                    <a:bodyPr/>
                    <a:p>
                      <a:pPr algn="ctr">
                        <a:buNone/>
                      </a:pPr>
                      <a:r>
                        <a:rPr lang="en-US" altLang="zh-CN" sz="1200"/>
                        <a:t>1.</a:t>
                      </a:r>
                      <a:r>
                        <a:rPr lang="zh-CN" altLang="en-US" sz="1200"/>
                        <a:t>通过图形表格展示项目的进程状态；</a:t>
                      </a:r>
                      <a:endParaRPr lang="zh-CN" altLang="en-US" sz="1200"/>
                    </a:p>
                    <a:p>
                      <a:pPr algn="ctr">
                        <a:buNone/>
                      </a:pPr>
                      <a:r>
                        <a:rPr lang="en-US" altLang="zh-CN" sz="1200"/>
                        <a:t>2.</a:t>
                      </a:r>
                      <a:r>
                        <a:rPr lang="zh-CN" altLang="en-US" sz="1200"/>
                        <a:t>根据项目所处的阶段分类排列展示；</a:t>
                      </a:r>
                      <a:endParaRPr lang="zh-CN" altLang="en-US" sz="1200"/>
                    </a:p>
                    <a:p>
                      <a:pPr algn="ctr">
                        <a:buNone/>
                      </a:pPr>
                      <a:r>
                        <a:rPr lang="en-US" altLang="zh-CN" sz="1200"/>
                        <a:t>3.</a:t>
                      </a:r>
                      <a:r>
                        <a:rPr lang="zh-CN" altLang="en-US" sz="1200"/>
                        <a:t>接收用户上传数据并展示相关信息；</a:t>
                      </a:r>
                      <a:endParaRPr lang="zh-CN" altLang="en-US" sz="1200"/>
                    </a:p>
                  </a:txBody>
                  <a:tcPr anchor="ctr"/>
                </a:tc>
              </a:tr>
              <a:tr h="1677035">
                <a:tc>
                  <a:txBody>
                    <a:bodyPr/>
                    <a:p>
                      <a:pPr algn="ctr">
                        <a:buNone/>
                      </a:pPr>
                      <a:r>
                        <a:rPr lang="en-US" altLang="zh-CN" sz="1200"/>
                        <a:t>2</a:t>
                      </a:r>
                      <a:endParaRPr lang="en-US" altLang="zh-CN" sz="1200"/>
                    </a:p>
                  </a:txBody>
                  <a:tcPr anchor="ctr"/>
                </a:tc>
                <a:tc>
                  <a:txBody>
                    <a:bodyPr/>
                    <a:p>
                      <a:pPr algn="ctr">
                        <a:buNone/>
                      </a:pPr>
                      <a:r>
                        <a:rPr lang="zh-CN" altLang="en-US" sz="1200"/>
                        <a:t>后台管理模块</a:t>
                      </a:r>
                      <a:endParaRPr lang="zh-CN" altLang="en-US" sz="1200"/>
                    </a:p>
                  </a:txBody>
                  <a:tcPr anchor="ctr"/>
                </a:tc>
                <a:tc>
                  <a:txBody>
                    <a:bodyPr/>
                    <a:p>
                      <a:pPr algn="ctr">
                        <a:buNone/>
                      </a:pPr>
                      <a:r>
                        <a:rPr lang="en-US" altLang="zh-CN" sz="1200"/>
                        <a:t>1.</a:t>
                      </a:r>
                      <a:r>
                        <a:rPr lang="zh-CN" altLang="en-US" sz="1200"/>
                        <a:t>支持分角色的权限管理；</a:t>
                      </a:r>
                      <a:endParaRPr lang="zh-CN" altLang="en-US" sz="1200"/>
                    </a:p>
                    <a:p>
                      <a:pPr algn="ctr">
                        <a:buNone/>
                      </a:pPr>
                      <a:r>
                        <a:rPr lang="en-US" altLang="zh-CN" sz="1200"/>
                        <a:t>2.</a:t>
                      </a:r>
                      <a:r>
                        <a:rPr lang="zh-CN" altLang="en-US" sz="1200"/>
                        <a:t>支持添加状态；</a:t>
                      </a:r>
                      <a:endParaRPr lang="zh-CN" altLang="en-US" sz="1200"/>
                    </a:p>
                    <a:p>
                      <a:pPr algn="ctr">
                        <a:buNone/>
                      </a:pPr>
                      <a:r>
                        <a:rPr lang="en-US" altLang="zh-CN" sz="1200"/>
                        <a:t>3.</a:t>
                      </a:r>
                      <a:r>
                        <a:rPr lang="zh-CN" altLang="en-US" sz="1200"/>
                        <a:t>支持对项目信息的增删改查功能；</a:t>
                      </a:r>
                      <a:endParaRPr lang="zh-CN" altLang="en-US" sz="1200"/>
                    </a:p>
                    <a:p>
                      <a:pPr algn="ctr">
                        <a:buNone/>
                      </a:pPr>
                      <a:r>
                        <a:rPr lang="en-US" altLang="zh-CN" sz="1200"/>
                        <a:t>4.</a:t>
                      </a:r>
                      <a:r>
                        <a:rPr lang="zh-CN" altLang="en-US" sz="1200"/>
                        <a:t>支持实时保存数据入库；</a:t>
                      </a:r>
                      <a:endParaRPr lang="zh-CN" altLang="en-US" sz="1200"/>
                    </a:p>
                    <a:p>
                      <a:pPr algn="ctr">
                        <a:buNone/>
                      </a:pPr>
                      <a:r>
                        <a:rPr lang="en-US" altLang="zh-CN" sz="1200"/>
                        <a:t>5.</a:t>
                      </a:r>
                      <a:r>
                        <a:rPr lang="zh-CN" altLang="en-US" sz="1200"/>
                        <a:t>支持人员管理、菜单管理、日志管理等后台管理功能；</a:t>
                      </a:r>
                      <a:r>
                        <a:rPr lang="en-US" altLang="zh-CN" sz="1200"/>
                        <a:t> </a:t>
                      </a:r>
                      <a:endParaRPr lang="en-US" altLang="zh-CN" sz="1200"/>
                    </a:p>
                  </a:txBody>
                  <a:tcPr anchor="ctr"/>
                </a:tc>
              </a:tr>
            </a:tbl>
          </a:graphicData>
        </a:graphic>
      </p:graphicFrame>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目录</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5364"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E35C168-E494-467A-BE41-C8E7F271F4B9}"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40" name="矩形 39"/>
          <p:cNvSpPr/>
          <p:nvPr/>
        </p:nvSpPr>
        <p:spPr>
          <a:xfrm>
            <a:off x="3049984" y="3021172"/>
            <a:ext cx="5758788" cy="768050"/>
          </a:xfrm>
          <a:prstGeom prst="rect">
            <a:avLst/>
          </a:prstGeom>
          <a:noFill/>
          <a:ln w="25400" cap="flat" cmpd="sng" algn="ctr">
            <a:solidFill>
              <a:srgbClr val="0070C0"/>
            </a:solid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057919" y="3030694"/>
            <a:ext cx="5750854" cy="758529"/>
          </a:xfrm>
          <a:prstGeom prst="rect">
            <a:avLst/>
          </a:prstGeom>
          <a:solidFill>
            <a:srgbClr val="00B0F0"/>
          </a:solidFill>
          <a:ln w="25400" cap="flat" cmpd="sng" algn="ctr">
            <a:no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3048397" y="2368964"/>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二、</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☞项目目标</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48397" y="1485073"/>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一、</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☞立项背景</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3049985" y="3183034"/>
            <a:ext cx="39776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三、</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☞项目时间线</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3072200" y="3976474"/>
            <a:ext cx="53111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四、</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☞各模块需求及完成情况</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3072201" y="4717547"/>
            <a:ext cx="47777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sym typeface="+mn-ea"/>
              </a:rPr>
              <a:t>五、</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sym typeface="+mn-ea"/>
              </a:rPr>
              <a:t>☞项目目前阶段状况</a:t>
            </a:r>
            <a:endParaRPr lang="en-US" altLang="zh-CN" sz="21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24" dur="500" fill="hold"/>
                                        <p:tgtEl>
                                          <p:spTgt spid="43"/>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43"/>
                                        </p:tgtEl>
                                      </p:cBhvr>
                                    </p:animEffect>
                                  </p:childTnLst>
                                </p:cTn>
                              </p:par>
                            </p:childTnLst>
                          </p:cTn>
                        </p:par>
                        <p:par>
                          <p:cTn id="29" fill="hold">
                            <p:stCondLst>
                              <p:cond delay="500"/>
                            </p:stCondLst>
                            <p:childTnLst>
                              <p:par>
                                <p:cTn id="30" presetID="25"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33"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34"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35" dur="500" fill="hold"/>
                                        <p:tgtEl>
                                          <p:spTgt spid="42"/>
                                        </p:tgtEl>
                                        <p:attrNameLst>
                                          <p:attrName>ppt_h</p:attrName>
                                        </p:attrNameLst>
                                      </p:cBhvr>
                                      <p:tavLst>
                                        <p:tav tm="0">
                                          <p:val>
                                            <p:strVal val="#ppt_h"/>
                                          </p:val>
                                        </p:tav>
                                        <p:tav tm="100000">
                                          <p:val>
                                            <p:strVal val="#ppt_h"/>
                                          </p:val>
                                        </p:tav>
                                      </p:tavLst>
                                    </p:anim>
                                    <p:anim calcmode="lin" valueType="num">
                                      <p:cBhvr>
                                        <p:cTn id="36"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37"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38"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39" dur="500" decel="50000">
                                          <p:stCondLst>
                                            <p:cond delay="0"/>
                                          </p:stCondLst>
                                        </p:cTn>
                                        <p:tgtEl>
                                          <p:spTgt spid="42"/>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3"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4"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anim calcmode="lin" valueType="num">
                                      <p:cBhvr>
                                        <p:cTn id="46"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7"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8"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49" dur="500" decel="50000">
                                          <p:stCondLst>
                                            <p:cond delay="0"/>
                                          </p:stCondLst>
                                        </p:cTn>
                                        <p:tgtEl>
                                          <p:spTgt spid="41"/>
                                        </p:tgtEl>
                                      </p:cBhvr>
                                    </p:animEffect>
                                  </p:childTnLst>
                                </p:cTn>
                              </p:par>
                            </p:childTnLst>
                          </p:cTn>
                        </p:par>
                        <p:par>
                          <p:cTn id="50" fill="hold">
                            <p:stCondLst>
                              <p:cond delay="1000"/>
                            </p:stCondLst>
                            <p:childTnLst>
                              <p:par>
                                <p:cTn id="51" presetID="25"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25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44"/>
                                        </p:tgtEl>
                                        <p:attrNameLst>
                                          <p:attrName>ppt_w</p:attrName>
                                        </p:attrNameLst>
                                      </p:cBhvr>
                                      <p:tavLst>
                                        <p:tav tm="0">
                                          <p:val>
                                            <p:strVal val="#ppt_w*.05"/>
                                          </p:val>
                                        </p:tav>
                                        <p:tav tm="100000">
                                          <p:val>
                                            <p:strVal val="#ppt_w"/>
                                          </p:val>
                                        </p:tav>
                                      </p:tavLst>
                                    </p:anim>
                                    <p:anim calcmode="lin" valueType="num">
                                      <p:cBhvr>
                                        <p:cTn id="56" dur="500" fill="hold"/>
                                        <p:tgtEl>
                                          <p:spTgt spid="44"/>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44"/>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44"/>
                                        </p:tgtEl>
                                      </p:cBhvr>
                                    </p:animEffect>
                                  </p:childTnLst>
                                </p:cTn>
                              </p:par>
                            </p:childTnLst>
                          </p:cTn>
                        </p:par>
                        <p:par>
                          <p:cTn id="61" fill="hold">
                            <p:stCondLst>
                              <p:cond delay="1500"/>
                            </p:stCondLst>
                            <p:childTnLst>
                              <p:par>
                                <p:cTn id="62" presetID="25"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p:cTn id="64" dur="2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65" dur="2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66" dur="250" accel="50000" fill="hold">
                                          <p:stCondLst>
                                            <p:cond delay="250"/>
                                          </p:stCondLst>
                                        </p:cTn>
                                        <p:tgtEl>
                                          <p:spTgt spid="45"/>
                                        </p:tgtEl>
                                        <p:attrNameLst>
                                          <p:attrName>ppt_w</p:attrName>
                                        </p:attrNameLst>
                                      </p:cBhvr>
                                      <p:tavLst>
                                        <p:tav tm="0">
                                          <p:val>
                                            <p:strVal val="#ppt_w*.05"/>
                                          </p:val>
                                        </p:tav>
                                        <p:tav tm="100000">
                                          <p:val>
                                            <p:strVal val="#ppt_w"/>
                                          </p:val>
                                        </p:tav>
                                      </p:tavLst>
                                    </p:anim>
                                    <p:anim calcmode="lin" valueType="num">
                                      <p:cBhvr>
                                        <p:cTn id="67" dur="500" fill="hold"/>
                                        <p:tgtEl>
                                          <p:spTgt spid="45"/>
                                        </p:tgtEl>
                                        <p:attrNameLst>
                                          <p:attrName>ppt_h</p:attrName>
                                        </p:attrNameLst>
                                      </p:cBhvr>
                                      <p:tavLst>
                                        <p:tav tm="0">
                                          <p:val>
                                            <p:strVal val="#ppt_h"/>
                                          </p:val>
                                        </p:tav>
                                        <p:tav tm="100000">
                                          <p:val>
                                            <p:strVal val="#ppt_h"/>
                                          </p:val>
                                        </p:tav>
                                      </p:tavLst>
                                    </p:anim>
                                    <p:anim calcmode="lin" valueType="num">
                                      <p:cBhvr>
                                        <p:cTn id="68" dur="2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9" dur="2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70" dur="250" accel="50000" fill="hold">
                                          <p:stCondLst>
                                            <p:cond delay="250"/>
                                          </p:stCondLst>
                                        </p:cTn>
                                        <p:tgtEl>
                                          <p:spTgt spid="45"/>
                                        </p:tgtEl>
                                        <p:attrNameLst>
                                          <p:attrName>ppt_y</p:attrName>
                                        </p:attrNameLst>
                                      </p:cBhvr>
                                      <p:tavLst>
                                        <p:tav tm="0">
                                          <p:val>
                                            <p:strVal val="#ppt_y+.1"/>
                                          </p:val>
                                        </p:tav>
                                        <p:tav tm="100000">
                                          <p:val>
                                            <p:strVal val="#ppt_y"/>
                                          </p:val>
                                        </p:tav>
                                      </p:tavLst>
                                    </p:anim>
                                    <p:animEffect transition="in" filter="fade">
                                      <p:cBhvr>
                                        <p:cTn id="71" dur="500" decel="50000">
                                          <p:stCondLst>
                                            <p:cond delay="0"/>
                                          </p:stCondLst>
                                        </p:cTn>
                                        <p:tgtEl>
                                          <p:spTgt spid="45"/>
                                        </p:tgtEl>
                                      </p:cBhvr>
                                    </p:animEffect>
                                  </p:childTnLst>
                                </p:cTn>
                              </p:par>
                            </p:childTnLst>
                          </p:cTn>
                        </p:par>
                        <p:par>
                          <p:cTn id="72" fill="hold">
                            <p:stCondLst>
                              <p:cond delay="2000"/>
                            </p:stCondLst>
                            <p:childTnLst>
                              <p:par>
                                <p:cTn id="73" presetID="2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childTnLst>
                                </p:cTn>
                              </p:par>
                            </p:childTnLst>
                          </p:cTn>
                        </p:par>
                        <p:par>
                          <p:cTn id="77" fill="hold">
                            <p:stCondLst>
                              <p:cond delay="2500"/>
                            </p:stCondLst>
                            <p:childTnLst>
                              <p:par>
                                <p:cTn id="78" presetID="25"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25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46"/>
                                        </p:tgtEl>
                                        <p:attrNameLst>
                                          <p:attrName>ppt_w</p:attrName>
                                        </p:attrNameLst>
                                      </p:cBhvr>
                                      <p:tavLst>
                                        <p:tav tm="0">
                                          <p:val>
                                            <p:strVal val="#ppt_w*.05"/>
                                          </p:val>
                                        </p:tav>
                                        <p:tav tm="100000">
                                          <p:val>
                                            <p:strVal val="#ppt_w"/>
                                          </p:val>
                                        </p:tav>
                                      </p:tavLst>
                                    </p:anim>
                                    <p:anim calcmode="lin" valueType="num">
                                      <p:cBhvr>
                                        <p:cTn id="83" dur="500" fill="hold"/>
                                        <p:tgtEl>
                                          <p:spTgt spid="46"/>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46"/>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40" grpId="0" animBg="1"/>
      <p:bldP spid="41" grpId="0" animBg="1"/>
      <p:bldP spid="42" grpId="0"/>
      <p:bldP spid="43" grpId="0"/>
      <p:bldP spid="44" grpId="0"/>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1978839"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项目时间线</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6388"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DB6759E-3E16-4FEA-B068-6895EACEBB15}"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graphicFrame>
        <p:nvGraphicFramePr>
          <p:cNvPr id="2" name="表格 1"/>
          <p:cNvGraphicFramePr/>
          <p:nvPr>
            <p:custDataLst>
              <p:tags r:id="rId2"/>
            </p:custDataLst>
          </p:nvPr>
        </p:nvGraphicFramePr>
        <p:xfrm>
          <a:off x="826770" y="715645"/>
          <a:ext cx="10539095" cy="6005830"/>
        </p:xfrm>
        <a:graphic>
          <a:graphicData uri="http://schemas.openxmlformats.org/drawingml/2006/table">
            <a:tbl>
              <a:tblPr firstRow="1" bandRow="1">
                <a:tableStyleId>{5C22544A-7EE6-4342-B048-85BDC9FD1C3A}</a:tableStyleId>
              </a:tblPr>
              <a:tblGrid>
                <a:gridCol w="468630"/>
                <a:gridCol w="1393825"/>
                <a:gridCol w="1470660"/>
                <a:gridCol w="4051935"/>
                <a:gridCol w="1247140"/>
                <a:gridCol w="1906905"/>
              </a:tblGrid>
              <a:tr h="474980">
                <a:tc>
                  <a:txBody>
                    <a:bodyPr/>
                    <a:p>
                      <a:pPr algn="ctr">
                        <a:buNone/>
                      </a:pPr>
                      <a:r>
                        <a:rPr lang="zh-CN" altLang="en-US" sz="1200"/>
                        <a:t>序号</a:t>
                      </a:r>
                      <a:endParaRPr lang="zh-CN" altLang="en-US" sz="1200"/>
                    </a:p>
                  </a:txBody>
                  <a:tcPr anchor="ctr">
                    <a:solidFill>
                      <a:srgbClr val="0070C0"/>
                    </a:solidFill>
                  </a:tcPr>
                </a:tc>
                <a:tc>
                  <a:txBody>
                    <a:bodyPr/>
                    <a:p>
                      <a:pPr algn="ctr">
                        <a:buNone/>
                      </a:pPr>
                      <a:r>
                        <a:rPr lang="zh-CN" altLang="en-US" sz="1200"/>
                        <a:t>计划完成时间</a:t>
                      </a:r>
                      <a:endParaRPr lang="zh-CN" altLang="en-US" sz="1200"/>
                    </a:p>
                  </a:txBody>
                  <a:tcPr anchor="ctr">
                    <a:solidFill>
                      <a:srgbClr val="0070C0"/>
                    </a:solidFill>
                  </a:tcPr>
                </a:tc>
                <a:tc>
                  <a:txBody>
                    <a:bodyPr/>
                    <a:p>
                      <a:pPr algn="ctr">
                        <a:buNone/>
                      </a:pPr>
                      <a:r>
                        <a:rPr lang="zh-CN" altLang="en-US" sz="1200"/>
                        <a:t>实际完成时间</a:t>
                      </a:r>
                      <a:endParaRPr lang="zh-CN" altLang="en-US" sz="1200"/>
                    </a:p>
                  </a:txBody>
                  <a:tcPr anchor="ctr">
                    <a:solidFill>
                      <a:srgbClr val="0070C0"/>
                    </a:solidFill>
                  </a:tcPr>
                </a:tc>
                <a:tc>
                  <a:txBody>
                    <a:bodyPr/>
                    <a:p>
                      <a:pPr algn="ctr">
                        <a:buNone/>
                      </a:pPr>
                      <a:r>
                        <a:rPr lang="zh-CN" altLang="en-US" sz="1200"/>
                        <a:t>工作内容</a:t>
                      </a:r>
                      <a:endParaRPr lang="zh-CN" altLang="en-US" sz="1200"/>
                    </a:p>
                  </a:txBody>
                  <a:tcPr anchor="ctr">
                    <a:solidFill>
                      <a:srgbClr val="0070C0"/>
                    </a:solidFill>
                  </a:tcPr>
                </a:tc>
                <a:tc>
                  <a:txBody>
                    <a:bodyPr/>
                    <a:p>
                      <a:pPr algn="ctr">
                        <a:buNone/>
                      </a:pPr>
                      <a:r>
                        <a:rPr lang="zh-CN" altLang="en-US" sz="1200">
                          <a:sym typeface="+mn-ea"/>
                        </a:rPr>
                        <a:t>完成情况</a:t>
                      </a:r>
                      <a:endParaRPr lang="zh-CN" altLang="en-US" sz="1200"/>
                    </a:p>
                  </a:txBody>
                  <a:tcPr anchor="ctr">
                    <a:solidFill>
                      <a:srgbClr val="0070C0"/>
                    </a:solidFill>
                  </a:tcPr>
                </a:tc>
                <a:tc>
                  <a:txBody>
                    <a:bodyPr/>
                    <a:p>
                      <a:pPr algn="ctr">
                        <a:buNone/>
                      </a:pPr>
                      <a:r>
                        <a:rPr lang="zh-CN" altLang="en-US" sz="1200"/>
                        <a:t>原因分析</a:t>
                      </a:r>
                      <a:endParaRPr lang="zh-CN" altLang="en-US" sz="1200"/>
                    </a:p>
                  </a:txBody>
                  <a:tcPr anchor="ctr">
                    <a:solidFill>
                      <a:srgbClr val="0070C0"/>
                    </a:solidFill>
                  </a:tcPr>
                </a:tc>
              </a:tr>
              <a:tr h="415290">
                <a:tc>
                  <a:txBody>
                    <a:bodyPr/>
                    <a:p>
                      <a:pPr algn="ctr">
                        <a:buNone/>
                      </a:pPr>
                      <a:r>
                        <a:rPr lang="en-US" altLang="zh-CN" sz="1200"/>
                        <a:t>1</a:t>
                      </a:r>
                      <a:endParaRPr lang="en-US" altLang="zh-CN" sz="1200"/>
                    </a:p>
                  </a:txBody>
                  <a:tcPr anchor="ctr"/>
                </a:tc>
                <a:tc>
                  <a:txBody>
                    <a:bodyPr/>
                    <a:p>
                      <a:pPr algn="ctr">
                        <a:buNone/>
                      </a:pPr>
                      <a:endParaRPr lang="en-US" sz="1200"/>
                    </a:p>
                  </a:txBody>
                  <a:tcPr anchor="ctr"/>
                </a:tc>
                <a:tc>
                  <a:txBody>
                    <a:bodyPr/>
                    <a:p>
                      <a:pPr algn="ctr">
                        <a:buNone/>
                      </a:pPr>
                      <a:r>
                        <a:rPr lang="en-US" sz="1200">
                          <a:sym typeface="+mn-ea"/>
                        </a:rPr>
                        <a:t>2021-06-10</a:t>
                      </a:r>
                      <a:endParaRPr lang="en-US" altLang="zh-CN" sz="1200"/>
                    </a:p>
                  </a:txBody>
                  <a:tcPr anchor="ctr"/>
                </a:tc>
                <a:tc>
                  <a:txBody>
                    <a:bodyPr/>
                    <a:p>
                      <a:pPr algn="ctr">
                        <a:buNone/>
                      </a:pPr>
                      <a:r>
                        <a:rPr lang="zh-CN" altLang="en-US" sz="1200"/>
                        <a:t>完成项目</a:t>
                      </a:r>
                      <a:r>
                        <a:rPr lang="zh-CN" altLang="en-US" sz="1200"/>
                        <a:t>立项审批</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05130">
                <a:tc>
                  <a:txBody>
                    <a:bodyPr/>
                    <a:p>
                      <a:pPr algn="ctr">
                        <a:buNone/>
                      </a:pPr>
                      <a:r>
                        <a:rPr lang="en-US" altLang="zh-CN" sz="1200"/>
                        <a:t>2</a:t>
                      </a:r>
                      <a:endParaRPr lang="en-US" altLang="zh-CN" sz="1200"/>
                    </a:p>
                  </a:txBody>
                  <a:tcPr anchor="ctr"/>
                </a:tc>
                <a:tc>
                  <a:txBody>
                    <a:bodyPr/>
                    <a:p>
                      <a:pPr algn="ctr">
                        <a:buNone/>
                      </a:pPr>
                      <a:r>
                        <a:rPr lang="en-US" sz="1200"/>
                        <a:t>2021-06-20</a:t>
                      </a:r>
                      <a:endParaRPr lang="en-US" sz="1200"/>
                    </a:p>
                  </a:txBody>
                  <a:tcPr anchor="ctr"/>
                </a:tc>
                <a:tc>
                  <a:txBody>
                    <a:bodyPr/>
                    <a:p>
                      <a:pPr algn="ctr">
                        <a:buNone/>
                      </a:pPr>
                      <a:r>
                        <a:rPr lang="en-US" altLang="zh-CN" sz="1200"/>
                        <a:t>2021-06-20</a:t>
                      </a:r>
                      <a:endParaRPr lang="en-US" altLang="zh-CN" sz="1200"/>
                    </a:p>
                  </a:txBody>
                  <a:tcPr anchor="ctr"/>
                </a:tc>
                <a:tc>
                  <a:txBody>
                    <a:bodyPr/>
                    <a:p>
                      <a:pPr algn="ctr">
                        <a:buNone/>
                      </a:pPr>
                      <a:r>
                        <a:rPr lang="zh-CN" altLang="en-US" sz="1200"/>
                        <a:t>需求分析：项目需求范围，确定系统功能</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15290">
                <a:tc>
                  <a:txBody>
                    <a:bodyPr/>
                    <a:p>
                      <a:pPr algn="ctr">
                        <a:buNone/>
                      </a:pPr>
                      <a:r>
                        <a:rPr lang="en-US" altLang="zh-CN" sz="1200"/>
                        <a:t>3</a:t>
                      </a:r>
                      <a:endParaRPr lang="en-US" altLang="zh-CN" sz="1200"/>
                    </a:p>
                  </a:txBody>
                  <a:tcPr anchor="ctr"/>
                </a:tc>
                <a:tc>
                  <a:txBody>
                    <a:bodyPr/>
                    <a:p>
                      <a:pPr algn="ctr">
                        <a:buNone/>
                      </a:pPr>
                      <a:r>
                        <a:rPr lang="en-US" sz="1200">
                          <a:sym typeface="+mn-ea"/>
                        </a:rPr>
                        <a:t>2021-06-29</a:t>
                      </a:r>
                      <a:endParaRPr lang="zh-CN" altLang="en-US" sz="1200"/>
                    </a:p>
                  </a:txBody>
                  <a:tcPr anchor="ctr"/>
                </a:tc>
                <a:tc>
                  <a:txBody>
                    <a:bodyPr/>
                    <a:p>
                      <a:pPr algn="ctr">
                        <a:buNone/>
                      </a:pPr>
                      <a:r>
                        <a:rPr lang="en-US" altLang="zh-CN" sz="1200">
                          <a:sym typeface="+mn-ea"/>
                        </a:rPr>
                        <a:t>2021-06-29</a:t>
                      </a:r>
                      <a:endParaRPr lang="zh-CN" altLang="en-US" sz="1200"/>
                    </a:p>
                  </a:txBody>
                  <a:tcPr anchor="ctr"/>
                </a:tc>
                <a:tc>
                  <a:txBody>
                    <a:bodyPr/>
                    <a:p>
                      <a:pPr algn="ctr">
                        <a:buNone/>
                      </a:pPr>
                      <a:r>
                        <a:rPr lang="zh-CN" altLang="en-US" sz="1200"/>
                        <a:t>软件设计：系统概要设计、</a:t>
                      </a:r>
                      <a:r>
                        <a:rPr lang="en-US" altLang="zh-CN" sz="1200"/>
                        <a:t>UI</a:t>
                      </a:r>
                      <a:r>
                        <a:rPr lang="zh-CN" altLang="en-US" sz="1200"/>
                        <a:t>设计等</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14655">
                <a:tc>
                  <a:txBody>
                    <a:bodyPr/>
                    <a:p>
                      <a:pPr algn="ctr">
                        <a:buNone/>
                      </a:pPr>
                      <a:r>
                        <a:rPr lang="en-US" altLang="zh-CN" sz="1200"/>
                        <a:t>4</a:t>
                      </a:r>
                      <a:endParaRPr lang="en-US" altLang="zh-CN" sz="1200"/>
                    </a:p>
                  </a:txBody>
                  <a:tcPr anchor="ctr"/>
                </a:tc>
                <a:tc>
                  <a:txBody>
                    <a:bodyPr/>
                    <a:p>
                      <a:pPr algn="ctr">
                        <a:buNone/>
                      </a:pPr>
                      <a:r>
                        <a:rPr lang="en-US" altLang="zh-CN" sz="1200"/>
                        <a:t>2021-07-04</a:t>
                      </a:r>
                      <a:endParaRPr lang="en-US" altLang="zh-CN" sz="1200"/>
                    </a:p>
                  </a:txBody>
                  <a:tcPr anchor="ctr"/>
                </a:tc>
                <a:tc>
                  <a:txBody>
                    <a:bodyPr/>
                    <a:p>
                      <a:pPr algn="ctr">
                        <a:buNone/>
                      </a:pPr>
                      <a:r>
                        <a:rPr lang="en-US" altLang="zh-CN" sz="1200"/>
                        <a:t>2021-07-04</a:t>
                      </a:r>
                      <a:endParaRPr lang="en-US" altLang="zh-CN" sz="1200"/>
                    </a:p>
                  </a:txBody>
                  <a:tcPr anchor="ctr"/>
                </a:tc>
                <a:tc>
                  <a:txBody>
                    <a:bodyPr/>
                    <a:p>
                      <a:pPr algn="ctr">
                        <a:buNone/>
                      </a:pPr>
                      <a:r>
                        <a:rPr lang="zh-CN" altLang="en-US" sz="1200"/>
                        <a:t>环境准备：开发环境搭建</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15290">
                <a:tc>
                  <a:txBody>
                    <a:bodyPr/>
                    <a:p>
                      <a:pPr algn="ctr">
                        <a:buNone/>
                      </a:pPr>
                      <a:r>
                        <a:rPr lang="en-US" altLang="zh-CN" sz="1200"/>
                        <a:t>5</a:t>
                      </a:r>
                      <a:endParaRPr lang="en-US" altLang="zh-CN" sz="1200"/>
                    </a:p>
                  </a:txBody>
                  <a:tcPr anchor="ctr"/>
                </a:tc>
                <a:tc>
                  <a:txBody>
                    <a:bodyPr/>
                    <a:p>
                      <a:pPr algn="ctr">
                        <a:buNone/>
                      </a:pPr>
                      <a:r>
                        <a:rPr lang="en-US" altLang="zh-CN" sz="1200"/>
                        <a:t>2021-07-11</a:t>
                      </a:r>
                      <a:endParaRPr lang="en-US" altLang="zh-CN" sz="1200"/>
                    </a:p>
                  </a:txBody>
                  <a:tcPr anchor="ctr"/>
                </a:tc>
                <a:tc>
                  <a:txBody>
                    <a:bodyPr/>
                    <a:p>
                      <a:pPr algn="ctr">
                        <a:buNone/>
                      </a:pPr>
                      <a:r>
                        <a:rPr lang="en-US" altLang="zh-CN" sz="1200"/>
                        <a:t>2021-07-11</a:t>
                      </a:r>
                      <a:endParaRPr lang="en-US" altLang="zh-CN" sz="1200"/>
                    </a:p>
                  </a:txBody>
                  <a:tcPr anchor="ctr"/>
                </a:tc>
                <a:tc>
                  <a:txBody>
                    <a:bodyPr/>
                    <a:p>
                      <a:pPr algn="ctr">
                        <a:buNone/>
                      </a:pPr>
                      <a:r>
                        <a:rPr lang="zh-CN" altLang="en-US" sz="1200"/>
                        <a:t>开发后台管理模块：角色管理、权限管理</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74980">
                <a:tc>
                  <a:txBody>
                    <a:bodyPr/>
                    <a:p>
                      <a:pPr algn="ctr">
                        <a:buNone/>
                      </a:pPr>
                      <a:r>
                        <a:rPr lang="en-US" altLang="zh-CN" sz="1200"/>
                        <a:t>6</a:t>
                      </a:r>
                      <a:endParaRPr lang="en-US" altLang="zh-CN" sz="1200"/>
                    </a:p>
                  </a:txBody>
                  <a:tcPr anchor="ctr"/>
                </a:tc>
                <a:tc>
                  <a:txBody>
                    <a:bodyPr/>
                    <a:p>
                      <a:pPr algn="ctr">
                        <a:buNone/>
                      </a:pPr>
                      <a:r>
                        <a:rPr lang="en-US" altLang="zh-CN" sz="1200"/>
                        <a:t>2021-07-14</a:t>
                      </a:r>
                      <a:endParaRPr lang="en-US" altLang="zh-CN" sz="1200"/>
                    </a:p>
                  </a:txBody>
                  <a:tcPr anchor="ctr"/>
                </a:tc>
                <a:tc>
                  <a:txBody>
                    <a:bodyPr/>
                    <a:p>
                      <a:pPr algn="ctr">
                        <a:buNone/>
                      </a:pPr>
                      <a:r>
                        <a:rPr lang="en-US" altLang="zh-CN" sz="1200"/>
                        <a:t>2021-07-14</a:t>
                      </a:r>
                      <a:endParaRPr lang="en-US" altLang="zh-CN" sz="1200"/>
                    </a:p>
                  </a:txBody>
                  <a:tcPr anchor="ctr"/>
                </a:tc>
                <a:tc>
                  <a:txBody>
                    <a:bodyPr/>
                    <a:p>
                      <a:pPr algn="ctr">
                        <a:buNone/>
                      </a:pPr>
                      <a:r>
                        <a:rPr lang="zh-CN" altLang="en-US" sz="1200"/>
                        <a:t>开发后台管理模块：信息的增删改查、实时保存数据</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414655">
                <a:tc>
                  <a:txBody>
                    <a:bodyPr/>
                    <a:p>
                      <a:pPr algn="ctr">
                        <a:buNone/>
                      </a:pPr>
                      <a:r>
                        <a:rPr lang="en-US" altLang="zh-CN" sz="1200"/>
                        <a:t>7</a:t>
                      </a:r>
                      <a:endParaRPr lang="en-US" altLang="zh-CN" sz="1200"/>
                    </a:p>
                  </a:txBody>
                  <a:tcPr anchor="ctr"/>
                </a:tc>
                <a:tc>
                  <a:txBody>
                    <a:bodyPr/>
                    <a:p>
                      <a:pPr algn="ctr">
                        <a:buNone/>
                      </a:pPr>
                      <a:r>
                        <a:rPr lang="en-US" altLang="zh-CN" sz="1200"/>
                        <a:t>2021-07-22</a:t>
                      </a:r>
                      <a:endParaRPr lang="en-US" altLang="zh-CN" sz="1200"/>
                    </a:p>
                  </a:txBody>
                  <a:tcPr anchor="ctr"/>
                </a:tc>
                <a:tc>
                  <a:txBody>
                    <a:bodyPr/>
                    <a:p>
                      <a:pPr algn="ctr">
                        <a:buNone/>
                      </a:pPr>
                      <a:r>
                        <a:rPr lang="en-US" altLang="zh-CN" sz="1200"/>
                        <a:t>2021-07-22</a:t>
                      </a:r>
                      <a:endParaRPr lang="en-US" altLang="zh-CN" sz="1200"/>
                    </a:p>
                  </a:txBody>
                  <a:tcPr anchor="ctr"/>
                </a:tc>
                <a:tc>
                  <a:txBody>
                    <a:bodyPr/>
                    <a:p>
                      <a:pPr algn="ctr">
                        <a:buNone/>
                      </a:pPr>
                      <a:r>
                        <a:rPr lang="zh-CN" altLang="en-US" sz="1200"/>
                        <a:t>开发后台管理模块：菜单管理、日志管理</a:t>
                      </a:r>
                      <a:endParaRPr lang="zh-CN" altLang="en-US" sz="1200"/>
                    </a:p>
                  </a:txBody>
                  <a:tcPr anchor="ctr"/>
                </a:tc>
                <a:tc>
                  <a:txBody>
                    <a:bodyPr/>
                    <a:p>
                      <a:pPr algn="ctr">
                        <a:buNone/>
                      </a:pPr>
                      <a:r>
                        <a:rPr lang="zh-CN" altLang="en-US" sz="1200"/>
                        <a:t>按期完成</a:t>
                      </a:r>
                      <a:endParaRPr lang="zh-CN" altLang="en-US" sz="1200"/>
                    </a:p>
                  </a:txBody>
                  <a:tcPr anchor="ctr"/>
                </a:tc>
                <a:tc>
                  <a:txBody>
                    <a:bodyPr/>
                    <a:p>
                      <a:pPr algn="ctr">
                        <a:buNone/>
                      </a:pPr>
                      <a:endParaRPr lang="zh-CN" altLang="en-US" sz="1200"/>
                    </a:p>
                  </a:txBody>
                  <a:tcPr anchor="ctr"/>
                </a:tc>
              </a:tr>
              <a:tr h="665480">
                <a:tc>
                  <a:txBody>
                    <a:bodyPr/>
                    <a:p>
                      <a:pPr algn="ctr">
                        <a:buNone/>
                      </a:pPr>
                      <a:r>
                        <a:rPr lang="en-US" altLang="zh-CN" sz="1200"/>
                        <a:t>8</a:t>
                      </a:r>
                      <a:endParaRPr lang="en-US" altLang="zh-CN" sz="1200"/>
                    </a:p>
                  </a:txBody>
                  <a:tcPr anchor="ctr"/>
                </a:tc>
                <a:tc>
                  <a:txBody>
                    <a:bodyPr/>
                    <a:p>
                      <a:pPr algn="ctr">
                        <a:buNone/>
                      </a:pPr>
                      <a:r>
                        <a:rPr lang="en-US" altLang="zh-CN" sz="1200"/>
                        <a:t>2021-07-27</a:t>
                      </a:r>
                      <a:endParaRPr lang="en-US" altLang="zh-CN" sz="1200"/>
                    </a:p>
                  </a:txBody>
                  <a:tcPr anchor="ctr"/>
                </a:tc>
                <a:tc>
                  <a:txBody>
                    <a:bodyPr/>
                    <a:p>
                      <a:pPr algn="ctr">
                        <a:buNone/>
                      </a:pPr>
                      <a:r>
                        <a:rPr lang="en-US" altLang="zh-CN" sz="1200">
                          <a:sym typeface="+mn-ea"/>
                        </a:rPr>
                        <a:t>2021-08-03</a:t>
                      </a:r>
                      <a:endParaRPr lang="zh-CN" altLang="en-US" sz="1200"/>
                    </a:p>
                  </a:txBody>
                  <a:tcPr anchor="ctr"/>
                </a:tc>
                <a:tc>
                  <a:txBody>
                    <a:bodyPr/>
                    <a:p>
                      <a:pPr algn="ctr">
                        <a:buNone/>
                      </a:pPr>
                      <a:r>
                        <a:rPr lang="zh-CN" altLang="en-US" sz="1200"/>
                        <a:t>开发前台展示功能：搭建项目框架，登录页面、首页的新建+修改功能开发</a:t>
                      </a:r>
                      <a:endParaRPr lang="zh-CN" altLang="en-US" sz="1200"/>
                    </a:p>
                  </a:txBody>
                  <a:tcPr anchor="ctr"/>
                </a:tc>
                <a:tc>
                  <a:txBody>
                    <a:bodyPr/>
                    <a:p>
                      <a:pPr algn="ctr">
                        <a:buNone/>
                      </a:pPr>
                      <a:r>
                        <a:rPr lang="zh-CN" altLang="en-US" sz="1200"/>
                        <a:t>延期完成</a:t>
                      </a:r>
                      <a:endParaRPr lang="zh-CN" altLang="en-US" sz="1200"/>
                    </a:p>
                  </a:txBody>
                  <a:tcPr anchor="ctr"/>
                </a:tc>
                <a:tc>
                  <a:txBody>
                    <a:bodyPr/>
                    <a:p>
                      <a:pPr algn="ctr">
                        <a:buNone/>
                      </a:pPr>
                      <a:r>
                        <a:rPr lang="zh-CN" altLang="en-US" sz="1200"/>
                        <a:t>开发人员有优先级更高的任务，导致未能按期投入开发</a:t>
                      </a:r>
                      <a:endParaRPr lang="zh-CN" altLang="en-US" sz="1200"/>
                    </a:p>
                  </a:txBody>
                  <a:tcPr anchor="ctr"/>
                </a:tc>
              </a:tr>
              <a:tr h="665480">
                <a:tc>
                  <a:txBody>
                    <a:bodyPr/>
                    <a:p>
                      <a:pPr algn="ctr">
                        <a:buNone/>
                      </a:pPr>
                      <a:r>
                        <a:rPr lang="en-US" altLang="zh-CN" sz="1200"/>
                        <a:t>9</a:t>
                      </a:r>
                      <a:endParaRPr lang="en-US" altLang="zh-CN" sz="1200"/>
                    </a:p>
                  </a:txBody>
                  <a:tcPr anchor="ctr"/>
                </a:tc>
                <a:tc>
                  <a:txBody>
                    <a:bodyPr/>
                    <a:p>
                      <a:pPr algn="ctr">
                        <a:buNone/>
                      </a:pPr>
                      <a:r>
                        <a:rPr lang="en-US" altLang="zh-CN" sz="1200"/>
                        <a:t>2021-08-03</a:t>
                      </a:r>
                      <a:endParaRPr lang="en-US" altLang="zh-CN" sz="1200"/>
                    </a:p>
                  </a:txBody>
                  <a:tcPr anchor="ctr"/>
                </a:tc>
                <a:tc>
                  <a:txBody>
                    <a:bodyPr/>
                    <a:p>
                      <a:pPr algn="ctr">
                        <a:buNone/>
                      </a:pPr>
                      <a:r>
                        <a:rPr lang="en-US" altLang="zh-CN" sz="1200">
                          <a:sym typeface="+mn-ea"/>
                        </a:rPr>
                        <a:t>2021-08-06</a:t>
                      </a:r>
                      <a:endParaRPr lang="zh-CN" altLang="en-US" sz="1200"/>
                    </a:p>
                  </a:txBody>
                  <a:tcPr anchor="ctr"/>
                </a:tc>
                <a:tc>
                  <a:txBody>
                    <a:bodyPr/>
                    <a:p>
                      <a:pPr algn="ctr">
                        <a:buNone/>
                      </a:pPr>
                      <a:r>
                        <a:rPr lang="zh-CN" altLang="en-US" sz="1200">
                          <a:sym typeface="+mn-ea"/>
                        </a:rPr>
                        <a:t>开发前台展示功能：项目维度的新建+修改功能开发、人员表页面的任务分配功能开发</a:t>
                      </a:r>
                      <a:endParaRPr lang="zh-CN" altLang="en-US" sz="1200">
                        <a:sym typeface="+mn-ea"/>
                      </a:endParaRPr>
                    </a:p>
                  </a:txBody>
                  <a:tcPr anchor="ctr"/>
                </a:tc>
                <a:tc>
                  <a:txBody>
                    <a:bodyPr/>
                    <a:p>
                      <a:pPr algn="ctr">
                        <a:buNone/>
                      </a:pPr>
                      <a:r>
                        <a:rPr lang="zh-CN" altLang="en-US" sz="1200"/>
                        <a:t>延期完成</a:t>
                      </a:r>
                      <a:endParaRPr lang="zh-CN" altLang="en-US" sz="1200"/>
                    </a:p>
                  </a:txBody>
                  <a:tcPr anchor="ctr"/>
                </a:tc>
                <a:tc>
                  <a:txBody>
                    <a:bodyPr/>
                    <a:p>
                      <a:pPr algn="ctr">
                        <a:buNone/>
                      </a:pPr>
                      <a:r>
                        <a:rPr lang="zh-CN" altLang="en-US" sz="1200">
                          <a:sym typeface="+mn-ea"/>
                        </a:rPr>
                        <a:t>开发人员有优先级更高的任务，导致未能按期投入开发</a:t>
                      </a:r>
                      <a:endParaRPr lang="zh-CN" altLang="en-US" sz="1200"/>
                    </a:p>
                  </a:txBody>
                  <a:tcPr anchor="ctr"/>
                </a:tc>
              </a:tr>
              <a:tr h="414655">
                <a:tc>
                  <a:txBody>
                    <a:bodyPr/>
                    <a:p>
                      <a:pPr algn="ctr">
                        <a:buNone/>
                      </a:pPr>
                      <a:r>
                        <a:rPr lang="en-US" altLang="zh-CN" sz="1200"/>
                        <a:t>10</a:t>
                      </a:r>
                      <a:endParaRPr lang="en-US" altLang="zh-CN" sz="1200"/>
                    </a:p>
                  </a:txBody>
                  <a:tcPr anchor="ctr"/>
                </a:tc>
                <a:tc>
                  <a:txBody>
                    <a:bodyPr/>
                    <a:p>
                      <a:pPr algn="ctr">
                        <a:buNone/>
                      </a:pPr>
                      <a:r>
                        <a:rPr lang="en-US" altLang="zh-CN" sz="1200"/>
                        <a:t>2021-08-08</a:t>
                      </a:r>
                      <a:endParaRPr lang="en-US" altLang="zh-CN" sz="1200"/>
                    </a:p>
                  </a:txBody>
                  <a:tcPr anchor="ctr"/>
                </a:tc>
                <a:tc>
                  <a:txBody>
                    <a:bodyPr/>
                    <a:p>
                      <a:pPr algn="ctr">
                        <a:buNone/>
                      </a:pPr>
                      <a:r>
                        <a:rPr lang="en-US" altLang="zh-CN" sz="1200">
                          <a:sym typeface="+mn-ea"/>
                        </a:rPr>
                        <a:t>2021-08-08</a:t>
                      </a:r>
                      <a:endParaRPr lang="zh-CN" altLang="en-US" sz="1200"/>
                    </a:p>
                  </a:txBody>
                  <a:tcPr anchor="ctr"/>
                </a:tc>
                <a:tc>
                  <a:txBody>
                    <a:bodyPr/>
                    <a:p>
                      <a:pPr algn="ctr">
                        <a:buNone/>
                      </a:pPr>
                      <a:r>
                        <a:rPr lang="zh-CN" altLang="en-US" sz="1200"/>
                        <a:t>接口对接、前后端数据联调</a:t>
                      </a:r>
                      <a:endParaRPr lang="zh-CN" altLang="en-US" sz="1200"/>
                    </a:p>
                  </a:txBody>
                  <a:tcPr anchor="ctr"/>
                </a:tc>
                <a:tc>
                  <a:txBody>
                    <a:bodyPr/>
                    <a:p>
                      <a:pPr algn="ctr">
                        <a:buNone/>
                      </a:pPr>
                      <a:r>
                        <a:rPr lang="zh-CN" altLang="en-US" sz="1200"/>
                        <a:t>延期完成</a:t>
                      </a:r>
                      <a:endParaRPr lang="zh-CN" altLang="en-US" sz="1200"/>
                    </a:p>
                  </a:txBody>
                  <a:tcPr anchor="ctr"/>
                </a:tc>
                <a:tc>
                  <a:txBody>
                    <a:bodyPr/>
                    <a:p>
                      <a:pPr algn="ctr">
                        <a:buNone/>
                      </a:pPr>
                      <a:r>
                        <a:rPr lang="zh-CN" altLang="en-US" sz="1200"/>
                        <a:t>前项延期所导致</a:t>
                      </a:r>
                      <a:endParaRPr lang="zh-CN" altLang="en-US" sz="1200"/>
                    </a:p>
                  </a:txBody>
                  <a:tcPr anchor="ctr"/>
                </a:tc>
              </a:tr>
              <a:tr h="415290">
                <a:tc>
                  <a:txBody>
                    <a:bodyPr/>
                    <a:p>
                      <a:pPr algn="ctr">
                        <a:buNone/>
                      </a:pPr>
                      <a:r>
                        <a:rPr lang="en-US" altLang="zh-CN" sz="1200"/>
                        <a:t>11</a:t>
                      </a:r>
                      <a:endParaRPr lang="en-US" altLang="zh-CN" sz="1200"/>
                    </a:p>
                  </a:txBody>
                  <a:tcPr anchor="ctr"/>
                </a:tc>
                <a:tc>
                  <a:txBody>
                    <a:bodyPr/>
                    <a:p>
                      <a:pPr algn="ctr">
                        <a:buNone/>
                      </a:pPr>
                      <a:r>
                        <a:rPr lang="en-US" altLang="zh-CN" sz="1200">
                          <a:sym typeface="+mn-ea"/>
                        </a:rPr>
                        <a:t>2021-08-12</a:t>
                      </a:r>
                      <a:endParaRPr lang="en-US" altLang="zh-CN" sz="1200"/>
                    </a:p>
                  </a:txBody>
                  <a:tcPr anchor="ctr"/>
                </a:tc>
                <a:tc>
                  <a:txBody>
                    <a:bodyPr/>
                    <a:p>
                      <a:pPr algn="ctr">
                        <a:buNone/>
                      </a:pPr>
                      <a:r>
                        <a:rPr lang="en-US" altLang="zh-CN" sz="1200">
                          <a:sym typeface="+mn-ea"/>
                        </a:rPr>
                        <a:t>2021-08-12</a:t>
                      </a:r>
                      <a:endParaRPr lang="zh-CN" altLang="en-US" sz="1200"/>
                    </a:p>
                  </a:txBody>
                  <a:tcPr anchor="ctr"/>
                </a:tc>
                <a:tc>
                  <a:txBody>
                    <a:bodyPr/>
                    <a:p>
                      <a:pPr algn="ctr">
                        <a:buNone/>
                      </a:pPr>
                      <a:r>
                        <a:rPr lang="zh-CN" altLang="en-US" sz="1200"/>
                        <a:t>部门内部评审</a:t>
                      </a:r>
                      <a:endParaRPr lang="zh-CN" altLang="en-US" sz="1200"/>
                    </a:p>
                  </a:txBody>
                  <a:tcPr anchor="ctr"/>
                </a:tc>
                <a:tc>
                  <a:txBody>
                    <a:bodyPr/>
                    <a:p>
                      <a:pPr algn="ctr">
                        <a:buNone/>
                      </a:pPr>
                      <a:r>
                        <a:rPr lang="zh-CN" altLang="en-US" sz="1200">
                          <a:sym typeface="+mn-ea"/>
                        </a:rPr>
                        <a:t>延期完成</a:t>
                      </a:r>
                      <a:endParaRPr lang="zh-CN" altLang="en-US" sz="1200">
                        <a:sym typeface="+mn-ea"/>
                      </a:endParaRPr>
                    </a:p>
                  </a:txBody>
                  <a:tcPr anchor="ctr"/>
                </a:tc>
                <a:tc>
                  <a:txBody>
                    <a:bodyPr/>
                    <a:p>
                      <a:pPr algn="ctr">
                        <a:buNone/>
                      </a:pPr>
                      <a:r>
                        <a:rPr lang="zh-CN" altLang="en-US" sz="1200">
                          <a:sym typeface="+mn-ea"/>
                        </a:rPr>
                        <a:t>前项延期所导致</a:t>
                      </a:r>
                      <a:endParaRPr lang="zh-CN" altLang="en-US" sz="1200"/>
                    </a:p>
                  </a:txBody>
                  <a:tcPr anchor="ctr"/>
                </a:tc>
              </a:tr>
              <a:tr h="414655">
                <a:tc>
                  <a:txBody>
                    <a:bodyPr/>
                    <a:p>
                      <a:pPr algn="ctr">
                        <a:buNone/>
                      </a:pPr>
                      <a:r>
                        <a:rPr lang="en-US" altLang="zh-CN" sz="1200"/>
                        <a:t>12</a:t>
                      </a:r>
                      <a:endParaRPr lang="en-US" altLang="zh-CN" sz="1200"/>
                    </a:p>
                  </a:txBody>
                  <a:tcPr anchor="ctr"/>
                </a:tc>
                <a:tc>
                  <a:txBody>
                    <a:bodyPr/>
                    <a:p>
                      <a:pPr algn="ctr">
                        <a:buNone/>
                      </a:pPr>
                      <a:r>
                        <a:rPr lang="en-US" altLang="zh-CN" sz="1200">
                          <a:sym typeface="+mn-ea"/>
                        </a:rPr>
                        <a:t>2021-08-18</a:t>
                      </a:r>
                      <a:endParaRPr lang="en-US" altLang="zh-CN" sz="1200"/>
                    </a:p>
                  </a:txBody>
                  <a:tcPr anchor="ctr"/>
                </a:tc>
                <a:tc>
                  <a:txBody>
                    <a:bodyPr/>
                    <a:p>
                      <a:pPr algn="ctr">
                        <a:buNone/>
                      </a:pPr>
                      <a:r>
                        <a:rPr lang="en-US" altLang="zh-CN" sz="1200">
                          <a:sym typeface="+mn-ea"/>
                        </a:rPr>
                        <a:t>2021-08-18</a:t>
                      </a:r>
                      <a:endParaRPr lang="zh-CN" altLang="en-US" sz="1200"/>
                    </a:p>
                  </a:txBody>
                  <a:tcPr anchor="ctr"/>
                </a:tc>
                <a:tc>
                  <a:txBody>
                    <a:bodyPr/>
                    <a:p>
                      <a:pPr algn="ctr">
                        <a:buNone/>
                      </a:pPr>
                      <a:r>
                        <a:rPr lang="zh-CN" altLang="en-US" sz="1200"/>
                        <a:t>测试、试运行</a:t>
                      </a:r>
                      <a:endParaRPr lang="zh-CN" altLang="en-US" sz="1200"/>
                    </a:p>
                  </a:txBody>
                  <a:tcPr anchor="ctr"/>
                </a:tc>
                <a:tc>
                  <a:txBody>
                    <a:bodyPr/>
                    <a:p>
                      <a:pPr algn="ctr">
                        <a:buNone/>
                      </a:pPr>
                      <a:r>
                        <a:rPr lang="zh-CN" altLang="en-US" sz="1200">
                          <a:sym typeface="+mn-ea"/>
                        </a:rPr>
                        <a:t>延期完成</a:t>
                      </a:r>
                      <a:endParaRPr lang="zh-CN" altLang="en-US" sz="1200">
                        <a:sym typeface="+mn-ea"/>
                      </a:endParaRPr>
                    </a:p>
                  </a:txBody>
                  <a:tcPr anchor="ctr"/>
                </a:tc>
                <a:tc>
                  <a:txBody>
                    <a:bodyPr/>
                    <a:p>
                      <a:pPr algn="ctr">
                        <a:buNone/>
                      </a:pPr>
                      <a:r>
                        <a:rPr lang="zh-CN" altLang="en-US" sz="1200">
                          <a:sym typeface="+mn-ea"/>
                        </a:rPr>
                        <a:t>前项延期所导致</a:t>
                      </a:r>
                      <a:endParaRPr lang="zh-CN" altLang="en-US" sz="1200"/>
                    </a:p>
                  </a:txBody>
                  <a:tcPr anchor="ctr"/>
                </a:tc>
              </a:tr>
            </a:tbl>
          </a:graphicData>
        </a:graphic>
      </p:graphicFrame>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477652" y="191765"/>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rPr>
              <a:t>目录</a:t>
            </a:r>
            <a:endParaRPr lang="zh-CN" altLang="en-US" sz="2800" dirty="0">
              <a:solidFill>
                <a:schemeClr val="bg1"/>
              </a:solidFill>
              <a:latin typeface="微软雅黑" panose="020B0503020204020204" pitchFamily="34" charset="-122"/>
            </a:endParaRPr>
          </a:p>
        </p:txBody>
      </p:sp>
      <p:sp>
        <p:nvSpPr>
          <p:cNvPr id="17411" name="Freeform 6"/>
          <p:cNvSpPr/>
          <p:nvPr/>
        </p:nvSpPr>
        <p:spPr bwMode="auto">
          <a:xfrm>
            <a:off x="0" y="164788"/>
            <a:ext cx="477651" cy="576037"/>
          </a:xfrm>
          <a:custGeom>
            <a:avLst/>
            <a:gdLst>
              <a:gd name="T0" fmla="*/ 610 w 682"/>
              <a:gd name="T1" fmla="*/ 466 h 818"/>
              <a:gd name="T2" fmla="*/ 354 w 682"/>
              <a:gd name="T3" fmla="*/ 614 h 818"/>
              <a:gd name="T4" fmla="*/ 0 w 682"/>
              <a:gd name="T5" fmla="*/ 818 h 818"/>
              <a:gd name="T6" fmla="*/ 0 w 682"/>
              <a:gd name="T7" fmla="*/ 409 h 818"/>
              <a:gd name="T8" fmla="*/ 0 w 682"/>
              <a:gd name="T9" fmla="*/ 0 h 818"/>
              <a:gd name="T10" fmla="*/ 354 w 682"/>
              <a:gd name="T11" fmla="*/ 205 h 818"/>
              <a:gd name="T12" fmla="*/ 600 w 682"/>
              <a:gd name="T13" fmla="*/ 347 h 818"/>
              <a:gd name="T14" fmla="*/ 610 w 682"/>
              <a:gd name="T15" fmla="*/ 466 h 8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818">
                <a:moveTo>
                  <a:pt x="610" y="466"/>
                </a:moveTo>
                <a:lnTo>
                  <a:pt x="354" y="614"/>
                </a:lnTo>
                <a:lnTo>
                  <a:pt x="0" y="818"/>
                </a:lnTo>
                <a:lnTo>
                  <a:pt x="0" y="409"/>
                </a:lnTo>
                <a:lnTo>
                  <a:pt x="0" y="0"/>
                </a:lnTo>
                <a:lnTo>
                  <a:pt x="354" y="205"/>
                </a:lnTo>
                <a:cubicBezTo>
                  <a:pt x="436" y="252"/>
                  <a:pt x="518" y="299"/>
                  <a:pt x="600" y="347"/>
                </a:cubicBezTo>
                <a:cubicBezTo>
                  <a:pt x="682" y="388"/>
                  <a:pt x="668" y="427"/>
                  <a:pt x="610" y="466"/>
                </a:cubicBezTo>
                <a:close/>
              </a:path>
            </a:pathLst>
          </a:custGeom>
          <a:solidFill>
            <a:schemeClr val="accent1">
              <a:lumMod val="75000"/>
            </a:schemeClr>
          </a:solidFill>
          <a:ln>
            <a:noFill/>
          </a:ln>
        </p:spPr>
        <p:txBody>
          <a:bodyPr/>
          <a:lstStyle/>
          <a:p>
            <a:pPr>
              <a:defRPr/>
            </a:pPr>
            <a:endParaRPr lang="zh-CN" altLang="en-US" sz="1800"/>
          </a:p>
        </p:txBody>
      </p:sp>
      <p:pic>
        <p:nvPicPr>
          <p:cNvPr id="17412"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43365" y="228263"/>
            <a:ext cx="1991534" cy="44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bwMode="auto">
          <a:xfrm>
            <a:off x="11638179" y="6312362"/>
            <a:ext cx="553822" cy="553821"/>
          </a:xfrm>
          <a:prstGeom prst="triangle">
            <a:avLst>
              <a:gd name="adj" fmla="val 99671"/>
            </a:avLst>
          </a:prstGeom>
          <a:solidFill>
            <a:schemeClr val="accent1">
              <a:lumMod val="75000"/>
            </a:schemeClr>
          </a:solidFill>
          <a:ln w="9525" cap="flat" cmpd="sng" algn="ctr">
            <a:noFill/>
            <a:prstDash val="solid"/>
            <a:round/>
            <a:headEnd type="none" w="med" len="med"/>
            <a:tailEnd type="none" w="med" len="med"/>
          </a:ln>
          <a:effectLst/>
        </p:spPr>
        <p:txBody>
          <a:bodyPr/>
          <a:lstStyle/>
          <a:p>
            <a:pPr>
              <a:defRPr/>
            </a:pPr>
            <a:endParaRPr lang="zh-CN" altLang="en-US" sz="1800"/>
          </a:p>
        </p:txBody>
      </p:sp>
      <p:sp>
        <p:nvSpPr>
          <p:cNvPr id="55" name="灯片编号占位符 4"/>
          <p:cNvSpPr txBox="1"/>
          <p:nvPr/>
        </p:nvSpPr>
        <p:spPr>
          <a:xfrm>
            <a:off x="11869864" y="6523416"/>
            <a:ext cx="272943" cy="261836"/>
          </a:xfrm>
          <a:prstGeom prst="rect">
            <a:avLst/>
          </a:prstGeom>
        </p:spPr>
        <p:txBody>
          <a:bodyPr/>
          <a:lstStyle>
            <a:lvl1pPr eaLnBrk="0" hangingPunct="0">
              <a:spcBef>
                <a:spcPct val="20000"/>
              </a:spcBef>
              <a:buChar char="•"/>
              <a:defRPr sz="2000">
                <a:solidFill>
                  <a:schemeClr val="accent2"/>
                </a:solidFill>
                <a:latin typeface="Arial" panose="020B0604020202020204" pitchFamily="34" charset="0"/>
                <a:ea typeface="微软雅黑" panose="020B0503020204020204" pitchFamily="34" charset="-122"/>
              </a:defRPr>
            </a:lvl1pPr>
            <a:lvl2pPr indent="-285750" eaLnBrk="0" hangingPunct="0">
              <a:spcBef>
                <a:spcPct val="20000"/>
              </a:spcBef>
              <a:buChar char="–"/>
              <a:defRPr sz="2000">
                <a:solidFill>
                  <a:schemeClr val="accent2"/>
                </a:solidFill>
                <a:latin typeface="Arial" panose="020B0604020202020204" pitchFamily="34" charset="0"/>
                <a:ea typeface="仿宋_GB2312" pitchFamily="1" charset="-122"/>
              </a:defRPr>
            </a:lvl2pPr>
            <a:lvl3pPr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76CF9A5A-2A2B-4E88-AB45-331FA953B78B}" type="slidenum">
              <a:rPr lang="zh-CN" altLang="en-US" sz="1600">
                <a:solidFill>
                  <a:schemeClr val="bg1"/>
                </a:solidFill>
                <a:latin typeface="微软雅黑" panose="020B0503020204020204" pitchFamily="34" charset="-122"/>
              </a:rPr>
            </a:fld>
            <a:endParaRPr lang="zh-CN" altLang="en-US" sz="1600">
              <a:solidFill>
                <a:schemeClr val="bg1"/>
              </a:solidFill>
              <a:latin typeface="微软雅黑" panose="020B0503020204020204" pitchFamily="34" charset="-122"/>
            </a:endParaRPr>
          </a:p>
        </p:txBody>
      </p:sp>
      <p:sp>
        <p:nvSpPr>
          <p:cNvPr id="40" name="矩形 39"/>
          <p:cNvSpPr/>
          <p:nvPr/>
        </p:nvSpPr>
        <p:spPr>
          <a:xfrm>
            <a:off x="3049984" y="3813025"/>
            <a:ext cx="5758788" cy="768050"/>
          </a:xfrm>
          <a:prstGeom prst="rect">
            <a:avLst/>
          </a:prstGeom>
          <a:noFill/>
          <a:ln w="25400" cap="flat" cmpd="sng" algn="ctr">
            <a:solidFill>
              <a:srgbClr val="0070C0"/>
            </a:solid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057919" y="3822547"/>
            <a:ext cx="5750854" cy="758529"/>
          </a:xfrm>
          <a:prstGeom prst="rect">
            <a:avLst/>
          </a:prstGeom>
          <a:solidFill>
            <a:srgbClr val="00B0F0"/>
          </a:solidFill>
          <a:ln w="25400" cap="flat" cmpd="sng" algn="ctr">
            <a:noFill/>
            <a:prstDash val="solid"/>
          </a:ln>
          <a:effectLst/>
        </p:spPr>
        <p:txBody>
          <a:bodyPr lIns="121849" tIns="60924" rIns="121849" bIns="60924" anchor="ctr"/>
          <a:lstStyle/>
          <a:p>
            <a:pPr algn="ctr" defTabSz="1218565">
              <a:defRPr/>
            </a:pPr>
            <a:endParaRPr lang="zh-CN" altLang="en-US" sz="2100" kern="0">
              <a:solidFill>
                <a:schemeClr val="bg1"/>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3048397" y="2368964"/>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二、</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☞项目目标</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48397" y="1485073"/>
            <a:ext cx="37109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一、</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☞立项背景</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3049985" y="3183034"/>
            <a:ext cx="39776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三、</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☞项目时间线</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3072200" y="3976474"/>
            <a:ext cx="53111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rPr>
              <a:t>四、</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rPr>
              <a:t>☞各模块需求及完成情况</a:t>
            </a:r>
            <a:endParaRPr lang="en-US" altLang="zh-CN" sz="2100" b="1">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3072201" y="4717547"/>
            <a:ext cx="4777740" cy="50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49" tIns="60924" rIns="121849" bIns="60924">
            <a:spAutoFit/>
          </a:bodyPr>
          <a:lstStyle>
            <a:lvl1pPr defTabSz="1217930" eaLnBrk="0" hangingPunct="0">
              <a:defRPr>
                <a:solidFill>
                  <a:schemeClr val="tx1"/>
                </a:solidFill>
                <a:latin typeface="Arial" panose="020B0604020202020204" pitchFamily="34" charset="0"/>
                <a:ea typeface="宋体" panose="02010600030101010101" pitchFamily="2" charset="-122"/>
              </a:defRPr>
            </a:lvl1pPr>
            <a:lvl2pPr marL="742950" indent="-285750" defTabSz="1217930" eaLnBrk="0" hangingPunct="0">
              <a:defRPr>
                <a:solidFill>
                  <a:schemeClr val="tx1"/>
                </a:solidFill>
                <a:latin typeface="Arial" panose="020B0604020202020204" pitchFamily="34" charset="0"/>
                <a:ea typeface="宋体" panose="02010600030101010101" pitchFamily="2" charset="-122"/>
              </a:defRPr>
            </a:lvl2pPr>
            <a:lvl3pPr marL="1143000" indent="-228600" defTabSz="1217930" eaLnBrk="0" hangingPunct="0">
              <a:defRPr>
                <a:solidFill>
                  <a:schemeClr val="tx1"/>
                </a:solidFill>
                <a:latin typeface="Arial" panose="020B0604020202020204" pitchFamily="34" charset="0"/>
                <a:ea typeface="宋体" panose="02010600030101010101" pitchFamily="2" charset="-122"/>
              </a:defRPr>
            </a:lvl3pPr>
            <a:lvl4pPr marL="1600200" indent="-228600" defTabSz="1217930" eaLnBrk="0" hangingPunct="0">
              <a:defRPr>
                <a:solidFill>
                  <a:schemeClr val="tx1"/>
                </a:solidFill>
                <a:latin typeface="Arial" panose="020B0604020202020204" pitchFamily="34" charset="0"/>
                <a:ea typeface="宋体" panose="02010600030101010101" pitchFamily="2" charset="-122"/>
              </a:defRPr>
            </a:lvl4pPr>
            <a:lvl5pPr marL="2057400" indent="-228600" defTabSz="1217930" eaLnBrk="0" hangingPunct="0">
              <a:defRPr>
                <a:solidFill>
                  <a:schemeClr val="tx1"/>
                </a:solidFill>
                <a:latin typeface="Arial" panose="020B060402020202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100" b="1">
                <a:solidFill>
                  <a:schemeClr val="bg1"/>
                </a:solidFill>
                <a:latin typeface="微软雅黑" panose="020B0503020204020204" pitchFamily="34" charset="-122"/>
                <a:ea typeface="微软雅黑" panose="020B0503020204020204" pitchFamily="34" charset="-122"/>
                <a:sym typeface="+mn-ea"/>
              </a:rPr>
              <a:t>五、</a:t>
            </a:r>
            <a:r>
              <a:rPr lang="zh-CN" altLang="en-US" sz="2100" b="1">
                <a:solidFill>
                  <a:schemeClr val="bg1"/>
                </a:solidFill>
                <a:latin typeface="微软雅黑" panose="020B0503020204020204" pitchFamily="34" charset="-122"/>
                <a:ea typeface="微软雅黑" panose="020B0503020204020204" pitchFamily="34" charset="-122"/>
                <a:sym typeface="+mn-ea"/>
              </a:rPr>
              <a:t>项目看板系统</a:t>
            </a:r>
            <a:r>
              <a:rPr lang="zh-CN" altLang="en-US" sz="2100" b="1">
                <a:solidFill>
                  <a:schemeClr val="bg1"/>
                </a:solidFill>
                <a:latin typeface="微软雅黑" panose="020B0503020204020204" pitchFamily="34" charset="-122"/>
                <a:ea typeface="微软雅黑" panose="020B0503020204020204" pitchFamily="34" charset="-122"/>
                <a:sym typeface="+mn-ea"/>
              </a:rPr>
              <a:t>☞项目目前阶段状况</a:t>
            </a:r>
            <a:endParaRPr lang="en-US" altLang="zh-CN" sz="21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10084">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7410"/>
                                        </p:tgtEl>
                                        <p:attrNameLst>
                                          <p:attrName>style.visibility</p:attrName>
                                        </p:attrNameLst>
                                      </p:cBhvr>
                                      <p:to>
                                        <p:strVal val="visible"/>
                                      </p:to>
                                    </p:set>
                                    <p:anim calcmode="lin" valueType="num">
                                      <p:cBhvr>
                                        <p:cTn id="12"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7410"/>
                                        </p:tgtEl>
                                        <p:attrNameLst>
                                          <p:attrName>ppt_y</p:attrName>
                                        </p:attrNameLst>
                                      </p:cBhvr>
                                      <p:tavLst>
                                        <p:tav tm="0">
                                          <p:val>
                                            <p:strVal val="#ppt_y"/>
                                          </p:val>
                                        </p:tav>
                                        <p:tav tm="100000">
                                          <p:val>
                                            <p:strVal val="#ppt_y"/>
                                          </p:val>
                                        </p:tav>
                                      </p:tavLst>
                                    </p:anim>
                                    <p:anim calcmode="lin" valueType="num">
                                      <p:cBhvr>
                                        <p:cTn id="14"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24" dur="500" fill="hold"/>
                                        <p:tgtEl>
                                          <p:spTgt spid="43"/>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43"/>
                                        </p:tgtEl>
                                      </p:cBhvr>
                                    </p:animEffect>
                                  </p:childTnLst>
                                </p:cTn>
                              </p:par>
                            </p:childTnLst>
                          </p:cTn>
                        </p:par>
                        <p:par>
                          <p:cTn id="29" fill="hold">
                            <p:stCondLst>
                              <p:cond delay="500"/>
                            </p:stCondLst>
                            <p:childTnLst>
                              <p:par>
                                <p:cTn id="30" presetID="25"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33"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34"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35" dur="500" fill="hold"/>
                                        <p:tgtEl>
                                          <p:spTgt spid="42"/>
                                        </p:tgtEl>
                                        <p:attrNameLst>
                                          <p:attrName>ppt_h</p:attrName>
                                        </p:attrNameLst>
                                      </p:cBhvr>
                                      <p:tavLst>
                                        <p:tav tm="0">
                                          <p:val>
                                            <p:strVal val="#ppt_h"/>
                                          </p:val>
                                        </p:tav>
                                        <p:tav tm="100000">
                                          <p:val>
                                            <p:strVal val="#ppt_h"/>
                                          </p:val>
                                        </p:tav>
                                      </p:tavLst>
                                    </p:anim>
                                    <p:anim calcmode="lin" valueType="num">
                                      <p:cBhvr>
                                        <p:cTn id="36"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37"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38"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39" dur="500" decel="50000">
                                          <p:stCondLst>
                                            <p:cond delay="0"/>
                                          </p:stCondLst>
                                        </p:cTn>
                                        <p:tgtEl>
                                          <p:spTgt spid="42"/>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3"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4"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anim calcmode="lin" valueType="num">
                                      <p:cBhvr>
                                        <p:cTn id="46"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7"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8"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49" dur="500" decel="50000">
                                          <p:stCondLst>
                                            <p:cond delay="0"/>
                                          </p:stCondLst>
                                        </p:cTn>
                                        <p:tgtEl>
                                          <p:spTgt spid="41"/>
                                        </p:tgtEl>
                                      </p:cBhvr>
                                    </p:animEffect>
                                  </p:childTnLst>
                                </p:cTn>
                              </p:par>
                            </p:childTnLst>
                          </p:cTn>
                        </p:par>
                        <p:par>
                          <p:cTn id="50" fill="hold">
                            <p:stCondLst>
                              <p:cond delay="1000"/>
                            </p:stCondLst>
                            <p:childTnLst>
                              <p:par>
                                <p:cTn id="51" presetID="25"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25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44"/>
                                        </p:tgtEl>
                                        <p:attrNameLst>
                                          <p:attrName>ppt_w</p:attrName>
                                        </p:attrNameLst>
                                      </p:cBhvr>
                                      <p:tavLst>
                                        <p:tav tm="0">
                                          <p:val>
                                            <p:strVal val="#ppt_w*.05"/>
                                          </p:val>
                                        </p:tav>
                                        <p:tav tm="100000">
                                          <p:val>
                                            <p:strVal val="#ppt_w"/>
                                          </p:val>
                                        </p:tav>
                                      </p:tavLst>
                                    </p:anim>
                                    <p:anim calcmode="lin" valueType="num">
                                      <p:cBhvr>
                                        <p:cTn id="56" dur="500" fill="hold"/>
                                        <p:tgtEl>
                                          <p:spTgt spid="44"/>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44"/>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44"/>
                                        </p:tgtEl>
                                      </p:cBhvr>
                                    </p:animEffect>
                                  </p:childTnLst>
                                </p:cTn>
                              </p:par>
                            </p:childTnLst>
                          </p:cTn>
                        </p:par>
                        <p:par>
                          <p:cTn id="61" fill="hold">
                            <p:stCondLst>
                              <p:cond delay="1500"/>
                            </p:stCondLst>
                            <p:childTnLst>
                              <p:par>
                                <p:cTn id="62" presetID="25"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p:cTn id="64" dur="2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65" dur="2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66" dur="250" accel="50000" fill="hold">
                                          <p:stCondLst>
                                            <p:cond delay="250"/>
                                          </p:stCondLst>
                                        </p:cTn>
                                        <p:tgtEl>
                                          <p:spTgt spid="45"/>
                                        </p:tgtEl>
                                        <p:attrNameLst>
                                          <p:attrName>ppt_w</p:attrName>
                                        </p:attrNameLst>
                                      </p:cBhvr>
                                      <p:tavLst>
                                        <p:tav tm="0">
                                          <p:val>
                                            <p:strVal val="#ppt_w*.05"/>
                                          </p:val>
                                        </p:tav>
                                        <p:tav tm="100000">
                                          <p:val>
                                            <p:strVal val="#ppt_w"/>
                                          </p:val>
                                        </p:tav>
                                      </p:tavLst>
                                    </p:anim>
                                    <p:anim calcmode="lin" valueType="num">
                                      <p:cBhvr>
                                        <p:cTn id="67" dur="500" fill="hold"/>
                                        <p:tgtEl>
                                          <p:spTgt spid="45"/>
                                        </p:tgtEl>
                                        <p:attrNameLst>
                                          <p:attrName>ppt_h</p:attrName>
                                        </p:attrNameLst>
                                      </p:cBhvr>
                                      <p:tavLst>
                                        <p:tav tm="0">
                                          <p:val>
                                            <p:strVal val="#ppt_h"/>
                                          </p:val>
                                        </p:tav>
                                        <p:tav tm="100000">
                                          <p:val>
                                            <p:strVal val="#ppt_h"/>
                                          </p:val>
                                        </p:tav>
                                      </p:tavLst>
                                    </p:anim>
                                    <p:anim calcmode="lin" valueType="num">
                                      <p:cBhvr>
                                        <p:cTn id="68" dur="2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9" dur="2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70" dur="250" accel="50000" fill="hold">
                                          <p:stCondLst>
                                            <p:cond delay="250"/>
                                          </p:stCondLst>
                                        </p:cTn>
                                        <p:tgtEl>
                                          <p:spTgt spid="45"/>
                                        </p:tgtEl>
                                        <p:attrNameLst>
                                          <p:attrName>ppt_y</p:attrName>
                                        </p:attrNameLst>
                                      </p:cBhvr>
                                      <p:tavLst>
                                        <p:tav tm="0">
                                          <p:val>
                                            <p:strVal val="#ppt_y+.1"/>
                                          </p:val>
                                        </p:tav>
                                        <p:tav tm="100000">
                                          <p:val>
                                            <p:strVal val="#ppt_y"/>
                                          </p:val>
                                        </p:tav>
                                      </p:tavLst>
                                    </p:anim>
                                    <p:animEffect transition="in" filter="fade">
                                      <p:cBhvr>
                                        <p:cTn id="71" dur="500" decel="50000">
                                          <p:stCondLst>
                                            <p:cond delay="0"/>
                                          </p:stCondLst>
                                        </p:cTn>
                                        <p:tgtEl>
                                          <p:spTgt spid="45"/>
                                        </p:tgtEl>
                                      </p:cBhvr>
                                    </p:animEffect>
                                  </p:childTnLst>
                                </p:cTn>
                              </p:par>
                            </p:childTnLst>
                          </p:cTn>
                        </p:par>
                        <p:par>
                          <p:cTn id="72" fill="hold">
                            <p:stCondLst>
                              <p:cond delay="2000"/>
                            </p:stCondLst>
                            <p:childTnLst>
                              <p:par>
                                <p:cTn id="73" presetID="2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childTnLst>
                                </p:cTn>
                              </p:par>
                            </p:childTnLst>
                          </p:cTn>
                        </p:par>
                        <p:par>
                          <p:cTn id="77" fill="hold">
                            <p:stCondLst>
                              <p:cond delay="2500"/>
                            </p:stCondLst>
                            <p:childTnLst>
                              <p:par>
                                <p:cTn id="78" presetID="25"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25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46"/>
                                        </p:tgtEl>
                                        <p:attrNameLst>
                                          <p:attrName>ppt_w</p:attrName>
                                        </p:attrNameLst>
                                      </p:cBhvr>
                                      <p:tavLst>
                                        <p:tav tm="0">
                                          <p:val>
                                            <p:strVal val="#ppt_w*.05"/>
                                          </p:val>
                                        </p:tav>
                                        <p:tav tm="100000">
                                          <p:val>
                                            <p:strVal val="#ppt_w"/>
                                          </p:val>
                                        </p:tav>
                                      </p:tavLst>
                                    </p:anim>
                                    <p:anim calcmode="lin" valueType="num">
                                      <p:cBhvr>
                                        <p:cTn id="83" dur="500" fill="hold"/>
                                        <p:tgtEl>
                                          <p:spTgt spid="46"/>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46"/>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40" grpId="0" animBg="1"/>
      <p:bldP spid="41" grpId="0" animBg="1"/>
      <p:bldP spid="42" grpId="0"/>
      <p:bldP spid="43" grpId="0"/>
      <p:bldP spid="44" grpId="0"/>
      <p:bldP spid="45" grpId="0"/>
      <p:bldP spid="46" grpId="0"/>
    </p:bldLst>
  </p:timing>
</p:sld>
</file>

<file path=ppt/tags/tag1.xml><?xml version="1.0" encoding="utf-8"?>
<p:tagLst xmlns:p="http://schemas.openxmlformats.org/presentationml/2006/main">
  <p:tag name="KSO_WM_UNIT_TABLE_BEAUTIFY" val="smartTable{cde01854-0031-4d0b-8daa-9bc10602a4eb}"/>
  <p:tag name="TABLE_ENDDRAG_ORIGIN_RECT" val="756*321"/>
  <p:tag name="TABLE_ENDDRAG_RECT" val="76*111*756*321"/>
</p:tagLst>
</file>

<file path=ppt/tags/tag2.xml><?xml version="1.0" encoding="utf-8"?>
<p:tagLst xmlns:p="http://schemas.openxmlformats.org/presentationml/2006/main">
  <p:tag name="KSO_WM_UNIT_TABLE_BEAUTIFY" val="smartTable{cde01854-0031-4d0b-8daa-9bc10602a4eb}"/>
  <p:tag name="TABLE_ENDDRAG_ORIGIN_RECT" val="829*472"/>
  <p:tag name="TABLE_ENDDRAG_RECT" val="65*56*829*472"/>
</p:tagLst>
</file>

<file path=ppt/tags/tag3.xml><?xml version="1.0" encoding="utf-8"?>
<p:tagLst xmlns:p="http://schemas.openxmlformats.org/presentationml/2006/main">
  <p:tag name="ISPRING_PRESENTATION_TITLE" val="渐变星空互联网科技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2281</Words>
  <Application>WPS 演示</Application>
  <PresentationFormat>宽屏</PresentationFormat>
  <Paragraphs>427</Paragraphs>
  <Slides>20</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20</vt:i4>
      </vt:variant>
    </vt:vector>
  </HeadingPairs>
  <TitlesOfParts>
    <vt:vector size="31" baseType="lpstr">
      <vt:lpstr>Arial</vt:lpstr>
      <vt:lpstr>宋体</vt:lpstr>
      <vt:lpstr>Wingdings</vt:lpstr>
      <vt:lpstr>微软雅黑</vt:lpstr>
      <vt:lpstr>仿宋_GB2312</vt:lpstr>
      <vt:lpstr>仿宋</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31089</cp:lastModifiedBy>
  <cp:revision>370</cp:revision>
  <dcterms:created xsi:type="dcterms:W3CDTF">2017-07-13T05:14:00Z</dcterms:created>
  <dcterms:modified xsi:type="dcterms:W3CDTF">2021-10-13T09:45:19Z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38D8C8EB1D484D1ABE1F8C5B747A430E</vt:lpwstr>
  </property>
</Properties>
</file>