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542" r:id="rId4"/>
    <p:sldId id="922" r:id="rId5"/>
    <p:sldId id="925" r:id="rId7"/>
    <p:sldId id="761" r:id="rId8"/>
    <p:sldId id="941" r:id="rId9"/>
    <p:sldId id="955" r:id="rId10"/>
    <p:sldId id="958" r:id="rId11"/>
    <p:sldId id="767" r:id="rId12"/>
    <p:sldId id="768" r:id="rId13"/>
    <p:sldId id="770" r:id="rId14"/>
    <p:sldId id="769" r:id="rId15"/>
    <p:sldId id="926" r:id="rId16"/>
    <p:sldId id="928" r:id="rId17"/>
    <p:sldId id="930" r:id="rId18"/>
    <p:sldId id="931" r:id="rId19"/>
    <p:sldId id="929" r:id="rId20"/>
    <p:sldId id="933" r:id="rId21"/>
    <p:sldId id="927" r:id="rId22"/>
    <p:sldId id="934" r:id="rId23"/>
    <p:sldId id="306" r:id="rId24"/>
  </p:sldIdLst>
  <p:sldSz cx="9144000" cy="5143500" type="screen16x9"/>
  <p:notesSz cx="6797675" cy="992632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08" autoAdjust="0"/>
  </p:normalViewPr>
  <p:slideViewPr>
    <p:cSldViewPr>
      <p:cViewPr varScale="1">
        <p:scale>
          <a:sx n="113" d="100"/>
          <a:sy n="113" d="100"/>
        </p:scale>
        <p:origin x="614" y="101"/>
      </p:cViewPr>
      <p:guideLst>
        <p:guide orient="horz" pos="1614"/>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6" name="内容占位符 5"/>
          <p:cNvSpPr>
            <a:spLocks noGrp="1"/>
          </p:cNvSpPr>
          <p:nvPr>
            <p:ph sz="quarter" idx="4" hasCustomPrompt="1"/>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endParaRPr lang="zh-CN" altLang="en-US" dirty="0"/>
          </a:p>
        </p:txBody>
      </p:sp>
      <p:sp>
        <p:nvSpPr>
          <p:cNvPr id="4" name="文本占位符 3"/>
          <p:cNvSpPr>
            <a:spLocks noGrp="1"/>
          </p:cNvSpPr>
          <p:nvPr>
            <p:ph type="body" sz="half" idx="2" hasCustomPrompt="1"/>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9.pn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712984"/>
            <a:ext cx="6936740" cy="553720"/>
          </a:xfrm>
          <a:prstGeom prst="rect">
            <a:avLst/>
          </a:prstGeom>
          <a:noFill/>
        </p:spPr>
        <p:txBody>
          <a:bodyPr vert="horz" wrap="square" lIns="0" tIns="0" rIns="0" bIns="0" rtlCol="0" anchor="ctr">
            <a:spAutoFit/>
          </a:bodyPr>
          <a:lstStyle/>
          <a:p>
            <a:pPr algn="ctr" defTabSz="685800"/>
            <a:r>
              <a:rPr lang="zh-CN" altLang="en-US" sz="3600" b="1" dirty="0">
                <a:solidFill>
                  <a:srgbClr val="0070C0"/>
                </a:solidFill>
                <a:latin typeface="微软雅黑" panose="020B0503020204020204" pitchFamily="34" charset="-122"/>
                <a:ea typeface="微软雅黑" panose="020B0503020204020204" pitchFamily="34" charset="-122"/>
              </a:rPr>
              <a:t>项目看板系统立项汇报材料</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4" name="TextBox 5"/>
          <p:cNvSpPr txBox="1"/>
          <p:nvPr/>
        </p:nvSpPr>
        <p:spPr>
          <a:xfrm>
            <a:off x="6660232" y="4443646"/>
            <a:ext cx="2376264" cy="215265"/>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汇报人：张若愚</a:t>
            </a: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418465" y="638810"/>
            <a:ext cx="8077835" cy="1019810"/>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表格说明：</a:t>
            </a:r>
            <a:endParaRPr lang="zh-CN" altLang="en-US" sz="1600" b="1"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该项目属于公司内部工具类展示项目，不具有产生直接收益的能力，故收入项均为零；</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algn="l">
              <a:buClrTx/>
              <a:buSzTx/>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人力成本约为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10</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万，成员至少</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4</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人，周期</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个月（</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万</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月）；</a:t>
            </a:r>
            <a:endParaRPr lang="en-US" altLang="zh-CN" sz="17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内容占位符 9"/>
          <p:cNvGraphicFramePr/>
          <p:nvPr>
            <p:custDataLst>
              <p:tags r:id="rId1"/>
            </p:custDataLst>
          </p:nvPr>
        </p:nvGraphicFramePr>
        <p:xfrm>
          <a:off x="909356" y="1844577"/>
          <a:ext cx="6931025" cy="2618105"/>
        </p:xfrm>
        <a:graphic>
          <a:graphicData uri="http://schemas.openxmlformats.org/drawingml/2006/table">
            <a:tbl>
              <a:tblPr firstRow="1" firstCol="1"/>
              <a:tblGrid>
                <a:gridCol w="2962910"/>
                <a:gridCol w="1273810"/>
                <a:gridCol w="1261110"/>
                <a:gridCol w="1433195"/>
              </a:tblGrid>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2022</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2023</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r>
              <a:tr h="302260">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a:t>
                      </a:r>
                      <a:r>
                        <a:rPr lang="en-US" altLang="zh-CN" sz="1400" u="none" strike="noStrike" dirty="0"/>
                        <a:t>1</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30162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302260">
                <a:tc gridSpan="4">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成本预测</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hMerge="1">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8</a:t>
                      </a:r>
                      <a:r>
                        <a:rPr lang="zh-CN" altLang="en-US" sz="1400" b="0" i="0" u="none" strike="noStrike" dirty="0">
                          <a:solidFill>
                            <a:srgbClr val="000000"/>
                          </a:solidFill>
                          <a:latin typeface="微软雅黑" panose="020B0503020204020204" pitchFamily="34" charset="-122"/>
                        </a:rPr>
                        <a:t>万</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114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9527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endParaRPr lang="zh-CN" altLang="en-US" sz="17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8</a:t>
                      </a:r>
                      <a:r>
                        <a:rPr lang="zh-CN" altLang="en-US" sz="1700" b="1" i="0" u="none" strike="noStrike" dirty="0">
                          <a:solidFill>
                            <a:srgbClr val="000000"/>
                          </a:solidFill>
                          <a:latin typeface="微软雅黑" panose="020B0503020204020204" pitchFamily="34" charset="-122"/>
                        </a:rPr>
                        <a:t>万</a:t>
                      </a:r>
                      <a:endParaRPr lang="zh-CN" altLang="en-US"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0</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0</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bl>
          </a:graphicData>
        </a:graphic>
      </p:graphicFrame>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分析总结</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446145"/>
          </a:xfrm>
          <a:prstGeom prst="rect">
            <a:avLst/>
          </a:prstGeom>
        </p:spPr>
        <p:txBody>
          <a:bodyPr wrap="square">
            <a:spAutoFit/>
          </a:bodyPr>
          <a:lstStyle/>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项目实施的必要性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战略意义</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r>
              <a:rPr lang="zh-CN" altLang="en-US" sz="1400" dirty="0">
                <a:latin typeface="微软雅黑" panose="020B0503020204020204" pitchFamily="34" charset="-122"/>
                <a:ea typeface="微软雅黑" panose="020B0503020204020204" pitchFamily="34" charset="-122"/>
                <a:cs typeface="Arial" panose="020B0604020202020204" pitchFamily="34" charset="0"/>
              </a:rPr>
              <a:t>随着项目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数量的增加，单个项目经理可能同时负责多个项目。这在用人计划和其他安排方面难以做出准确的把控，可能会产生影响项目能否按时交付的现象。将所有信息模块化、可视化，一目了然，项目的进展会更加顺利。</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lvl="1" indent="0">
              <a:buFont typeface="+mj-lt"/>
              <a:buNone/>
            </a:pP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项目实施的可行性</a:t>
            </a:r>
            <a:endParaRPr lang="en-US" altLang="zh-CN"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技术可行性：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400" dirty="0">
                <a:latin typeface="微软雅黑" panose="020B0503020204020204" pitchFamily="34" charset="-122"/>
                <a:ea typeface="微软雅黑" panose="020B0503020204020204" pitchFamily="34" charset="-122"/>
                <a:cs typeface="Arial" panose="020B0604020202020204" pitchFamily="34" charset="0"/>
              </a:rPr>
              <a:t>对于整体项目而言，实现的核心在于对已有项目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rPr>
              <a:t>信息的汇总后实现可视化展示以及对数据实现实时增删改查等功能模块的开发。</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经济可行性：</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400" dirty="0">
                <a:latin typeface="微软雅黑" panose="020B0503020204020204" pitchFamily="34" charset="-122"/>
                <a:ea typeface="微软雅黑" panose="020B0503020204020204" pitchFamily="34" charset="-122"/>
                <a:cs typeface="Arial" panose="020B0604020202020204" pitchFamily="34" charset="0"/>
              </a:rPr>
              <a:t>项目的前期投入成本以人员成本为主，直接投入成本较少。</a:t>
            </a:r>
            <a:endParaRPr lang="en-US" altLang="zh-CN" sz="14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971550" y="960120"/>
            <a:ext cx="7098665" cy="3223260"/>
          </a:xfrm>
          <a:prstGeom prst="rect">
            <a:avLst/>
          </a:prstGeom>
          <a:effectLst>
            <a:outerShdw blurRad="50800" dist="38100" algn="l" rotWithShape="0">
              <a:prstClr val="black">
                <a:alpha val="40000"/>
              </a:prstClr>
            </a:outerShdw>
          </a:effectLst>
        </p:spPr>
      </p:pic>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395560" y="33986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4163" y="987466"/>
            <a:ext cx="8064896" cy="830997"/>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、产品设计文档、开发计划文档、产品使用手册、产品部署手册</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、项目看板系统软件一套</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3" name="表格 3"/>
          <p:cNvGraphicFramePr>
            <a:graphicFrameLocks noGrp="1"/>
          </p:cNvGraphicFramePr>
          <p:nvPr>
            <p:custDataLst>
              <p:tags r:id="rId1"/>
            </p:custDataLst>
          </p:nvPr>
        </p:nvGraphicFramePr>
        <p:xfrm>
          <a:off x="418420" y="771550"/>
          <a:ext cx="7458318" cy="2778760"/>
        </p:xfrm>
        <a:graphic>
          <a:graphicData uri="http://schemas.openxmlformats.org/drawingml/2006/table">
            <a:tbl>
              <a:tblPr firstRow="1" bandRow="1">
                <a:tableStyleId>{5C22544A-7EE6-4342-B048-85BDC9FD1C3A}</a:tableStyleId>
              </a:tblPr>
              <a:tblGrid>
                <a:gridCol w="2057718"/>
                <a:gridCol w="5400600"/>
              </a:tblGrid>
              <a:tr h="370840">
                <a:tc>
                  <a:txBody>
                    <a:bodyPr/>
                    <a:lstStyle/>
                    <a:p>
                      <a:r>
                        <a:rPr lang="zh-CN" altLang="en-US" sz="1400" dirty="0">
                          <a:latin typeface="微软雅黑" panose="020B0503020204020204" pitchFamily="34" charset="-122"/>
                          <a:ea typeface="微软雅黑" panose="020B0503020204020204" pitchFamily="34" charset="-122"/>
                        </a:rPr>
                        <a:t>模块</a:t>
                      </a:r>
                      <a:endParaRPr 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功能技术指标</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400" dirty="0">
                          <a:latin typeface="微软雅黑" panose="020B0503020204020204" pitchFamily="34" charset="-122"/>
                          <a:ea typeface="微软雅黑" panose="020B0503020204020204" pitchFamily="34" charset="-122"/>
                        </a:rPr>
                        <a:t>项目信息可视化模块</a:t>
                      </a:r>
                      <a:endParaRPr lang="en-US" sz="1400" dirty="0">
                        <a:latin typeface="微软雅黑" panose="020B0503020204020204" pitchFamily="34" charset="-122"/>
                        <a:ea typeface="微软雅黑" panose="020B0503020204020204" pitchFamily="34" charset="-122"/>
                      </a:endParaRPr>
                    </a:p>
                  </a:txBody>
                  <a:tcPr/>
                </a:tc>
                <a:tc>
                  <a:txBody>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支持用条形图展示项目的进程状态</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支持按照项目的优先级顺序排列</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支持查看项目详细信息的图表</a:t>
                      </a:r>
                      <a:endParaRPr lang="en-US" altLang="zh-CN" sz="1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1400" dirty="0">
                          <a:latin typeface="微软雅黑" panose="020B0503020204020204" pitchFamily="34" charset="-122"/>
                          <a:ea typeface="微软雅黑" panose="020B0503020204020204" pitchFamily="34" charset="-122"/>
                        </a:rPr>
                        <a:t>后台管理模块</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支持分角色的权限管理</a:t>
                      </a:r>
                      <a:endParaRPr lang="zh-CN" altLang="en-US" sz="1400" dirty="0">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400" dirty="0">
                        <a:latin typeface="微软雅黑" panose="020B0503020204020204" pitchFamily="34" charset="-122"/>
                        <a:ea typeface="微软雅黑" panose="020B0503020204020204" pitchFamily="34" charset="-122"/>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sym typeface="+mn-ea"/>
                        </a:rPr>
                        <a:t>支持添加状态，提前预警会影响项目的事件</a:t>
                      </a:r>
                      <a:endParaRPr lang="zh-CN" altLang="en-US" sz="1400" dirty="0">
                        <a:latin typeface="微软雅黑" panose="020B0503020204020204" pitchFamily="34" charset="-122"/>
                        <a:ea typeface="微软雅黑" panose="020B0503020204020204" pitchFamily="34" charset="-122"/>
                        <a:sym typeface="+mn-ea"/>
                      </a:endParaRPr>
                    </a:p>
                    <a:p>
                      <a:pPr marL="285750" marR="0" lvl="0" indent="-285750" algn="l" defTabSz="913765"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支持对项目信息的增删改查功能</a:t>
                      </a: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支持数据实时保存功能</a:t>
                      </a:r>
                      <a:endParaRPr lang="zh-CN" altLang="en-US" sz="1400" dirty="0">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支持数据源的筛选和导出功能</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5"/>
          <p:cNvGraphicFramePr>
            <a:graphicFrameLocks noGrp="1"/>
          </p:cNvGraphicFramePr>
          <p:nvPr>
            <p:custDataLst>
              <p:tags r:id="rId1"/>
            </p:custDataLst>
          </p:nvPr>
        </p:nvGraphicFramePr>
        <p:xfrm>
          <a:off x="418420" y="915566"/>
          <a:ext cx="8195310" cy="3425825"/>
        </p:xfrm>
        <a:graphic>
          <a:graphicData uri="http://schemas.openxmlformats.org/drawingml/2006/table">
            <a:tbl>
              <a:tblPr firstRow="1" bandRow="1">
                <a:tableStyleId>{5C22544A-7EE6-4342-B048-85BDC9FD1C3A}</a:tableStyleId>
              </a:tblPr>
              <a:tblGrid>
                <a:gridCol w="1787525"/>
                <a:gridCol w="4493260"/>
                <a:gridCol w="1914525"/>
              </a:tblGrid>
              <a:tr h="370840">
                <a:tc>
                  <a:txBody>
                    <a:bodyPr/>
                    <a:lstStyle/>
                    <a:p>
                      <a:pPr algn="ctr"/>
                      <a:r>
                        <a:rPr lang="zh-CN" altLang="en-US" sz="1400" b="1" dirty="0">
                          <a:latin typeface="微软雅黑" panose="020B0503020204020204" pitchFamily="34" charset="-122"/>
                          <a:ea typeface="微软雅黑" panose="020B0503020204020204" pitchFamily="34" charset="-122"/>
                        </a:rPr>
                        <a:t>阶段</a:t>
                      </a:r>
                      <a:endParaRPr 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1" dirty="0">
                          <a:latin typeface="微软雅黑" panose="020B0503020204020204" pitchFamily="34" charset="-122"/>
                          <a:ea typeface="微软雅黑" panose="020B0503020204020204" pitchFamily="34" charset="-122"/>
                        </a:rPr>
                        <a:t>工作内容</a:t>
                      </a:r>
                      <a:endParaRPr lang="en-US" sz="1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1" dirty="0">
                          <a:latin typeface="微软雅黑" panose="020B0503020204020204" pitchFamily="34" charset="-122"/>
                          <a:ea typeface="微软雅黑" panose="020B0503020204020204" pitchFamily="34" charset="-122"/>
                        </a:rPr>
                        <a:t>完成时间点</a:t>
                      </a:r>
                      <a:endParaRPr lang="en-US" sz="1400" b="1" dirty="0">
                        <a:latin typeface="微软雅黑" panose="020B0503020204020204" pitchFamily="34" charset="-122"/>
                        <a:ea typeface="微软雅黑" panose="020B0503020204020204" pitchFamily="34" charset="-122"/>
                      </a:endParaRPr>
                    </a:p>
                  </a:txBody>
                  <a:tcPr/>
                </a:tc>
              </a:tr>
              <a:tr h="518160">
                <a:tc>
                  <a:txBody>
                    <a:bodyPr/>
                    <a:lstStyle/>
                    <a:p>
                      <a:pPr algn="ctr"/>
                      <a:r>
                        <a:rPr lang="zh-CN" altLang="en-US" sz="1400" dirty="0">
                          <a:latin typeface="微软雅黑" panose="020B0503020204020204" pitchFamily="34" charset="-122"/>
                          <a:ea typeface="微软雅黑" panose="020B0503020204020204" pitchFamily="34" charset="-122"/>
                        </a:rPr>
                        <a:t>需求分析</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完成系统功能需求分析</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05/31-06/06</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软件设计</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完成系统流程设计、架构设计、数据库设计、</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设计等</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06/07-06/16</a:t>
                      </a:r>
                      <a:endParaRPr lang="en-US" sz="1400" dirty="0">
                        <a:latin typeface="微软雅黑" panose="020B0503020204020204" pitchFamily="34" charset="-122"/>
                        <a:ea typeface="微软雅黑" panose="020B0503020204020204" pitchFamily="34" charset="-122"/>
                      </a:endParaRPr>
                    </a:p>
                  </a:txBody>
                  <a:tcPr/>
                </a:tc>
              </a:tr>
              <a:tr h="423545">
                <a:tc>
                  <a:txBody>
                    <a:bodyPr/>
                    <a:lstStyle/>
                    <a:p>
                      <a:pPr algn="ctr">
                        <a:buNone/>
                      </a:pPr>
                      <a:r>
                        <a:rPr lang="en-US" altLang="en-US" sz="1400" dirty="0">
                          <a:latin typeface="微软雅黑" panose="020B0503020204020204" pitchFamily="34" charset="-122"/>
                          <a:ea typeface="微软雅黑" panose="020B0503020204020204" pitchFamily="34" charset="-122"/>
                        </a:rPr>
                        <a:t>环境准备</a:t>
                      </a:r>
                      <a:endParaRPr lang="en-US" altLang="en-US" sz="14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en-US" sz="1400" dirty="0">
                          <a:latin typeface="微软雅黑" panose="020B0503020204020204" pitchFamily="34" charset="-122"/>
                          <a:ea typeface="微软雅黑" panose="020B0503020204020204" pitchFamily="34" charset="-122"/>
                        </a:rPr>
                        <a:t>完成开发环境的搭建，测试数据准备</a:t>
                      </a:r>
                      <a:endParaRPr lang="en-US" altLang="en-US" sz="1400" dirty="0">
                        <a:latin typeface="微软雅黑" panose="020B0503020204020204" pitchFamily="34" charset="-122"/>
                        <a:ea typeface="微软雅黑" panose="020B0503020204020204" pitchFamily="34" charset="-122"/>
                      </a:endParaRPr>
                    </a:p>
                  </a:txBody>
                  <a:tcPr/>
                </a:tc>
                <a:tc>
                  <a:txBody>
                    <a:bodyPr/>
                    <a:lstStyle/>
                    <a:p>
                      <a:pPr algn="ctr">
                        <a:buNone/>
                      </a:pPr>
                      <a:r>
                        <a:rPr lang="en-US" altLang="en-US" sz="1400" dirty="0">
                          <a:latin typeface="微软雅黑" panose="020B0503020204020204" pitchFamily="34" charset="-122"/>
                          <a:ea typeface="微软雅黑" panose="020B0503020204020204" pitchFamily="34" charset="-122"/>
                        </a:rPr>
                        <a:t>06/17-06/24</a:t>
                      </a:r>
                      <a:endParaRPr lang="en-US" altLang="en-US" sz="1400" dirty="0">
                        <a:latin typeface="微软雅黑" panose="020B0503020204020204" pitchFamily="34" charset="-122"/>
                        <a:ea typeface="微软雅黑" panose="020B0503020204020204" pitchFamily="34" charset="-122"/>
                      </a:endParaRPr>
                    </a:p>
                  </a:txBody>
                  <a:tcPr/>
                </a:tc>
              </a:tr>
              <a:tr h="1371600">
                <a:tc>
                  <a:txBody>
                    <a:bodyPr/>
                    <a:lstStyle/>
                    <a:p>
                      <a:pPr algn="ctr"/>
                      <a:r>
                        <a:rPr lang="zh-CN" altLang="en-US" sz="1400" dirty="0">
                          <a:latin typeface="微软雅黑" panose="020B0503020204020204" pitchFamily="34" charset="-122"/>
                          <a:ea typeface="微软雅黑" panose="020B0503020204020204" pitchFamily="34" charset="-122"/>
                        </a:rPr>
                        <a:t>软件开发</a:t>
                      </a:r>
                      <a:endParaRPr lang="en-US" sz="1400" dirty="0">
                        <a:latin typeface="微软雅黑" panose="020B0503020204020204" pitchFamily="34" charset="-122"/>
                        <a:ea typeface="微软雅黑" panose="020B0503020204020204" pitchFamily="34" charset="-122"/>
                      </a:endParaRPr>
                    </a:p>
                  </a:txBody>
                  <a:tcPr/>
                </a:tc>
                <a:tc>
                  <a:txBody>
                    <a:bodyPr/>
                    <a:lstStyle/>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对项目可视化页面，实现自动按照优先级顺序排列功能和数据集中展现功能等；</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完成数据实时更新并保存功能</a:t>
                      </a: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完成后台管理功能，包括用户管理，权限管理，数据源筛选与导出功能等</a:t>
                      </a:r>
                      <a:endParaRPr lang="zh-CN" altLang="en-US" sz="1400" dirty="0">
                        <a:latin typeface="微软雅黑" panose="020B0503020204020204" pitchFamily="34" charset="-122"/>
                        <a:ea typeface="微软雅黑" panose="020B0503020204020204" pitchFamily="34" charset="-122"/>
                      </a:endParaRPr>
                    </a:p>
                    <a:p>
                      <a:pPr algn="ctr"/>
                      <a:endParaRPr lang="en-US" sz="1400" dirty="0">
                        <a:latin typeface="微软雅黑" panose="020B0503020204020204" pitchFamily="34" charset="-122"/>
                        <a:ea typeface="微软雅黑" panose="020B0503020204020204" pitchFamily="34" charset="-122"/>
                      </a:endParaRPr>
                    </a:p>
                  </a:txBody>
                  <a:tcPr/>
                </a:tc>
                <a:tc>
                  <a:txBody>
                    <a:bodyPr/>
                    <a:lstStyle/>
                    <a:p>
                      <a:pPr algn="ctr"/>
                      <a:endParaRPr lang="en-US" sz="1400" dirty="0">
                        <a:latin typeface="微软雅黑" panose="020B0503020204020204" pitchFamily="34" charset="-122"/>
                        <a:ea typeface="微软雅黑" panose="020B0503020204020204" pitchFamily="34" charset="-122"/>
                      </a:endParaRPr>
                    </a:p>
                    <a:p>
                      <a:pPr algn="ctr"/>
                      <a:endParaRPr lang="en-US" sz="1400" dirty="0">
                        <a:latin typeface="微软雅黑" panose="020B0503020204020204" pitchFamily="34" charset="-122"/>
                        <a:ea typeface="微软雅黑" panose="020B0503020204020204" pitchFamily="34" charset="-122"/>
                      </a:endParaRPr>
                    </a:p>
                    <a:p>
                      <a:pPr algn="ctr"/>
                      <a:r>
                        <a:rPr lang="en-US" sz="1400" dirty="0">
                          <a:latin typeface="微软雅黑" panose="020B0503020204020204" pitchFamily="34" charset="-122"/>
                          <a:ea typeface="微软雅黑" panose="020B0503020204020204" pitchFamily="34" charset="-122"/>
                        </a:rPr>
                        <a:t>06/25-08/15</a:t>
                      </a:r>
                      <a:endParaRPr 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系统上线试运行</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系统上线试运行</a:t>
                      </a:r>
                      <a:endParaRPr lang="en-US" sz="1400" dirty="0">
                        <a:latin typeface="微软雅黑" panose="020B0503020204020204" pitchFamily="34" charset="-122"/>
                        <a:ea typeface="微软雅黑" panose="020B0503020204020204" pitchFamily="34" charset="-122"/>
                      </a:endParaRPr>
                    </a:p>
                  </a:txBody>
                  <a:tcPr/>
                </a:tc>
                <a:tc>
                  <a:txBody>
                    <a:bodyPr/>
                    <a:lstStyle/>
                    <a:p>
                      <a:pPr algn="ctr"/>
                      <a:r>
                        <a:rPr lang="en-US" sz="1400" dirty="0">
                          <a:latin typeface="微软雅黑" panose="020B0503020204020204" pitchFamily="34" charset="-122"/>
                          <a:ea typeface="微软雅黑" panose="020B0503020204020204" pitchFamily="34" charset="-122"/>
                        </a:rPr>
                        <a:t>08/16-08/22</a:t>
                      </a:r>
                      <a:endParaRPr 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539552" y="843558"/>
          <a:ext cx="7560945" cy="1864360"/>
        </p:xfrm>
        <a:graphic>
          <a:graphicData uri="http://schemas.openxmlformats.org/drawingml/2006/table">
            <a:tbl>
              <a:tblPr firstRow="1" bandRow="1">
                <a:tableStyleId>{5C22544A-7EE6-4342-B048-85BDC9FD1C3A}</a:tableStyleId>
              </a:tblPr>
              <a:tblGrid>
                <a:gridCol w="973081"/>
                <a:gridCol w="2411295"/>
                <a:gridCol w="1224136"/>
                <a:gridCol w="2952328"/>
              </a:tblGrid>
              <a:tr h="417529">
                <a:tc>
                  <a:txBody>
                    <a:bodyPr/>
                    <a:lstStyle/>
                    <a:p>
                      <a:r>
                        <a:rPr lang="zh-CN" altLang="en-US" sz="1400" dirty="0">
                          <a:latin typeface="微软雅黑" panose="020B0503020204020204" pitchFamily="34" charset="-122"/>
                          <a:ea typeface="微软雅黑" panose="020B0503020204020204" pitchFamily="34" charset="-122"/>
                        </a:rPr>
                        <a:t>序号</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岗位名称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人员编制</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岗位职责</a:t>
                      </a:r>
                      <a:endParaRPr lang="zh-CN" altLang="en-US" sz="1400" dirty="0">
                        <a:latin typeface="微软雅黑" panose="020B0503020204020204" pitchFamily="34" charset="-122"/>
                        <a:ea typeface="微软雅黑" panose="020B0503020204020204" pitchFamily="34" charset="-122"/>
                      </a:endParaRPr>
                    </a:p>
                  </a:txBody>
                  <a:tcPr/>
                </a:tc>
              </a:tr>
              <a:tr h="363855">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设计页面</a:t>
                      </a:r>
                      <a:endParaRPr lang="zh-CN" altLang="en-US" sz="1400" dirty="0">
                        <a:latin typeface="微软雅黑" panose="020B0503020204020204" pitchFamily="34" charset="-122"/>
                        <a:ea typeface="微软雅黑" panose="020B0503020204020204" pitchFamily="34" charset="-122"/>
                      </a:endParaRPr>
                    </a:p>
                  </a:txBody>
                  <a:tcPr/>
                </a:tc>
              </a:tr>
              <a:tr h="360040">
                <a:tc>
                  <a:txBody>
                    <a:bodyPr/>
                    <a:lstStyle/>
                    <a:p>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前端工程师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前端页面</a:t>
                      </a:r>
                      <a:endParaRPr lang="zh-CN" altLang="en-US" sz="1400" dirty="0">
                        <a:latin typeface="微软雅黑" panose="020B0503020204020204" pitchFamily="34" charset="-122"/>
                        <a:ea typeface="微软雅黑" panose="020B0503020204020204" pitchFamily="34" charset="-122"/>
                      </a:endParaRPr>
                    </a:p>
                  </a:txBody>
                  <a:tcPr/>
                </a:tc>
              </a:tr>
              <a:tr h="203777">
                <a:tc>
                  <a:txBody>
                    <a:bodyPr/>
                    <a:lstStyle/>
                    <a:p>
                      <a:r>
                        <a:rPr lang="en-US" altLang="zh-CN" sz="1400" dirty="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400" dirty="0">
                          <a:latin typeface="微软雅黑" panose="020B0503020204020204" pitchFamily="34" charset="-122"/>
                          <a:ea typeface="微软雅黑" panose="020B0503020204020204" pitchFamily="34" charset="-122"/>
                        </a:rPr>
                        <a:t>JAVA</a:t>
                      </a:r>
                      <a:r>
                        <a:rPr lang="zh-CN" altLang="en-US" sz="1400" dirty="0">
                          <a:latin typeface="微软雅黑" panose="020B0503020204020204" pitchFamily="34" charset="-122"/>
                          <a:ea typeface="微软雅黑" panose="020B0503020204020204" pitchFamily="34" charset="-122"/>
                        </a:rPr>
                        <a:t>开发工程师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en-US" altLang="zh-CN"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部署</a:t>
                      </a:r>
                      <a:r>
                        <a:rPr lang="zh-CN" altLang="en-US" sz="1400" dirty="0">
                          <a:latin typeface="微软雅黑" panose="020B0503020204020204" pitchFamily="34" charset="-122"/>
                          <a:ea typeface="微软雅黑" panose="020B0503020204020204" pitchFamily="34" charset="-122"/>
                        </a:rPr>
                        <a:t>服务，开发后端服务</a:t>
                      </a:r>
                      <a:endParaRPr lang="zh-CN" altLang="en-US" sz="1400" dirty="0">
                        <a:latin typeface="微软雅黑" panose="020B0503020204020204" pitchFamily="34" charset="-122"/>
                        <a:ea typeface="微软雅黑" panose="020B0503020204020204" pitchFamily="34" charset="-122"/>
                      </a:endParaRPr>
                    </a:p>
                  </a:txBody>
                  <a:tcPr/>
                </a:tc>
              </a:tr>
              <a:tr h="417529">
                <a:tc>
                  <a:txBody>
                    <a:bodyPr/>
                    <a:lstStyle/>
                    <a:p>
                      <a:r>
                        <a:rPr lang="en-GB" altLang="zh-CN" sz="1400" dirty="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测试工程师</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功能测试，性能测试</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9" name="TextBox 11"/>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81483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前端工程师，</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UI</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工程师等人员资源待确认，存在资源无法按时到位进而影响项目进度的风险。</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b="1" dirty="0">
                <a:latin typeface="微软雅黑" panose="020B0503020204020204" pitchFamily="34" charset="-122"/>
                <a:ea typeface="微软雅黑" panose="020B0503020204020204" pitchFamily="34" charset="-122"/>
                <a:cs typeface="Arial" panose="020B0604020202020204" pitchFamily="34" charset="0"/>
              </a:rPr>
              <a:t>应对措施：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积极和各项目组进行沟通，按照各个项目优先级合理安排人员。</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开发人员对需求理解错误，造成开发功能与要求不一致的风险。</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pPr indent="0">
              <a:buFont typeface="Arial" panose="020B0604020202020204" pitchFamily="34" charset="0"/>
              <a:buNone/>
            </a:pPr>
            <a:r>
              <a:rPr lang="zh-CN" altLang="en-US" sz="1600" b="1" dirty="0">
                <a:latin typeface="微软雅黑" panose="020B0503020204020204" pitchFamily="34" charset="-122"/>
                <a:ea typeface="微软雅黑" panose="020B0503020204020204" pitchFamily="34" charset="-122"/>
                <a:cs typeface="Arial" panose="020B0604020202020204" pitchFamily="34" charset="0"/>
                <a:sym typeface="+mn-ea"/>
              </a:rPr>
              <a:t>应对措施：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建议需求负责人在需求理解过程中定期发起需求评审，或找到需求接口人、项目负责人和相关开发人员开会讨论一下，如果是需求理解错误这时可以直接得到纠正。</a:t>
            </a:r>
            <a:endParaRPr lang="en-GB"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062246" y="476283"/>
            <a:ext cx="2254170" cy="1169551"/>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市场分析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1.5  </a:t>
            </a:r>
            <a:r>
              <a:rPr lang="zh-CN" altLang="en-US" sz="1400" b="1" dirty="0">
                <a:latin typeface="微软雅黑" panose="020B0503020204020204" pitchFamily="34" charset="-122"/>
                <a:ea typeface="微软雅黑" panose="020B0503020204020204" pitchFamily="34" charset="-122"/>
              </a:rPr>
              <a:t>分析总结</a:t>
            </a:r>
            <a:endParaRPr lang="zh-CN" altLang="en-US" sz="14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45316" y="1235724"/>
            <a:ext cx="2448272" cy="1895519"/>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市场分析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1.5  </a:t>
            </a:r>
            <a:r>
              <a:rPr lang="zh-CN" altLang="en-US" sz="1600" b="1" dirty="0">
                <a:latin typeface="微软雅黑" panose="020B0503020204020204" pitchFamily="34" charset="-122"/>
                <a:ea typeface="微软雅黑" panose="020B0503020204020204" pitchFamily="34" charset="-122"/>
              </a:rPr>
              <a:t>分析总结</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251520" y="555426"/>
            <a:ext cx="8064896" cy="418465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项目背景及需求来源：</a:t>
            </a:r>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a:p>
            <a:r>
              <a:rPr sz="1400" dirty="0">
                <a:latin typeface="微软雅黑" panose="020B0503020204020204" pitchFamily="34" charset="-122"/>
                <a:ea typeface="微软雅黑" panose="020B0503020204020204" pitchFamily="34" charset="-122"/>
                <a:cs typeface="Arial" panose="020B0604020202020204" pitchFamily="34" charset="0"/>
                <a:sym typeface="+mn-ea"/>
              </a:rPr>
              <a:t>计划开发一个项目看板系统，该系统致力于将公司所有已立项和已开始的项目(订单)归纳在一个可视化系统中，呈现与项目(订单)相关或运营管理相关数据和图表，可帮助相关人员可视化他们的工作，实时了解并掌握项目(订单)的进展情况，并能够对变化做出业务决策，确保项目(订单)的及时交付。</a:t>
            </a:r>
            <a:endParaRPr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1979930" y="1203960"/>
            <a:ext cx="4962525" cy="2350770"/>
          </a:xfrm>
          <a:prstGeom prst="rect">
            <a:avLst/>
          </a:prstGeom>
          <a:effectLst>
            <a:outerShdw blurRad="50800" dist="38100" dir="18900000" algn="bl" rotWithShape="0">
              <a:prstClr val="black">
                <a:alpha val="40000"/>
              </a:prstClr>
            </a:outerShdw>
          </a:effectLst>
        </p:spPr>
      </p:pic>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116840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项目具体的业务</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前台功能</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项目信息可视化</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该功能着重体现整体内容的呈现。在一两个版面中将所需信息直观的展现出来。</a:t>
            </a:r>
            <a:endPar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系统可做出简单的预警</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例如相同的人员在同一时间被计划安排过多的项目时，该人员的相关信息中会出现风险提示。</a:t>
            </a:r>
            <a:endPar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indent="0">
              <a:buFont typeface="Arial" panose="020B0604020202020204" pitchFamily="34" charset="0"/>
              <a:buNone/>
            </a:pP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p:cNvPicPr>
            <a:picLocks noChangeAspect="1"/>
          </p:cNvPicPr>
          <p:nvPr/>
        </p:nvPicPr>
        <p:blipFill>
          <a:blip r:embed="rId1"/>
          <a:stretch>
            <a:fillRect/>
          </a:stretch>
        </p:blipFill>
        <p:spPr>
          <a:xfrm>
            <a:off x="179705" y="1707515"/>
            <a:ext cx="2750185" cy="1712595"/>
          </a:xfrm>
          <a:prstGeom prst="rect">
            <a:avLst/>
          </a:prstGeom>
          <a:effectLst>
            <a:outerShdw blurRad="50800" dist="38100" algn="l" rotWithShape="0">
              <a:prstClr val="black">
                <a:alpha val="40000"/>
              </a:prstClr>
            </a:outerShdw>
          </a:effectLst>
        </p:spPr>
      </p:pic>
      <p:pic>
        <p:nvPicPr>
          <p:cNvPr id="6" name="图片 5"/>
          <p:cNvPicPr>
            <a:picLocks noChangeAspect="1"/>
          </p:cNvPicPr>
          <p:nvPr/>
        </p:nvPicPr>
        <p:blipFill>
          <a:blip r:embed="rId2"/>
          <a:stretch>
            <a:fillRect/>
          </a:stretch>
        </p:blipFill>
        <p:spPr>
          <a:xfrm>
            <a:off x="2844165" y="2931795"/>
            <a:ext cx="6249670" cy="2119630"/>
          </a:xfrm>
          <a:prstGeom prst="rect">
            <a:avLst/>
          </a:prstGeom>
          <a:effectLst>
            <a:outerShdw blurRad="50800" dist="38100" dir="10800000" algn="r" rotWithShape="0">
              <a:prstClr val="black">
                <a:alpha val="40000"/>
              </a:prstClr>
            </a:outerShdw>
          </a:effectLst>
        </p:spPr>
      </p:pic>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95313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项目具体的业务</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后台功能</a:t>
            </a:r>
            <a:r>
              <a:rPr lang="en-US" altLang="zh-CN" sz="1400" b="1"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b="1"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制定规则</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由项目统筹主要负责对所有已立项和已开始的项目</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订单</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信息进行录入，具有可修改计划和可修改实施的权限。</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筛选</a:t>
            </a:r>
            <a:r>
              <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400" dirty="0">
                <a:latin typeface="微软雅黑" panose="020B0503020204020204" pitchFamily="34" charset="-122"/>
                <a:ea typeface="微软雅黑" panose="020B0503020204020204" pitchFamily="34" charset="-122"/>
                <a:cs typeface="Arial" panose="020B0604020202020204" pitchFamily="34" charset="0"/>
                <a:sym typeface="+mn-ea"/>
              </a:rPr>
              <a:t>导出源数据表格。</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6" name="图片 5"/>
          <p:cNvPicPr>
            <a:picLocks noChangeAspect="1"/>
          </p:cNvPicPr>
          <p:nvPr/>
        </p:nvPicPr>
        <p:blipFill>
          <a:blip r:embed="rId1"/>
          <a:stretch>
            <a:fillRect/>
          </a:stretch>
        </p:blipFill>
        <p:spPr>
          <a:xfrm>
            <a:off x="107315" y="1647190"/>
            <a:ext cx="4081780" cy="1713230"/>
          </a:xfrm>
          <a:prstGeom prst="rect">
            <a:avLst/>
          </a:prstGeom>
          <a:effectLst>
            <a:outerShdw blurRad="50800" dist="38100" algn="l" rotWithShape="0">
              <a:prstClr val="black">
                <a:alpha val="40000"/>
              </a:prstClr>
            </a:outerShdw>
          </a:effectLst>
        </p:spPr>
      </p:pic>
      <p:pic>
        <p:nvPicPr>
          <p:cNvPr id="3" name="图片 2"/>
          <p:cNvPicPr>
            <a:picLocks noChangeAspect="1"/>
          </p:cNvPicPr>
          <p:nvPr/>
        </p:nvPicPr>
        <p:blipFill>
          <a:blip r:embed="rId2"/>
          <a:stretch>
            <a:fillRect/>
          </a:stretch>
        </p:blipFill>
        <p:spPr>
          <a:xfrm>
            <a:off x="3564255" y="3435985"/>
            <a:ext cx="5459730" cy="1588135"/>
          </a:xfrm>
          <a:prstGeom prst="rect">
            <a:avLst/>
          </a:prstGeom>
          <a:effectLst>
            <a:outerShdw blurRad="50800" dist="38100" dir="13500000" algn="br" rotWithShape="0">
              <a:prstClr val="black">
                <a:alpha val="40000"/>
              </a:prstClr>
            </a:outerShdw>
          </a:effectLst>
        </p:spPr>
      </p:pic>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市场分析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4" name="表格 4"/>
          <p:cNvGraphicFramePr>
            <a:graphicFrameLocks noGrp="1"/>
          </p:cNvGraphicFramePr>
          <p:nvPr>
            <p:custDataLst>
              <p:tags r:id="rId1"/>
            </p:custDataLst>
          </p:nvPr>
        </p:nvGraphicFramePr>
        <p:xfrm>
          <a:off x="233710" y="555526"/>
          <a:ext cx="8730778" cy="4483613"/>
        </p:xfrm>
        <a:graphic>
          <a:graphicData uri="http://schemas.openxmlformats.org/drawingml/2006/table">
            <a:tbl>
              <a:tblPr firstRow="1" bandRow="1">
                <a:tableStyleId>{5C22544A-7EE6-4342-B048-85BDC9FD1C3A}</a:tableStyleId>
              </a:tblPr>
              <a:tblGrid>
                <a:gridCol w="905336"/>
                <a:gridCol w="2536023"/>
                <a:gridCol w="2753396"/>
                <a:gridCol w="2536023"/>
              </a:tblGrid>
              <a:tr h="337256">
                <a:tc>
                  <a:txBody>
                    <a:bodyPr/>
                    <a:lstStyle/>
                    <a:p>
                      <a:endParaRPr lang="en-US"/>
                    </a:p>
                  </a:txBody>
                  <a:tcPr/>
                </a:tc>
                <a:tc>
                  <a:txBody>
                    <a:bodyPr/>
                    <a:lstStyle/>
                    <a:p>
                      <a:pPr algn="ctr"/>
                      <a:r>
                        <a:rPr lang="en-US" dirty="0" err="1"/>
                        <a:t>Worktile</a:t>
                      </a:r>
                      <a:endParaRPr lang="en-US" dirty="0"/>
                    </a:p>
                  </a:txBody>
                  <a:tcPr/>
                </a:tc>
                <a:tc>
                  <a:txBody>
                    <a:bodyPr/>
                    <a:lstStyle/>
                    <a:p>
                      <a:pPr algn="ctr"/>
                      <a:r>
                        <a:rPr lang="en-US" dirty="0" err="1"/>
                        <a:t>Teambition</a:t>
                      </a:r>
                      <a:endParaRPr lang="en-US" dirty="0"/>
                    </a:p>
                  </a:txBody>
                  <a:tcPr/>
                </a:tc>
                <a:tc>
                  <a:txBody>
                    <a:bodyPr/>
                    <a:lstStyle/>
                    <a:p>
                      <a:pPr algn="ctr"/>
                      <a:r>
                        <a:rPr lang="en-US" dirty="0"/>
                        <a:t>Tower</a:t>
                      </a:r>
                      <a:endParaRPr lang="en-US" dirty="0"/>
                    </a:p>
                  </a:txBody>
                  <a:tcPr/>
                </a:tc>
              </a:tr>
              <a:tr h="421570">
                <a:tc>
                  <a:txBody>
                    <a:bodyPr/>
                    <a:lstStyle/>
                    <a:p>
                      <a:r>
                        <a:rPr lang="zh-CN" altLang="en-US" sz="1200" dirty="0"/>
                        <a:t>使用团队</a:t>
                      </a:r>
                      <a:endParaRPr lang="en-US" sz="1200" dirty="0"/>
                    </a:p>
                  </a:txBody>
                  <a:tcPr/>
                </a:tc>
                <a:tc>
                  <a:txBody>
                    <a:bodyPr/>
                    <a:lstStyle/>
                    <a:p>
                      <a:r>
                        <a:rPr lang="zh-CN" altLang="en-US" sz="1200" dirty="0"/>
                        <a:t>适用企业内部部门层级划分以及部门内部任务计划安排</a:t>
                      </a:r>
                      <a:endParaRPr lang="en-US" sz="1200" dirty="0"/>
                    </a:p>
                  </a:txBody>
                  <a:tcPr/>
                </a:tc>
                <a:tc>
                  <a:txBody>
                    <a:bodyPr/>
                    <a:lstStyle/>
                    <a:p>
                      <a:r>
                        <a:rPr lang="zh-CN" altLang="en-US" sz="1200" dirty="0"/>
                        <a:t>以敏捷为主的纯敏捷或偏敏捷的产品研发团队</a:t>
                      </a:r>
                      <a:endParaRPr lang="en-US" sz="1200" dirty="0"/>
                    </a:p>
                  </a:txBody>
                  <a:tcPr/>
                </a:tc>
                <a:tc>
                  <a:txBody>
                    <a:bodyPr/>
                    <a:lstStyle/>
                    <a:p>
                      <a:r>
                        <a:rPr lang="zh-CN" altLang="en-US" sz="1200" dirty="0"/>
                        <a:t>量级较小的产品研发团队</a:t>
                      </a:r>
                      <a:endParaRPr lang="en-US" sz="1200" dirty="0"/>
                    </a:p>
                  </a:txBody>
                  <a:tcPr/>
                </a:tc>
              </a:tr>
              <a:tr h="210646">
                <a:tc>
                  <a:txBody>
                    <a:bodyPr/>
                    <a:lstStyle/>
                    <a:p>
                      <a:r>
                        <a:rPr lang="zh-CN" altLang="en-US" sz="1200" dirty="0"/>
                        <a:t>产品版本</a:t>
                      </a:r>
                      <a:endParaRPr lang="en-US" altLang="zh-CN" sz="1200" dirty="0"/>
                    </a:p>
                    <a:p>
                      <a:r>
                        <a:rPr lang="zh-CN" altLang="en-US" sz="1200" dirty="0"/>
                        <a:t>与价格</a:t>
                      </a:r>
                      <a:endParaRPr lang="en-US" sz="1200" dirty="0"/>
                    </a:p>
                  </a:txBody>
                  <a:tcPr/>
                </a:tc>
                <a:tc>
                  <a:txBody>
                    <a:bodyPr/>
                    <a:lstStyle/>
                    <a:p>
                      <a:r>
                        <a:rPr lang="zh-CN" altLang="en-US" sz="1200" dirty="0"/>
                        <a:t>免费版，专业版</a:t>
                      </a:r>
                      <a:r>
                        <a:rPr lang="en-US" altLang="zh-CN" sz="1200" dirty="0"/>
                        <a:t>399/</a:t>
                      </a:r>
                      <a:r>
                        <a:rPr lang="zh-CN" altLang="en-US" sz="1200" dirty="0"/>
                        <a:t>人</a:t>
                      </a:r>
                      <a:r>
                        <a:rPr lang="en-US" altLang="zh-CN" sz="1200" dirty="0"/>
                        <a:t>/</a:t>
                      </a:r>
                      <a:r>
                        <a:rPr lang="zh-CN" altLang="en-US" sz="1200" dirty="0"/>
                        <a:t>年，旗舰版 </a:t>
                      </a:r>
                      <a:r>
                        <a:rPr lang="en-US" altLang="zh-CN" sz="1200" dirty="0"/>
                        <a:t>699/</a:t>
                      </a:r>
                      <a:r>
                        <a:rPr lang="zh-CN" altLang="en-US" sz="1200" dirty="0"/>
                        <a:t>人</a:t>
                      </a:r>
                      <a:r>
                        <a:rPr lang="en-US" altLang="zh-CN" sz="1200" dirty="0"/>
                        <a:t>/</a:t>
                      </a:r>
                      <a:r>
                        <a:rPr lang="zh-CN" altLang="en-US" sz="1200" dirty="0"/>
                        <a:t>年</a:t>
                      </a:r>
                      <a:endParaRPr lang="en-US" sz="1200" dirty="0"/>
                    </a:p>
                  </a:txBody>
                  <a:tcPr/>
                </a:tc>
                <a:tc>
                  <a:txBody>
                    <a:bodyPr/>
                    <a:lstStyle/>
                    <a:p>
                      <a:r>
                        <a:rPr lang="zh-CN" altLang="en-US" sz="1200" dirty="0"/>
                        <a:t>个人版，企业版</a:t>
                      </a:r>
                      <a:r>
                        <a:rPr lang="en-US" altLang="zh-CN" sz="1200" dirty="0"/>
                        <a:t>399</a:t>
                      </a:r>
                      <a:r>
                        <a:rPr lang="zh-CN" altLang="en-US" sz="1200" dirty="0"/>
                        <a:t>元</a:t>
                      </a:r>
                      <a:r>
                        <a:rPr lang="en-US" altLang="zh-CN" sz="1200" dirty="0"/>
                        <a:t>/</a:t>
                      </a:r>
                      <a:r>
                        <a:rPr lang="zh-CN" altLang="en-US" sz="1200" dirty="0"/>
                        <a:t>年，旗舰版</a:t>
                      </a:r>
                      <a:r>
                        <a:rPr lang="en-US" altLang="zh-CN" sz="1200" dirty="0"/>
                        <a:t>699</a:t>
                      </a:r>
                      <a:r>
                        <a:rPr lang="zh-CN" altLang="en-US" sz="1200" dirty="0"/>
                        <a:t>元</a:t>
                      </a:r>
                      <a:r>
                        <a:rPr lang="en-US" altLang="zh-CN" sz="1200" dirty="0"/>
                        <a:t>/</a:t>
                      </a:r>
                      <a:r>
                        <a:rPr lang="zh-CN" altLang="en-US" sz="1200" dirty="0"/>
                        <a:t>年</a:t>
                      </a:r>
                      <a:endParaRPr lang="en-US" sz="1200" dirty="0"/>
                    </a:p>
                  </a:txBody>
                  <a:tcPr/>
                </a:tc>
                <a:tc>
                  <a:txBody>
                    <a:bodyPr/>
                    <a:lstStyle/>
                    <a:p>
                      <a:pPr marL="0" algn="just" defTabSz="913765" rtl="0" eaLnBrk="1" latinLnBrk="0" hangingPunct="1"/>
                      <a:r>
                        <a:rPr lang="zh-CN" altLang="en-US" sz="1200" kern="1200" dirty="0">
                          <a:solidFill>
                            <a:schemeClr val="dk1"/>
                          </a:solidFill>
                          <a:latin typeface="+mn-lt"/>
                          <a:ea typeface="+mn-ea"/>
                          <a:cs typeface="+mn-cs"/>
                        </a:rPr>
                        <a:t>基础版免费，高级版</a:t>
                      </a:r>
                      <a:r>
                        <a:rPr lang="en-US" altLang="zh-CN" sz="1200" kern="1200" dirty="0">
                          <a:solidFill>
                            <a:schemeClr val="dk1"/>
                          </a:solidFill>
                          <a:latin typeface="+mn-lt"/>
                          <a:ea typeface="+mn-ea"/>
                          <a:cs typeface="+mn-cs"/>
                        </a:rPr>
                        <a:t>263</a:t>
                      </a:r>
                      <a:r>
                        <a:rPr lang="zh-CN" altLang="en-US" sz="1200" kern="1200" dirty="0">
                          <a:solidFill>
                            <a:schemeClr val="dk1"/>
                          </a:solidFill>
                          <a:latin typeface="+mn-lt"/>
                          <a:ea typeface="+mn-ea"/>
                          <a:cs typeface="+mn-cs"/>
                        </a:rPr>
                        <a:t>元</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人</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年，专业版</a:t>
                      </a:r>
                      <a:r>
                        <a:rPr lang="en-US" altLang="zh-CN" sz="1200" kern="1200" dirty="0">
                          <a:solidFill>
                            <a:schemeClr val="dk1"/>
                          </a:solidFill>
                          <a:latin typeface="+mn-lt"/>
                          <a:ea typeface="+mn-ea"/>
                          <a:cs typeface="+mn-cs"/>
                        </a:rPr>
                        <a:t>359</a:t>
                      </a:r>
                      <a:r>
                        <a:rPr lang="zh-CN" altLang="en-US" sz="1200" kern="1200" dirty="0">
                          <a:solidFill>
                            <a:schemeClr val="dk1"/>
                          </a:solidFill>
                          <a:latin typeface="+mn-lt"/>
                          <a:ea typeface="+mn-ea"/>
                          <a:cs typeface="+mn-cs"/>
                        </a:rPr>
                        <a:t>元</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人</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年</a:t>
                      </a:r>
                      <a:endParaRPr lang="en-US" sz="1200" kern="1200" dirty="0">
                        <a:solidFill>
                          <a:schemeClr val="dk1"/>
                        </a:solidFill>
                        <a:latin typeface="+mn-lt"/>
                        <a:ea typeface="+mn-ea"/>
                        <a:cs typeface="+mn-cs"/>
                      </a:endParaRPr>
                    </a:p>
                  </a:txBody>
                  <a:tcPr/>
                </a:tc>
              </a:tr>
              <a:tr h="1096083">
                <a:tc>
                  <a:txBody>
                    <a:bodyPr/>
                    <a:lstStyle/>
                    <a:p>
                      <a:r>
                        <a:rPr lang="zh-CN" altLang="en-US" sz="1200" dirty="0"/>
                        <a:t>优点</a:t>
                      </a:r>
                      <a:endParaRPr lang="en-US" sz="1200" dirty="0"/>
                    </a:p>
                  </a:txBody>
                  <a:tcPr/>
                </a:tc>
                <a:tc>
                  <a:txBody>
                    <a:bodyPr/>
                    <a:lstStyle/>
                    <a:p>
                      <a:pPr marL="0" algn="just" defTabSz="913765" rtl="0" eaLnBrk="1" latinLnBrk="0" hangingPunct="1"/>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 基于企业，适合大型团队，项目之间衔接性比较好</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2. </a:t>
                      </a:r>
                      <a:r>
                        <a:rPr lang="zh-CN" altLang="en-US" sz="1200" kern="1200" dirty="0">
                          <a:solidFill>
                            <a:schemeClr val="dk1"/>
                          </a:solidFill>
                          <a:latin typeface="+mn-lt"/>
                          <a:ea typeface="+mn-ea"/>
                          <a:cs typeface="+mn-cs"/>
                        </a:rPr>
                        <a:t>个人管理</a:t>
                      </a:r>
                      <a:r>
                        <a:rPr lang="zh-CN" altLang="en-US" sz="1200" kern="1200" dirty="0">
                          <a:solidFill>
                            <a:schemeClr val="dk1"/>
                          </a:solidFill>
                          <a:latin typeface="+mn-lt"/>
                          <a:ea typeface="+mn-ea"/>
                          <a:cs typeface="+mn-cs"/>
                        </a:rPr>
                        <a:t>比较直观，降低遗漏任务造成的风险</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3. </a:t>
                      </a:r>
                      <a:r>
                        <a:rPr lang="zh-CN" altLang="en-US" sz="1200" kern="1200" dirty="0">
                          <a:solidFill>
                            <a:schemeClr val="dk1"/>
                          </a:solidFill>
                          <a:latin typeface="+mn-lt"/>
                          <a:ea typeface="+mn-ea"/>
                          <a:cs typeface="+mn-cs"/>
                        </a:rPr>
                        <a:t>权限与隐私管理层层分级，保密性能更好。</a:t>
                      </a:r>
                      <a:endParaRPr lang="zh-CN" altLang="en-US" sz="1200" kern="1200" dirty="0">
                        <a:solidFill>
                          <a:schemeClr val="dk1"/>
                        </a:solidFill>
                        <a:latin typeface="+mn-lt"/>
                        <a:ea typeface="+mn-ea"/>
                        <a:cs typeface="+mn-cs"/>
                      </a:endParaRPr>
                    </a:p>
                  </a:txBody>
                  <a:tcPr/>
                </a:tc>
                <a:tc>
                  <a:txBody>
                    <a:bodyPr/>
                    <a:lstStyle/>
                    <a:p>
                      <a:pPr marL="0" algn="just" defTabSz="913765" rtl="0" eaLnBrk="1" latinLnBrk="0" hangingPunct="1"/>
                      <a:r>
                        <a:rPr lang="en-US" altLang="zh-CN" sz="1200" kern="1200" dirty="0">
                          <a:solidFill>
                            <a:schemeClr val="dk1"/>
                          </a:solidFill>
                          <a:latin typeface="+mn-lt"/>
                          <a:ea typeface="+mn-ea"/>
                          <a:cs typeface="+mn-cs"/>
                        </a:rPr>
                        <a:t>1. </a:t>
                      </a:r>
                      <a:r>
                        <a:rPr lang="zh-CN" altLang="en-US" sz="1200" kern="1200" dirty="0">
                          <a:solidFill>
                            <a:schemeClr val="dk1"/>
                          </a:solidFill>
                          <a:latin typeface="+mn-lt"/>
                          <a:ea typeface="+mn-ea"/>
                          <a:cs typeface="+mn-cs"/>
                        </a:rPr>
                        <a:t>敏捷模型与功能比较完善，有利于产品功能定期按计划迭代</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2. </a:t>
                      </a:r>
                      <a:r>
                        <a:rPr lang="zh-CN" altLang="en-US" sz="1200" kern="1200" dirty="0">
                          <a:solidFill>
                            <a:schemeClr val="dk1"/>
                          </a:solidFill>
                          <a:latin typeface="+mn-lt"/>
                          <a:ea typeface="+mn-ea"/>
                          <a:cs typeface="+mn-cs"/>
                        </a:rPr>
                        <a:t>缺陷管理比较直观</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3. </a:t>
                      </a:r>
                      <a:r>
                        <a:rPr lang="zh-CN" altLang="en-US" sz="1200" kern="1200" dirty="0">
                          <a:solidFill>
                            <a:schemeClr val="dk1"/>
                          </a:solidFill>
                          <a:latin typeface="+mn-lt"/>
                          <a:ea typeface="+mn-ea"/>
                          <a:cs typeface="+mn-cs"/>
                        </a:rPr>
                        <a:t>操作简单，量级较轻。</a:t>
                      </a:r>
                      <a:endParaRPr lang="zh-CN" altLang="en-US" sz="1200" kern="1200" dirty="0">
                        <a:solidFill>
                          <a:schemeClr val="dk1"/>
                        </a:solidFill>
                        <a:latin typeface="+mn-lt"/>
                        <a:ea typeface="+mn-ea"/>
                        <a:cs typeface="+mn-cs"/>
                      </a:endParaRPr>
                    </a:p>
                  </a:txBody>
                  <a:tcPr/>
                </a:tc>
                <a:tc>
                  <a:txBody>
                    <a:bodyPr/>
                    <a:lstStyle/>
                    <a:p>
                      <a:pPr marL="0" algn="just" defTabSz="913765" rtl="0" eaLnBrk="1" latinLnBrk="0" hangingPunct="1"/>
                      <a:r>
                        <a:rPr lang="en-US" altLang="zh-CN" sz="1200" kern="1200" dirty="0">
                          <a:solidFill>
                            <a:schemeClr val="dk1"/>
                          </a:solidFill>
                          <a:latin typeface="+mn-lt"/>
                          <a:ea typeface="+mn-ea"/>
                          <a:cs typeface="+mn-cs"/>
                        </a:rPr>
                        <a:t>1. </a:t>
                      </a:r>
                      <a:r>
                        <a:rPr lang="zh-CN" altLang="en-US" sz="1200" kern="1200" dirty="0">
                          <a:solidFill>
                            <a:schemeClr val="dk1"/>
                          </a:solidFill>
                          <a:latin typeface="+mn-lt"/>
                          <a:ea typeface="+mn-ea"/>
                          <a:cs typeface="+mn-cs"/>
                        </a:rPr>
                        <a:t>量级轻，操作简单</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2. </a:t>
                      </a:r>
                      <a:r>
                        <a:rPr lang="zh-CN" altLang="en-US" sz="1200" kern="1200" dirty="0">
                          <a:solidFill>
                            <a:schemeClr val="dk1"/>
                          </a:solidFill>
                          <a:latin typeface="+mn-lt"/>
                          <a:ea typeface="+mn-ea"/>
                          <a:cs typeface="+mn-cs"/>
                        </a:rPr>
                        <a:t>适用于以任务划分为主的敏捷团队</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3. </a:t>
                      </a:r>
                      <a:r>
                        <a:rPr lang="zh-CN" altLang="en-US" sz="1200" kern="1200" dirty="0">
                          <a:solidFill>
                            <a:schemeClr val="dk1"/>
                          </a:solidFill>
                          <a:latin typeface="+mn-lt"/>
                          <a:ea typeface="+mn-ea"/>
                          <a:cs typeface="+mn-cs"/>
                        </a:rPr>
                        <a:t>支持多人视频会议，适用于虚拟团队。</a:t>
                      </a:r>
                      <a:endParaRPr lang="en-US" sz="1200" kern="1200" dirty="0">
                        <a:solidFill>
                          <a:schemeClr val="dk1"/>
                        </a:solidFill>
                        <a:latin typeface="+mn-lt"/>
                        <a:ea typeface="+mn-ea"/>
                        <a:cs typeface="+mn-cs"/>
                      </a:endParaRPr>
                    </a:p>
                  </a:txBody>
                  <a:tcPr/>
                </a:tc>
              </a:tr>
              <a:tr h="1008893">
                <a:tc>
                  <a:txBody>
                    <a:bodyPr/>
                    <a:lstStyle/>
                    <a:p>
                      <a:r>
                        <a:rPr lang="zh-CN" altLang="en-US" sz="1200" dirty="0"/>
                        <a:t>缺点</a:t>
                      </a:r>
                      <a:endParaRPr lang="en-US" sz="1200" dirty="0"/>
                    </a:p>
                  </a:txBody>
                  <a:tcPr/>
                </a:tc>
                <a:tc>
                  <a:txBody>
                    <a:bodyPr/>
                    <a:lstStyle/>
                    <a:p>
                      <a:pPr algn="just"/>
                      <a:r>
                        <a:rPr lang="en-US" altLang="zh-CN" sz="1200" dirty="0"/>
                        <a:t>1.</a:t>
                      </a:r>
                      <a:r>
                        <a:rPr lang="zh-CN" altLang="en-US" sz="1200" dirty="0"/>
                        <a:t>操作相比</a:t>
                      </a:r>
                      <a:r>
                        <a:rPr lang="en-US" altLang="zh-CN" sz="1200" dirty="0" err="1"/>
                        <a:t>Teambition</a:t>
                      </a:r>
                      <a:r>
                        <a:rPr lang="zh-CN" altLang="en-US" sz="1200" dirty="0"/>
                        <a:t>较为复杂</a:t>
                      </a:r>
                      <a:r>
                        <a:rPr lang="en-US" altLang="zh-CN" sz="1200" dirty="0"/>
                        <a:t>;</a:t>
                      </a:r>
                      <a:endParaRPr lang="zh-CN" altLang="en-US" sz="1200" dirty="0"/>
                    </a:p>
                    <a:p>
                      <a:pPr algn="just"/>
                      <a:r>
                        <a:rPr lang="en-US" altLang="zh-CN" sz="1200" dirty="0"/>
                        <a:t>2.</a:t>
                      </a:r>
                      <a:r>
                        <a:rPr lang="zh-CN" altLang="en-US" sz="1200" dirty="0"/>
                        <a:t>量级稍重</a:t>
                      </a:r>
                      <a:r>
                        <a:rPr lang="en-US" altLang="zh-CN" sz="1200" dirty="0"/>
                        <a:t>;</a:t>
                      </a:r>
                      <a:endParaRPr lang="zh-CN" altLang="en-US" sz="1200" dirty="0"/>
                    </a:p>
                    <a:p>
                      <a:pPr algn="just"/>
                      <a:r>
                        <a:rPr lang="en-US" altLang="zh-CN" sz="1200" dirty="0"/>
                        <a:t>3.</a:t>
                      </a:r>
                      <a:r>
                        <a:rPr lang="zh-CN" altLang="en-US" sz="1200" dirty="0"/>
                        <a:t>缺陷管理不直观</a:t>
                      </a:r>
                      <a:r>
                        <a:rPr lang="en-US" altLang="zh-CN" sz="1200" dirty="0"/>
                        <a:t>;</a:t>
                      </a:r>
                      <a:endParaRPr lang="zh-CN" altLang="en-US" sz="1200" dirty="0"/>
                    </a:p>
                    <a:p>
                      <a:pPr algn="just"/>
                      <a:r>
                        <a:rPr lang="en-US" altLang="zh-CN" sz="1200" dirty="0"/>
                        <a:t>4.</a:t>
                      </a:r>
                      <a:r>
                        <a:rPr lang="zh-CN" altLang="en-US" sz="1200" dirty="0"/>
                        <a:t>任务细化比较仔细，无法一个任务指派多个人。</a:t>
                      </a:r>
                      <a:endParaRPr lang="en-US" sz="1200" dirty="0"/>
                    </a:p>
                  </a:txBody>
                  <a:tcPr/>
                </a:tc>
                <a:tc>
                  <a:txBody>
                    <a:bodyPr/>
                    <a:lstStyle/>
                    <a:p>
                      <a:pPr marL="0" algn="just" defTabSz="913765" rtl="0" eaLnBrk="1" latinLnBrk="0" hangingPunct="1"/>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因主要针对敏捷团队，其他团队模型使用不灵活</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项目与项目之间的衔接性比较差</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可选择版本较少，适用版本价格较高</a:t>
                      </a:r>
                      <a:r>
                        <a:rPr lang="en-US" altLang="zh-CN" sz="1200" kern="1200" dirty="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4.</a:t>
                      </a:r>
                      <a:r>
                        <a:rPr lang="zh-CN" altLang="en-US" sz="1200" kern="1200" dirty="0">
                          <a:solidFill>
                            <a:schemeClr val="dk1"/>
                          </a:solidFill>
                          <a:latin typeface="+mn-lt"/>
                          <a:ea typeface="+mn-ea"/>
                          <a:cs typeface="+mn-cs"/>
                        </a:rPr>
                        <a:t>项目管理维度较低。</a:t>
                      </a:r>
                      <a:endParaRPr lang="en-US" sz="1200" kern="1200" dirty="0">
                        <a:solidFill>
                          <a:schemeClr val="dk1"/>
                        </a:solidFill>
                        <a:latin typeface="+mn-lt"/>
                        <a:ea typeface="+mn-ea"/>
                        <a:cs typeface="+mn-cs"/>
                      </a:endParaRPr>
                    </a:p>
                  </a:txBody>
                  <a:tcPr/>
                </a:tc>
                <a:tc>
                  <a:txBody>
                    <a:bodyPr/>
                    <a:lstStyle/>
                    <a:p>
                      <a:pPr marL="0" algn="just" defTabSz="913765" rtl="0" eaLnBrk="1" latinLnBrk="0" hangingPunct="1"/>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适用范围</a:t>
                      </a:r>
                      <a:r>
                        <a:rPr lang="zh-CN" altLang="en-US" sz="1200" kern="1200">
                          <a:solidFill>
                            <a:schemeClr val="dk1"/>
                          </a:solidFill>
                          <a:latin typeface="+mn-lt"/>
                          <a:ea typeface="+mn-ea"/>
                          <a:cs typeface="+mn-cs"/>
                        </a:rPr>
                        <a:t>有限制</a:t>
                      </a:r>
                      <a:r>
                        <a:rPr lang="en-US" altLang="zh-CN" sz="1200" kern="120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统计维</a:t>
                      </a:r>
                      <a:r>
                        <a:rPr lang="zh-CN" altLang="en-US" sz="1200" kern="1200">
                          <a:solidFill>
                            <a:schemeClr val="dk1"/>
                          </a:solidFill>
                          <a:latin typeface="+mn-lt"/>
                          <a:ea typeface="+mn-ea"/>
                          <a:cs typeface="+mn-cs"/>
                        </a:rPr>
                        <a:t>度较低</a:t>
                      </a:r>
                      <a:r>
                        <a:rPr lang="en-US" altLang="zh-CN" sz="1200" kern="120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账号权限</a:t>
                      </a:r>
                      <a:r>
                        <a:rPr lang="zh-CN" altLang="en-US" sz="1200" kern="1200">
                          <a:solidFill>
                            <a:schemeClr val="dk1"/>
                          </a:solidFill>
                          <a:latin typeface="+mn-lt"/>
                          <a:ea typeface="+mn-ea"/>
                          <a:cs typeface="+mn-cs"/>
                        </a:rPr>
                        <a:t>分层较少</a:t>
                      </a:r>
                      <a:r>
                        <a:rPr lang="en-US" altLang="zh-CN" sz="1200" kern="1200">
                          <a:solidFill>
                            <a:schemeClr val="dk1"/>
                          </a:solidFill>
                          <a:latin typeface="+mn-lt"/>
                          <a:ea typeface="+mn-ea"/>
                          <a:cs typeface="+mn-cs"/>
                        </a:rPr>
                        <a:t>;</a:t>
                      </a:r>
                      <a:endParaRPr lang="zh-CN" altLang="en-US" sz="1200" kern="1200" dirty="0">
                        <a:solidFill>
                          <a:schemeClr val="dk1"/>
                        </a:solidFill>
                        <a:latin typeface="+mn-lt"/>
                        <a:ea typeface="+mn-ea"/>
                        <a:cs typeface="+mn-cs"/>
                      </a:endParaRPr>
                    </a:p>
                    <a:p>
                      <a:pPr marL="0" algn="just" defTabSz="913765" rtl="0" eaLnBrk="1" latinLnBrk="0" hangingPunct="1"/>
                      <a:r>
                        <a:rPr lang="en-US" altLang="zh-CN" sz="1200" kern="1200" dirty="0">
                          <a:solidFill>
                            <a:schemeClr val="dk1"/>
                          </a:solidFill>
                          <a:latin typeface="+mn-lt"/>
                          <a:ea typeface="+mn-ea"/>
                          <a:cs typeface="+mn-cs"/>
                        </a:rPr>
                        <a:t>4.</a:t>
                      </a:r>
                      <a:r>
                        <a:rPr lang="zh-CN" altLang="en-US" sz="1200" kern="1200" dirty="0">
                          <a:solidFill>
                            <a:schemeClr val="dk1"/>
                          </a:solidFill>
                          <a:latin typeface="+mn-lt"/>
                          <a:ea typeface="+mn-ea"/>
                          <a:cs typeface="+mn-cs"/>
                        </a:rPr>
                        <a:t>相比以上两款软件，协作与管理功能稍有欠缺。</a:t>
                      </a:r>
                      <a:endParaRPr lang="en-US" sz="1200" kern="1200" dirty="0">
                        <a:solidFill>
                          <a:schemeClr val="dk1"/>
                        </a:solidFill>
                        <a:latin typeface="+mn-lt"/>
                        <a:ea typeface="+mn-ea"/>
                        <a:cs typeface="+mn-cs"/>
                      </a:endParaRPr>
                    </a:p>
                  </a:txBody>
                  <a:tcPr/>
                </a:tc>
              </a:tr>
              <a:tr h="927454">
                <a:tc>
                  <a:txBody>
                    <a:bodyPr/>
                    <a:lstStyle/>
                    <a:p>
                      <a:r>
                        <a:rPr lang="zh-CN" altLang="en-US" sz="1200" dirty="0"/>
                        <a:t>总结</a:t>
                      </a:r>
                      <a:endParaRPr lang="en-US" sz="1200" dirty="0"/>
                    </a:p>
                  </a:txBody>
                  <a:tcPr/>
                </a:tc>
                <a:tc>
                  <a:txBody>
                    <a:bodyPr/>
                    <a:lstStyle/>
                    <a:p>
                      <a:pPr algn="just"/>
                      <a:r>
                        <a:rPr lang="zh-CN" altLang="en-US" sz="1200" dirty="0"/>
                        <a:t>在项目以及产品管理的功能上比较灵活，可通过自己设定项目或产品的生产与研发流程。但是需要产品与项目人员良好的专业性，制定合适的项目管理模型。</a:t>
                      </a:r>
                      <a:endParaRPr lang="en-US" sz="1200" dirty="0"/>
                    </a:p>
                  </a:txBody>
                  <a:tcPr/>
                </a:tc>
                <a:tc>
                  <a:txBody>
                    <a:bodyPr/>
                    <a:lstStyle/>
                    <a:p>
                      <a:pPr marL="0" algn="just" defTabSz="913765" rtl="0" eaLnBrk="1" latinLnBrk="0" hangingPunct="1"/>
                      <a:r>
                        <a:rPr lang="zh-CN" altLang="en-US" sz="1200" kern="1200" dirty="0">
                          <a:solidFill>
                            <a:schemeClr val="dk1"/>
                          </a:solidFill>
                          <a:latin typeface="+mn-lt"/>
                          <a:ea typeface="+mn-ea"/>
                          <a:cs typeface="+mn-cs"/>
                        </a:rPr>
                        <a:t>专业的为纯敏捷或者偏敏捷团队制定的协作管理软件，可以直接照搬模板。适合追求敏捷模式或者一时制定不出适合的项目管理与流程模式的团队。</a:t>
                      </a:r>
                      <a:endParaRPr lang="en-US" sz="1200" kern="1200" dirty="0">
                        <a:solidFill>
                          <a:schemeClr val="dk1"/>
                        </a:solidFill>
                        <a:latin typeface="+mn-lt"/>
                        <a:ea typeface="+mn-ea"/>
                        <a:cs typeface="+mn-cs"/>
                      </a:endParaRPr>
                    </a:p>
                  </a:txBody>
                  <a:tcPr/>
                </a:tc>
                <a:tc>
                  <a:txBody>
                    <a:bodyPr/>
                    <a:lstStyle/>
                    <a:p>
                      <a:pPr marL="0" algn="just" defTabSz="913765" rtl="0" eaLnBrk="1" latinLnBrk="0" hangingPunct="1"/>
                      <a:r>
                        <a:rPr lang="zh-CN" altLang="en-US" sz="1200" kern="1200" dirty="0">
                          <a:solidFill>
                            <a:schemeClr val="dk1"/>
                          </a:solidFill>
                          <a:latin typeface="+mn-lt"/>
                          <a:ea typeface="+mn-ea"/>
                          <a:cs typeface="+mn-cs"/>
                        </a:rPr>
                        <a:t>基于项目展开的协作工具，功能虽少，但是基本功能符合产品与技术团队实际情况。整体功能模式偏敏捷。</a:t>
                      </a:r>
                      <a:endParaRPr lang="en-US" sz="1200" kern="1200" dirty="0">
                        <a:solidFill>
                          <a:schemeClr val="dk1"/>
                        </a:solidFill>
                        <a:latin typeface="+mn-lt"/>
                        <a:ea typeface="+mn-ea"/>
                        <a:cs typeface="+mn-cs"/>
                      </a:endParaRPr>
                    </a:p>
                  </a:txBody>
                  <a:tcPr/>
                </a:tc>
              </a:tr>
            </a:tbl>
          </a:graphicData>
        </a:graphic>
      </p:graphicFrame>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19"/>
            <a:ext cx="4153580" cy="276999"/>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rPr>
              <a:t>市场分析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252155" y="627658"/>
            <a:ext cx="8064896" cy="1814830"/>
          </a:xfrm>
          <a:prstGeom prst="rect">
            <a:avLst/>
          </a:prstGeom>
        </p:spPr>
        <p:txBody>
          <a:bodyPr wrap="square">
            <a:spAutoFit/>
          </a:bodyPr>
          <a:lstStyle/>
          <a:p>
            <a:pPr algn="just"/>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看板系统背后的中心思想是通过视觉信号进行交流。由于看板具有普遍适用性，因此公司中的每个部门都可以参与到看板系统中。同时，看板的多功能性使部门成员和项目可以轻松地、跨职能地无缝移动，简化了工作流程并减少了开销。</a:t>
            </a:r>
            <a:endParaRPr lang="en-US" altLang="zh-CN" sz="1400" dirty="0">
              <a:latin typeface="微软雅黑" panose="020B0503020204020204" pitchFamily="34" charset="-122"/>
              <a:ea typeface="微软雅黑" panose="020B0503020204020204" pitchFamily="34" charset="-122"/>
            </a:endParaRPr>
          </a:p>
          <a:p>
            <a:pPr algn="just"/>
            <a:endParaRPr lang="en-US" altLang="zh-CN" sz="1400" dirty="0">
              <a:latin typeface="微软雅黑" panose="020B0503020204020204" pitchFamily="34" charset="-122"/>
              <a:ea typeface="微软雅黑" panose="020B0503020204020204" pitchFamily="34" charset="-122"/>
            </a:endParaRPr>
          </a:p>
          <a:p>
            <a:pPr algn="just"/>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整个团队拥有看板系统，共同承担完成工作的职责。无论是个人事务、</a:t>
            </a:r>
            <a:r>
              <a:rPr lang="zh-CN" altLang="en-US" sz="1400" dirty="0">
                <a:latin typeface="微软雅黑" panose="020B0503020204020204" pitchFamily="34" charset="-122"/>
                <a:ea typeface="微软雅黑" panose="020B0503020204020204" pitchFamily="34" charset="-122"/>
              </a:rPr>
              <a:t>部门内计划，还是跨部门协同。</a:t>
            </a:r>
            <a:r>
              <a:rPr lang="en-US" altLang="zh-CN" sz="1400" dirty="0" err="1">
                <a:latin typeface="微软雅黑" panose="020B0503020204020204" pitchFamily="34" charset="-122"/>
                <a:ea typeface="微软雅黑" panose="020B0503020204020204" pitchFamily="34" charset="-122"/>
              </a:rPr>
              <a:t>可视化的工作流程</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可视化进行中的</a:t>
            </a:r>
            <a:r>
              <a:rPr lang="zh-CN" altLang="en-US" sz="1400" dirty="0">
                <a:latin typeface="微软雅黑" panose="020B0503020204020204" pitchFamily="34" charset="-122"/>
                <a:ea typeface="微软雅黑" panose="020B0503020204020204" pitchFamily="34" charset="-122"/>
              </a:rPr>
              <a:t>项目，</a:t>
            </a:r>
            <a:r>
              <a:rPr lang="en-US" altLang="zh-CN" sz="1400" dirty="0" err="1">
                <a:latin typeface="微软雅黑" panose="020B0503020204020204" pitchFamily="34" charset="-122"/>
                <a:ea typeface="微软雅黑" panose="020B0503020204020204" pitchFamily="34" charset="-122"/>
              </a:rPr>
              <a:t>管理和改善流程</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定义和可视化流程策略</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提供反馈循环</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通过科学方法协同改进</a:t>
            </a:r>
            <a:r>
              <a:rPr lang="zh-CN" altLang="en-US" sz="1400" dirty="0">
                <a:latin typeface="微软雅黑" panose="020B0503020204020204" pitchFamily="34" charset="-122"/>
                <a:ea typeface="微软雅黑" panose="020B0503020204020204" pitchFamily="34" charset="-122"/>
              </a:rPr>
              <a:t>。看板使团队能够做出更敏捷的决策，从而以创新和高效的方式推进项目。</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zh-CN" altLang="en-US" b="1" dirty="0">
                <a:solidFill>
                  <a:srgbClr val="0070C0"/>
                </a:solidFill>
                <a:latin typeface="Impact" panose="020B0806030902050204" pitchFamily="34" charset="0"/>
                <a:ea typeface="微软雅黑" panose="020B0503020204020204" pitchFamily="34" charset="-122"/>
                <a:sym typeface="+mn-ea"/>
              </a:rPr>
              <a:t>投资估算及收益分析</a:t>
            </a:r>
            <a:r>
              <a:rPr lang="en-US" altLang="zh-CN" b="1" dirty="0">
                <a:solidFill>
                  <a:srgbClr val="0070C0"/>
                </a:solidFill>
                <a:latin typeface="Impact" panose="020B0806030902050204" pitchFamily="34" charset="0"/>
                <a:ea typeface="微软雅黑" panose="020B0503020204020204" pitchFamily="34" charset="-122"/>
                <a:sym typeface="+mn-ea"/>
              </a:rPr>
              <a:t>——</a:t>
            </a:r>
            <a:r>
              <a:rPr lang="zh-CN" altLang="en-US" b="1" dirty="0">
                <a:solidFill>
                  <a:srgbClr val="0070C0"/>
                </a:solidFill>
                <a:latin typeface="Impact" panose="020B0806030902050204" pitchFamily="34" charset="0"/>
                <a:ea typeface="微软雅黑" panose="020B0503020204020204" pitchFamily="34" charset="-122"/>
                <a:sym typeface="+mn-ea"/>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55333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sym typeface="+mn-ea"/>
              </a:rPr>
              <a:t>该项目作为公司内部项目，不具备直接产生项目收益的属性，</a:t>
            </a:r>
            <a:r>
              <a:rPr lang="zh-CN" altLang="en-US" sz="1600" dirty="0">
                <a:latin typeface="微软雅黑" panose="020B0503020204020204" pitchFamily="34" charset="-122"/>
                <a:ea typeface="微软雅黑" panose="020B0503020204020204" pitchFamily="34" charset="-122"/>
                <a:sym typeface="+mn-ea"/>
              </a:rPr>
              <a:t>初始阶段主要作为公司内部的效率提升工具来体现价值；</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sym typeface="+mn-ea"/>
              </a:rPr>
              <a:t>主要优点：</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提供一套项目可视化系统，项目的进展情况一目了然；</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减少跨部门协作间的沟通壁垒；</a:t>
            </a:r>
            <a:endParaRPr lang="zh-CN" altLang="en-US" sz="16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简化工作流程，提高工作效率。</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tags/tag1.xml><?xml version="1.0" encoding="utf-8"?>
<p:tagLst xmlns:p="http://schemas.openxmlformats.org/presentationml/2006/main">
  <p:tag name="KSO_WM_UNIT_PLACING_PICTURE_USER_VIEWPORT" val="{&quot;height&quot;:3150,&quot;width&quot;:6650}"/>
</p:tagLst>
</file>

<file path=ppt/tags/tag2.xml><?xml version="1.0" encoding="utf-8"?>
<p:tagLst xmlns:p="http://schemas.openxmlformats.org/presentationml/2006/main">
  <p:tag name="KSO_WM_UNIT_TABLE_BEAUTIFY" val="smartTable{8b98795e-cbb5-4230-8716-436c8cc8e600}"/>
</p:tagLst>
</file>

<file path=ppt/tags/tag3.xml><?xml version="1.0" encoding="utf-8"?>
<p:tagLst xmlns:p="http://schemas.openxmlformats.org/presentationml/2006/main">
  <p:tag name="KSO_WM_UNIT_TABLE_BEAUTIFY" val="smartTable{75ccac10-bc80-4a99-8032-c1913b2f4b1d}"/>
  <p:tag name="TABLE_ENDDRAG_ORIGIN_RECT" val="545*206"/>
  <p:tag name="TABLE_ENDDRAG_RECT" val="92*145*545*206"/>
</p:tagLst>
</file>

<file path=ppt/tags/tag4.xml><?xml version="1.0" encoding="utf-8"?>
<p:tagLst xmlns:p="http://schemas.openxmlformats.org/presentationml/2006/main">
  <p:tag name="KSO_WM_UNIT_PLACING_PICTURE_USER_VIEWPORT" val="{&quot;height&quot;:4740,&quot;width&quot;:10440}"/>
</p:tagLst>
</file>

<file path=ppt/tags/tag5.xml><?xml version="1.0" encoding="utf-8"?>
<p:tagLst xmlns:p="http://schemas.openxmlformats.org/presentationml/2006/main">
  <p:tag name="KSO_WM_UNIT_TABLE_BEAUTIFY" val="smartTable{7578567b-3fa6-40e8-aef9-d465b850f152}"/>
</p:tagLst>
</file>

<file path=ppt/tags/tag6.xml><?xml version="1.0" encoding="utf-8"?>
<p:tagLst xmlns:p="http://schemas.openxmlformats.org/presentationml/2006/main">
  <p:tag name="KSO_WM_UNIT_TABLE_BEAUTIFY" val="smartTable{e6cf71f6-8b63-4379-adeb-fe91383a5855}"/>
  <p:tag name="TABLE_ENDDRAG_ORIGIN_RECT" val="645*236"/>
  <p:tag name="TABLE_ENDDRAG_RECT" val="32*72*645*236"/>
</p:tagLst>
</file>

<file path=ppt/tags/tag7.xml><?xml version="1.0" encoding="utf-8"?>
<p:tagLst xmlns:p="http://schemas.openxmlformats.org/presentationml/2006/main">
  <p:tag name="KSO_WM_UNIT_TABLE_BEAUTIFY" val="smartTable{36c54f8c-dd3c-486d-ab83-d3d2a997e9c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量云立项汇报材料</Template>
  <TotalTime>0</TotalTime>
  <Words>2951</Words>
  <Application>WPS 演示</Application>
  <PresentationFormat>全屏显示(16:9)</PresentationFormat>
  <Paragraphs>422</Paragraphs>
  <Slides>20</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Arial</vt:lpstr>
      <vt:lpstr>宋体</vt:lpstr>
      <vt:lpstr>Wingdings</vt:lpstr>
      <vt:lpstr>微软雅黑</vt:lpstr>
      <vt:lpstr>Agency FB</vt:lpstr>
      <vt:lpstr>Adobe 宋体 Std L</vt:lpstr>
      <vt:lpstr>Impact</vt:lpstr>
      <vt:lpstr>Arial Unicode MS</vt:lpstr>
      <vt:lpstr>Calibri</vt:lpstr>
      <vt:lpstr>Broadway</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31089</cp:lastModifiedBy>
  <cp:revision>187</cp:revision>
  <cp:lastPrinted>2017-02-05T08:44:00Z</cp:lastPrinted>
  <dcterms:created xsi:type="dcterms:W3CDTF">2019-01-16T05:46:00Z</dcterms:created>
  <dcterms:modified xsi:type="dcterms:W3CDTF">2021-05-24T10:25:32Z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18DD7FEEE0F1411096553A73A6CC01B7</vt:lpwstr>
  </property>
</Properties>
</file>