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542" r:id="rId4"/>
    <p:sldId id="922" r:id="rId5"/>
    <p:sldId id="925" r:id="rId7"/>
    <p:sldId id="761" r:id="rId8"/>
    <p:sldId id="941" r:id="rId9"/>
    <p:sldId id="955" r:id="rId10"/>
    <p:sldId id="768" r:id="rId11"/>
    <p:sldId id="770" r:id="rId12"/>
    <p:sldId id="769" r:id="rId13"/>
    <p:sldId id="926" r:id="rId14"/>
    <p:sldId id="928" r:id="rId15"/>
    <p:sldId id="930" r:id="rId16"/>
    <p:sldId id="931" r:id="rId17"/>
    <p:sldId id="933" r:id="rId18"/>
    <p:sldId id="929" r:id="rId19"/>
    <p:sldId id="927" r:id="rId20"/>
    <p:sldId id="934" r:id="rId21"/>
    <p:sldId id="306" r:id="rId22"/>
  </p:sldIdLst>
  <p:sldSz cx="9144000" cy="5143500" type="screen16x9"/>
  <p:notesSz cx="6797675" cy="992632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8" autoAdjust="0"/>
  </p:normalViewPr>
  <p:slideViewPr>
    <p:cSldViewPr>
      <p:cViewPr varScale="1">
        <p:scale>
          <a:sx n="113" d="100"/>
          <a:sy n="113" d="100"/>
        </p:scale>
        <p:origin x="614" y="101"/>
      </p:cViewPr>
      <p:guideLst>
        <p:guide orient="horz" pos="1614"/>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6" name="内容占位符 5"/>
          <p:cNvSpPr>
            <a:spLocks noGrp="1"/>
          </p:cNvSpPr>
          <p:nvPr>
            <p:ph sz="quarter" idx="4" hasCustomPrompt="1"/>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endParaRPr lang="zh-CN" altLang="en-US" dirty="0"/>
          </a:p>
        </p:txBody>
      </p:sp>
      <p:sp>
        <p:nvSpPr>
          <p:cNvPr id="4" name="文本占位符 3"/>
          <p:cNvSpPr>
            <a:spLocks noGrp="1"/>
          </p:cNvSpPr>
          <p:nvPr>
            <p:ph type="body" sz="half" idx="2" hasCustomPrompt="1"/>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984"/>
            <a:ext cx="6936740" cy="553720"/>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项目看板系统立项汇报材料</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4" name="TextBox 5"/>
          <p:cNvSpPr txBox="1"/>
          <p:nvPr/>
        </p:nvSpPr>
        <p:spPr>
          <a:xfrm>
            <a:off x="6660232" y="4443646"/>
            <a:ext cx="2376264" cy="215265"/>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汇报人：张若愚</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43940" y="987425"/>
            <a:ext cx="7198995" cy="3210560"/>
          </a:xfrm>
          <a:prstGeom prst="rect">
            <a:avLst/>
          </a:prstGeom>
        </p:spPr>
      </p:pic>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395560" y="33986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4163" y="987466"/>
            <a:ext cx="8064896" cy="830997"/>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、产品设计文档、开发计划文档、产品使用手册、产品部署手册</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、项目看板系统软件一套</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custDataLst>
              <p:tags r:id="rId1"/>
            </p:custDataLst>
          </p:nvPr>
        </p:nvGraphicFramePr>
        <p:xfrm>
          <a:off x="418420" y="771550"/>
          <a:ext cx="7458318" cy="2778760"/>
        </p:xfrm>
        <a:graphic>
          <a:graphicData uri="http://schemas.openxmlformats.org/drawingml/2006/table">
            <a:tbl>
              <a:tblPr firstRow="1" bandRow="1">
                <a:tableStyleId>{5C22544A-7EE6-4342-B048-85BDC9FD1C3A}</a:tableStyleId>
              </a:tblPr>
              <a:tblGrid>
                <a:gridCol w="2057718"/>
                <a:gridCol w="5400600"/>
              </a:tblGrid>
              <a:tr h="370840">
                <a:tc>
                  <a:txBody>
                    <a:bodyPr/>
                    <a:lstStyle/>
                    <a:p>
                      <a:r>
                        <a:rPr lang="zh-CN" altLang="en-US" sz="1400" dirty="0">
                          <a:latin typeface="微软雅黑" panose="020B0503020204020204" pitchFamily="34" charset="-122"/>
                          <a:ea typeface="微软雅黑" panose="020B0503020204020204" pitchFamily="34" charset="-122"/>
                        </a:rPr>
                        <a:t>模块</a:t>
                      </a:r>
                      <a:endParaRPr 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功能技术指标</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项目信息可视化模块</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支持用条形图展示项目的进程状态</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支持按照项目的优先级顺序排列</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支持查看项目详细信息的图表</a:t>
                      </a:r>
                      <a:endParaRPr lang="en-US" altLang="zh-CN"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后台管理模块</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支持分角色的权限管理</a:t>
                      </a: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sym typeface="+mn-ea"/>
                        </a:rPr>
                        <a:t>支持添加状态，提前预警会影响项目的事件</a:t>
                      </a:r>
                      <a:endParaRPr lang="zh-CN" altLang="en-US" sz="1400" dirty="0">
                        <a:latin typeface="微软雅黑" panose="020B0503020204020204" pitchFamily="34" charset="-122"/>
                        <a:ea typeface="微软雅黑" panose="020B0503020204020204" pitchFamily="34" charset="-122"/>
                        <a:sym typeface="+mn-ea"/>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支持对项目信息的增删改查功能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支持数据实时保存功能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支持数据源的筛选和导出功能</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539552" y="843558"/>
          <a:ext cx="7560945" cy="1864360"/>
        </p:xfrm>
        <a:graphic>
          <a:graphicData uri="http://schemas.openxmlformats.org/drawingml/2006/table">
            <a:tbl>
              <a:tblPr firstRow="1" bandRow="1">
                <a:tableStyleId>{5C22544A-7EE6-4342-B048-85BDC9FD1C3A}</a:tableStyleId>
              </a:tblPr>
              <a:tblGrid>
                <a:gridCol w="973081"/>
                <a:gridCol w="2411295"/>
                <a:gridCol w="1224136"/>
                <a:gridCol w="2952328"/>
              </a:tblGrid>
              <a:tr h="417529">
                <a:tc>
                  <a:txBody>
                    <a:bodyPr/>
                    <a:lstStyle/>
                    <a:p>
                      <a:r>
                        <a:rPr lang="zh-CN" altLang="en-US" sz="1400" dirty="0">
                          <a:latin typeface="微软雅黑" panose="020B0503020204020204" pitchFamily="34" charset="-122"/>
                          <a:ea typeface="微软雅黑" panose="020B0503020204020204" pitchFamily="34" charset="-122"/>
                        </a:rPr>
                        <a:t>序号</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人员编制</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岗位职责</a:t>
                      </a:r>
                      <a:endParaRPr lang="zh-CN" altLang="en-US" sz="1400" dirty="0">
                        <a:latin typeface="微软雅黑" panose="020B0503020204020204" pitchFamily="34" charset="-122"/>
                        <a:ea typeface="微软雅黑" panose="020B0503020204020204" pitchFamily="34" charset="-122"/>
                      </a:endParaRPr>
                    </a:p>
                  </a:txBody>
                  <a:tcPr/>
                </a:tc>
              </a:tr>
              <a:tr h="363855">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设计页面</a:t>
                      </a:r>
                      <a:endParaRPr lang="zh-CN" altLang="en-US" sz="1400" dirty="0">
                        <a:latin typeface="微软雅黑" panose="020B0503020204020204" pitchFamily="34" charset="-122"/>
                        <a:ea typeface="微软雅黑" panose="020B0503020204020204" pitchFamily="34" charset="-122"/>
                      </a:endParaRPr>
                    </a:p>
                  </a:txBody>
                  <a:tcPr/>
                </a:tc>
              </a:tr>
              <a:tr h="360040">
                <a:tc>
                  <a:txBody>
                    <a:bodyPr/>
                    <a:lstStyle/>
                    <a:p>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前端工程师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前端页面</a:t>
                      </a:r>
                      <a:endParaRPr lang="zh-CN" altLang="en-US" sz="1400" dirty="0">
                        <a:latin typeface="微软雅黑" panose="020B0503020204020204" pitchFamily="34" charset="-122"/>
                        <a:ea typeface="微软雅黑" panose="020B0503020204020204" pitchFamily="34" charset="-122"/>
                      </a:endParaRPr>
                    </a:p>
                  </a:txBody>
                  <a:tcPr/>
                </a:tc>
              </a:tr>
              <a:tr h="203777">
                <a:tc>
                  <a:txBody>
                    <a:bodyPr/>
                    <a:lstStyle/>
                    <a:p>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开发工程师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部署</a:t>
                      </a:r>
                      <a:r>
                        <a:rPr lang="zh-CN" altLang="en-US" sz="1400" dirty="0">
                          <a:latin typeface="微软雅黑" panose="020B0503020204020204" pitchFamily="34" charset="-122"/>
                          <a:ea typeface="微软雅黑" panose="020B0503020204020204" pitchFamily="34" charset="-122"/>
                        </a:rPr>
                        <a:t>服务，开发后端服务</a:t>
                      </a:r>
                      <a:endParaRPr lang="zh-CN" altLang="en-US" sz="1400" dirty="0">
                        <a:latin typeface="微软雅黑" panose="020B0503020204020204" pitchFamily="34" charset="-122"/>
                        <a:ea typeface="微软雅黑" panose="020B0503020204020204" pitchFamily="34" charset="-122"/>
                      </a:endParaRPr>
                    </a:p>
                  </a:txBody>
                  <a:tcPr/>
                </a:tc>
              </a:tr>
              <a:tr h="417529">
                <a:tc>
                  <a:txBody>
                    <a:bodyPr/>
                    <a:lstStyle/>
                    <a:p>
                      <a:r>
                        <a:rPr lang="en-GB" altLang="zh-CN" sz="1400" dirty="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测试工程师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功能测试，性能测试</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5"/>
          <p:cNvGraphicFramePr>
            <a:graphicFrameLocks noGrp="1"/>
          </p:cNvGraphicFramePr>
          <p:nvPr>
            <p:custDataLst>
              <p:tags r:id="rId1"/>
            </p:custDataLst>
          </p:nvPr>
        </p:nvGraphicFramePr>
        <p:xfrm>
          <a:off x="418420" y="915566"/>
          <a:ext cx="8195310" cy="3425825"/>
        </p:xfrm>
        <a:graphic>
          <a:graphicData uri="http://schemas.openxmlformats.org/drawingml/2006/table">
            <a:tbl>
              <a:tblPr firstRow="1" bandRow="1">
                <a:tableStyleId>{5C22544A-7EE6-4342-B048-85BDC9FD1C3A}</a:tableStyleId>
              </a:tblPr>
              <a:tblGrid>
                <a:gridCol w="1787525"/>
                <a:gridCol w="4493260"/>
                <a:gridCol w="1914525"/>
              </a:tblGrid>
              <a:tr h="370840">
                <a:tc>
                  <a:txBody>
                    <a:bodyPr/>
                    <a:lstStyle/>
                    <a:p>
                      <a:pPr algn="ctr"/>
                      <a:r>
                        <a:rPr lang="zh-CN" altLang="en-US" sz="1400" b="1" dirty="0">
                          <a:latin typeface="微软雅黑" panose="020B0503020204020204" pitchFamily="34" charset="-122"/>
                          <a:ea typeface="微软雅黑" panose="020B0503020204020204" pitchFamily="34" charset="-122"/>
                        </a:rPr>
                        <a:t>阶段</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工作内容</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完成时间点</a:t>
                      </a:r>
                      <a:endParaRPr lang="en-US" sz="1400" b="1" dirty="0">
                        <a:latin typeface="微软雅黑" panose="020B0503020204020204" pitchFamily="34" charset="-122"/>
                        <a:ea typeface="微软雅黑" panose="020B0503020204020204" pitchFamily="34" charset="-122"/>
                      </a:endParaRPr>
                    </a:p>
                  </a:txBody>
                  <a:tcPr/>
                </a:tc>
              </a:tr>
              <a:tr h="518160">
                <a:tc>
                  <a:txBody>
                    <a:bodyPr/>
                    <a:lstStyle/>
                    <a:p>
                      <a:pPr algn="ctr"/>
                      <a:r>
                        <a:rPr lang="zh-CN" altLang="en-US" sz="1400" dirty="0">
                          <a:latin typeface="微软雅黑" panose="020B0503020204020204" pitchFamily="34" charset="-122"/>
                          <a:ea typeface="微软雅黑" panose="020B0503020204020204" pitchFamily="34" charset="-122"/>
                        </a:rPr>
                        <a:t>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完成系统功能需求分析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2021-06-13</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软件设计</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完成系统流程设计、架构设计、数据库设计、</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设计等</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2021-06-22</a:t>
                      </a:r>
                      <a:endParaRPr lang="en-US" sz="1400" dirty="0">
                        <a:latin typeface="微软雅黑" panose="020B0503020204020204" pitchFamily="34" charset="-122"/>
                        <a:ea typeface="微软雅黑" panose="020B0503020204020204" pitchFamily="34" charset="-122"/>
                      </a:endParaRPr>
                    </a:p>
                  </a:txBody>
                  <a:tcPr/>
                </a:tc>
              </a:tr>
              <a:tr h="423545">
                <a:tc>
                  <a:txBody>
                    <a:bodyPr/>
                    <a:lstStyle/>
                    <a:p>
                      <a:pPr algn="ctr">
                        <a:buNone/>
                      </a:pPr>
                      <a:r>
                        <a:rPr lang="en-US" altLang="en-US" sz="1400" dirty="0">
                          <a:latin typeface="微软雅黑" panose="020B0503020204020204" pitchFamily="34" charset="-122"/>
                          <a:ea typeface="微软雅黑" panose="020B0503020204020204" pitchFamily="34" charset="-122"/>
                        </a:rPr>
                        <a:t>环境准备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完成开发环境的搭建，测试数据准备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2021-06-27</a:t>
                      </a:r>
                      <a:endParaRPr lang="en-US" altLang="en-US" sz="1400" dirty="0">
                        <a:latin typeface="微软雅黑" panose="020B0503020204020204" pitchFamily="34" charset="-122"/>
                        <a:ea typeface="微软雅黑" panose="020B0503020204020204" pitchFamily="34" charset="-122"/>
                      </a:endParaRPr>
                    </a:p>
                  </a:txBody>
                  <a:tcPr/>
                </a:tc>
              </a:tr>
              <a:tr h="1371600">
                <a:tc>
                  <a:txBody>
                    <a:bodyPr/>
                    <a:lstStyle/>
                    <a:p>
                      <a:pPr algn="ctr"/>
                      <a:r>
                        <a:rPr lang="zh-CN" altLang="en-US" sz="1400" dirty="0">
                          <a:latin typeface="微软雅黑" panose="020B0503020204020204" pitchFamily="34" charset="-122"/>
                          <a:ea typeface="微软雅黑" panose="020B0503020204020204" pitchFamily="34" charset="-122"/>
                        </a:rPr>
                        <a:t>软件开发</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完成项目可视化页面，实现自动按照优先级顺序排列功能和</a:t>
                      </a:r>
                      <a:r>
                        <a:rPr lang="zh-CN" altLang="en-US" sz="1400" dirty="0">
                          <a:latin typeface="微软雅黑" panose="020B0503020204020204" pitchFamily="34" charset="-122"/>
                          <a:ea typeface="微软雅黑" panose="020B0503020204020204" pitchFamily="34" charset="-122"/>
                          <a:sym typeface="+mn-ea"/>
                        </a:rPr>
                        <a:t>支持查看项目详细信息的图表功能</a:t>
                      </a:r>
                      <a:r>
                        <a:rPr lang="zh-CN" altLang="en-US" sz="1400" dirty="0">
                          <a:latin typeface="微软雅黑" panose="020B0503020204020204" pitchFamily="34" charset="-122"/>
                          <a:ea typeface="微软雅黑" panose="020B0503020204020204" pitchFamily="34" charset="-122"/>
                        </a:rPr>
                        <a:t>等；</a:t>
                      </a:r>
                      <a:endParaRPr lang="zh-CN" altLang="en-US"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完成数据实时更新并保存功能</a:t>
                      </a: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完成后台管理功能，包括用户</a:t>
                      </a:r>
                      <a:r>
                        <a:rPr lang="zh-CN" altLang="en-US" sz="1400" dirty="0">
                          <a:latin typeface="微软雅黑" panose="020B0503020204020204" pitchFamily="34" charset="-122"/>
                          <a:ea typeface="微软雅黑" panose="020B0503020204020204" pitchFamily="34" charset="-122"/>
                          <a:sym typeface="+mn-ea"/>
                        </a:rPr>
                        <a:t>权限</a:t>
                      </a:r>
                      <a:r>
                        <a:rPr lang="zh-CN" altLang="en-US" sz="1400" dirty="0">
                          <a:latin typeface="微软雅黑" panose="020B0503020204020204" pitchFamily="34" charset="-122"/>
                          <a:ea typeface="微软雅黑" panose="020B0503020204020204" pitchFamily="34" charset="-122"/>
                        </a:rPr>
                        <a:t>管理，</a:t>
                      </a:r>
                      <a:r>
                        <a:rPr lang="zh-CN" altLang="en-US" sz="1400" dirty="0">
                          <a:latin typeface="微软雅黑" panose="020B0503020204020204" pitchFamily="34" charset="-122"/>
                          <a:ea typeface="微软雅黑" panose="020B0503020204020204" pitchFamily="34" charset="-122"/>
                          <a:sym typeface="+mn-ea"/>
                        </a:rPr>
                        <a:t>项目信息的增删改查功能，</a:t>
                      </a:r>
                      <a:r>
                        <a:rPr lang="zh-CN" altLang="en-US" sz="1400" dirty="0">
                          <a:latin typeface="微软雅黑" panose="020B0503020204020204" pitchFamily="34" charset="-122"/>
                          <a:ea typeface="微软雅黑" panose="020B0503020204020204" pitchFamily="34" charset="-122"/>
                        </a:rPr>
                        <a:t>数据源筛选与导出功能和添加预警状态</a:t>
                      </a:r>
                      <a:r>
                        <a:rPr lang="zh-CN" altLang="en-US" sz="1400" dirty="0">
                          <a:latin typeface="微软雅黑" panose="020B0503020204020204" pitchFamily="34" charset="-122"/>
                          <a:ea typeface="微软雅黑" panose="020B0503020204020204" pitchFamily="34" charset="-122"/>
                        </a:rPr>
                        <a:t>功能等。</a:t>
                      </a:r>
                      <a:endParaRPr lang="en-US" sz="1400" dirty="0">
                        <a:latin typeface="微软雅黑" panose="020B0503020204020204" pitchFamily="34" charset="-122"/>
                        <a:ea typeface="微软雅黑" panose="020B0503020204020204" pitchFamily="34" charset="-122"/>
                      </a:endParaRPr>
                    </a:p>
                  </a:txBody>
                  <a:tcPr/>
                </a:tc>
                <a:tc>
                  <a:txBody>
                    <a:bodyPr/>
                    <a:lstStyle/>
                    <a:p>
                      <a:pPr algn="ctr"/>
                      <a:endParaRPr lang="en-US" sz="1400" dirty="0">
                        <a:latin typeface="微软雅黑" panose="020B0503020204020204" pitchFamily="34" charset="-122"/>
                        <a:ea typeface="微软雅黑" panose="020B0503020204020204" pitchFamily="34" charset="-122"/>
                      </a:endParaRPr>
                    </a:p>
                    <a:p>
                      <a:pPr algn="ctr"/>
                      <a:endParaRPr lang="en-US" sz="1400" dirty="0">
                        <a:latin typeface="微软雅黑" panose="020B0503020204020204" pitchFamily="34" charset="-122"/>
                        <a:ea typeface="微软雅黑" panose="020B0503020204020204" pitchFamily="34" charset="-122"/>
                      </a:endParaRPr>
                    </a:p>
                    <a:p>
                      <a:pPr algn="ctr"/>
                      <a:r>
                        <a:rPr lang="en-US" sz="1400" dirty="0">
                          <a:latin typeface="微软雅黑" panose="020B0503020204020204" pitchFamily="34" charset="-122"/>
                          <a:ea typeface="微软雅黑" panose="020B0503020204020204" pitchFamily="34" charset="-122"/>
                        </a:rPr>
                        <a:t>2021-07-27</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2021-07-31</a:t>
                      </a:r>
                      <a:endParaRPr 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9" name="TextBox 11"/>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81483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前端工程师，</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UI</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工程师等人员资源待确认，存在资源无法按时到位进而影响项目进度的风险。</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b="1" dirty="0">
                <a:latin typeface="微软雅黑" panose="020B0503020204020204" pitchFamily="34" charset="-122"/>
                <a:ea typeface="微软雅黑" panose="020B0503020204020204" pitchFamily="34" charset="-122"/>
                <a:cs typeface="Arial" panose="020B0604020202020204" pitchFamily="34" charset="0"/>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积极和各项目组进行沟通，按照各个项目优先级合理安排人员。</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开发人员对需求理解错误，造成开发功能与要求不一致的风险。</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indent="0">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cs typeface="Arial" panose="020B0604020202020204" pitchFamily="34" charset="0"/>
                <a:sym typeface="+mn-ea"/>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建议需求负责人在需求理解过程中定期发起需求评审，或找到需求接口人、项目负责人和相关开发人员开会讨论一下，如果是需求理解错误这时可以直接得到纠正。</a:t>
            </a:r>
            <a:endParaRPr lang="en-GB"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62246" y="476283"/>
            <a:ext cx="2254170" cy="95313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分析总结</a:t>
            </a:r>
            <a:endParaRPr lang="zh-CN" altLang="en-US" sz="14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45316" y="1235724"/>
            <a:ext cx="2448272" cy="156845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分析总结</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418525" y="699571"/>
            <a:ext cx="8064896" cy="396938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项目背景及需求来源：</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algn="just"/>
            <a:r>
              <a:rPr sz="1400" dirty="0">
                <a:latin typeface="微软雅黑" panose="020B0503020204020204" pitchFamily="34" charset="-122"/>
                <a:ea typeface="微软雅黑" panose="020B0503020204020204" pitchFamily="34" charset="-122"/>
                <a:cs typeface="Arial" panose="020B0604020202020204" pitchFamily="34" charset="0"/>
                <a:sym typeface="+mn-ea"/>
              </a:rPr>
              <a:t>计划开发一个项目看板系统，该系统致力于将公司所有已立项和已开始的项目(订单)归纳在一个可视化系统中，呈现与项目(订单)相关或运营管理相关数据和图表，可帮助相关人员可视化他们的工作，实时了解并掌握项目(订单)的进展情况，并能够对变化做出业务决策，确保项目(订单)的及时交付。</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1979930" y="1203960"/>
            <a:ext cx="4962525" cy="2350770"/>
          </a:xfrm>
          <a:prstGeom prst="rect">
            <a:avLst/>
          </a:prstGeom>
          <a:effectLst>
            <a:outerShdw blurRad="50800" dist="38100" dir="18900000" algn="bl" rotWithShape="0">
              <a:prstClr val="black">
                <a:alpha val="40000"/>
              </a:prstClr>
            </a:outerShdw>
          </a:effectLst>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16840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前台功能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项目信息可视化</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该功能着重体现整体内容的呈现。在一两个版面中将所需信息直观的展现出来。</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系统可做出简单的预警</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例如相同的人员在同一时间被计划安排过多的项目时，该人员的相关信息中会出现风险提示。</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indent="0">
              <a:buFont typeface="Arial" panose="020B0604020202020204" pitchFamily="34" charset="0"/>
              <a:buNone/>
            </a:pP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nvPicPr>
        <p:blipFill>
          <a:blip r:embed="rId1"/>
          <a:stretch>
            <a:fillRect/>
          </a:stretch>
        </p:blipFill>
        <p:spPr>
          <a:xfrm>
            <a:off x="179705" y="1707515"/>
            <a:ext cx="2750185" cy="1712595"/>
          </a:xfrm>
          <a:prstGeom prst="rect">
            <a:avLst/>
          </a:prstGeom>
          <a:effectLst>
            <a:outerShdw blurRad="50800" dist="38100" algn="l" rotWithShape="0">
              <a:prstClr val="black">
                <a:alpha val="40000"/>
              </a:prstClr>
            </a:outerShdw>
          </a:effectLst>
        </p:spPr>
      </p:pic>
      <p:pic>
        <p:nvPicPr>
          <p:cNvPr id="6" name="图片 5"/>
          <p:cNvPicPr>
            <a:picLocks noChangeAspect="1"/>
          </p:cNvPicPr>
          <p:nvPr/>
        </p:nvPicPr>
        <p:blipFill>
          <a:blip r:embed="rId2"/>
          <a:stretch>
            <a:fillRect/>
          </a:stretch>
        </p:blipFill>
        <p:spPr>
          <a:xfrm>
            <a:off x="2844165" y="2931795"/>
            <a:ext cx="6249670" cy="2119630"/>
          </a:xfrm>
          <a:prstGeom prst="rect">
            <a:avLst/>
          </a:prstGeom>
          <a:effectLst>
            <a:outerShdw blurRad="50800" dist="38100" dir="10800000" algn="r" rotWithShape="0">
              <a:prstClr val="black">
                <a:alpha val="40000"/>
              </a:prstClr>
            </a:outerShdw>
          </a:effectLst>
        </p:spPr>
      </p:pic>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95313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后台功能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制定规则</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由项目统筹主要负责对所有已立项和已开始的项目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信息进行录入，具有可修改计划和可修改实施的权限。</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筛选</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导出源数据表格。</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107315" y="1647190"/>
            <a:ext cx="4081780" cy="1713230"/>
          </a:xfrm>
          <a:prstGeom prst="rect">
            <a:avLst/>
          </a:prstGeom>
          <a:effectLst>
            <a:outerShdw blurRad="50800" dist="38100" algn="l" rotWithShape="0">
              <a:prstClr val="black">
                <a:alpha val="40000"/>
              </a:prstClr>
            </a:outerShdw>
          </a:effectLst>
        </p:spPr>
      </p:pic>
      <p:pic>
        <p:nvPicPr>
          <p:cNvPr id="3" name="图片 2"/>
          <p:cNvPicPr>
            <a:picLocks noChangeAspect="1"/>
          </p:cNvPicPr>
          <p:nvPr/>
        </p:nvPicPr>
        <p:blipFill>
          <a:blip r:embed="rId2"/>
          <a:stretch>
            <a:fillRect/>
          </a:stretch>
        </p:blipFill>
        <p:spPr>
          <a:xfrm>
            <a:off x="3636010" y="3360420"/>
            <a:ext cx="5459730" cy="1588135"/>
          </a:xfrm>
          <a:prstGeom prst="rect">
            <a:avLst/>
          </a:prstGeom>
          <a:effectLst>
            <a:outerShdw blurRad="50800" dist="38100" dir="13500000" algn="br" rotWithShape="0">
              <a:prstClr val="black">
                <a:alpha val="40000"/>
              </a:prstClr>
            </a:outerShdw>
          </a:effectLst>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sym typeface="+mn-ea"/>
              </a:rPr>
              <a:t>投资估算及收益分析</a:t>
            </a:r>
            <a:r>
              <a:rPr lang="en-US" altLang="zh-CN" b="1" dirty="0">
                <a:solidFill>
                  <a:srgbClr val="0070C0"/>
                </a:solidFill>
                <a:latin typeface="Impact" panose="020B0806030902050204" pitchFamily="34" charset="0"/>
                <a:ea typeface="微软雅黑" panose="020B0503020204020204" pitchFamily="34" charset="-122"/>
                <a:sym typeface="+mn-ea"/>
              </a:rPr>
              <a:t>——</a:t>
            </a:r>
            <a:r>
              <a:rPr lang="zh-CN" altLang="en-US" b="1" dirty="0">
                <a:solidFill>
                  <a:srgbClr val="0070C0"/>
                </a:solidFill>
                <a:latin typeface="Impact" panose="020B0806030902050204" pitchFamily="34" charset="0"/>
                <a:ea typeface="微软雅黑" panose="020B0503020204020204" pitchFamily="34" charset="-122"/>
                <a:sym typeface="+mn-ea"/>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55333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sym typeface="+mn-ea"/>
              </a:rPr>
              <a:t>该项目作为公司内部项目，不具备直接产生项目收益的属性，</a:t>
            </a:r>
            <a:r>
              <a:rPr lang="zh-CN" altLang="en-US" sz="1600" dirty="0">
                <a:latin typeface="微软雅黑" panose="020B0503020204020204" pitchFamily="34" charset="-122"/>
                <a:ea typeface="微软雅黑" panose="020B0503020204020204" pitchFamily="34" charset="-122"/>
                <a:sym typeface="+mn-ea"/>
              </a:rPr>
              <a:t>初始阶段主要作为公司内部的效率提升工具来体现价值；</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sym typeface="+mn-ea"/>
              </a:rPr>
              <a:t>主要优点：</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提供一套项目可视化系统，项目的进展情况一目了然；</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减少跨部门协作间的沟通壁垒；</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简化工作流程，提高工作效率。</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18465" y="638810"/>
            <a:ext cx="8077835" cy="1019810"/>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表格说明：</a:t>
            </a:r>
            <a:endPar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该项目属于公司内部工具类展示项目，不具有产生直接收益的能力，故收入项均为零；</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algn="l">
              <a:buClrTx/>
              <a:buSzTx/>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人力成本约为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10</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万，成员至少</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4</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人，周期</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个月（</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月）；</a:t>
            </a:r>
            <a:endParaRPr lang="en-US" altLang="zh-CN" sz="17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内容占位符 9"/>
          <p:cNvGraphicFramePr/>
          <p:nvPr>
            <p:custDataLst>
              <p:tags r:id="rId1"/>
            </p:custDataLst>
          </p:nvPr>
        </p:nvGraphicFramePr>
        <p:xfrm>
          <a:off x="909356" y="1844577"/>
          <a:ext cx="6931025" cy="2618105"/>
        </p:xfrm>
        <a:graphic>
          <a:graphicData uri="http://schemas.openxmlformats.org/drawingml/2006/table">
            <a:tbl>
              <a:tblPr firstRow="1" firstCol="1"/>
              <a:tblGrid>
                <a:gridCol w="2962910"/>
                <a:gridCol w="1273810"/>
                <a:gridCol w="1261110"/>
                <a:gridCol w="1433195"/>
              </a:tblGrid>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2022</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2023</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a:t>
                      </a:r>
                      <a:r>
                        <a:rPr lang="en-US" altLang="zh-CN" sz="1400" u="none" strike="noStrike" dirty="0"/>
                        <a:t>1</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成本预测</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8</a:t>
                      </a:r>
                      <a:r>
                        <a:rPr lang="zh-CN" altLang="en-US" sz="1400" b="0" i="0" u="none" strike="noStrike" dirty="0">
                          <a:solidFill>
                            <a:srgbClr val="000000"/>
                          </a:solidFill>
                          <a:latin typeface="微软雅黑" panose="020B0503020204020204" pitchFamily="34" charset="-122"/>
                        </a:rPr>
                        <a:t>万</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9527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endParaRPr lang="zh-CN" altLang="en-US" sz="17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8</a:t>
                      </a:r>
                      <a:r>
                        <a:rPr lang="zh-CN" altLang="en-US" sz="1700" b="1" i="0" u="none" strike="noStrike" dirty="0">
                          <a:solidFill>
                            <a:srgbClr val="000000"/>
                          </a:solidFill>
                          <a:latin typeface="微软雅黑" panose="020B0503020204020204" pitchFamily="34" charset="-122"/>
                        </a:rPr>
                        <a:t>万</a:t>
                      </a:r>
                      <a:endParaRPr lang="zh-CN" altLang="en-US"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bl>
          </a:graphicData>
        </a:graphic>
      </p:graphicFrame>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446145"/>
          </a:xfrm>
          <a:prstGeom prst="rect">
            <a:avLst/>
          </a:prstGeom>
        </p:spPr>
        <p:txBody>
          <a:bodyPr wrap="square">
            <a:spAutoFit/>
          </a:bodyPr>
          <a:lstStyle/>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项目实施的必要性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战略意义</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随着项目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数量的增加，单个项目经理可能同时负责多个项目。这在用人计划和其他安排方面难以做出准确的把控，可能会产生影响项目能否按时交付的现象。将所有信息模块化、可视化，一目了然，项目的进展会更加顺利。</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项目实施的可行性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技术可行性：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对于整体项目而言，实现的核心在于对已有项目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信息的汇总后实现可视化展示以及对数据实现实时增删改查等功能模块的开发。</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经济可行性：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项目的前期投入成本以人员成本为主，直接投入成本较少。</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tags/tag1.xml><?xml version="1.0" encoding="utf-8"?>
<p:tagLst xmlns:p="http://schemas.openxmlformats.org/presentationml/2006/main">
  <p:tag name="KSO_WM_UNIT_PLACING_PICTURE_USER_VIEWPORT" val="{&quot;height&quot;:3150,&quot;width&quot;:6650}"/>
</p:tagLst>
</file>

<file path=ppt/tags/tag2.xml><?xml version="1.0" encoding="utf-8"?>
<p:tagLst xmlns:p="http://schemas.openxmlformats.org/presentationml/2006/main">
  <p:tag name="KSO_WM_UNIT_TABLE_BEAUTIFY" val="smartTable{75ccac10-bc80-4a99-8032-c1913b2f4b1d}"/>
  <p:tag name="TABLE_ENDDRAG_ORIGIN_RECT" val="545*206"/>
  <p:tag name="TABLE_ENDDRAG_RECT" val="92*145*545*206"/>
</p:tagLst>
</file>

<file path=ppt/tags/tag3.xml><?xml version="1.0" encoding="utf-8"?>
<p:tagLst xmlns:p="http://schemas.openxmlformats.org/presentationml/2006/main">
  <p:tag name="KSO_WM_UNIT_TABLE_BEAUTIFY" val="smartTable{7578567b-3fa6-40e8-aef9-d465b850f152}"/>
</p:tagLst>
</file>

<file path=ppt/tags/tag4.xml><?xml version="1.0" encoding="utf-8"?>
<p:tagLst xmlns:p="http://schemas.openxmlformats.org/presentationml/2006/main">
  <p:tag name="KSO_WM_UNIT_TABLE_BEAUTIFY" val="smartTable{36c54f8c-dd3c-486d-ab83-d3d2a997e9c0}"/>
</p:tagLst>
</file>

<file path=ppt/tags/tag5.xml><?xml version="1.0" encoding="utf-8"?>
<p:tagLst xmlns:p="http://schemas.openxmlformats.org/presentationml/2006/main">
  <p:tag name="KSO_WM_UNIT_TABLE_BEAUTIFY" val="smartTable{e6cf71f6-8b63-4379-adeb-fe91383a5855}"/>
  <p:tag name="TABLE_ENDDRAG_ORIGIN_RECT" val="645*236"/>
  <p:tag name="TABLE_ENDDRAG_RECT" val="32*72*645*23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0</TotalTime>
  <Words>1981</Words>
  <Application>WPS 演示</Application>
  <PresentationFormat>全屏显示(16:9)</PresentationFormat>
  <Paragraphs>346</Paragraphs>
  <Slides>18</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微软雅黑</vt:lpstr>
      <vt:lpstr>Agency FB</vt:lpstr>
      <vt:lpstr>Adobe 宋体 Std L</vt:lpstr>
      <vt:lpstr>Impact</vt:lpstr>
      <vt:lpstr>Broadway</vt:lpstr>
      <vt:lpstr>Arial Unicode MS</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31089</cp:lastModifiedBy>
  <cp:revision>195</cp:revision>
  <cp:lastPrinted>2017-02-05T08:44:00Z</cp:lastPrinted>
  <dcterms:created xsi:type="dcterms:W3CDTF">2019-01-16T05:46:00Z</dcterms:created>
  <dcterms:modified xsi:type="dcterms:W3CDTF">2021-06-01T03:42:21Z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3F8D83633B1A4F8690EE9501B3EEB3F9</vt:lpwstr>
  </property>
</Properties>
</file>