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E60-AA8F-4537-A076-7F90C8CC37BB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0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E60-AA8F-4537-A076-7F90C8CC37BB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83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E60-AA8F-4537-A076-7F90C8CC37BB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95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E60-AA8F-4537-A076-7F90C8CC37BB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40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E60-AA8F-4537-A076-7F90C8CC37BB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81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E60-AA8F-4537-A076-7F90C8CC37BB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26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E60-AA8F-4537-A076-7F90C8CC37BB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14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E60-AA8F-4537-A076-7F90C8CC37BB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51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E60-AA8F-4537-A076-7F90C8CC37BB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69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E60-AA8F-4537-A076-7F90C8CC37BB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39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E60-AA8F-4537-A076-7F90C8CC37BB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14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51E60-AA8F-4537-A076-7F90C8CC37BB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01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3F279415-1591-4193-82C8-E3B5E2F073DE}"/>
              </a:ext>
            </a:extLst>
          </p:cNvPr>
          <p:cNvSpPr>
            <a:spLocks noGrp="1"/>
          </p:cNvSpPr>
          <p:nvPr/>
        </p:nvSpPr>
        <p:spPr>
          <a:xfrm>
            <a:off x="898158" y="2348880"/>
            <a:ext cx="7885460" cy="24482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Визуализация </a:t>
            </a:r>
            <a:r>
              <a:rPr lang="ru-RU" dirty="0" smtClean="0"/>
              <a:t>трехмерной динамической сцены с ветром и управляемым освещением</a:t>
            </a:r>
            <a:endParaRPr lang="ru-RU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81AD4820-7013-4944-BB0E-F2F6DB500675}"/>
              </a:ext>
            </a:extLst>
          </p:cNvPr>
          <p:cNvSpPr>
            <a:spLocks noGrp="1"/>
          </p:cNvSpPr>
          <p:nvPr/>
        </p:nvSpPr>
        <p:spPr>
          <a:xfrm>
            <a:off x="139539" y="5157192"/>
            <a:ext cx="9188985" cy="1150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Студентка: Вавилова Варвара Леонидовна ИУ7-54Б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Руководитель: </a:t>
            </a:r>
            <a:r>
              <a:rPr lang="ru-RU" dirty="0" err="1" smtClean="0"/>
              <a:t>Русакова</a:t>
            </a:r>
            <a:r>
              <a:rPr lang="ru-RU" dirty="0" smtClean="0"/>
              <a:t> Зинаида Николаевна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6E4C6C47-7653-4747-A6C5-5F85EE6C6CE7}"/>
              </a:ext>
            </a:extLst>
          </p:cNvPr>
          <p:cNvSpPr txBox="1">
            <a:spLocks/>
          </p:cNvSpPr>
          <p:nvPr/>
        </p:nvSpPr>
        <p:spPr>
          <a:xfrm>
            <a:off x="2313969" y="404664"/>
            <a:ext cx="4840126" cy="1512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/>
              <a:t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(национальный исследовательский университет)» (МГТУ им. Н.Э. Баумана) </a:t>
            </a:r>
          </a:p>
        </p:txBody>
      </p:sp>
      <p:pic>
        <p:nvPicPr>
          <p:cNvPr id="7" name="Picture 2" descr="Picture background">
            <a:extLst>
              <a:ext uri="{FF2B5EF4-FFF2-40B4-BE49-F238E27FC236}">
                <a16:creationId xmlns:lc="http://schemas.openxmlformats.org/drawingml/2006/lockedCanvas" xmlns:a16="http://schemas.microsoft.com/office/drawing/2014/main" xmlns="" id="{4337E024-B2F2-4117-817C-7DB02BB45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8565"/>
            <a:ext cx="1512168" cy="178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6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00808"/>
            <a:ext cx="8424936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Б</a:t>
            </a:r>
            <a:r>
              <a:rPr lang="ru-RU" sz="2400" dirty="0" smtClean="0"/>
              <a:t>ыло проведено 3 исследования:</a:t>
            </a:r>
          </a:p>
          <a:p>
            <a:pPr marL="0" indent="0">
              <a:buNone/>
            </a:pP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зависимость времени загрузки сцены от количества подсолнухов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зависимость времени загрузки сцены от размеров сцены</a:t>
            </a:r>
            <a:r>
              <a:rPr lang="en-US" sz="2400" dirty="0" smtClean="0"/>
              <a:t>;</a:t>
            </a:r>
            <a:r>
              <a:rPr lang="ru-RU" sz="24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зависимость загруженности процессора от количества подсолнухов.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6459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Зависимость времени загрузки сцены от количества подсолнухов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233264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Зависимость времени загрузки сцены от размеров сцены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2"/>
            <a:ext cx="7272808" cy="4795335"/>
          </a:xfrm>
        </p:spPr>
      </p:pic>
    </p:spTree>
    <p:extLst>
      <p:ext uri="{BB962C8B-B14F-4D97-AF65-F5344CB8AC3E}">
        <p14:creationId xmlns:p14="http://schemas.microsoft.com/office/powerpoint/2010/main" val="14008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Зависимость загруженности процессора от количества подсолнухов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14048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07288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В</a:t>
            </a:r>
            <a:r>
              <a:rPr lang="en-US" sz="2400" dirty="0" smtClean="0"/>
              <a:t> </a:t>
            </a:r>
            <a:r>
              <a:rPr lang="ru-RU" sz="2400" dirty="0" smtClean="0"/>
              <a:t>ходе выполненной курсовой работы была достигнута поставленная цель: разработано программное обеспечение для построения трёхмерной динамической сцены, состоящей из поля подсолнухов и источника света.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Также были решены все задачи</a:t>
            </a:r>
            <a:r>
              <a:rPr lang="en-US" sz="2400" dirty="0" smtClean="0"/>
              <a:t>: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проанализирована предметная область;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проанализированы существующие подходы и алгоритмы для моделирования и визуализации природных объектов;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выбраны средства реализации ПО;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создано программное обеспечение;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создана систему освещения;</a:t>
            </a:r>
          </a:p>
          <a:p>
            <a:pPr marL="457200" indent="-457200">
              <a:buAutoNum type="arabicParenR"/>
            </a:pPr>
            <a:r>
              <a:rPr lang="ru-RU" sz="2400" dirty="0"/>
              <a:t>р</a:t>
            </a:r>
            <a:r>
              <a:rPr lang="ru-RU" sz="2400" dirty="0" smtClean="0"/>
              <a:t>азработан пользовательский интерфейс;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проведено тестирование и исследование разработанного программного обеспечения для оценки его производительности.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278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07288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 smtClean="0"/>
              <a:t>Цель </a:t>
            </a:r>
            <a:r>
              <a:rPr lang="ru-RU" sz="2400" dirty="0" smtClean="0"/>
              <a:t>- разработать ПО для построения трёхмерной динамической сцены, состоящей из поля подсолнухов и источника света.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b="1" dirty="0" smtClean="0"/>
              <a:t>Задачи</a:t>
            </a:r>
            <a:r>
              <a:rPr lang="ru-RU" sz="2400" dirty="0" smtClean="0"/>
              <a:t>:</a:t>
            </a:r>
            <a:endParaRPr lang="ru-RU" sz="2400" dirty="0"/>
          </a:p>
          <a:p>
            <a:pPr marL="457200" indent="-457200">
              <a:buAutoNum type="arabicParenR"/>
            </a:pPr>
            <a:r>
              <a:rPr lang="ru-RU" sz="2400" dirty="0" smtClean="0"/>
              <a:t>проанализировать предметную область;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проанализировать существующие подходы и алгоритмы для моделирования и визуализации природных объектов;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выбрать средства реализации ПО;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создать программное обеспечение;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создать систему освещения, которая будет изменяться в зависимости от времени суток, заданного пользователем;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разработать пользовательский интерфейс для настройки параметров сцены;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провести тестирование и исследование разработанного программного обеспечения для оценки его производительности.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8871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Формализованная поставка задачи генерации кадра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259326" cy="277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7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/>
              <a:t>Объекты сцены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07288" cy="53285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Подсолнухи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Поле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Источник света (солнце)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Наблюдатель (камера)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36" b="100000" l="988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84688"/>
            <a:ext cx="8007070" cy="422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16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spc="-10" dirty="0" smtClean="0"/>
              <a:t>Выбор трехмерной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88840"/>
            <a:ext cx="5328592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Для визуализации поля с подсолнухами было выбрано полигональное 3D-моделирование.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/>
              <a:t>В качестве основы для подсолнухов была выбрана 3D-модель, доступная в открытом доступе в формате FBX. 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81" r="898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71815"/>
            <a:ext cx="6048672" cy="620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4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Логика работы </a:t>
            </a:r>
            <a:r>
              <a:rPr lang="ru-RU" dirty="0"/>
              <a:t>с </a:t>
            </a:r>
            <a:r>
              <a:rPr lang="ru-RU" dirty="0" smtClean="0"/>
              <a:t>моделью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00808"/>
            <a:ext cx="5184576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Подсолнух представлен как </a:t>
            </a:r>
            <a:r>
              <a:rPr lang="ru-RU" sz="2400" dirty="0" smtClean="0"/>
              <a:t>3D-модель, </a:t>
            </a:r>
            <a:r>
              <a:rPr lang="ru-RU" sz="2400" dirty="0"/>
              <a:t>состоящая из:</a:t>
            </a:r>
          </a:p>
          <a:p>
            <a:pPr lvl="1"/>
            <a:r>
              <a:rPr lang="ru-RU" sz="2400" dirty="0" smtClean="0"/>
              <a:t>вершин</a:t>
            </a:r>
            <a:r>
              <a:rPr lang="en-US" sz="2400" dirty="0" smtClean="0"/>
              <a:t>;</a:t>
            </a:r>
            <a:endParaRPr lang="ru-RU" sz="2400" dirty="0"/>
          </a:p>
          <a:p>
            <a:pPr lvl="1"/>
            <a:r>
              <a:rPr lang="ru-RU" sz="2400" dirty="0" smtClean="0"/>
              <a:t>нормалей</a:t>
            </a:r>
            <a:r>
              <a:rPr lang="en-US" sz="2400" dirty="0" smtClean="0"/>
              <a:t>;</a:t>
            </a:r>
          </a:p>
          <a:p>
            <a:pPr lvl="1"/>
            <a:r>
              <a:rPr lang="ru-RU" sz="2400" dirty="0" smtClean="0"/>
              <a:t>текстур</a:t>
            </a:r>
            <a:r>
              <a:rPr lang="en-US" sz="2400" dirty="0"/>
              <a:t>;</a:t>
            </a:r>
            <a:endParaRPr lang="ru-RU" sz="2400" dirty="0" smtClean="0"/>
          </a:p>
          <a:p>
            <a:pPr lvl="1"/>
            <a:r>
              <a:rPr lang="ru-RU" sz="2400" dirty="0" smtClean="0"/>
              <a:t>костей.</a:t>
            </a:r>
          </a:p>
          <a:p>
            <a:pPr lvl="1"/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UV-развертка</a:t>
            </a:r>
            <a:r>
              <a:rPr lang="ru-RU" sz="2400" dirty="0"/>
              <a:t>: позволяет </a:t>
            </a:r>
            <a:r>
              <a:rPr lang="ru-RU" sz="2400" dirty="0" smtClean="0"/>
              <a:t>накладывать </a:t>
            </a:r>
            <a:r>
              <a:rPr lang="ru-RU" sz="2400" dirty="0"/>
              <a:t>текстуру </a:t>
            </a:r>
            <a:r>
              <a:rPr lang="ru-RU" sz="2400" dirty="0" smtClean="0"/>
              <a:t>на модель.</a:t>
            </a:r>
            <a:endParaRPr lang="ru-RU" sz="2400" dirty="0"/>
          </a:p>
        </p:txBody>
      </p:sp>
      <p:pic>
        <p:nvPicPr>
          <p:cNvPr id="5122" name="Picture 2" descr="C:\course_cg_f\report\images\Blend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3" r="24879" b="16374"/>
          <a:stretch/>
        </p:blipFill>
        <p:spPr bwMode="auto">
          <a:xfrm>
            <a:off x="4932040" y="1351304"/>
            <a:ext cx="3768696" cy="469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1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spc="-10" dirty="0" smtClean="0"/>
              <a:t>Механизм работы костей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44824"/>
            <a:ext cx="8496944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Создание скелета: </a:t>
            </a:r>
            <a:r>
              <a:rPr lang="ru-RU" sz="2400" dirty="0" smtClean="0"/>
              <a:t>у модели есть набор костей, которые соединены между собой суставами. 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b="1" dirty="0" smtClean="0"/>
              <a:t>Привязка модели (</a:t>
            </a:r>
            <a:r>
              <a:rPr lang="ru-RU" sz="2400" b="1" dirty="0" err="1" smtClean="0"/>
              <a:t>скиннинг</a:t>
            </a:r>
            <a:r>
              <a:rPr lang="ru-RU" sz="2400" b="1" dirty="0" smtClean="0"/>
              <a:t>): </a:t>
            </a:r>
            <a:r>
              <a:rPr lang="ru-RU" sz="2400" dirty="0" smtClean="0"/>
              <a:t>модель привязывается к скелету - каждая вершина модели привязана к определённой кости. 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b="1" dirty="0" smtClean="0"/>
              <a:t>Анимация: </a:t>
            </a:r>
            <a:r>
              <a:rPr lang="ru-RU" sz="2400" dirty="0" smtClean="0"/>
              <a:t>движения костей определяются с помощью ключевых кадров, которые задают положение и вращение костей в определенные моменты времени.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634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00808"/>
            <a:ext cx="8424936" cy="4824536"/>
          </a:xfrm>
        </p:spPr>
        <p:txBody>
          <a:bodyPr>
            <a:normAutofit/>
          </a:bodyPr>
          <a:lstStyle/>
          <a:p>
            <a:r>
              <a:rPr lang="ru-RU" sz="2400" b="1" dirty="0"/>
              <a:t>Язык программирования</a:t>
            </a:r>
            <a:r>
              <a:rPr lang="ru-RU" sz="2400" dirty="0"/>
              <a:t>: C#</a:t>
            </a:r>
          </a:p>
          <a:p>
            <a:r>
              <a:rPr lang="ru-RU" sz="2400" b="1" dirty="0"/>
              <a:t>Среда разработки</a:t>
            </a:r>
            <a:r>
              <a:rPr lang="ru-RU" sz="2400" dirty="0"/>
              <a:t>: </a:t>
            </a:r>
            <a:r>
              <a:rPr lang="ru-RU" sz="2400" dirty="0" err="1"/>
              <a:t>JetBrains</a:t>
            </a:r>
            <a:r>
              <a:rPr lang="ru-RU" sz="2400" dirty="0"/>
              <a:t> </a:t>
            </a:r>
            <a:r>
              <a:rPr lang="ru-RU" sz="2400" dirty="0" err="1"/>
              <a:t>Rider</a:t>
            </a:r>
            <a:endParaRPr lang="ru-RU" sz="2400" dirty="0"/>
          </a:p>
          <a:p>
            <a:r>
              <a:rPr lang="ru-RU" sz="2400" b="1" dirty="0"/>
              <a:t>Графический </a:t>
            </a:r>
            <a:r>
              <a:rPr lang="ru-RU" sz="2400" b="1" dirty="0" err="1"/>
              <a:t>фреймворк</a:t>
            </a:r>
            <a:r>
              <a:rPr lang="ru-RU" sz="2400" dirty="0" smtClean="0"/>
              <a:t>: </a:t>
            </a:r>
            <a:r>
              <a:rPr lang="en-US" sz="2400" dirty="0"/>
              <a:t>Windows Presentation Foundation </a:t>
            </a:r>
            <a:r>
              <a:rPr lang="ru-RU" sz="2400" dirty="0" smtClean="0"/>
              <a:t>(WPF)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297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04448" cy="1143000"/>
          </a:xfrm>
        </p:spPr>
        <p:txBody>
          <a:bodyPr>
            <a:normAutofit/>
          </a:bodyPr>
          <a:lstStyle/>
          <a:p>
            <a:r>
              <a:rPr lang="ru-RU" dirty="0"/>
              <a:t>Пример графического интерфейса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0" y="1555360"/>
            <a:ext cx="8129165" cy="4570803"/>
          </a:xfrm>
        </p:spPr>
      </p:pic>
    </p:spTree>
    <p:extLst>
      <p:ext uri="{BB962C8B-B14F-4D97-AF65-F5344CB8AC3E}">
        <p14:creationId xmlns:p14="http://schemas.microsoft.com/office/powerpoint/2010/main" val="26701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415</Words>
  <Application>Microsoft Office PowerPoint</Application>
  <PresentationFormat>Экран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Цель и задачи</vt:lpstr>
      <vt:lpstr>Формализованная поставка задачи генерации кадра </vt:lpstr>
      <vt:lpstr>Объекты сцены</vt:lpstr>
      <vt:lpstr>Выбор трехмерной модели</vt:lpstr>
      <vt:lpstr>Логика работы с моделью</vt:lpstr>
      <vt:lpstr>Механизм работы костей</vt:lpstr>
      <vt:lpstr>Средства реализации</vt:lpstr>
      <vt:lpstr>Пример графического интерфейса</vt:lpstr>
      <vt:lpstr>Исследования</vt:lpstr>
      <vt:lpstr>Зависимость времени загрузки сцены от количества подсолнухов</vt:lpstr>
      <vt:lpstr>Зависимость времени загрузки сцены от размеров сцены</vt:lpstr>
      <vt:lpstr>Зависимость загруженности процессора от количества подсолнухов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Варвара Вавилова</dc:creator>
  <cp:lastModifiedBy>Варвара Вавилова</cp:lastModifiedBy>
  <cp:revision>11</cp:revision>
  <dcterms:created xsi:type="dcterms:W3CDTF">2025-03-01T00:23:43Z</dcterms:created>
  <dcterms:modified xsi:type="dcterms:W3CDTF">2025-03-01T03:03:08Z</dcterms:modified>
</cp:coreProperties>
</file>