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9" r:id="rId3"/>
    <p:sldId id="272" r:id="rId4"/>
    <p:sldId id="273" r:id="rId5"/>
    <p:sldId id="271" r:id="rId6"/>
    <p:sldId id="274" r:id="rId7"/>
    <p:sldId id="276" r:id="rId8"/>
    <p:sldId id="279" r:id="rId9"/>
    <p:sldId id="277" r:id="rId10"/>
    <p:sldId id="270" r:id="rId11"/>
    <p:sldId id="280" r:id="rId12"/>
    <p:sldId id="281" r:id="rId13"/>
    <p:sldId id="282" r:id="rId14"/>
    <p:sldId id="283"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2D8F925-09D4-446C-AE24-B40FEAB4DACB}">
          <p14:sldIdLst>
            <p14:sldId id="256"/>
            <p14:sldId id="259"/>
            <p14:sldId id="272"/>
            <p14:sldId id="273"/>
            <p14:sldId id="271"/>
            <p14:sldId id="274"/>
          </p14:sldIdLst>
        </p14:section>
        <p14:section name="Analytics" id="{6757637C-E67C-461C-A0B2-AE2D22F0D8EE}">
          <p14:sldIdLst>
            <p14:sldId id="276"/>
            <p14:sldId id="279"/>
            <p14:sldId id="277"/>
          </p14:sldIdLst>
        </p14:section>
        <p14:section name="Embeddings" id="{80A9F29C-0978-49F5-B5F4-66432C712E66}">
          <p14:sldIdLst>
            <p14:sldId id="270"/>
            <p14:sldId id="280"/>
            <p14:sldId id="281"/>
            <p14:sldId id="282"/>
            <p14:sldId id="283"/>
          </p14:sldIdLst>
        </p14:section>
        <p14:section name="Conclusion" id="{F6BD186B-C377-4171-A141-DD682AD1DB4C}">
          <p14:sldIdLst>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63" autoAdjust="0"/>
    <p:restoredTop sz="96127" autoAdjust="0"/>
  </p:normalViewPr>
  <p:slideViewPr>
    <p:cSldViewPr snapToGrid="0">
      <p:cViewPr>
        <p:scale>
          <a:sx n="110" d="100"/>
          <a:sy n="110" d="100"/>
        </p:scale>
        <p:origin x="34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8E76A-2E41-48C4-ADA8-540A51582939}" type="datetimeFigureOut">
              <a:rPr lang="en-US" smtClean="0"/>
              <a:t>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FEDC7E-8DBE-4295-A413-BC285D66FFBD}" type="slidenum">
              <a:rPr lang="en-US" smtClean="0"/>
              <a:t>‹#›</a:t>
            </a:fld>
            <a:endParaRPr lang="en-US"/>
          </a:p>
        </p:txBody>
      </p:sp>
    </p:spTree>
    <p:extLst>
      <p:ext uri="{BB962C8B-B14F-4D97-AF65-F5344CB8AC3E}">
        <p14:creationId xmlns:p14="http://schemas.microsoft.com/office/powerpoint/2010/main" val="22384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FEDC7E-8DBE-4295-A413-BC285D66FFBD}" type="slidenum">
              <a:rPr lang="en-US" smtClean="0"/>
              <a:t>1</a:t>
            </a:fld>
            <a:endParaRPr lang="en-US"/>
          </a:p>
        </p:txBody>
      </p:sp>
    </p:spTree>
    <p:extLst>
      <p:ext uri="{BB962C8B-B14F-4D97-AF65-F5344CB8AC3E}">
        <p14:creationId xmlns:p14="http://schemas.microsoft.com/office/powerpoint/2010/main" val="3189119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FEDC7E-8DBE-4295-A413-BC285D66FFBD}" type="slidenum">
              <a:rPr lang="en-US" smtClean="0"/>
              <a:t>5</a:t>
            </a:fld>
            <a:endParaRPr lang="en-US"/>
          </a:p>
        </p:txBody>
      </p:sp>
    </p:spTree>
    <p:extLst>
      <p:ext uri="{BB962C8B-B14F-4D97-AF65-F5344CB8AC3E}">
        <p14:creationId xmlns:p14="http://schemas.microsoft.com/office/powerpoint/2010/main" val="2730469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CF060E-A893-43C9-BE5C-9FF2AA79A19B}" type="datetime1">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DE46D-73D4-420B-A66A-9E3B2783BD10}" type="slidenum">
              <a:rPr lang="en-US" smtClean="0"/>
              <a:t>‹#›</a:t>
            </a:fld>
            <a:endParaRPr lang="en-US"/>
          </a:p>
        </p:txBody>
      </p:sp>
    </p:spTree>
    <p:extLst>
      <p:ext uri="{BB962C8B-B14F-4D97-AF65-F5344CB8AC3E}">
        <p14:creationId xmlns:p14="http://schemas.microsoft.com/office/powerpoint/2010/main" val="941487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E29483-3E9B-4B29-ACA8-FA083903928E}" type="datetime1">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DE46D-73D4-420B-A66A-9E3B2783BD10}" type="slidenum">
              <a:rPr lang="en-US" smtClean="0"/>
              <a:t>‹#›</a:t>
            </a:fld>
            <a:endParaRPr lang="en-US"/>
          </a:p>
        </p:txBody>
      </p:sp>
    </p:spTree>
    <p:extLst>
      <p:ext uri="{BB962C8B-B14F-4D97-AF65-F5344CB8AC3E}">
        <p14:creationId xmlns:p14="http://schemas.microsoft.com/office/powerpoint/2010/main" val="182299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ABA818-131C-45D9-BC76-0C2038FE40E3}" type="datetime1">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DE46D-73D4-420B-A66A-9E3B2783BD10}" type="slidenum">
              <a:rPr lang="en-US" smtClean="0"/>
              <a:t>‹#›</a:t>
            </a:fld>
            <a:endParaRPr lang="en-US"/>
          </a:p>
        </p:txBody>
      </p:sp>
    </p:spTree>
    <p:extLst>
      <p:ext uri="{BB962C8B-B14F-4D97-AF65-F5344CB8AC3E}">
        <p14:creationId xmlns:p14="http://schemas.microsoft.com/office/powerpoint/2010/main" val="344490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09EAC9-EA34-4ECF-8BD1-B900E1B4B552}" type="datetime1">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DE46D-73D4-420B-A66A-9E3B2783BD10}" type="slidenum">
              <a:rPr lang="en-US" smtClean="0"/>
              <a:t>‹#›</a:t>
            </a:fld>
            <a:endParaRPr lang="en-US"/>
          </a:p>
        </p:txBody>
      </p:sp>
    </p:spTree>
    <p:extLst>
      <p:ext uri="{BB962C8B-B14F-4D97-AF65-F5344CB8AC3E}">
        <p14:creationId xmlns:p14="http://schemas.microsoft.com/office/powerpoint/2010/main" val="190870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F3E450-4CEF-408D-AE6C-9D2F3351EF17}" type="datetime1">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DE46D-73D4-420B-A66A-9E3B2783BD10}" type="slidenum">
              <a:rPr lang="en-US" smtClean="0"/>
              <a:t>‹#›</a:t>
            </a:fld>
            <a:endParaRPr lang="en-US"/>
          </a:p>
        </p:txBody>
      </p:sp>
    </p:spTree>
    <p:extLst>
      <p:ext uri="{BB962C8B-B14F-4D97-AF65-F5344CB8AC3E}">
        <p14:creationId xmlns:p14="http://schemas.microsoft.com/office/powerpoint/2010/main" val="333231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FA5CA3-0B7B-4FFF-8DE8-872F3898D1C2}" type="datetime1">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DE46D-73D4-420B-A66A-9E3B2783BD10}" type="slidenum">
              <a:rPr lang="en-US" smtClean="0"/>
              <a:t>‹#›</a:t>
            </a:fld>
            <a:endParaRPr lang="en-US"/>
          </a:p>
        </p:txBody>
      </p:sp>
    </p:spTree>
    <p:extLst>
      <p:ext uri="{BB962C8B-B14F-4D97-AF65-F5344CB8AC3E}">
        <p14:creationId xmlns:p14="http://schemas.microsoft.com/office/powerpoint/2010/main" val="1605735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59ADA4-000E-4AE9-A4CB-47166278C40B}" type="datetime1">
              <a:rPr lang="en-US" smtClean="0"/>
              <a:t>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EDE46D-73D4-420B-A66A-9E3B2783BD10}" type="slidenum">
              <a:rPr lang="en-US" smtClean="0"/>
              <a:t>‹#›</a:t>
            </a:fld>
            <a:endParaRPr lang="en-US"/>
          </a:p>
        </p:txBody>
      </p:sp>
    </p:spTree>
    <p:extLst>
      <p:ext uri="{BB962C8B-B14F-4D97-AF65-F5344CB8AC3E}">
        <p14:creationId xmlns:p14="http://schemas.microsoft.com/office/powerpoint/2010/main" val="2205906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D26D03-A6FB-46A0-8BB8-513B2255CDB6}" type="datetime1">
              <a:rPr lang="en-US" smtClean="0"/>
              <a:t>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EDE46D-73D4-420B-A66A-9E3B2783BD10}" type="slidenum">
              <a:rPr lang="en-US" smtClean="0"/>
              <a:t>‹#›</a:t>
            </a:fld>
            <a:endParaRPr lang="en-US"/>
          </a:p>
        </p:txBody>
      </p:sp>
    </p:spTree>
    <p:extLst>
      <p:ext uri="{BB962C8B-B14F-4D97-AF65-F5344CB8AC3E}">
        <p14:creationId xmlns:p14="http://schemas.microsoft.com/office/powerpoint/2010/main" val="2565288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04FBE-06D0-45A8-9E35-AFC4FD743620}" type="datetime1">
              <a:rPr lang="en-US" smtClean="0"/>
              <a:t>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EDE46D-73D4-420B-A66A-9E3B2783BD10}" type="slidenum">
              <a:rPr lang="en-US" smtClean="0"/>
              <a:t>‹#›</a:t>
            </a:fld>
            <a:endParaRPr lang="en-US"/>
          </a:p>
        </p:txBody>
      </p:sp>
    </p:spTree>
    <p:extLst>
      <p:ext uri="{BB962C8B-B14F-4D97-AF65-F5344CB8AC3E}">
        <p14:creationId xmlns:p14="http://schemas.microsoft.com/office/powerpoint/2010/main" val="96243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3137E5-727E-4B92-9304-CA2C5230A1BE}" type="datetime1">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DE46D-73D4-420B-A66A-9E3B2783BD10}" type="slidenum">
              <a:rPr lang="en-US" smtClean="0"/>
              <a:t>‹#›</a:t>
            </a:fld>
            <a:endParaRPr lang="en-US"/>
          </a:p>
        </p:txBody>
      </p:sp>
    </p:spTree>
    <p:extLst>
      <p:ext uri="{BB962C8B-B14F-4D97-AF65-F5344CB8AC3E}">
        <p14:creationId xmlns:p14="http://schemas.microsoft.com/office/powerpoint/2010/main" val="1853898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4CF0A5-E681-44A0-9909-3DFBE1F90B76}" type="datetime1">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DE46D-73D4-420B-A66A-9E3B2783BD10}" type="slidenum">
              <a:rPr lang="en-US" smtClean="0"/>
              <a:t>‹#›</a:t>
            </a:fld>
            <a:endParaRPr lang="en-US"/>
          </a:p>
        </p:txBody>
      </p:sp>
    </p:spTree>
    <p:extLst>
      <p:ext uri="{BB962C8B-B14F-4D97-AF65-F5344CB8AC3E}">
        <p14:creationId xmlns:p14="http://schemas.microsoft.com/office/powerpoint/2010/main" val="1540892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F1FB6B-68F3-4326-81FF-41B68418E3C6}" type="datetime1">
              <a:rPr lang="en-US" smtClean="0"/>
              <a:t>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EDE46D-73D4-420B-A66A-9E3B2783BD10}" type="slidenum">
              <a:rPr lang="en-US" smtClean="0"/>
              <a:t>‹#›</a:t>
            </a:fld>
            <a:endParaRPr lang="en-US"/>
          </a:p>
        </p:txBody>
      </p:sp>
    </p:spTree>
    <p:extLst>
      <p:ext uri="{BB962C8B-B14F-4D97-AF65-F5344CB8AC3E}">
        <p14:creationId xmlns:p14="http://schemas.microsoft.com/office/powerpoint/2010/main" val="3089827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2389" y="2256809"/>
            <a:ext cx="2272395" cy="2272395"/>
          </a:xfrm>
          <a:prstGeom prst="rect">
            <a:avLst/>
          </a:prstGeom>
        </p:spPr>
      </p:pic>
      <p:sp>
        <p:nvSpPr>
          <p:cNvPr id="2" name="Title 1"/>
          <p:cNvSpPr>
            <a:spLocks noGrp="1"/>
          </p:cNvSpPr>
          <p:nvPr>
            <p:ph type="ctrTitle"/>
          </p:nvPr>
        </p:nvSpPr>
        <p:spPr>
          <a:xfrm>
            <a:off x="1378067" y="390033"/>
            <a:ext cx="9144000" cy="2387600"/>
          </a:xfrm>
        </p:spPr>
        <p:txBody>
          <a:bodyPr>
            <a:noAutofit/>
          </a:bodyPr>
          <a:lstStyle/>
          <a:p>
            <a:r>
              <a:rPr lang="en-US" b="1" dirty="0"/>
              <a:t>Panama Papers Analysis</a:t>
            </a:r>
            <a:r>
              <a:rPr lang="en-US" dirty="0"/>
              <a:t/>
            </a:r>
            <a:br>
              <a:rPr lang="en-US" dirty="0"/>
            </a:br>
            <a:r>
              <a:rPr lang="en-US" sz="2000" i="1" dirty="0"/>
              <a:t>through </a:t>
            </a:r>
            <a:r>
              <a:rPr lang="en-US" sz="2000" b="1" i="1" dirty="0"/>
              <a:t>Graph Analytics </a:t>
            </a:r>
            <a:r>
              <a:rPr lang="en-US" sz="2000" i="1" dirty="0"/>
              <a:t>and </a:t>
            </a:r>
            <a:r>
              <a:rPr lang="en-US" sz="2000" b="1" i="1" dirty="0"/>
              <a:t>Embeddings</a:t>
            </a:r>
            <a:r>
              <a:rPr lang="en-US" sz="2000" dirty="0"/>
              <a:t/>
            </a:r>
            <a:br>
              <a:rPr lang="en-US" sz="2000" dirty="0"/>
            </a:br>
            <a:endParaRPr lang="en-US" sz="4400" dirty="0"/>
          </a:p>
        </p:txBody>
      </p:sp>
      <p:sp>
        <p:nvSpPr>
          <p:cNvPr id="3" name="Subtitle 2"/>
          <p:cNvSpPr>
            <a:spLocks noGrp="1"/>
          </p:cNvSpPr>
          <p:nvPr>
            <p:ph type="subTitle" idx="1"/>
          </p:nvPr>
        </p:nvSpPr>
        <p:spPr>
          <a:xfrm>
            <a:off x="1518102" y="4630300"/>
            <a:ext cx="8860971" cy="347881"/>
          </a:xfrm>
        </p:spPr>
        <p:txBody>
          <a:bodyPr>
            <a:noAutofit/>
          </a:bodyPr>
          <a:lstStyle/>
          <a:p>
            <a:r>
              <a:rPr lang="en-US" sz="1600" b="1" dirty="0">
                <a:latin typeface="+mj-lt"/>
                <a:ea typeface="+mj-ea"/>
                <a:cs typeface="+mj-cs"/>
              </a:rPr>
              <a:t>c</a:t>
            </a:r>
            <a:r>
              <a:rPr lang="en-US" sz="1600" b="1" dirty="0" smtClean="0">
                <a:latin typeface="+mj-lt"/>
                <a:ea typeface="+mj-ea"/>
                <a:cs typeface="+mj-cs"/>
              </a:rPr>
              <a:t>s484 - </a:t>
            </a:r>
            <a:r>
              <a:rPr lang="en-US" sz="1600" b="1" dirty="0" smtClean="0">
                <a:latin typeface="+mj-lt"/>
                <a:ea typeface="+mj-ea"/>
                <a:cs typeface="+mj-cs"/>
              </a:rPr>
              <a:t>Complex </a:t>
            </a:r>
            <a:r>
              <a:rPr lang="en-US" sz="1600" b="1" dirty="0">
                <a:latin typeface="+mj-lt"/>
                <a:ea typeface="+mj-ea"/>
                <a:cs typeface="+mj-cs"/>
              </a:rPr>
              <a:t>Networks Dynamics</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8269" y="390033"/>
            <a:ext cx="1714855" cy="171340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4478" y="5398754"/>
            <a:ext cx="1154663" cy="1154663"/>
          </a:xfrm>
          <a:prstGeom prst="rect">
            <a:avLst/>
          </a:prstGeom>
        </p:spPr>
      </p:pic>
      <p:pic>
        <p:nvPicPr>
          <p:cNvPr id="14" name="Picture 13"/>
          <p:cNvPicPr>
            <a:picLocks noChangeAspect="1"/>
          </p:cNvPicPr>
          <p:nvPr/>
        </p:nvPicPr>
        <p:blipFill>
          <a:blip r:embed="rId6"/>
          <a:stretch>
            <a:fillRect/>
          </a:stretch>
        </p:blipFill>
        <p:spPr>
          <a:xfrm>
            <a:off x="4783209" y="5593555"/>
            <a:ext cx="2333713" cy="765062"/>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80990" y="5476305"/>
            <a:ext cx="2497494" cy="1126474"/>
          </a:xfrm>
          <a:prstGeom prst="rect">
            <a:avLst/>
          </a:prstGeom>
        </p:spPr>
      </p:pic>
      <p:sp>
        <p:nvSpPr>
          <p:cNvPr id="5" name="TextBox 4"/>
          <p:cNvSpPr txBox="1"/>
          <p:nvPr/>
        </p:nvSpPr>
        <p:spPr>
          <a:xfrm>
            <a:off x="653813" y="5398754"/>
            <a:ext cx="1917938" cy="1015663"/>
          </a:xfrm>
          <a:prstGeom prst="rect">
            <a:avLst/>
          </a:prstGeom>
          <a:noFill/>
        </p:spPr>
        <p:txBody>
          <a:bodyPr wrap="square" rtlCol="0">
            <a:spAutoFit/>
          </a:bodyPr>
          <a:lstStyle/>
          <a:p>
            <a:r>
              <a:rPr lang="en-US" sz="1200" i="1" dirty="0" smtClean="0">
                <a:latin typeface="+mj-lt"/>
                <a:ea typeface="+mj-ea"/>
                <a:cs typeface="+mj-cs"/>
              </a:rPr>
              <a:t>Authors</a:t>
            </a:r>
            <a:endParaRPr lang="en-US" sz="1200" i="1" dirty="0">
              <a:latin typeface="+mj-lt"/>
              <a:ea typeface="+mj-ea"/>
              <a:cs typeface="+mj-cs"/>
            </a:endParaRPr>
          </a:p>
          <a:p>
            <a:r>
              <a:rPr lang="en-US" sz="1200" b="1" dirty="0">
                <a:latin typeface="+mj-lt"/>
                <a:ea typeface="+mj-ea"/>
                <a:cs typeface="+mj-cs"/>
              </a:rPr>
              <a:t>Manos </a:t>
            </a:r>
            <a:r>
              <a:rPr lang="en-US" sz="1200" b="1" dirty="0" smtClean="0">
                <a:latin typeface="+mj-lt"/>
                <a:ea typeface="+mj-ea"/>
                <a:cs typeface="+mj-cs"/>
              </a:rPr>
              <a:t>Chatzakis </a:t>
            </a:r>
          </a:p>
          <a:p>
            <a:r>
              <a:rPr lang="en-US" sz="1200" dirty="0" smtClean="0">
                <a:latin typeface="+mj-lt"/>
                <a:ea typeface="+mj-ea"/>
                <a:cs typeface="+mj-cs"/>
              </a:rPr>
              <a:t>(chatzakis@ics.forth.gr)</a:t>
            </a:r>
            <a:endParaRPr lang="en-US" sz="1200" dirty="0">
              <a:latin typeface="+mj-lt"/>
              <a:ea typeface="+mj-ea"/>
              <a:cs typeface="+mj-cs"/>
            </a:endParaRPr>
          </a:p>
          <a:p>
            <a:r>
              <a:rPr lang="en-US" sz="1200" b="1" dirty="0">
                <a:latin typeface="+mj-lt"/>
                <a:ea typeface="+mj-ea"/>
                <a:cs typeface="+mj-cs"/>
              </a:rPr>
              <a:t>Eva </a:t>
            </a:r>
            <a:r>
              <a:rPr lang="en-US" sz="1200" b="1" dirty="0" smtClean="0">
                <a:latin typeface="+mj-lt"/>
                <a:ea typeface="+mj-ea"/>
                <a:cs typeface="+mj-cs"/>
              </a:rPr>
              <a:t>Chamilaki</a:t>
            </a:r>
          </a:p>
          <a:p>
            <a:r>
              <a:rPr lang="en-US" sz="1200" dirty="0" smtClean="0">
                <a:latin typeface="+mj-lt"/>
                <a:ea typeface="+mj-ea"/>
                <a:cs typeface="+mj-cs"/>
              </a:rPr>
              <a:t>(evacham7@gmail.com)</a:t>
            </a:r>
            <a:endParaRPr lang="en-US" sz="1200" dirty="0">
              <a:latin typeface="+mj-lt"/>
              <a:ea typeface="+mj-ea"/>
              <a:cs typeface="+mj-cs"/>
            </a:endParaRPr>
          </a:p>
        </p:txBody>
      </p:sp>
      <p:sp>
        <p:nvSpPr>
          <p:cNvPr id="10" name="TextBox 9"/>
          <p:cNvSpPr txBox="1"/>
          <p:nvPr/>
        </p:nvSpPr>
        <p:spPr>
          <a:xfrm>
            <a:off x="9778484" y="5745252"/>
            <a:ext cx="1704292" cy="461665"/>
          </a:xfrm>
          <a:prstGeom prst="rect">
            <a:avLst/>
          </a:prstGeom>
          <a:noFill/>
        </p:spPr>
        <p:txBody>
          <a:bodyPr wrap="square" rtlCol="0">
            <a:spAutoFit/>
          </a:bodyPr>
          <a:lstStyle/>
          <a:p>
            <a:pPr algn="r"/>
            <a:r>
              <a:rPr lang="en-US" sz="1200" i="1" dirty="0">
                <a:latin typeface="+mj-lt"/>
                <a:ea typeface="+mj-ea"/>
                <a:cs typeface="+mj-cs"/>
              </a:rPr>
              <a:t>Course </a:t>
            </a:r>
            <a:r>
              <a:rPr lang="en-US" sz="1200" i="1" dirty="0" smtClean="0">
                <a:latin typeface="+mj-lt"/>
                <a:ea typeface="+mj-ea"/>
                <a:cs typeface="+mj-cs"/>
              </a:rPr>
              <a:t>Instructor</a:t>
            </a:r>
            <a:endParaRPr lang="en-US" sz="1200" i="1" dirty="0">
              <a:latin typeface="+mj-lt"/>
              <a:ea typeface="+mj-ea"/>
              <a:cs typeface="+mj-cs"/>
            </a:endParaRPr>
          </a:p>
          <a:p>
            <a:pPr algn="r"/>
            <a:r>
              <a:rPr lang="en-US" sz="1200" i="1" dirty="0">
                <a:latin typeface="+mj-lt"/>
                <a:ea typeface="+mj-ea"/>
                <a:cs typeface="+mj-cs"/>
              </a:rPr>
              <a:t>I.G. </a:t>
            </a:r>
            <a:r>
              <a:rPr lang="en-US" sz="1200" i="1" dirty="0">
                <a:latin typeface="+mj-lt"/>
                <a:ea typeface="+mj-ea"/>
                <a:cs typeface="+mj-cs"/>
              </a:rPr>
              <a:t>Tollis</a:t>
            </a:r>
            <a:endParaRPr lang="en-US" sz="1200" i="1" dirty="0">
              <a:latin typeface="+mj-lt"/>
              <a:ea typeface="+mj-ea"/>
              <a:cs typeface="+mj-cs"/>
            </a:endParaRPr>
          </a:p>
        </p:txBody>
      </p:sp>
      <p:sp>
        <p:nvSpPr>
          <p:cNvPr id="6" name="Slide Number Placeholder 5"/>
          <p:cNvSpPr>
            <a:spLocks noGrp="1"/>
          </p:cNvSpPr>
          <p:nvPr>
            <p:ph type="sldNum" sz="quarter" idx="12"/>
          </p:nvPr>
        </p:nvSpPr>
        <p:spPr/>
        <p:txBody>
          <a:bodyPr/>
          <a:lstStyle/>
          <a:p>
            <a:fld id="{8CEDE46D-73D4-420B-A66A-9E3B2783BD10}" type="slidenum">
              <a:rPr lang="en-US" smtClean="0"/>
              <a:t>1</a:t>
            </a:fld>
            <a:endParaRPr lang="en-US" dirty="0"/>
          </a:p>
        </p:txBody>
      </p:sp>
    </p:spTree>
    <p:extLst>
      <p:ext uri="{BB962C8B-B14F-4D97-AF65-F5344CB8AC3E}">
        <p14:creationId xmlns:p14="http://schemas.microsoft.com/office/powerpoint/2010/main" val="3677325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a:t>
            </a:r>
            <a:r>
              <a:rPr lang="en-US" dirty="0" smtClean="0"/>
              <a:t>Embeddings (General) </a:t>
            </a:r>
            <a:endParaRPr lang="en-US" dirty="0"/>
          </a:p>
        </p:txBody>
      </p:sp>
      <p:sp>
        <p:nvSpPr>
          <p:cNvPr id="3" name="Content Placeholder 2"/>
          <p:cNvSpPr>
            <a:spLocks noGrp="1"/>
          </p:cNvSpPr>
          <p:nvPr>
            <p:ph idx="1"/>
          </p:nvPr>
        </p:nvSpPr>
        <p:spPr>
          <a:xfrm>
            <a:off x="838200" y="1530035"/>
            <a:ext cx="6404572" cy="4674088"/>
          </a:xfrm>
        </p:spPr>
        <p:txBody>
          <a:bodyPr>
            <a:noAutofit/>
          </a:bodyPr>
          <a:lstStyle/>
          <a:p>
            <a:pPr algn="just"/>
            <a:r>
              <a:rPr lang="en-US" sz="1800" dirty="0" smtClean="0"/>
              <a:t>Embeddings are vector representations of </a:t>
            </a:r>
            <a:r>
              <a:rPr lang="en-US" sz="1800" dirty="0" smtClean="0"/>
              <a:t>words</a:t>
            </a:r>
            <a:r>
              <a:rPr lang="el-GR" sz="1800" dirty="0" smtClean="0"/>
              <a:t>.</a:t>
            </a:r>
            <a:endParaRPr lang="en-US" sz="1800" dirty="0" smtClean="0"/>
          </a:p>
          <a:p>
            <a:pPr algn="just"/>
            <a:r>
              <a:rPr lang="en-US" sz="1800" dirty="0" smtClean="0"/>
              <a:t>There are many </a:t>
            </a:r>
            <a:r>
              <a:rPr lang="en-US" sz="1800" dirty="0" smtClean="0"/>
              <a:t>libraries </a:t>
            </a:r>
            <a:r>
              <a:rPr lang="en-US" sz="1800" dirty="0" smtClean="0"/>
              <a:t>for embedding creation, which exploit pre-trained neural networks. For our work we used word2vec.</a:t>
            </a:r>
            <a:r>
              <a:rPr lang="en-US" sz="1800" dirty="0"/>
              <a:t> </a:t>
            </a:r>
            <a:r>
              <a:rPr lang="en-US" sz="1800" dirty="0" smtClean="0"/>
              <a:t>These libraries try to group the words based on their semantic meaning. This means that based on the input, </a:t>
            </a:r>
            <a:r>
              <a:rPr lang="en-US" sz="1800" b="1" dirty="0" smtClean="0"/>
              <a:t>words that have similar meaning will also have closer vectors</a:t>
            </a:r>
            <a:r>
              <a:rPr lang="en-US" sz="1800" dirty="0" smtClean="0"/>
              <a:t>.</a:t>
            </a:r>
          </a:p>
          <a:p>
            <a:pPr algn="just"/>
            <a:r>
              <a:rPr lang="en-US" sz="1800" dirty="0" smtClean="0"/>
              <a:t>The idea is to transform the graph into </a:t>
            </a:r>
            <a:r>
              <a:rPr lang="en-US" sz="1800" dirty="0" smtClean="0"/>
              <a:t>text </a:t>
            </a:r>
            <a:r>
              <a:rPr lang="en-US" sz="1800" dirty="0" smtClean="0"/>
              <a:t>corpus</a:t>
            </a:r>
            <a:r>
              <a:rPr lang="en-US" sz="1800" dirty="0" smtClean="0"/>
              <a:t>, by representing it as triples of the form (“node” “link“ “node”). This will results in a vector for each node, and </a:t>
            </a:r>
            <a:r>
              <a:rPr lang="en-US" sz="1800" b="1" dirty="0" smtClean="0"/>
              <a:t>nodes that share many same information will have closer vectors too</a:t>
            </a:r>
            <a:r>
              <a:rPr lang="en-US" sz="1800" dirty="0" smtClean="0"/>
              <a:t> (but these two nodes are not necessarily directly connected</a:t>
            </a:r>
            <a:r>
              <a:rPr lang="en-US" sz="1800" dirty="0" smtClean="0"/>
              <a:t>).</a:t>
            </a:r>
          </a:p>
          <a:p>
            <a:pPr lvl="1" algn="just"/>
            <a:r>
              <a:rPr lang="en-US" sz="1800" dirty="0" smtClean="0"/>
              <a:t>For example, two offshores that have many things in common, </a:t>
            </a:r>
            <a:r>
              <a:rPr lang="en-US" sz="1800" dirty="0" err="1" smtClean="0"/>
              <a:t>eg</a:t>
            </a:r>
            <a:r>
              <a:rPr lang="en-US" sz="1800" dirty="0" smtClean="0"/>
              <a:t>. People, intermediaries etc. will have closer vectors.</a:t>
            </a:r>
            <a:endParaRPr lang="en-US" sz="1800" dirty="0" smtClean="0"/>
          </a:p>
          <a:p>
            <a:pPr algn="just"/>
            <a:r>
              <a:rPr lang="en-US" sz="1800" dirty="0" smtClean="0"/>
              <a:t>This way, we can make operations like similarity search i.e. “give me the first top-K” similar nodes of the node </a:t>
            </a:r>
            <a:r>
              <a:rPr lang="en-US" sz="1800" dirty="0"/>
              <a:t>N</a:t>
            </a:r>
            <a:r>
              <a:rPr lang="en-US" sz="1800" dirty="0" smtClean="0"/>
              <a:t>. </a:t>
            </a:r>
            <a:endParaRPr lang="en-US" sz="1800"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05568" y="3731277"/>
            <a:ext cx="4221612" cy="222539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5568" y="1690688"/>
            <a:ext cx="4372579" cy="1663902"/>
          </a:xfrm>
          <a:prstGeom prst="rect">
            <a:avLst/>
          </a:prstGeom>
        </p:spPr>
      </p:pic>
      <p:sp>
        <p:nvSpPr>
          <p:cNvPr id="6" name="Slide Number Placeholder 5"/>
          <p:cNvSpPr>
            <a:spLocks noGrp="1"/>
          </p:cNvSpPr>
          <p:nvPr>
            <p:ph type="sldNum" sz="quarter" idx="12"/>
          </p:nvPr>
        </p:nvSpPr>
        <p:spPr/>
        <p:txBody>
          <a:bodyPr/>
          <a:lstStyle/>
          <a:p>
            <a:fld id="{8CEDE46D-73D4-420B-A66A-9E3B2783BD10}" type="slidenum">
              <a:rPr lang="en-US" smtClean="0"/>
              <a:t>10</a:t>
            </a:fld>
            <a:endParaRPr lang="en-US"/>
          </a:p>
        </p:txBody>
      </p:sp>
    </p:spTree>
    <p:extLst>
      <p:ext uri="{BB962C8B-B14F-4D97-AF65-F5344CB8AC3E}">
        <p14:creationId xmlns:p14="http://schemas.microsoft.com/office/powerpoint/2010/main" val="3107078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5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67900" y="4842403"/>
            <a:ext cx="2197405" cy="1659418"/>
          </a:xfrm>
          <a:prstGeom prst="rect">
            <a:avLst/>
          </a:prstGeom>
        </p:spPr>
      </p:pic>
      <p:pic>
        <p:nvPicPr>
          <p:cNvPr id="44" name="Picture 43"/>
          <p:cNvPicPr>
            <a:picLocks noChangeAspect="1"/>
          </p:cNvPicPr>
          <p:nvPr/>
        </p:nvPicPr>
        <p:blipFill>
          <a:blip r:embed="rId3"/>
          <a:stretch>
            <a:fillRect/>
          </a:stretch>
        </p:blipFill>
        <p:spPr>
          <a:xfrm>
            <a:off x="6933095" y="2648056"/>
            <a:ext cx="2310117" cy="1042581"/>
          </a:xfrm>
          <a:prstGeom prst="rect">
            <a:avLst/>
          </a:prstGeom>
          <a:ln>
            <a:solidFill>
              <a:schemeClr val="tx1"/>
            </a:solidFill>
          </a:ln>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79297" y="1495232"/>
            <a:ext cx="1542483" cy="1299122"/>
          </a:xfrm>
          <a:prstGeom prst="rect">
            <a:avLst/>
          </a:prstGeom>
        </p:spPr>
      </p:pic>
      <p:sp>
        <p:nvSpPr>
          <p:cNvPr id="2" name="Title 1"/>
          <p:cNvSpPr>
            <a:spLocks noGrp="1"/>
          </p:cNvSpPr>
          <p:nvPr>
            <p:ph type="title"/>
          </p:nvPr>
        </p:nvSpPr>
        <p:spPr/>
        <p:txBody>
          <a:bodyPr/>
          <a:lstStyle/>
          <a:p>
            <a:r>
              <a:rPr lang="en-US" dirty="0"/>
              <a:t>Graph </a:t>
            </a:r>
            <a:r>
              <a:rPr lang="en-US" dirty="0" smtClean="0"/>
              <a:t>Embeddings (RDFsim with FD) </a:t>
            </a:r>
            <a:endParaRPr lang="en-US" dirty="0"/>
          </a:p>
        </p:txBody>
      </p:sp>
      <p:sp>
        <p:nvSpPr>
          <p:cNvPr id="3" name="Content Placeholder 2"/>
          <p:cNvSpPr>
            <a:spLocks noGrp="1"/>
          </p:cNvSpPr>
          <p:nvPr>
            <p:ph idx="1"/>
          </p:nvPr>
        </p:nvSpPr>
        <p:spPr>
          <a:xfrm>
            <a:off x="838198" y="1825625"/>
            <a:ext cx="4747789" cy="4351338"/>
          </a:xfrm>
        </p:spPr>
        <p:txBody>
          <a:bodyPr>
            <a:normAutofit fontScale="70000" lnSpcReduction="20000"/>
          </a:bodyPr>
          <a:lstStyle/>
          <a:p>
            <a:pPr algn="just"/>
            <a:r>
              <a:rPr lang="en-US" dirty="0" smtClean="0"/>
              <a:t>By calculating all the similar nodes of every node, we can create a </a:t>
            </a:r>
            <a:r>
              <a:rPr lang="en-US" b="1" dirty="0" smtClean="0"/>
              <a:t>graph database of node embeddings</a:t>
            </a:r>
            <a:r>
              <a:rPr lang="en-US" dirty="0" smtClean="0"/>
              <a:t>, and </a:t>
            </a:r>
            <a:r>
              <a:rPr lang="en-US" b="1" dirty="0" smtClean="0"/>
              <a:t>create similarity networks of the nodes</a:t>
            </a:r>
            <a:r>
              <a:rPr lang="en-US" dirty="0" smtClean="0"/>
              <a:t> by exploiting some open source tools, like </a:t>
            </a:r>
            <a:r>
              <a:rPr lang="en-US" b="1" dirty="0" smtClean="0"/>
              <a:t>RDFsim</a:t>
            </a:r>
            <a:r>
              <a:rPr lang="en-US" dirty="0" smtClean="0"/>
              <a:t>.</a:t>
            </a:r>
            <a:endParaRPr lang="en-US" dirty="0" smtClean="0"/>
          </a:p>
          <a:p>
            <a:pPr algn="just"/>
            <a:r>
              <a:rPr lang="en-US" dirty="0" smtClean="0"/>
              <a:t>RDFsim is a search engine which is able to use embedding datasets (like the database we described) in order to create graph similarity networks. Although it is designed for knowledge graphs, we managed to </a:t>
            </a:r>
            <a:r>
              <a:rPr lang="en-US" b="1" dirty="0" smtClean="0"/>
              <a:t>port the Fraud Detection graph </a:t>
            </a:r>
            <a:r>
              <a:rPr lang="en-US" dirty="0" smtClean="0"/>
              <a:t>data easily. </a:t>
            </a:r>
          </a:p>
          <a:p>
            <a:pPr algn="just"/>
            <a:r>
              <a:rPr lang="en-US" dirty="0" smtClean="0"/>
              <a:t>This way</a:t>
            </a:r>
            <a:r>
              <a:rPr lang="el-GR" dirty="0" smtClean="0"/>
              <a:t> </a:t>
            </a:r>
            <a:r>
              <a:rPr lang="en-US" dirty="0" smtClean="0"/>
              <a:t>we can use the search engine features of RDFsim (i.e. search for a specific node of the graph) and </a:t>
            </a:r>
            <a:r>
              <a:rPr lang="en-US" b="1" dirty="0" smtClean="0"/>
              <a:t>create </a:t>
            </a:r>
            <a:r>
              <a:rPr lang="en-US" b="1" dirty="0" smtClean="0"/>
              <a:t>the similarity </a:t>
            </a:r>
            <a:r>
              <a:rPr lang="en-US" b="1" dirty="0" smtClean="0"/>
              <a:t>network for any node we want</a:t>
            </a:r>
            <a:r>
              <a:rPr lang="en-US" dirty="0" smtClean="0"/>
              <a:t>.</a:t>
            </a:r>
            <a:endParaRPr lang="en-US" dirty="0"/>
          </a:p>
        </p:txBody>
      </p:sp>
      <p:sp>
        <p:nvSpPr>
          <p:cNvPr id="6" name="Can 5"/>
          <p:cNvSpPr/>
          <p:nvPr/>
        </p:nvSpPr>
        <p:spPr>
          <a:xfrm>
            <a:off x="5719383" y="2488065"/>
            <a:ext cx="968351" cy="1443922"/>
          </a:xfrm>
          <a:prstGeom prst="ca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Dataset</a:t>
            </a:r>
            <a:endParaRPr lang="en-US" sz="1600" b="1" dirty="0">
              <a:solidFill>
                <a:schemeClr val="tx1"/>
              </a:solidFill>
            </a:endParaRPr>
          </a:p>
        </p:txBody>
      </p:sp>
      <p:sp>
        <p:nvSpPr>
          <p:cNvPr id="9" name="TextBox 8"/>
          <p:cNvSpPr txBox="1"/>
          <p:nvPr/>
        </p:nvSpPr>
        <p:spPr>
          <a:xfrm>
            <a:off x="6935326" y="1780692"/>
            <a:ext cx="2307886" cy="784830"/>
          </a:xfrm>
          <a:prstGeom prst="rect">
            <a:avLst/>
          </a:prstGeom>
          <a:noFill/>
          <a:ln>
            <a:solidFill>
              <a:schemeClr val="tx1"/>
            </a:solidFill>
          </a:ln>
        </p:spPr>
        <p:txBody>
          <a:bodyPr wrap="square" rtlCol="0">
            <a:spAutoFit/>
          </a:bodyPr>
          <a:lstStyle/>
          <a:p>
            <a:pPr algn="ctr"/>
            <a:r>
              <a:rPr lang="en-US" sz="900" b="1" u="sng" dirty="0" smtClean="0"/>
              <a:t>Text Corpus</a:t>
            </a:r>
          </a:p>
          <a:p>
            <a:pPr algn="ctr"/>
            <a:r>
              <a:rPr lang="en-US" sz="900" dirty="0" smtClean="0"/>
              <a:t>1.&lt;</a:t>
            </a:r>
            <a:r>
              <a:rPr lang="en-US" sz="900" dirty="0" err="1" smtClean="0"/>
              <a:t>nodeName</a:t>
            </a:r>
            <a:r>
              <a:rPr lang="en-US" sz="900" dirty="0" smtClean="0"/>
              <a:t>&gt; &lt;</a:t>
            </a:r>
            <a:r>
              <a:rPr lang="en-US" sz="900" dirty="0" err="1" smtClean="0"/>
              <a:t>linkType</a:t>
            </a:r>
            <a:r>
              <a:rPr lang="en-US" sz="900" dirty="0" smtClean="0"/>
              <a:t>&gt; &lt;</a:t>
            </a:r>
            <a:r>
              <a:rPr lang="en-US" sz="900" dirty="0" err="1" smtClean="0"/>
              <a:t>nodeName</a:t>
            </a:r>
            <a:r>
              <a:rPr lang="en-US" sz="900" dirty="0" smtClean="0"/>
              <a:t>&gt;</a:t>
            </a:r>
          </a:p>
          <a:p>
            <a:pPr algn="ctr"/>
            <a:r>
              <a:rPr lang="en-US" sz="900" dirty="0" smtClean="0"/>
              <a:t>2.&lt;</a:t>
            </a:r>
            <a:r>
              <a:rPr lang="en-US" sz="900" dirty="0" err="1" smtClean="0"/>
              <a:t>nodeName</a:t>
            </a:r>
            <a:r>
              <a:rPr lang="en-US" sz="900" dirty="0"/>
              <a:t>&gt; &lt;</a:t>
            </a:r>
            <a:r>
              <a:rPr lang="en-US" sz="900" dirty="0" err="1"/>
              <a:t>linkType</a:t>
            </a:r>
            <a:r>
              <a:rPr lang="en-US" sz="900" dirty="0"/>
              <a:t>&gt; &lt;</a:t>
            </a:r>
            <a:r>
              <a:rPr lang="en-US" sz="900" dirty="0" err="1"/>
              <a:t>nodeName</a:t>
            </a:r>
            <a:r>
              <a:rPr lang="en-US" sz="900" dirty="0"/>
              <a:t>&gt;</a:t>
            </a:r>
          </a:p>
          <a:p>
            <a:pPr algn="ctr"/>
            <a:r>
              <a:rPr lang="en-US" sz="900" dirty="0" smtClean="0"/>
              <a:t>3.&lt;</a:t>
            </a:r>
            <a:r>
              <a:rPr lang="en-US" sz="900" dirty="0" err="1" smtClean="0"/>
              <a:t>nodeName</a:t>
            </a:r>
            <a:r>
              <a:rPr lang="en-US" sz="900" dirty="0"/>
              <a:t>&gt; &lt;</a:t>
            </a:r>
            <a:r>
              <a:rPr lang="en-US" sz="900" dirty="0" err="1"/>
              <a:t>linkType</a:t>
            </a:r>
            <a:r>
              <a:rPr lang="en-US" sz="900" dirty="0"/>
              <a:t>&gt; &lt;</a:t>
            </a:r>
            <a:r>
              <a:rPr lang="en-US" sz="900" dirty="0" err="1"/>
              <a:t>nodeName</a:t>
            </a:r>
            <a:r>
              <a:rPr lang="en-US" sz="900" dirty="0" smtClean="0"/>
              <a:t>&gt;</a:t>
            </a:r>
          </a:p>
          <a:p>
            <a:pPr algn="ctr"/>
            <a:r>
              <a:rPr lang="en-US" sz="900" dirty="0" smtClean="0"/>
              <a:t>…..</a:t>
            </a:r>
          </a:p>
        </p:txBody>
      </p:sp>
      <p:cxnSp>
        <p:nvCxnSpPr>
          <p:cNvPr id="11" name="Straight Arrow Connector 10"/>
          <p:cNvCxnSpPr>
            <a:stCxn id="6" idx="4"/>
            <a:endCxn id="9" idx="1"/>
          </p:cNvCxnSpPr>
          <p:nvPr/>
        </p:nvCxnSpPr>
        <p:spPr>
          <a:xfrm flipV="1">
            <a:off x="6687734" y="2173107"/>
            <a:ext cx="247592" cy="10369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p:cNvCxnSpPr>
          <p:nvPr/>
        </p:nvCxnSpPr>
        <p:spPr>
          <a:xfrm flipV="1">
            <a:off x="9243212" y="2134635"/>
            <a:ext cx="1367638" cy="384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9400013" y="1799928"/>
            <a:ext cx="889000" cy="707886"/>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word2vec</a:t>
            </a:r>
            <a:endParaRPr lang="en-US" sz="1100" b="1" dirty="0">
              <a:solidFill>
                <a:schemeClr val="tx1"/>
              </a:solidFill>
            </a:endParaRPr>
          </a:p>
        </p:txBody>
      </p:sp>
      <p:sp>
        <p:nvSpPr>
          <p:cNvPr id="18" name="Rectangle 17"/>
          <p:cNvSpPr/>
          <p:nvPr/>
        </p:nvSpPr>
        <p:spPr>
          <a:xfrm>
            <a:off x="9985093" y="1295642"/>
            <a:ext cx="1101798" cy="15458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accelonic</a:t>
            </a:r>
            <a:endParaRPr lang="en-US" sz="2800" dirty="0">
              <a:solidFill>
                <a:schemeClr val="tx1"/>
              </a:solidFill>
            </a:endParaRPr>
          </a:p>
        </p:txBody>
      </p:sp>
      <p:sp>
        <p:nvSpPr>
          <p:cNvPr id="24" name="Rectangle 23"/>
          <p:cNvSpPr/>
          <p:nvPr/>
        </p:nvSpPr>
        <p:spPr>
          <a:xfrm>
            <a:off x="11040387" y="1089169"/>
            <a:ext cx="1101798" cy="15458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orion</a:t>
            </a:r>
            <a:endParaRPr lang="en-US" sz="2800" dirty="0">
              <a:solidFill>
                <a:schemeClr val="tx1"/>
              </a:solidFill>
            </a:endParaRPr>
          </a:p>
        </p:txBody>
      </p:sp>
      <p:cxnSp>
        <p:nvCxnSpPr>
          <p:cNvPr id="26" name="Straight Arrow Connector 25"/>
          <p:cNvCxnSpPr>
            <a:endCxn id="18" idx="2"/>
          </p:cNvCxnSpPr>
          <p:nvPr/>
        </p:nvCxnSpPr>
        <p:spPr>
          <a:xfrm flipH="1" flipV="1">
            <a:off x="10535992" y="1450230"/>
            <a:ext cx="481258" cy="8929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4" idx="2"/>
          </p:cNvCxnSpPr>
          <p:nvPr/>
        </p:nvCxnSpPr>
        <p:spPr>
          <a:xfrm flipV="1">
            <a:off x="11017250" y="1243757"/>
            <a:ext cx="574036" cy="10993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1150538" y="2386774"/>
            <a:ext cx="5142" cy="1324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0702286" y="2768482"/>
            <a:ext cx="889000" cy="707886"/>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Produce RDFsim dataset</a:t>
            </a:r>
            <a:endParaRPr lang="en-US" sz="1100" b="1" dirty="0">
              <a:solidFill>
                <a:schemeClr val="tx1"/>
              </a:solidFill>
            </a:endParaRPr>
          </a:p>
        </p:txBody>
      </p:sp>
      <p:sp>
        <p:nvSpPr>
          <p:cNvPr id="38" name="Can 37"/>
          <p:cNvSpPr/>
          <p:nvPr/>
        </p:nvSpPr>
        <p:spPr>
          <a:xfrm>
            <a:off x="10702286" y="3717302"/>
            <a:ext cx="948693" cy="1138146"/>
          </a:xfrm>
          <a:prstGeom prst="ca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RDFsim</a:t>
            </a:r>
          </a:p>
          <a:p>
            <a:pPr algn="ctr"/>
            <a:r>
              <a:rPr lang="en-US" sz="1100" b="1" dirty="0" smtClean="0">
                <a:solidFill>
                  <a:schemeClr val="tx1"/>
                </a:solidFill>
              </a:rPr>
              <a:t>Embeddings</a:t>
            </a:r>
          </a:p>
          <a:p>
            <a:pPr algn="ctr"/>
            <a:r>
              <a:rPr lang="en-US" sz="1100" b="1" dirty="0" smtClean="0">
                <a:solidFill>
                  <a:schemeClr val="tx1"/>
                </a:solidFill>
              </a:rPr>
              <a:t>database</a:t>
            </a:r>
            <a:endParaRPr lang="en-US" sz="1100" b="1" dirty="0">
              <a:solidFill>
                <a:schemeClr val="tx1"/>
              </a:solidFill>
            </a:endParaRPr>
          </a:p>
        </p:txBody>
      </p:sp>
      <p:cxnSp>
        <p:nvCxnSpPr>
          <p:cNvPr id="42" name="Straight Arrow Connector 41"/>
          <p:cNvCxnSpPr>
            <a:stCxn id="38" idx="2"/>
            <a:endCxn id="44" idx="3"/>
          </p:cNvCxnSpPr>
          <p:nvPr/>
        </p:nvCxnSpPr>
        <p:spPr>
          <a:xfrm flipH="1" flipV="1">
            <a:off x="9243212" y="3169347"/>
            <a:ext cx="1459074" cy="11170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5"/>
          <a:stretch>
            <a:fillRect/>
          </a:stretch>
        </p:blipFill>
        <p:spPr>
          <a:xfrm>
            <a:off x="6933095" y="3811426"/>
            <a:ext cx="2310117" cy="1328976"/>
          </a:xfrm>
          <a:prstGeom prst="rect">
            <a:avLst/>
          </a:prstGeom>
          <a:ln>
            <a:solidFill>
              <a:schemeClr val="tx1"/>
            </a:solidFill>
          </a:ln>
        </p:spPr>
      </p:pic>
      <p:cxnSp>
        <p:nvCxnSpPr>
          <p:cNvPr id="47" name="Straight Arrow Connector 46"/>
          <p:cNvCxnSpPr>
            <a:stCxn id="38" idx="2"/>
            <a:endCxn id="46" idx="3"/>
          </p:cNvCxnSpPr>
          <p:nvPr/>
        </p:nvCxnSpPr>
        <p:spPr>
          <a:xfrm flipH="1">
            <a:off x="9243212" y="4286375"/>
            <a:ext cx="1459074" cy="1895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57952" y="5244526"/>
            <a:ext cx="1805413" cy="1415341"/>
          </a:xfrm>
          <a:prstGeom prst="rect">
            <a:avLst/>
          </a:prstGeom>
        </p:spPr>
      </p:pic>
      <p:pic>
        <p:nvPicPr>
          <p:cNvPr id="57" name="Picture 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38059" y="5280393"/>
            <a:ext cx="2529841" cy="1395774"/>
          </a:xfrm>
          <a:prstGeom prst="rect">
            <a:avLst/>
          </a:prstGeom>
        </p:spPr>
      </p:pic>
      <p:sp>
        <p:nvSpPr>
          <p:cNvPr id="69" name="Slide Number Placeholder 68"/>
          <p:cNvSpPr>
            <a:spLocks noGrp="1"/>
          </p:cNvSpPr>
          <p:nvPr>
            <p:ph type="sldNum" sz="quarter" idx="12"/>
          </p:nvPr>
        </p:nvSpPr>
        <p:spPr/>
        <p:txBody>
          <a:bodyPr/>
          <a:lstStyle/>
          <a:p>
            <a:fld id="{8CEDE46D-73D4-420B-A66A-9E3B2783BD10}" type="slidenum">
              <a:rPr lang="en-US" smtClean="0"/>
              <a:t>11</a:t>
            </a:fld>
            <a:endParaRPr lang="en-US"/>
          </a:p>
        </p:txBody>
      </p:sp>
    </p:spTree>
    <p:extLst>
      <p:ext uri="{BB962C8B-B14F-4D97-AF65-F5344CB8AC3E}">
        <p14:creationId xmlns:p14="http://schemas.microsoft.com/office/powerpoint/2010/main" val="3169982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Embeddings (Examples)</a:t>
            </a:r>
            <a:endParaRPr lang="en-US" dirty="0"/>
          </a:p>
        </p:txBody>
      </p:sp>
      <p:sp>
        <p:nvSpPr>
          <p:cNvPr id="3" name="Content Placeholder 2"/>
          <p:cNvSpPr>
            <a:spLocks noGrp="1"/>
          </p:cNvSpPr>
          <p:nvPr>
            <p:ph idx="1"/>
          </p:nvPr>
        </p:nvSpPr>
        <p:spPr>
          <a:xfrm>
            <a:off x="838200" y="1825624"/>
            <a:ext cx="6477000" cy="4594225"/>
          </a:xfrm>
        </p:spPr>
        <p:txBody>
          <a:bodyPr>
            <a:noAutofit/>
          </a:bodyPr>
          <a:lstStyle/>
          <a:p>
            <a:pPr algn="just"/>
            <a:r>
              <a:rPr lang="en-US" sz="1600" dirty="0" smtClean="0"/>
              <a:t>For </a:t>
            </a:r>
            <a:r>
              <a:rPr lang="en-US" sz="1600" dirty="0" smtClean="0"/>
              <a:t>this presentation, we </a:t>
            </a:r>
            <a:r>
              <a:rPr lang="en-US" sz="1600" b="1" dirty="0" smtClean="0"/>
              <a:t>show the results about the “important” nodes, as shown by the graph analytics</a:t>
            </a:r>
            <a:r>
              <a:rPr lang="en-US" sz="1600" dirty="0" smtClean="0"/>
              <a:t> </a:t>
            </a:r>
            <a:r>
              <a:rPr lang="en-US" sz="1600" dirty="0" smtClean="0"/>
              <a:t>algorithms.</a:t>
            </a:r>
            <a:endParaRPr lang="en-US" sz="1600" dirty="0" smtClean="0"/>
          </a:p>
          <a:p>
            <a:pPr algn="just"/>
            <a:r>
              <a:rPr lang="en-US" sz="1600" dirty="0" smtClean="0"/>
              <a:t>Considering the accuracy of the embeddings training, we could </a:t>
            </a:r>
            <a:r>
              <a:rPr lang="en-US" sz="1600" b="1" dirty="0" smtClean="0"/>
              <a:t>discover connections between nodes </a:t>
            </a:r>
            <a:r>
              <a:rPr lang="en-US" sz="1600" dirty="0" smtClean="0"/>
              <a:t>(for example offshores, people, intermediaries …) that were not easily shown previously.</a:t>
            </a:r>
          </a:p>
          <a:p>
            <a:pPr algn="just"/>
            <a:r>
              <a:rPr lang="en-US" sz="1600" dirty="0" smtClean="0"/>
              <a:t>More about the vocabulary creation, embedding training and RDFsim can be found in the official </a:t>
            </a:r>
            <a:r>
              <a:rPr lang="en-US" sz="1600" dirty="0" smtClean="0"/>
              <a:t>paper, published in Sep. 2021.</a:t>
            </a:r>
          </a:p>
          <a:p>
            <a:pPr algn="just"/>
            <a:r>
              <a:rPr lang="en-US" sz="1600" dirty="0" smtClean="0"/>
              <a:t>The nodes that we will explore are (as shown from graph analytics):</a:t>
            </a:r>
          </a:p>
          <a:p>
            <a:pPr lvl="1" algn="just"/>
            <a:r>
              <a:rPr lang="en-US" sz="1600" b="1" dirty="0"/>
              <a:t>ACCELONIC </a:t>
            </a:r>
            <a:r>
              <a:rPr lang="en-US" sz="1600" b="1" dirty="0" smtClean="0"/>
              <a:t>LTD</a:t>
            </a:r>
            <a:r>
              <a:rPr lang="en-US" sz="1600" dirty="0" smtClean="0"/>
              <a:t>:  Important entity with high PageRank and EV score.</a:t>
            </a:r>
          </a:p>
          <a:p>
            <a:pPr lvl="1" algn="just"/>
            <a:r>
              <a:rPr lang="pt-BR" sz="1600" b="1" dirty="0"/>
              <a:t>VELA GAS INVESTMENTS </a:t>
            </a:r>
            <a:r>
              <a:rPr lang="pt-BR" sz="1600" b="1" dirty="0" smtClean="0"/>
              <a:t>LTD</a:t>
            </a:r>
            <a:r>
              <a:rPr lang="pt-BR" sz="1600" dirty="0" smtClean="0"/>
              <a:t>: </a:t>
            </a:r>
            <a:r>
              <a:rPr lang="en-US" sz="1600" dirty="0"/>
              <a:t>Important entity with high PageRank and EV </a:t>
            </a:r>
            <a:r>
              <a:rPr lang="en-US" sz="1600" dirty="0" smtClean="0"/>
              <a:t>score.</a:t>
            </a:r>
            <a:endParaRPr lang="pt-BR" sz="1600" dirty="0" smtClean="0"/>
          </a:p>
          <a:p>
            <a:pPr lvl="1" algn="just"/>
            <a:r>
              <a:rPr lang="en-US" sz="1600" b="1" dirty="0"/>
              <a:t>ORION HOUSE SERVICES (HK) </a:t>
            </a:r>
            <a:r>
              <a:rPr lang="en-US" sz="1600" b="1" dirty="0" smtClean="0"/>
              <a:t>LIMITED</a:t>
            </a:r>
            <a:r>
              <a:rPr lang="en-US" sz="1600" dirty="0" smtClean="0"/>
              <a:t>: Important intermediary node with high degree centrality score.</a:t>
            </a:r>
          </a:p>
          <a:p>
            <a:pPr lvl="1" algn="just"/>
            <a:r>
              <a:rPr lang="en-US" sz="1600" dirty="0" smtClean="0"/>
              <a:t>Note: Although we selected only three of the important nodes from all the algorithms we simulated, the search engine can create the results for any node existing in the embeddings database.</a:t>
            </a:r>
          </a:p>
        </p:txBody>
      </p:sp>
      <p:pic>
        <p:nvPicPr>
          <p:cNvPr id="4" name="Picture 3"/>
          <p:cNvPicPr>
            <a:picLocks noChangeAspect="1"/>
          </p:cNvPicPr>
          <p:nvPr/>
        </p:nvPicPr>
        <p:blipFill>
          <a:blip r:embed="rId2"/>
          <a:stretch>
            <a:fillRect/>
          </a:stretch>
        </p:blipFill>
        <p:spPr>
          <a:xfrm>
            <a:off x="8405595" y="365125"/>
            <a:ext cx="3110129" cy="1827799"/>
          </a:xfrm>
          <a:prstGeom prst="rect">
            <a:avLst/>
          </a:prstGeom>
        </p:spPr>
      </p:pic>
      <p:pic>
        <p:nvPicPr>
          <p:cNvPr id="5" name="Picture 4"/>
          <p:cNvPicPr>
            <a:picLocks noChangeAspect="1"/>
          </p:cNvPicPr>
          <p:nvPr/>
        </p:nvPicPr>
        <p:blipFill>
          <a:blip r:embed="rId3"/>
          <a:stretch>
            <a:fillRect/>
          </a:stretch>
        </p:blipFill>
        <p:spPr>
          <a:xfrm>
            <a:off x="8405595" y="2299939"/>
            <a:ext cx="3110129" cy="1642615"/>
          </a:xfrm>
          <a:prstGeom prst="rect">
            <a:avLst/>
          </a:prstGeom>
        </p:spPr>
      </p:pic>
      <p:pic>
        <p:nvPicPr>
          <p:cNvPr id="8" name="Picture 7"/>
          <p:cNvPicPr>
            <a:picLocks noChangeAspect="1"/>
          </p:cNvPicPr>
          <p:nvPr/>
        </p:nvPicPr>
        <p:blipFill>
          <a:blip r:embed="rId4"/>
          <a:stretch>
            <a:fillRect/>
          </a:stretch>
        </p:blipFill>
        <p:spPr>
          <a:xfrm>
            <a:off x="8460261" y="5467031"/>
            <a:ext cx="3126433" cy="952818"/>
          </a:xfrm>
          <a:prstGeom prst="rect">
            <a:avLst/>
          </a:prstGeom>
        </p:spPr>
      </p:pic>
      <p:pic>
        <p:nvPicPr>
          <p:cNvPr id="10" name="Picture 9"/>
          <p:cNvPicPr>
            <a:picLocks noChangeAspect="1"/>
          </p:cNvPicPr>
          <p:nvPr/>
        </p:nvPicPr>
        <p:blipFill>
          <a:blip r:embed="rId5"/>
          <a:stretch>
            <a:fillRect/>
          </a:stretch>
        </p:blipFill>
        <p:spPr>
          <a:xfrm>
            <a:off x="8460261" y="4049569"/>
            <a:ext cx="3113910" cy="1293956"/>
          </a:xfrm>
          <a:prstGeom prst="rect">
            <a:avLst/>
          </a:prstGeom>
        </p:spPr>
      </p:pic>
      <p:sp>
        <p:nvSpPr>
          <p:cNvPr id="11" name="Slide Number Placeholder 10"/>
          <p:cNvSpPr>
            <a:spLocks noGrp="1"/>
          </p:cNvSpPr>
          <p:nvPr>
            <p:ph type="sldNum" sz="quarter" idx="12"/>
          </p:nvPr>
        </p:nvSpPr>
        <p:spPr/>
        <p:txBody>
          <a:bodyPr/>
          <a:lstStyle/>
          <a:p>
            <a:fld id="{8CEDE46D-73D4-420B-A66A-9E3B2783BD10}" type="slidenum">
              <a:rPr lang="en-US" smtClean="0"/>
              <a:t>12</a:t>
            </a:fld>
            <a:endParaRPr lang="en-US"/>
          </a:p>
        </p:txBody>
      </p:sp>
    </p:spTree>
    <p:extLst>
      <p:ext uri="{BB962C8B-B14F-4D97-AF65-F5344CB8AC3E}">
        <p14:creationId xmlns:p14="http://schemas.microsoft.com/office/powerpoint/2010/main" val="3014277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5016" y="1247280"/>
            <a:ext cx="3777213" cy="2910879"/>
          </a:xfrm>
          <a:prstGeom prst="rect">
            <a:avLst/>
          </a:prstGeom>
        </p:spPr>
      </p:pic>
      <p:sp>
        <p:nvSpPr>
          <p:cNvPr id="2" name="Title 1"/>
          <p:cNvSpPr>
            <a:spLocks noGrp="1"/>
          </p:cNvSpPr>
          <p:nvPr>
            <p:ph type="title"/>
          </p:nvPr>
        </p:nvSpPr>
        <p:spPr/>
        <p:txBody>
          <a:bodyPr/>
          <a:lstStyle/>
          <a:p>
            <a:r>
              <a:rPr lang="en-US" dirty="0" smtClean="0"/>
              <a:t>Examples (using RDFsim)</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6404" y="3741046"/>
            <a:ext cx="3990796" cy="301373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2229" y="365125"/>
            <a:ext cx="4272790" cy="334962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775" y="1406991"/>
            <a:ext cx="3667450" cy="2865195"/>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0469" y="4305294"/>
            <a:ext cx="3514756" cy="2382816"/>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61400" y="4152894"/>
            <a:ext cx="3777213" cy="2601891"/>
          </a:xfrm>
          <a:prstGeom prst="rect">
            <a:avLst/>
          </a:prstGeom>
        </p:spPr>
      </p:pic>
      <p:sp>
        <p:nvSpPr>
          <p:cNvPr id="10" name="Slide Number Placeholder 9"/>
          <p:cNvSpPr>
            <a:spLocks noGrp="1"/>
          </p:cNvSpPr>
          <p:nvPr>
            <p:ph type="sldNum" sz="quarter" idx="12"/>
          </p:nvPr>
        </p:nvSpPr>
        <p:spPr/>
        <p:txBody>
          <a:bodyPr/>
          <a:lstStyle/>
          <a:p>
            <a:fld id="{8CEDE46D-73D4-420B-A66A-9E3B2783BD10}" type="slidenum">
              <a:rPr lang="en-US" smtClean="0"/>
              <a:t>13</a:t>
            </a:fld>
            <a:endParaRPr lang="en-US"/>
          </a:p>
        </p:txBody>
      </p:sp>
    </p:spTree>
    <p:extLst>
      <p:ext uri="{BB962C8B-B14F-4D97-AF65-F5344CB8AC3E}">
        <p14:creationId xmlns:p14="http://schemas.microsoft.com/office/powerpoint/2010/main" val="12744002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0391" y="3044825"/>
            <a:ext cx="4859385" cy="3669674"/>
          </a:xfrm>
          <a:prstGeom prst="rect">
            <a:avLst/>
          </a:prstGeom>
          <a:ln>
            <a:solidFill>
              <a:schemeClr val="tx1"/>
            </a:solidFill>
          </a:ln>
        </p:spPr>
      </p:pic>
      <p:sp>
        <p:nvSpPr>
          <p:cNvPr id="2" name="Title 1"/>
          <p:cNvSpPr>
            <a:spLocks noGrp="1"/>
          </p:cNvSpPr>
          <p:nvPr>
            <p:ph type="title"/>
          </p:nvPr>
        </p:nvSpPr>
        <p:spPr/>
        <p:txBody>
          <a:bodyPr/>
          <a:lstStyle/>
          <a:p>
            <a:r>
              <a:rPr lang="en-US" dirty="0" smtClean="0"/>
              <a:t>Understanding the results</a:t>
            </a:r>
            <a:endParaRPr lang="en-US" dirty="0"/>
          </a:p>
        </p:txBody>
      </p:sp>
      <p:sp>
        <p:nvSpPr>
          <p:cNvPr id="3" name="Content Placeholder 2"/>
          <p:cNvSpPr>
            <a:spLocks noGrp="1"/>
          </p:cNvSpPr>
          <p:nvPr>
            <p:ph idx="1"/>
          </p:nvPr>
        </p:nvSpPr>
        <p:spPr>
          <a:xfrm>
            <a:off x="838200" y="1690687"/>
            <a:ext cx="5675811" cy="4776787"/>
          </a:xfrm>
        </p:spPr>
        <p:txBody>
          <a:bodyPr>
            <a:normAutofit fontScale="92500"/>
          </a:bodyPr>
          <a:lstStyle/>
          <a:p>
            <a:pPr marL="0" indent="0" algn="just">
              <a:buNone/>
            </a:pPr>
            <a:r>
              <a:rPr lang="en-US" sz="2000" dirty="0" smtClean="0"/>
              <a:t>Lets look at the similarity network of ACCELONIC LTD. </a:t>
            </a:r>
          </a:p>
          <a:p>
            <a:pPr marL="0" indent="0" algn="just">
              <a:buNone/>
            </a:pPr>
            <a:r>
              <a:rPr lang="en-US" sz="2000" dirty="0" smtClean="0"/>
              <a:t>Using this network, we can discover connections between offshores and other entities that were not clear before. For example, we see that our current node has high similarity score with ASPAM NAVIGATION LTD. </a:t>
            </a:r>
          </a:p>
          <a:p>
            <a:pPr marL="0" indent="0" algn="just">
              <a:buNone/>
            </a:pPr>
            <a:r>
              <a:rPr lang="en-US" sz="2000" dirty="0" smtClean="0"/>
              <a:t>This result could mean that there two nodes may have connections to similar entities, officers, companies and more. </a:t>
            </a:r>
          </a:p>
          <a:p>
            <a:pPr marL="0" indent="0" algn="just">
              <a:buNone/>
            </a:pPr>
            <a:r>
              <a:rPr lang="en-US" sz="2000" dirty="0" smtClean="0"/>
              <a:t>Given that our base data are dense and might have many connections between nodes, it could be difficult to discover such connections, or even worse, such connections might not even exist in the starting dataset.</a:t>
            </a:r>
          </a:p>
          <a:p>
            <a:pPr marL="0" indent="0" algn="just">
              <a:buNone/>
            </a:pPr>
            <a:r>
              <a:rPr lang="en-US" sz="2000" dirty="0" smtClean="0"/>
              <a:t>Exploiting graph embeddings for such graphs could actually offer a new way to discover relationships between the nodes of the graph, group offshores with same fraudulent activity and more.</a:t>
            </a:r>
          </a:p>
        </p:txBody>
      </p:sp>
      <p:sp>
        <p:nvSpPr>
          <p:cNvPr id="5" name="Rectangle 4"/>
          <p:cNvSpPr/>
          <p:nvPr/>
        </p:nvSpPr>
        <p:spPr>
          <a:xfrm>
            <a:off x="8690292" y="5266915"/>
            <a:ext cx="690563" cy="2097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337993" y="5557319"/>
            <a:ext cx="957262" cy="2097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7040351" y="365125"/>
            <a:ext cx="4299463" cy="2077331"/>
          </a:xfrm>
          <a:prstGeom prst="rect">
            <a:avLst/>
          </a:prstGeom>
          <a:ln>
            <a:solidFill>
              <a:schemeClr val="tx1"/>
            </a:solidFill>
          </a:ln>
        </p:spPr>
      </p:pic>
      <p:sp>
        <p:nvSpPr>
          <p:cNvPr id="8" name="Down Arrow 7"/>
          <p:cNvSpPr/>
          <p:nvPr/>
        </p:nvSpPr>
        <p:spPr>
          <a:xfrm>
            <a:off x="8982102" y="2487850"/>
            <a:ext cx="415960" cy="498476"/>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8CEDE46D-73D4-420B-A66A-9E3B2783BD10}" type="slidenum">
              <a:rPr lang="en-US" smtClean="0"/>
              <a:t>14</a:t>
            </a:fld>
            <a:endParaRPr lang="en-US"/>
          </a:p>
        </p:txBody>
      </p:sp>
    </p:spTree>
    <p:extLst>
      <p:ext uri="{BB962C8B-B14F-4D97-AF65-F5344CB8AC3E}">
        <p14:creationId xmlns:p14="http://schemas.microsoft.com/office/powerpoint/2010/main" val="546085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838200" y="1758156"/>
            <a:ext cx="5019675" cy="3461544"/>
          </a:xfrm>
        </p:spPr>
        <p:txBody>
          <a:bodyPr>
            <a:normAutofit fontScale="85000" lnSpcReduction="20000"/>
          </a:bodyPr>
          <a:lstStyle/>
          <a:p>
            <a:pPr algn="just"/>
            <a:r>
              <a:rPr lang="en-US" dirty="0" smtClean="0"/>
              <a:t>We</a:t>
            </a:r>
            <a:r>
              <a:rPr lang="en-US" dirty="0"/>
              <a:t> </a:t>
            </a:r>
            <a:r>
              <a:rPr lang="en-US" dirty="0" smtClean="0"/>
              <a:t>presented an analysis which combines graph analytics methods with graph embeddings.</a:t>
            </a:r>
          </a:p>
          <a:p>
            <a:pPr algn="just"/>
            <a:r>
              <a:rPr lang="en-US" dirty="0" smtClean="0"/>
              <a:t>The analysis resulted in a set of important nodes over the network and the creation of a Fraud Detection Graph Embeddings database.</a:t>
            </a:r>
            <a:endParaRPr lang="el-GR" dirty="0" smtClean="0"/>
          </a:p>
          <a:p>
            <a:pPr algn="just"/>
            <a:r>
              <a:rPr lang="en-US" dirty="0" smtClean="0"/>
              <a:t>An extended analysis of our work including more figures, algorithms and explanations is available in the repository of our work</a:t>
            </a:r>
            <a:endParaRPr lang="el-GR" dirty="0"/>
          </a:p>
        </p:txBody>
      </p:sp>
      <p:sp>
        <p:nvSpPr>
          <p:cNvPr id="4" name="TextBox 3"/>
          <p:cNvSpPr txBox="1"/>
          <p:nvPr/>
        </p:nvSpPr>
        <p:spPr>
          <a:xfrm>
            <a:off x="1170591" y="5523249"/>
            <a:ext cx="4354891" cy="1015663"/>
          </a:xfrm>
          <a:prstGeom prst="rect">
            <a:avLst/>
          </a:prstGeom>
          <a:noFill/>
        </p:spPr>
        <p:txBody>
          <a:bodyPr wrap="square" rtlCol="0">
            <a:spAutoFit/>
          </a:bodyPr>
          <a:lstStyle/>
          <a:p>
            <a:pPr algn="ctr"/>
            <a:r>
              <a:rPr lang="en-US" sz="6000" b="1" i="1" dirty="0" smtClean="0"/>
              <a:t>Thank You!</a:t>
            </a:r>
            <a:endParaRPr lang="en-US" sz="6000" b="1" i="1" dirty="0"/>
          </a:p>
        </p:txBody>
      </p:sp>
      <p:pic>
        <p:nvPicPr>
          <p:cNvPr id="6" name="Picture 5"/>
          <p:cNvPicPr>
            <a:picLocks noChangeAspect="1"/>
          </p:cNvPicPr>
          <p:nvPr/>
        </p:nvPicPr>
        <p:blipFill>
          <a:blip r:embed="rId2"/>
          <a:stretch>
            <a:fillRect/>
          </a:stretch>
        </p:blipFill>
        <p:spPr>
          <a:xfrm>
            <a:off x="6260930" y="266700"/>
            <a:ext cx="5740570" cy="3851834"/>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6260930" y="4297847"/>
            <a:ext cx="4578864" cy="1676890"/>
          </a:xfrm>
          <a:prstGeom prst="rect">
            <a:avLst/>
          </a:prstGeom>
        </p:spPr>
      </p:pic>
      <p:sp>
        <p:nvSpPr>
          <p:cNvPr id="9" name="Slide Number Placeholder 8"/>
          <p:cNvSpPr>
            <a:spLocks noGrp="1"/>
          </p:cNvSpPr>
          <p:nvPr>
            <p:ph type="sldNum" sz="quarter" idx="12"/>
          </p:nvPr>
        </p:nvSpPr>
        <p:spPr/>
        <p:txBody>
          <a:bodyPr/>
          <a:lstStyle/>
          <a:p>
            <a:fld id="{8CEDE46D-73D4-420B-A66A-9E3B2783BD10}" type="slidenum">
              <a:rPr lang="en-US" smtClean="0"/>
              <a:t>15</a:t>
            </a:fld>
            <a:endParaRPr lang="en-US"/>
          </a:p>
        </p:txBody>
      </p:sp>
    </p:spTree>
    <p:extLst>
      <p:ext uri="{BB962C8B-B14F-4D97-AF65-F5344CB8AC3E}">
        <p14:creationId xmlns:p14="http://schemas.microsoft.com/office/powerpoint/2010/main" val="2413652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7965"/>
            <a:ext cx="10515600" cy="1325563"/>
          </a:xfrm>
        </p:spPr>
        <p:txBody>
          <a:bodyPr/>
          <a:lstStyle/>
          <a:p>
            <a:r>
              <a:rPr lang="en-US" dirty="0" smtClean="0"/>
              <a:t>What </a:t>
            </a:r>
            <a:r>
              <a:rPr lang="en-US" dirty="0" smtClean="0"/>
              <a:t>are the </a:t>
            </a:r>
            <a:r>
              <a:rPr lang="en-US" dirty="0" smtClean="0"/>
              <a:t>Panama Papers?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55125" y="746339"/>
            <a:ext cx="3101343" cy="1936757"/>
          </a:xfrm>
        </p:spPr>
      </p:pic>
      <p:sp>
        <p:nvSpPr>
          <p:cNvPr id="5" name="TextBox 4"/>
          <p:cNvSpPr txBox="1"/>
          <p:nvPr/>
        </p:nvSpPr>
        <p:spPr>
          <a:xfrm>
            <a:off x="838200" y="1419798"/>
            <a:ext cx="5401829" cy="5016758"/>
          </a:xfrm>
          <a:prstGeom prst="rect">
            <a:avLst/>
          </a:prstGeom>
          <a:noFill/>
        </p:spPr>
        <p:txBody>
          <a:bodyPr wrap="square" rtlCol="0">
            <a:spAutoFit/>
          </a:bodyPr>
          <a:lstStyle/>
          <a:p>
            <a:pPr algn="just"/>
            <a:r>
              <a:rPr lang="en-US" sz="2000" dirty="0" smtClean="0"/>
              <a:t>Documents Exposing:</a:t>
            </a:r>
          </a:p>
          <a:p>
            <a:pPr marL="285750" indent="-285750" algn="just">
              <a:buFont typeface="Arial" panose="020B0604020202020204" pitchFamily="34" charset="0"/>
              <a:buChar char="•"/>
            </a:pPr>
            <a:r>
              <a:rPr lang="en-US" sz="2000" dirty="0"/>
              <a:t>F</a:t>
            </a:r>
            <a:r>
              <a:rPr lang="en-US" sz="2000" dirty="0" smtClean="0"/>
              <a:t>inancial activity of over 200.00 offshores and other companies</a:t>
            </a:r>
          </a:p>
          <a:p>
            <a:pPr marL="285750" indent="-285750" algn="just">
              <a:buFont typeface="Arial" panose="020B0604020202020204" pitchFamily="34" charset="0"/>
              <a:buChar char="•"/>
            </a:pPr>
            <a:r>
              <a:rPr lang="en-US" sz="2000" dirty="0" smtClean="0"/>
              <a:t>Relations between clients and other entities</a:t>
            </a:r>
          </a:p>
          <a:p>
            <a:pPr algn="just"/>
            <a:r>
              <a:rPr lang="en-US" sz="2000" dirty="0" smtClean="0"/>
              <a:t>Released to public in 2016</a:t>
            </a:r>
            <a:r>
              <a:rPr lang="en-US" sz="2000" dirty="0" smtClean="0"/>
              <a:t>!</a:t>
            </a:r>
            <a:endParaRPr lang="el-GR" sz="2000" dirty="0" smtClean="0"/>
          </a:p>
          <a:p>
            <a:pPr marL="285750" indent="-285750" algn="just">
              <a:buFont typeface="Arial" panose="020B0604020202020204" pitchFamily="34" charset="0"/>
              <a:buChar char="•"/>
            </a:pPr>
            <a:r>
              <a:rPr lang="en-US" sz="2000" dirty="0"/>
              <a:t>The available panama papers datasets are widely used as data source for work related to graph analysis. Using these datasets, we can create a kind of </a:t>
            </a:r>
            <a:r>
              <a:rPr lang="en-US" sz="2000" b="1" dirty="0"/>
              <a:t>Fraud Detection Graph</a:t>
            </a:r>
            <a:r>
              <a:rPr lang="en-US" sz="2000" dirty="0"/>
              <a:t>, with specific types of nodes and links</a:t>
            </a:r>
            <a:r>
              <a:rPr lang="en-US" sz="2000" dirty="0" smtClean="0"/>
              <a:t>.</a:t>
            </a:r>
            <a:endParaRPr lang="el-GR" sz="2000" dirty="0" smtClean="0"/>
          </a:p>
          <a:p>
            <a:pPr marL="285750" indent="-285750" algn="just">
              <a:buFont typeface="Arial" panose="020B0604020202020204" pitchFamily="34" charset="0"/>
              <a:buChar char="•"/>
            </a:pPr>
            <a:r>
              <a:rPr lang="en-US" sz="2000" dirty="0"/>
              <a:t>Graph analytics methods are used over these graph to harvest information about nodes, in order to discover important nodes, expose connection between companies, predict fraudulent activities of other nodes and more!</a:t>
            </a:r>
          </a:p>
          <a:p>
            <a:pPr algn="just"/>
            <a:endParaRPr lang="en-US" sz="2000" dirty="0"/>
          </a:p>
        </p:txBody>
      </p:sp>
      <p:pic>
        <p:nvPicPr>
          <p:cNvPr id="3" name="Picture 2"/>
          <p:cNvPicPr>
            <a:picLocks noChangeAspect="1"/>
          </p:cNvPicPr>
          <p:nvPr/>
        </p:nvPicPr>
        <p:blipFill>
          <a:blip r:embed="rId3"/>
          <a:stretch>
            <a:fillRect/>
          </a:stretch>
        </p:blipFill>
        <p:spPr>
          <a:xfrm>
            <a:off x="7497925" y="3295802"/>
            <a:ext cx="4160675" cy="2447842"/>
          </a:xfrm>
          <a:prstGeom prst="rect">
            <a:avLst/>
          </a:prstGeom>
          <a:ln>
            <a:solidFill>
              <a:schemeClr val="tx1"/>
            </a:solidFill>
          </a:ln>
        </p:spPr>
      </p:pic>
      <p:cxnSp>
        <p:nvCxnSpPr>
          <p:cNvPr id="9" name="Straight Arrow Connector 8"/>
          <p:cNvCxnSpPr>
            <a:endCxn id="3" idx="1"/>
          </p:cNvCxnSpPr>
          <p:nvPr/>
        </p:nvCxnSpPr>
        <p:spPr>
          <a:xfrm>
            <a:off x="5532120" y="4061460"/>
            <a:ext cx="1965805" cy="4582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8CEDE46D-73D4-420B-A66A-9E3B2783BD10}" type="slidenum">
              <a:rPr lang="en-US" smtClean="0"/>
              <a:t>2</a:t>
            </a:fld>
            <a:endParaRPr lang="en-US"/>
          </a:p>
        </p:txBody>
      </p:sp>
    </p:spTree>
    <p:extLst>
      <p:ext uri="{BB962C8B-B14F-4D97-AF65-F5344CB8AC3E}">
        <p14:creationId xmlns:p14="http://schemas.microsoft.com/office/powerpoint/2010/main" val="376705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67700" y="1825625"/>
            <a:ext cx="3736975" cy="3736975"/>
          </a:xfrm>
          <a:prstGeom prst="rect">
            <a:avLst/>
          </a:prstGeom>
        </p:spPr>
      </p:pic>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a:xfrm>
            <a:off x="838200" y="1825625"/>
            <a:ext cx="7289800" cy="4351338"/>
          </a:xfrm>
        </p:spPr>
        <p:txBody>
          <a:bodyPr>
            <a:normAutofit fontScale="85000" lnSpcReduction="20000"/>
          </a:bodyPr>
          <a:lstStyle/>
          <a:p>
            <a:pPr algn="just"/>
            <a:r>
              <a:rPr lang="en-US" dirty="0" smtClean="0"/>
              <a:t>It is interesting to run generic algorithms over a fraud detection graph in order to locate the most important nodes</a:t>
            </a:r>
          </a:p>
          <a:p>
            <a:pPr algn="just"/>
            <a:r>
              <a:rPr lang="en-US" dirty="0" smtClean="0"/>
              <a:t>This way we can filter the data: Having information about which entities of the graph are most “popular” is important. It can lead us to conclusions about interactions of companies, nodes that are most likely to commit frauds in the future and more.</a:t>
            </a:r>
          </a:p>
          <a:p>
            <a:pPr algn="just"/>
            <a:r>
              <a:rPr lang="en-US" dirty="0" smtClean="0"/>
              <a:t>But is just running a bunch of graph analytics algorithms in a network enough?</a:t>
            </a:r>
          </a:p>
          <a:p>
            <a:pPr algn="just"/>
            <a:r>
              <a:rPr lang="en-US" dirty="0" smtClean="0"/>
              <a:t>How could we go one step further? More importantly, how can we</a:t>
            </a:r>
            <a:r>
              <a:rPr lang="el-GR" dirty="0" smtClean="0"/>
              <a:t> </a:t>
            </a:r>
            <a:r>
              <a:rPr lang="en-US" dirty="0" smtClean="0"/>
              <a:t>combine methods from other fields (i.e. graph embeddings)  with classic graph analytics methods?</a:t>
            </a:r>
            <a:endParaRPr lang="en-US" dirty="0"/>
          </a:p>
        </p:txBody>
      </p:sp>
      <p:sp>
        <p:nvSpPr>
          <p:cNvPr id="5" name="Slide Number Placeholder 4"/>
          <p:cNvSpPr>
            <a:spLocks noGrp="1"/>
          </p:cNvSpPr>
          <p:nvPr>
            <p:ph type="sldNum" sz="quarter" idx="12"/>
          </p:nvPr>
        </p:nvSpPr>
        <p:spPr/>
        <p:txBody>
          <a:bodyPr/>
          <a:lstStyle/>
          <a:p>
            <a:fld id="{8CEDE46D-73D4-420B-A66A-9E3B2783BD10}" type="slidenum">
              <a:rPr lang="en-US" smtClean="0"/>
              <a:t>3</a:t>
            </a:fld>
            <a:endParaRPr lang="en-US"/>
          </a:p>
        </p:txBody>
      </p:sp>
    </p:spTree>
    <p:extLst>
      <p:ext uri="{BB962C8B-B14F-4D97-AF65-F5344CB8AC3E}">
        <p14:creationId xmlns:p14="http://schemas.microsoft.com/office/powerpoint/2010/main" val="2878874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7352" y="3388709"/>
            <a:ext cx="6903048" cy="3469291"/>
          </a:xfrm>
          <a:prstGeom prst="rect">
            <a:avLst/>
          </a:prstGeom>
        </p:spPr>
      </p:pic>
      <p:sp>
        <p:nvSpPr>
          <p:cNvPr id="2" name="Title 1"/>
          <p:cNvSpPr>
            <a:spLocks noGrp="1"/>
          </p:cNvSpPr>
          <p:nvPr>
            <p:ph type="title"/>
          </p:nvPr>
        </p:nvSpPr>
        <p:spPr/>
        <p:txBody>
          <a:bodyPr/>
          <a:lstStyle/>
          <a:p>
            <a:r>
              <a:rPr lang="en-US" dirty="0"/>
              <a:t>Approach</a:t>
            </a:r>
            <a:endParaRPr lang="en-US" dirty="0"/>
          </a:p>
        </p:txBody>
      </p:sp>
      <p:sp>
        <p:nvSpPr>
          <p:cNvPr id="3" name="Content Placeholder 2"/>
          <p:cNvSpPr>
            <a:spLocks noGrp="1"/>
          </p:cNvSpPr>
          <p:nvPr>
            <p:ph idx="1"/>
          </p:nvPr>
        </p:nvSpPr>
        <p:spPr>
          <a:xfrm>
            <a:off x="838200" y="1825625"/>
            <a:ext cx="11214100" cy="1908175"/>
          </a:xfrm>
        </p:spPr>
        <p:txBody>
          <a:bodyPr>
            <a:normAutofit fontScale="85000" lnSpcReduction="20000"/>
          </a:bodyPr>
          <a:lstStyle/>
          <a:p>
            <a:pPr marL="0" indent="0" algn="just">
              <a:buNone/>
            </a:pPr>
            <a:r>
              <a:rPr lang="en-US" dirty="0" smtClean="0"/>
              <a:t>We propose an approach that combines the results of graph analytics with a graph embeddings database, in order to create similarity networks of the most important nodes of our data!</a:t>
            </a:r>
          </a:p>
          <a:p>
            <a:pPr marL="0" indent="0" algn="just">
              <a:buNone/>
            </a:pPr>
            <a:r>
              <a:rPr lang="en-US" dirty="0" smtClean="0"/>
              <a:t>This way, we can go one step further: By finding similar nodes of the most important nodes, we can discover relationships between companies, nodes and other which could not be easily located before! </a:t>
            </a:r>
            <a:endParaRPr lang="en-US" dirty="0"/>
          </a:p>
        </p:txBody>
      </p:sp>
      <p:sp>
        <p:nvSpPr>
          <p:cNvPr id="6" name="Slide Number Placeholder 5"/>
          <p:cNvSpPr>
            <a:spLocks noGrp="1"/>
          </p:cNvSpPr>
          <p:nvPr>
            <p:ph type="sldNum" sz="quarter" idx="12"/>
          </p:nvPr>
        </p:nvSpPr>
        <p:spPr/>
        <p:txBody>
          <a:bodyPr/>
          <a:lstStyle/>
          <a:p>
            <a:fld id="{8CEDE46D-73D4-420B-A66A-9E3B2783BD10}" type="slidenum">
              <a:rPr lang="en-US" smtClean="0"/>
              <a:t>4</a:t>
            </a:fld>
            <a:endParaRPr lang="en-US"/>
          </a:p>
        </p:txBody>
      </p:sp>
    </p:spTree>
    <p:extLst>
      <p:ext uri="{BB962C8B-B14F-4D97-AF65-F5344CB8AC3E}">
        <p14:creationId xmlns:p14="http://schemas.microsoft.com/office/powerpoint/2010/main" val="719995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1628426" y="3317839"/>
            <a:ext cx="1715633" cy="303973"/>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Graph Analytics</a:t>
            </a:r>
          </a:p>
        </p:txBody>
      </p:sp>
      <p:sp>
        <p:nvSpPr>
          <p:cNvPr id="47" name="Rectangle 46"/>
          <p:cNvSpPr/>
          <p:nvPr/>
        </p:nvSpPr>
        <p:spPr>
          <a:xfrm>
            <a:off x="1646252" y="4069184"/>
            <a:ext cx="1715633" cy="25692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Embeddings</a:t>
            </a:r>
          </a:p>
        </p:txBody>
      </p:sp>
      <p:cxnSp>
        <p:nvCxnSpPr>
          <p:cNvPr id="52" name="Straight Arrow Connector 51"/>
          <p:cNvCxnSpPr>
            <a:stCxn id="75" idx="4"/>
            <a:endCxn id="46" idx="1"/>
          </p:cNvCxnSpPr>
          <p:nvPr/>
        </p:nvCxnSpPr>
        <p:spPr>
          <a:xfrm flipV="1">
            <a:off x="1463443" y="3469826"/>
            <a:ext cx="164983" cy="383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75" idx="4"/>
            <a:endCxn id="47" idx="1"/>
          </p:cNvCxnSpPr>
          <p:nvPr/>
        </p:nvCxnSpPr>
        <p:spPr>
          <a:xfrm>
            <a:off x="1463443" y="3853687"/>
            <a:ext cx="182809" cy="3439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1628426" y="2364257"/>
            <a:ext cx="1715633" cy="319702"/>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NetworkX</a:t>
            </a:r>
          </a:p>
        </p:txBody>
      </p:sp>
      <p:sp>
        <p:nvSpPr>
          <p:cNvPr id="59" name="Rectangle 58"/>
          <p:cNvSpPr/>
          <p:nvPr/>
        </p:nvSpPr>
        <p:spPr>
          <a:xfrm>
            <a:off x="3620075" y="3317839"/>
            <a:ext cx="1715633" cy="31222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TSP</a:t>
            </a:r>
          </a:p>
        </p:txBody>
      </p:sp>
      <p:cxnSp>
        <p:nvCxnSpPr>
          <p:cNvPr id="61" name="Straight Arrow Connector 60"/>
          <p:cNvCxnSpPr>
            <a:stCxn id="46" idx="0"/>
            <a:endCxn id="58" idx="2"/>
          </p:cNvCxnSpPr>
          <p:nvPr/>
        </p:nvCxnSpPr>
        <p:spPr>
          <a:xfrm flipV="1">
            <a:off x="2486243" y="2683959"/>
            <a:ext cx="0" cy="6338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6" idx="3"/>
            <a:endCxn id="59" idx="1"/>
          </p:cNvCxnSpPr>
          <p:nvPr/>
        </p:nvCxnSpPr>
        <p:spPr>
          <a:xfrm>
            <a:off x="3344059" y="3469826"/>
            <a:ext cx="276016" cy="41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975145" y="4789096"/>
            <a:ext cx="1306561" cy="664233"/>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Create a corpus from the graph</a:t>
            </a:r>
            <a:endParaRPr lang="en-US" sz="1600" dirty="0">
              <a:solidFill>
                <a:schemeClr val="tx1"/>
              </a:solidFill>
            </a:endParaRPr>
          </a:p>
        </p:txBody>
      </p:sp>
      <p:sp>
        <p:nvSpPr>
          <p:cNvPr id="67" name="Rounded Rectangle 66"/>
          <p:cNvSpPr/>
          <p:nvPr/>
        </p:nvSpPr>
        <p:spPr>
          <a:xfrm>
            <a:off x="2358232" y="4782239"/>
            <a:ext cx="1505957" cy="708071"/>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Train the corpus using word2vec</a:t>
            </a:r>
            <a:endParaRPr lang="en-US" sz="1600" dirty="0">
              <a:solidFill>
                <a:schemeClr val="tx1"/>
              </a:solidFill>
            </a:endParaRPr>
          </a:p>
        </p:txBody>
      </p:sp>
      <p:cxnSp>
        <p:nvCxnSpPr>
          <p:cNvPr id="69" name="Straight Arrow Connector 68"/>
          <p:cNvCxnSpPr>
            <a:stCxn id="66" idx="0"/>
            <a:endCxn id="47" idx="2"/>
          </p:cNvCxnSpPr>
          <p:nvPr/>
        </p:nvCxnSpPr>
        <p:spPr>
          <a:xfrm flipV="1">
            <a:off x="1628426" y="4326104"/>
            <a:ext cx="875643" cy="462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7" idx="0"/>
            <a:endCxn id="47" idx="2"/>
          </p:cNvCxnSpPr>
          <p:nvPr/>
        </p:nvCxnSpPr>
        <p:spPr>
          <a:xfrm flipH="1" flipV="1">
            <a:off x="2504069" y="4326104"/>
            <a:ext cx="607142" cy="4561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Right Arrow 73"/>
          <p:cNvSpPr/>
          <p:nvPr/>
        </p:nvSpPr>
        <p:spPr>
          <a:xfrm>
            <a:off x="2565970" y="2848130"/>
            <a:ext cx="3050559" cy="33753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PageRank and other</a:t>
            </a:r>
            <a:endParaRPr lang="en-US" sz="1600" dirty="0">
              <a:solidFill>
                <a:schemeClr val="tx1"/>
              </a:solidFill>
            </a:endParaRPr>
          </a:p>
        </p:txBody>
      </p:sp>
      <p:sp>
        <p:nvSpPr>
          <p:cNvPr id="75" name="Can 74"/>
          <p:cNvSpPr/>
          <p:nvPr/>
        </p:nvSpPr>
        <p:spPr>
          <a:xfrm>
            <a:off x="159745" y="3283557"/>
            <a:ext cx="1303698" cy="1140260"/>
          </a:xfrm>
          <a:prstGeom prst="ca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Panama Papers Dataset</a:t>
            </a:r>
            <a:endParaRPr lang="en-US" sz="1600" dirty="0">
              <a:solidFill>
                <a:schemeClr val="tx1"/>
              </a:solidFill>
            </a:endParaRPr>
          </a:p>
        </p:txBody>
      </p:sp>
      <p:sp>
        <p:nvSpPr>
          <p:cNvPr id="82" name="Right Arrow 81"/>
          <p:cNvSpPr/>
          <p:nvPr/>
        </p:nvSpPr>
        <p:spPr>
          <a:xfrm>
            <a:off x="3398537" y="4065001"/>
            <a:ext cx="2130514" cy="32745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NLP </a:t>
            </a:r>
            <a:r>
              <a:rPr lang="en-US" sz="1600" dirty="0" smtClean="0">
                <a:solidFill>
                  <a:schemeClr val="tx1"/>
                </a:solidFill>
              </a:rPr>
              <a:t>model, RDFsim</a:t>
            </a:r>
            <a:endParaRPr lang="en-US" sz="1600" dirty="0">
              <a:solidFill>
                <a:schemeClr val="tx1"/>
              </a:solidFill>
            </a:endParaRPr>
          </a:p>
        </p:txBody>
      </p:sp>
      <p:sp>
        <p:nvSpPr>
          <p:cNvPr id="93" name="Can 92"/>
          <p:cNvSpPr/>
          <p:nvPr/>
        </p:nvSpPr>
        <p:spPr>
          <a:xfrm>
            <a:off x="5684465" y="2267588"/>
            <a:ext cx="1084736" cy="1043714"/>
          </a:xfrm>
          <a:prstGeom prst="ca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Set of important nodes</a:t>
            </a:r>
            <a:endParaRPr lang="en-US" sz="1600" dirty="0">
              <a:solidFill>
                <a:schemeClr val="tx1"/>
              </a:solidFill>
            </a:endParaRPr>
          </a:p>
        </p:txBody>
      </p:sp>
      <p:sp>
        <p:nvSpPr>
          <p:cNvPr id="94" name="Can 93"/>
          <p:cNvSpPr/>
          <p:nvPr/>
        </p:nvSpPr>
        <p:spPr>
          <a:xfrm>
            <a:off x="5616529" y="4014345"/>
            <a:ext cx="1229198" cy="1672080"/>
          </a:xfrm>
          <a:prstGeom prst="ca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Embeddings </a:t>
            </a:r>
            <a:r>
              <a:rPr lang="en-US" sz="1600" dirty="0" smtClean="0">
                <a:solidFill>
                  <a:schemeClr val="tx1"/>
                </a:solidFill>
              </a:rPr>
              <a:t>database -  similarity </a:t>
            </a:r>
            <a:r>
              <a:rPr lang="en-US" sz="1600" dirty="0" smtClean="0">
                <a:solidFill>
                  <a:schemeClr val="tx1"/>
                </a:solidFill>
              </a:rPr>
              <a:t>networks</a:t>
            </a:r>
            <a:endParaRPr lang="en-US" sz="1600" dirty="0">
              <a:solidFill>
                <a:schemeClr val="tx1"/>
              </a:solidFill>
            </a:endParaRPr>
          </a:p>
        </p:txBody>
      </p:sp>
      <p:sp>
        <p:nvSpPr>
          <p:cNvPr id="95" name="Right Arrow 94"/>
          <p:cNvSpPr/>
          <p:nvPr/>
        </p:nvSpPr>
        <p:spPr>
          <a:xfrm rot="5400000">
            <a:off x="5858037" y="3500234"/>
            <a:ext cx="720381" cy="39718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Load </a:t>
            </a:r>
            <a:endParaRPr lang="en-US" sz="1600" dirty="0">
              <a:solidFill>
                <a:schemeClr val="tx1"/>
              </a:solidFill>
            </a:endParaRPr>
          </a:p>
        </p:txBody>
      </p:sp>
      <p:sp>
        <p:nvSpPr>
          <p:cNvPr id="98" name="Rectangle 97"/>
          <p:cNvSpPr/>
          <p:nvPr/>
        </p:nvSpPr>
        <p:spPr>
          <a:xfrm>
            <a:off x="7631921" y="2848130"/>
            <a:ext cx="4026443" cy="10055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chemeClr val="tx1"/>
                </a:solidFill>
              </a:rPr>
              <a:t>Present an analysis that combines classic graph analytics algorithms and graph embeddings!</a:t>
            </a:r>
            <a:endParaRPr lang="en-US" dirty="0">
              <a:solidFill>
                <a:schemeClr val="tx1"/>
              </a:solidFill>
            </a:endParaRPr>
          </a:p>
        </p:txBody>
      </p:sp>
      <p:sp>
        <p:nvSpPr>
          <p:cNvPr id="105" name="Title 104"/>
          <p:cNvSpPr>
            <a:spLocks noGrp="1"/>
          </p:cNvSpPr>
          <p:nvPr>
            <p:ph type="title"/>
          </p:nvPr>
        </p:nvSpPr>
        <p:spPr/>
        <p:txBody>
          <a:bodyPr/>
          <a:lstStyle/>
          <a:p>
            <a:r>
              <a:rPr lang="en-US" dirty="0" smtClean="0"/>
              <a:t>Work Outline</a:t>
            </a:r>
            <a:endParaRPr lang="en-US" dirty="0"/>
          </a:p>
        </p:txBody>
      </p:sp>
      <p:pic>
        <p:nvPicPr>
          <p:cNvPr id="121" name="Picture 1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9494" y="3962934"/>
            <a:ext cx="726340" cy="726340"/>
          </a:xfrm>
          <a:prstGeom prst="rect">
            <a:avLst/>
          </a:prstGeom>
        </p:spPr>
      </p:pic>
      <p:pic>
        <p:nvPicPr>
          <p:cNvPr id="122" name="Picture 121"/>
          <p:cNvPicPr>
            <a:picLocks noChangeAspect="1"/>
          </p:cNvPicPr>
          <p:nvPr/>
        </p:nvPicPr>
        <p:blipFill>
          <a:blip r:embed="rId4"/>
          <a:stretch>
            <a:fillRect/>
          </a:stretch>
        </p:blipFill>
        <p:spPr>
          <a:xfrm>
            <a:off x="8522113" y="4085473"/>
            <a:ext cx="1468022" cy="481262"/>
          </a:xfrm>
          <a:prstGeom prst="rect">
            <a:avLst/>
          </a:prstGeom>
        </p:spPr>
      </p:pic>
      <p:pic>
        <p:nvPicPr>
          <p:cNvPr id="123" name="Picture 1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77613" y="3977665"/>
            <a:ext cx="1571048" cy="708608"/>
          </a:xfrm>
          <a:prstGeom prst="rect">
            <a:avLst/>
          </a:prstGeom>
        </p:spPr>
      </p:pic>
      <p:sp>
        <p:nvSpPr>
          <p:cNvPr id="124" name="Right Brace 123"/>
          <p:cNvSpPr/>
          <p:nvPr/>
        </p:nvSpPr>
        <p:spPr>
          <a:xfrm>
            <a:off x="6774106" y="1806996"/>
            <a:ext cx="427896" cy="4524375"/>
          </a:xfrm>
          <a:prstGeom prst="rightBrace">
            <a:avLst>
              <a:gd name="adj1" fmla="val 8333"/>
              <a:gd name="adj2" fmla="val 4768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7" name="Slide Number Placeholder 126"/>
          <p:cNvSpPr>
            <a:spLocks noGrp="1"/>
          </p:cNvSpPr>
          <p:nvPr>
            <p:ph type="sldNum" sz="quarter" idx="12"/>
          </p:nvPr>
        </p:nvSpPr>
        <p:spPr/>
        <p:txBody>
          <a:bodyPr/>
          <a:lstStyle/>
          <a:p>
            <a:fld id="{8CEDE46D-73D4-420B-A66A-9E3B2783BD10}" type="slidenum">
              <a:rPr lang="en-US" smtClean="0"/>
              <a:t>5</a:t>
            </a:fld>
            <a:endParaRPr lang="en-US"/>
          </a:p>
        </p:txBody>
      </p:sp>
    </p:spTree>
    <p:extLst>
      <p:ext uri="{BB962C8B-B14F-4D97-AF65-F5344CB8AC3E}">
        <p14:creationId xmlns:p14="http://schemas.microsoft.com/office/powerpoint/2010/main" val="3560831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198" y="3323586"/>
            <a:ext cx="4413094" cy="345961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9290" y="3096572"/>
            <a:ext cx="4881837" cy="3686629"/>
          </a:xfrm>
          <a:prstGeom prst="rect">
            <a:avLst/>
          </a:prstGeom>
        </p:spPr>
      </p:pic>
      <p:sp>
        <p:nvSpPr>
          <p:cNvPr id="2" name="Title 1"/>
          <p:cNvSpPr>
            <a:spLocks noGrp="1"/>
          </p:cNvSpPr>
          <p:nvPr>
            <p:ph type="title"/>
          </p:nvPr>
        </p:nvSpPr>
        <p:spPr/>
        <p:txBody>
          <a:bodyPr/>
          <a:lstStyle/>
          <a:p>
            <a:r>
              <a:rPr lang="en-US" dirty="0" smtClean="0"/>
              <a:t>An early example</a:t>
            </a:r>
            <a:endParaRPr lang="en-US" dirty="0"/>
          </a:p>
        </p:txBody>
      </p:sp>
      <p:sp>
        <p:nvSpPr>
          <p:cNvPr id="3" name="Content Placeholder 2"/>
          <p:cNvSpPr>
            <a:spLocks noGrp="1"/>
          </p:cNvSpPr>
          <p:nvPr>
            <p:ph idx="1"/>
          </p:nvPr>
        </p:nvSpPr>
        <p:spPr>
          <a:xfrm>
            <a:off x="838200" y="1825625"/>
            <a:ext cx="10515600" cy="1593850"/>
          </a:xfrm>
        </p:spPr>
        <p:txBody>
          <a:bodyPr>
            <a:normAutofit lnSpcReduction="10000"/>
          </a:bodyPr>
          <a:lstStyle/>
          <a:p>
            <a:pPr marL="0" indent="0" algn="just">
              <a:buNone/>
            </a:pPr>
            <a:r>
              <a:rPr lang="en-US" dirty="0" smtClean="0"/>
              <a:t>By running PageRank and Eigenvector Centrality, we discovered that the node with the highest value is </a:t>
            </a:r>
            <a:r>
              <a:rPr lang="en-US" dirty="0"/>
              <a:t>ACCELONIC LTD. (</a:t>
            </a:r>
            <a:r>
              <a:rPr lang="en-US" dirty="0" smtClean="0"/>
              <a:t>entity)</a:t>
            </a:r>
          </a:p>
          <a:p>
            <a:pPr marL="0" indent="0" algn="just">
              <a:buNone/>
            </a:pPr>
            <a:r>
              <a:rPr lang="en-US" dirty="0" smtClean="0"/>
              <a:t>Knowing this, we can search for similar nodes in the embeddings database, and get the following:</a:t>
            </a:r>
            <a:endParaRPr lang="en-US" dirty="0"/>
          </a:p>
        </p:txBody>
      </p:sp>
      <p:sp>
        <p:nvSpPr>
          <p:cNvPr id="4" name="Slide Number Placeholder 3"/>
          <p:cNvSpPr>
            <a:spLocks noGrp="1"/>
          </p:cNvSpPr>
          <p:nvPr>
            <p:ph type="sldNum" sz="quarter" idx="12"/>
          </p:nvPr>
        </p:nvSpPr>
        <p:spPr/>
        <p:txBody>
          <a:bodyPr/>
          <a:lstStyle/>
          <a:p>
            <a:fld id="{8CEDE46D-73D4-420B-A66A-9E3B2783BD10}" type="slidenum">
              <a:rPr lang="en-US" smtClean="0"/>
              <a:t>6</a:t>
            </a:fld>
            <a:endParaRPr lang="en-US"/>
          </a:p>
        </p:txBody>
      </p:sp>
    </p:spTree>
    <p:extLst>
      <p:ext uri="{BB962C8B-B14F-4D97-AF65-F5344CB8AC3E}">
        <p14:creationId xmlns:p14="http://schemas.microsoft.com/office/powerpoint/2010/main" val="3534217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a:t>
            </a:r>
            <a:r>
              <a:rPr lang="en-US" dirty="0" smtClean="0"/>
              <a:t>Analytics: TSP </a:t>
            </a:r>
            <a:endParaRPr lang="en-US" dirty="0"/>
          </a:p>
        </p:txBody>
      </p:sp>
      <p:sp>
        <p:nvSpPr>
          <p:cNvPr id="3" name="Content Placeholder 2"/>
          <p:cNvSpPr>
            <a:spLocks noGrp="1"/>
          </p:cNvSpPr>
          <p:nvPr>
            <p:ph idx="1"/>
          </p:nvPr>
        </p:nvSpPr>
        <p:spPr/>
        <p:txBody>
          <a:bodyPr/>
          <a:lstStyle/>
          <a:p>
            <a:pPr algn="just"/>
            <a:r>
              <a:rPr lang="en-US" dirty="0" smtClean="0"/>
              <a:t>We tried loading our data to TSP, in order to run algorithms using the analyzers</a:t>
            </a:r>
            <a:endParaRPr lang="el-GR" dirty="0" smtClean="0"/>
          </a:p>
          <a:p>
            <a:pPr lvl="1" algn="just"/>
            <a:r>
              <a:rPr lang="en-US" dirty="0" smtClean="0"/>
              <a:t>But the dataset was way too big to load. For this reason we explored methods to efficiently take subsets of the dataset but without losing information about how the data are formed. We used the following methods:</a:t>
            </a:r>
          </a:p>
          <a:p>
            <a:pPr lvl="2" algn="just"/>
            <a:r>
              <a:rPr lang="en-US" dirty="0" smtClean="0"/>
              <a:t>Simple subset chunking</a:t>
            </a:r>
          </a:p>
          <a:p>
            <a:pPr lvl="2" algn="just"/>
            <a:r>
              <a:rPr lang="en-US" dirty="0" smtClean="0"/>
              <a:t>Sampling</a:t>
            </a:r>
          </a:p>
          <a:p>
            <a:pPr lvl="2" algn="just"/>
            <a:r>
              <a:rPr lang="en-US" dirty="0" smtClean="0"/>
              <a:t>Graph Reconstruction</a:t>
            </a:r>
            <a:endParaRPr lang="el-GR" dirty="0" smtClean="0"/>
          </a:p>
          <a:p>
            <a:pPr algn="just"/>
            <a:r>
              <a:rPr lang="en-US" dirty="0" smtClean="0"/>
              <a:t>We decided to use sampling to load a small subset of the dataset to TSP. </a:t>
            </a:r>
            <a:endParaRPr lang="en-US" dirty="0"/>
          </a:p>
        </p:txBody>
      </p:sp>
      <p:sp>
        <p:nvSpPr>
          <p:cNvPr id="4" name="Slide Number Placeholder 3"/>
          <p:cNvSpPr>
            <a:spLocks noGrp="1"/>
          </p:cNvSpPr>
          <p:nvPr>
            <p:ph type="sldNum" sz="quarter" idx="12"/>
          </p:nvPr>
        </p:nvSpPr>
        <p:spPr/>
        <p:txBody>
          <a:bodyPr/>
          <a:lstStyle/>
          <a:p>
            <a:fld id="{8CEDE46D-73D4-420B-A66A-9E3B2783BD10}" type="slidenum">
              <a:rPr lang="en-US" smtClean="0"/>
              <a:t>7</a:t>
            </a:fld>
            <a:endParaRPr lang="en-US"/>
          </a:p>
        </p:txBody>
      </p:sp>
    </p:spTree>
    <p:extLst>
      <p:ext uri="{BB962C8B-B14F-4D97-AF65-F5344CB8AC3E}">
        <p14:creationId xmlns:p14="http://schemas.microsoft.com/office/powerpoint/2010/main" val="3530893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a:t>
            </a:r>
            <a:r>
              <a:rPr lang="en-US" dirty="0" smtClean="0"/>
              <a:t>Analytics: TSP </a:t>
            </a:r>
            <a:endParaRPr lang="en-US" dirty="0"/>
          </a:p>
        </p:txBody>
      </p:sp>
      <p:sp>
        <p:nvSpPr>
          <p:cNvPr id="3" name="Content Placeholder 2"/>
          <p:cNvSpPr>
            <a:spLocks noGrp="1"/>
          </p:cNvSpPr>
          <p:nvPr>
            <p:ph idx="1"/>
          </p:nvPr>
        </p:nvSpPr>
        <p:spPr/>
        <p:txBody>
          <a:bodyPr/>
          <a:lstStyle/>
          <a:p>
            <a:r>
              <a:rPr lang="en-US" dirty="0" smtClean="0"/>
              <a:t>We decided to define a simple schema for the data, and we run the following algorithms</a:t>
            </a:r>
            <a:r>
              <a:rPr lang="el-GR" dirty="0"/>
              <a:t>:</a:t>
            </a:r>
            <a:endParaRPr lang="en-US" dirty="0"/>
          </a:p>
        </p:txBody>
      </p:sp>
      <p:sp>
        <p:nvSpPr>
          <p:cNvPr id="4" name="Slide Number Placeholder 3"/>
          <p:cNvSpPr>
            <a:spLocks noGrp="1"/>
          </p:cNvSpPr>
          <p:nvPr>
            <p:ph type="sldNum" sz="quarter" idx="12"/>
          </p:nvPr>
        </p:nvSpPr>
        <p:spPr/>
        <p:txBody>
          <a:bodyPr/>
          <a:lstStyle/>
          <a:p>
            <a:fld id="{8CEDE46D-73D4-420B-A66A-9E3B2783BD10}" type="slidenum">
              <a:rPr lang="en-US" smtClean="0"/>
              <a:t>8</a:t>
            </a:fld>
            <a:endParaRPr lang="en-US"/>
          </a:p>
        </p:txBody>
      </p:sp>
    </p:spTree>
    <p:extLst>
      <p:ext uri="{BB962C8B-B14F-4D97-AF65-F5344CB8AC3E}">
        <p14:creationId xmlns:p14="http://schemas.microsoft.com/office/powerpoint/2010/main" val="17559785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a:t>
            </a:r>
            <a:r>
              <a:rPr lang="en-US" dirty="0" smtClean="0"/>
              <a:t>Analytics: NetworkX</a:t>
            </a:r>
            <a:endParaRPr lang="en-US" dirty="0"/>
          </a:p>
        </p:txBody>
      </p:sp>
      <p:sp>
        <p:nvSpPr>
          <p:cNvPr id="3" name="Content Placeholder 2"/>
          <p:cNvSpPr>
            <a:spLocks noGrp="1"/>
          </p:cNvSpPr>
          <p:nvPr>
            <p:ph idx="1"/>
          </p:nvPr>
        </p:nvSpPr>
        <p:spPr/>
        <p:txBody>
          <a:bodyPr/>
          <a:lstStyle/>
          <a:p>
            <a:pPr algn="just"/>
            <a:r>
              <a:rPr lang="en-US" dirty="0" smtClean="0"/>
              <a:t>NetworkX is an open source python API which was able to load the dataset completely and run the algorithms we wanted</a:t>
            </a:r>
          </a:p>
          <a:p>
            <a:pPr algn="just"/>
            <a:r>
              <a:rPr lang="en-US" dirty="0" smtClean="0"/>
              <a:t>We decided to use the results of NetworkX, as these results are extracted from the complete dataset and not a subset of it.</a:t>
            </a:r>
          </a:p>
          <a:p>
            <a:pPr algn="just"/>
            <a:r>
              <a:rPr lang="en-US" dirty="0" smtClean="0"/>
              <a:t>PageRank</a:t>
            </a:r>
            <a:endParaRPr lang="en-US" dirty="0" smtClean="0"/>
          </a:p>
          <a:p>
            <a:pPr algn="just"/>
            <a:r>
              <a:rPr lang="en-US" dirty="0" smtClean="0"/>
              <a:t>Eigenvector </a:t>
            </a:r>
            <a:r>
              <a:rPr lang="en-US" dirty="0" smtClean="0"/>
              <a:t>Centrality</a:t>
            </a:r>
          </a:p>
          <a:p>
            <a:pPr algn="just"/>
            <a:r>
              <a:rPr lang="en-US" dirty="0" smtClean="0"/>
              <a:t>Degree Centrality</a:t>
            </a:r>
          </a:p>
          <a:p>
            <a:pPr algn="just"/>
            <a:r>
              <a:rPr lang="en-US" dirty="0" smtClean="0"/>
              <a:t>Clustering</a:t>
            </a:r>
            <a:endParaRPr lang="en-US" dirty="0"/>
          </a:p>
        </p:txBody>
      </p:sp>
      <p:sp>
        <p:nvSpPr>
          <p:cNvPr id="4" name="Slide Number Placeholder 3"/>
          <p:cNvSpPr>
            <a:spLocks noGrp="1"/>
          </p:cNvSpPr>
          <p:nvPr>
            <p:ph type="sldNum" sz="quarter" idx="12"/>
          </p:nvPr>
        </p:nvSpPr>
        <p:spPr/>
        <p:txBody>
          <a:bodyPr/>
          <a:lstStyle/>
          <a:p>
            <a:fld id="{8CEDE46D-73D4-420B-A66A-9E3B2783BD10}" type="slidenum">
              <a:rPr lang="en-US" smtClean="0"/>
              <a:t>9</a:t>
            </a:fld>
            <a:endParaRPr lang="en-US"/>
          </a:p>
        </p:txBody>
      </p:sp>
    </p:spTree>
    <p:extLst>
      <p:ext uri="{BB962C8B-B14F-4D97-AF65-F5344CB8AC3E}">
        <p14:creationId xmlns:p14="http://schemas.microsoft.com/office/powerpoint/2010/main" val="1105604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1312</Words>
  <Application>Microsoft Office PowerPoint</Application>
  <PresentationFormat>Widescreen</PresentationFormat>
  <Paragraphs>118</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Panama Papers Analysis through Graph Analytics and Embeddings </vt:lpstr>
      <vt:lpstr>What are the Panama Papers?</vt:lpstr>
      <vt:lpstr>Approach</vt:lpstr>
      <vt:lpstr>Approach</vt:lpstr>
      <vt:lpstr>Work Outline</vt:lpstr>
      <vt:lpstr>An early example</vt:lpstr>
      <vt:lpstr>Graph Analytics: TSP </vt:lpstr>
      <vt:lpstr>Graph Analytics: TSP </vt:lpstr>
      <vt:lpstr>Graph Analytics: NetworkX</vt:lpstr>
      <vt:lpstr>Graph Embeddings (General) </vt:lpstr>
      <vt:lpstr>Graph Embeddings (RDFsim with FD) </vt:lpstr>
      <vt:lpstr>Graph Embeddings (Examples)</vt:lpstr>
      <vt:lpstr>Examples (using RDFsim)</vt:lpstr>
      <vt:lpstr>Understanding the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Panama Papers Analysis</dc:title>
  <dc:creator>Manos Chatzakis</dc:creator>
  <cp:lastModifiedBy>Manos Chatzakis</cp:lastModifiedBy>
  <cp:revision>90</cp:revision>
  <dcterms:created xsi:type="dcterms:W3CDTF">2021-12-30T14:56:00Z</dcterms:created>
  <dcterms:modified xsi:type="dcterms:W3CDTF">2022-01-06T15:23:39Z</dcterms:modified>
</cp:coreProperties>
</file>