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72" r:id="rId4"/>
    <p:sldId id="273" r:id="rId5"/>
    <p:sldId id="274" r:id="rId6"/>
    <p:sldId id="271" r:id="rId7"/>
    <p:sldId id="276" r:id="rId8"/>
    <p:sldId id="279" r:id="rId9"/>
    <p:sldId id="277" r:id="rId10"/>
    <p:sldId id="270" r:id="rId11"/>
    <p:sldId id="280" r:id="rId12"/>
    <p:sldId id="281" r:id="rId13"/>
    <p:sldId id="28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D8F925-09D4-446C-AE24-B40FEAB4DACB}">
          <p14:sldIdLst>
            <p14:sldId id="256"/>
            <p14:sldId id="259"/>
            <p14:sldId id="272"/>
            <p14:sldId id="273"/>
            <p14:sldId id="274"/>
            <p14:sldId id="271"/>
          </p14:sldIdLst>
        </p14:section>
        <p14:section name="Analytics" id="{6757637C-E67C-461C-A0B2-AE2D22F0D8EE}">
          <p14:sldIdLst>
            <p14:sldId id="276"/>
            <p14:sldId id="279"/>
            <p14:sldId id="277"/>
          </p14:sldIdLst>
        </p14:section>
        <p14:section name="Embeddings" id="{80A9F29C-0978-49F5-B5F4-66432C712E66}">
          <p14:sldIdLst>
            <p14:sldId id="270"/>
            <p14:sldId id="280"/>
            <p14:sldId id="281"/>
            <p14:sldId id="282"/>
          </p14:sldIdLst>
        </p14:section>
        <p14:section name="Conclusion" id="{F6BD186B-C377-4171-A141-DD682AD1DB4C}">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6" autoAdjust="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8E76A-2E41-48C4-ADA8-540A51582939}"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EDC7E-8DBE-4295-A413-BC285D66FFBD}" type="slidenum">
              <a:rPr lang="en-US" smtClean="0"/>
              <a:t>‹#›</a:t>
            </a:fld>
            <a:endParaRPr lang="en-US"/>
          </a:p>
        </p:txBody>
      </p:sp>
    </p:spTree>
    <p:extLst>
      <p:ext uri="{BB962C8B-B14F-4D97-AF65-F5344CB8AC3E}">
        <p14:creationId xmlns:p14="http://schemas.microsoft.com/office/powerpoint/2010/main" val="2238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EDC7E-8DBE-4295-A413-BC285D66FFBD}" type="slidenum">
              <a:rPr lang="en-US" smtClean="0"/>
              <a:t>1</a:t>
            </a:fld>
            <a:endParaRPr lang="en-US"/>
          </a:p>
        </p:txBody>
      </p:sp>
    </p:spTree>
    <p:extLst>
      <p:ext uri="{BB962C8B-B14F-4D97-AF65-F5344CB8AC3E}">
        <p14:creationId xmlns:p14="http://schemas.microsoft.com/office/powerpoint/2010/main" val="318911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CE723C-865C-4977-A0F6-062291E3B727}"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9414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723C-865C-4977-A0F6-062291E3B727}"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8229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723C-865C-4977-A0F6-062291E3B727}"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344490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723C-865C-4977-A0F6-062291E3B727}"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9087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CE723C-865C-4977-A0F6-062291E3B727}"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333231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CE723C-865C-4977-A0F6-062291E3B727}"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6057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CE723C-865C-4977-A0F6-062291E3B727}"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220590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CE723C-865C-4977-A0F6-062291E3B727}"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256528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E723C-865C-4977-A0F6-062291E3B727}"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9624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CE723C-865C-4977-A0F6-062291E3B727}"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85389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CE723C-865C-4977-A0F6-062291E3B727}"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E46D-73D4-420B-A66A-9E3B2783BD10}" type="slidenum">
              <a:rPr lang="en-US" smtClean="0"/>
              <a:t>‹#›</a:t>
            </a:fld>
            <a:endParaRPr lang="en-US"/>
          </a:p>
        </p:txBody>
      </p:sp>
    </p:spTree>
    <p:extLst>
      <p:ext uri="{BB962C8B-B14F-4D97-AF65-F5344CB8AC3E}">
        <p14:creationId xmlns:p14="http://schemas.microsoft.com/office/powerpoint/2010/main" val="154089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E723C-865C-4977-A0F6-062291E3B727}" type="datetimeFigureOut">
              <a:rPr lang="en-US" smtClean="0"/>
              <a:t>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E46D-73D4-420B-A66A-9E3B2783BD10}" type="slidenum">
              <a:rPr lang="en-US" smtClean="0"/>
              <a:t>‹#›</a:t>
            </a:fld>
            <a:endParaRPr lang="en-US"/>
          </a:p>
        </p:txBody>
      </p:sp>
    </p:spTree>
    <p:extLst>
      <p:ext uri="{BB962C8B-B14F-4D97-AF65-F5344CB8AC3E}">
        <p14:creationId xmlns:p14="http://schemas.microsoft.com/office/powerpoint/2010/main" val="308982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527" y="2286554"/>
            <a:ext cx="2211075" cy="2211075"/>
          </a:xfrm>
          <a:prstGeom prst="rect">
            <a:avLst/>
          </a:prstGeom>
        </p:spPr>
      </p:pic>
      <p:sp>
        <p:nvSpPr>
          <p:cNvPr id="2" name="Title 1"/>
          <p:cNvSpPr>
            <a:spLocks noGrp="1"/>
          </p:cNvSpPr>
          <p:nvPr>
            <p:ph type="ctrTitle"/>
          </p:nvPr>
        </p:nvSpPr>
        <p:spPr>
          <a:xfrm>
            <a:off x="1378067" y="390033"/>
            <a:ext cx="9144000" cy="2387600"/>
          </a:xfrm>
        </p:spPr>
        <p:txBody>
          <a:bodyPr>
            <a:noAutofit/>
          </a:bodyPr>
          <a:lstStyle/>
          <a:p>
            <a:r>
              <a:rPr lang="en-US" b="1" dirty="0"/>
              <a:t>Panama Papers Analysis</a:t>
            </a:r>
            <a:r>
              <a:rPr lang="en-US" dirty="0"/>
              <a:t/>
            </a:r>
            <a:br>
              <a:rPr lang="en-US" dirty="0"/>
            </a:br>
            <a:r>
              <a:rPr lang="en-US" sz="2000" i="1" dirty="0"/>
              <a:t>through </a:t>
            </a:r>
            <a:r>
              <a:rPr lang="en-US" sz="2000" b="1" i="1" dirty="0"/>
              <a:t>Graph Analytics </a:t>
            </a:r>
            <a:r>
              <a:rPr lang="en-US" sz="2000" i="1" dirty="0"/>
              <a:t>and </a:t>
            </a:r>
            <a:r>
              <a:rPr lang="en-US" sz="2000" b="1" i="1" dirty="0"/>
              <a:t>Embeddings</a:t>
            </a:r>
            <a:r>
              <a:rPr lang="en-US" sz="2000" dirty="0"/>
              <a:t/>
            </a:r>
            <a:br>
              <a:rPr lang="en-US" sz="2000" dirty="0"/>
            </a:br>
            <a:endParaRPr lang="en-US" sz="4400" dirty="0"/>
          </a:p>
        </p:txBody>
      </p:sp>
      <p:sp>
        <p:nvSpPr>
          <p:cNvPr id="3" name="Subtitle 2"/>
          <p:cNvSpPr>
            <a:spLocks noGrp="1"/>
          </p:cNvSpPr>
          <p:nvPr>
            <p:ph type="subTitle" idx="1"/>
          </p:nvPr>
        </p:nvSpPr>
        <p:spPr>
          <a:xfrm>
            <a:off x="1519581" y="4557323"/>
            <a:ext cx="8860971" cy="918982"/>
          </a:xfrm>
        </p:spPr>
        <p:txBody>
          <a:bodyPr>
            <a:noAutofit/>
          </a:bodyPr>
          <a:lstStyle/>
          <a:p>
            <a:r>
              <a:rPr lang="en-US" sz="1600" dirty="0">
                <a:latin typeface="+mj-lt"/>
                <a:ea typeface="+mj-ea"/>
                <a:cs typeface="+mj-cs"/>
              </a:rPr>
              <a:t>Manos </a:t>
            </a:r>
            <a:r>
              <a:rPr lang="en-US" sz="1600" dirty="0" smtClean="0">
                <a:latin typeface="+mj-lt"/>
                <a:ea typeface="+mj-ea"/>
                <a:cs typeface="+mj-cs"/>
              </a:rPr>
              <a:t>Chatzakis and Eva </a:t>
            </a:r>
            <a:r>
              <a:rPr lang="en-US" sz="1600" dirty="0" err="1">
                <a:latin typeface="+mj-lt"/>
                <a:ea typeface="+mj-ea"/>
                <a:cs typeface="+mj-cs"/>
              </a:rPr>
              <a:t>Chamilaki</a:t>
            </a:r>
            <a:endParaRPr lang="en-US" sz="1600" dirty="0">
              <a:latin typeface="+mj-lt"/>
              <a:ea typeface="+mj-ea"/>
              <a:cs typeface="+mj-cs"/>
            </a:endParaRPr>
          </a:p>
          <a:p>
            <a:r>
              <a:rPr lang="en-US" sz="1600" b="1" dirty="0">
                <a:latin typeface="+mj-lt"/>
                <a:ea typeface="+mj-ea"/>
                <a:cs typeface="+mj-cs"/>
              </a:rPr>
              <a:t>Complex Networks Dynamics</a:t>
            </a:r>
            <a:endParaRPr lang="en-US" sz="1600" b="1" dirty="0">
              <a:latin typeface="+mj-lt"/>
              <a:ea typeface="+mj-ea"/>
              <a:cs typeface="+mj-cs"/>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420" y="342327"/>
            <a:ext cx="1581118" cy="15797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478" y="5398754"/>
            <a:ext cx="1154663" cy="1154663"/>
          </a:xfrm>
          <a:prstGeom prst="rect">
            <a:avLst/>
          </a:prstGeom>
        </p:spPr>
      </p:pic>
      <p:pic>
        <p:nvPicPr>
          <p:cNvPr id="14" name="Picture 13"/>
          <p:cNvPicPr>
            <a:picLocks noChangeAspect="1"/>
          </p:cNvPicPr>
          <p:nvPr/>
        </p:nvPicPr>
        <p:blipFill>
          <a:blip r:embed="rId6"/>
          <a:stretch>
            <a:fillRect/>
          </a:stretch>
        </p:blipFill>
        <p:spPr>
          <a:xfrm>
            <a:off x="4783209" y="5593555"/>
            <a:ext cx="2333713" cy="765062"/>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0990" y="5476305"/>
            <a:ext cx="2497494" cy="1126474"/>
          </a:xfrm>
          <a:prstGeom prst="rect">
            <a:avLst/>
          </a:prstGeom>
        </p:spPr>
      </p:pic>
    </p:spTree>
    <p:extLst>
      <p:ext uri="{BB962C8B-B14F-4D97-AF65-F5344CB8AC3E}">
        <p14:creationId xmlns:p14="http://schemas.microsoft.com/office/powerpoint/2010/main" val="367732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Embeddings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Embeddings are vecto</a:t>
            </a:r>
            <a:r>
              <a:rPr lang="en-US" dirty="0" smtClean="0"/>
              <a:t>r representations of words, belonging in multidimensional spaces.</a:t>
            </a:r>
          </a:p>
          <a:p>
            <a:pPr algn="just"/>
            <a:r>
              <a:rPr lang="en-US" dirty="0" smtClean="0"/>
              <a:t>There are many NLP libraries for embedding creation, which exploit pre-trained neural networks. For our work we used word2vec.</a:t>
            </a:r>
            <a:r>
              <a:rPr lang="en-US" dirty="0"/>
              <a:t> </a:t>
            </a:r>
            <a:r>
              <a:rPr lang="en-US" dirty="0" smtClean="0"/>
              <a:t>These libraries try to group the words based on their semantic meaning. This means that based on the input, words that have similar meaning will also have closer vectors.</a:t>
            </a:r>
          </a:p>
          <a:p>
            <a:pPr algn="just"/>
            <a:r>
              <a:rPr lang="en-US" dirty="0" smtClean="0"/>
              <a:t>The idea is to transform the graph into corpus, by representing it as triples of the form (“node” “link“ “node”). This will results in a vector for each node, and nodes that share many same information will have closer vectors too (but these two nodes are not necessarily directly connected).</a:t>
            </a:r>
          </a:p>
          <a:p>
            <a:pPr algn="just"/>
            <a:r>
              <a:rPr lang="en-US" dirty="0" smtClean="0"/>
              <a:t>This way, we can make operations like similarity search i.e. “give me the first top-K” similar nodes of the node x.</a:t>
            </a:r>
          </a:p>
        </p:txBody>
      </p:sp>
    </p:spTree>
    <p:extLst>
      <p:ext uri="{BB962C8B-B14F-4D97-AF65-F5344CB8AC3E}">
        <p14:creationId xmlns:p14="http://schemas.microsoft.com/office/powerpoint/2010/main" val="3107078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Embeddings </a:t>
            </a:r>
          </a:p>
        </p:txBody>
      </p:sp>
      <p:sp>
        <p:nvSpPr>
          <p:cNvPr id="3" name="Content Placeholder 2"/>
          <p:cNvSpPr>
            <a:spLocks noGrp="1"/>
          </p:cNvSpPr>
          <p:nvPr>
            <p:ph idx="1"/>
          </p:nvPr>
        </p:nvSpPr>
        <p:spPr/>
        <p:txBody>
          <a:bodyPr/>
          <a:lstStyle/>
          <a:p>
            <a:pPr algn="just"/>
            <a:r>
              <a:rPr lang="en-US" dirty="0" smtClean="0"/>
              <a:t>By calculating all the similar nodes of every node, we can create a graph database of node embeddings, and create similarity networks of the nodes by exploiting some open source tools, like RDFsim.</a:t>
            </a:r>
          </a:p>
          <a:p>
            <a:pPr algn="just"/>
            <a:r>
              <a:rPr lang="en-US" dirty="0" smtClean="0"/>
              <a:t>RDFsim is a search engine which is able to use embedding datasets (like the database we described) in order to create graph similarity networks. Although it is designed for knowledge graphs, we managed to port the Fraud Detection graph data easily. </a:t>
            </a:r>
          </a:p>
          <a:p>
            <a:pPr algn="just"/>
            <a:r>
              <a:rPr lang="en-US" dirty="0" smtClean="0"/>
              <a:t>This way</a:t>
            </a:r>
            <a:r>
              <a:rPr lang="el-GR" dirty="0" smtClean="0"/>
              <a:t> </a:t>
            </a:r>
            <a:r>
              <a:rPr lang="en-US" dirty="0" smtClean="0"/>
              <a:t>we can use the search engine features of RDFsim (i.e. search for a specific node of the graph) and create similarity network for any node we want.</a:t>
            </a:r>
            <a:endParaRPr lang="en-US" dirty="0"/>
          </a:p>
        </p:txBody>
      </p:sp>
    </p:spTree>
    <p:extLst>
      <p:ext uri="{BB962C8B-B14F-4D97-AF65-F5344CB8AC3E}">
        <p14:creationId xmlns:p14="http://schemas.microsoft.com/office/powerpoint/2010/main" val="31699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Embeddings</a:t>
            </a:r>
            <a:endParaRPr lang="en-US" dirty="0"/>
          </a:p>
        </p:txBody>
      </p:sp>
      <p:sp>
        <p:nvSpPr>
          <p:cNvPr id="3" name="Content Placeholder 2"/>
          <p:cNvSpPr>
            <a:spLocks noGrp="1"/>
          </p:cNvSpPr>
          <p:nvPr>
            <p:ph idx="1"/>
          </p:nvPr>
        </p:nvSpPr>
        <p:spPr/>
        <p:txBody>
          <a:bodyPr/>
          <a:lstStyle/>
          <a:p>
            <a:pPr algn="just"/>
            <a:r>
              <a:rPr lang="en-US" dirty="0" smtClean="0"/>
              <a:t>For our case, we loaded the data to RDFsim, so we could search for any node we want and see the similarity network</a:t>
            </a:r>
          </a:p>
          <a:p>
            <a:pPr algn="just"/>
            <a:r>
              <a:rPr lang="en-US" dirty="0" smtClean="0"/>
              <a:t>For this presentation, we show the results about the “important” nodes, as shown by the graph analytics </a:t>
            </a:r>
            <a:r>
              <a:rPr lang="en-US" dirty="0" err="1" smtClean="0"/>
              <a:t>algorithsm</a:t>
            </a:r>
            <a:r>
              <a:rPr lang="en-US" dirty="0" smtClean="0"/>
              <a:t>.</a:t>
            </a:r>
          </a:p>
          <a:p>
            <a:pPr algn="just"/>
            <a:r>
              <a:rPr lang="en-US" dirty="0" smtClean="0"/>
              <a:t>Considering the accuracy of the embeddings training, we could discover connections between nodes (for example offshores, people, intermediaries …) that were not easily shown previously.</a:t>
            </a:r>
          </a:p>
          <a:p>
            <a:pPr algn="just"/>
            <a:r>
              <a:rPr lang="en-US" dirty="0" smtClean="0"/>
              <a:t>More about the vocabulary creation, embedding training and RDFsim can be found in the official paper of this work.</a:t>
            </a:r>
            <a:endParaRPr lang="en-US" dirty="0"/>
          </a:p>
        </p:txBody>
      </p:sp>
    </p:spTree>
    <p:extLst>
      <p:ext uri="{BB962C8B-B14F-4D97-AF65-F5344CB8AC3E}">
        <p14:creationId xmlns:p14="http://schemas.microsoft.com/office/powerpoint/2010/main" val="301427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(using RDFsim)</a:t>
            </a:r>
            <a:endParaRPr lang="en-US" dirty="0"/>
          </a:p>
        </p:txBody>
      </p:sp>
    </p:spTree>
    <p:extLst>
      <p:ext uri="{BB962C8B-B14F-4D97-AF65-F5344CB8AC3E}">
        <p14:creationId xmlns:p14="http://schemas.microsoft.com/office/powerpoint/2010/main" val="127440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825625"/>
            <a:ext cx="10515600" cy="2221274"/>
          </a:xfrm>
        </p:spPr>
        <p:txBody>
          <a:bodyPr/>
          <a:lstStyle/>
          <a:p>
            <a:r>
              <a:rPr lang="en-US" dirty="0" smtClean="0"/>
              <a:t>We presented </a:t>
            </a:r>
            <a:endParaRPr lang="el-GR" dirty="0" smtClean="0"/>
          </a:p>
          <a:p>
            <a:r>
              <a:rPr lang="el-GR" dirty="0" smtClean="0"/>
              <a:t>Ααα</a:t>
            </a:r>
          </a:p>
          <a:p>
            <a:endParaRPr lang="el-GR" dirty="0"/>
          </a:p>
          <a:p>
            <a:endParaRPr lang="el-GR" dirty="0" smtClean="0"/>
          </a:p>
          <a:p>
            <a:pPr marL="0" indent="0">
              <a:buNone/>
            </a:pPr>
            <a:endParaRPr lang="en-US" dirty="0"/>
          </a:p>
        </p:txBody>
      </p:sp>
      <p:sp>
        <p:nvSpPr>
          <p:cNvPr id="4" name="TextBox 3"/>
          <p:cNvSpPr txBox="1"/>
          <p:nvPr/>
        </p:nvSpPr>
        <p:spPr>
          <a:xfrm>
            <a:off x="2818645" y="4834551"/>
            <a:ext cx="6554709" cy="1323439"/>
          </a:xfrm>
          <a:prstGeom prst="rect">
            <a:avLst/>
          </a:prstGeom>
          <a:noFill/>
        </p:spPr>
        <p:txBody>
          <a:bodyPr wrap="square" rtlCol="0">
            <a:spAutoFit/>
          </a:bodyPr>
          <a:lstStyle/>
          <a:p>
            <a:pPr algn="ctr"/>
            <a:r>
              <a:rPr lang="en-US" sz="8000" dirty="0" smtClean="0"/>
              <a:t>Thank You!</a:t>
            </a:r>
            <a:endParaRPr lang="en-US" sz="8000" dirty="0"/>
          </a:p>
        </p:txBody>
      </p:sp>
    </p:spTree>
    <p:extLst>
      <p:ext uri="{BB962C8B-B14F-4D97-AF65-F5344CB8AC3E}">
        <p14:creationId xmlns:p14="http://schemas.microsoft.com/office/powerpoint/2010/main" val="24136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Panama Papers?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428" y="533797"/>
            <a:ext cx="3242791" cy="2025090"/>
          </a:xfrm>
        </p:spPr>
      </p:pic>
      <p:sp>
        <p:nvSpPr>
          <p:cNvPr id="5" name="TextBox 4"/>
          <p:cNvSpPr txBox="1"/>
          <p:nvPr/>
        </p:nvSpPr>
        <p:spPr>
          <a:xfrm>
            <a:off x="838200" y="1419798"/>
            <a:ext cx="4965071" cy="1477328"/>
          </a:xfrm>
          <a:prstGeom prst="rect">
            <a:avLst/>
          </a:prstGeom>
          <a:noFill/>
        </p:spPr>
        <p:txBody>
          <a:bodyPr wrap="square" rtlCol="0">
            <a:spAutoFit/>
          </a:bodyPr>
          <a:lstStyle/>
          <a:p>
            <a:pPr algn="just"/>
            <a:r>
              <a:rPr lang="en-US" dirty="0" smtClean="0"/>
              <a:t>Documents </a:t>
            </a:r>
            <a:r>
              <a:rPr lang="en-US" dirty="0" smtClean="0"/>
              <a:t>Exposing:</a:t>
            </a:r>
          </a:p>
          <a:p>
            <a:pPr marL="285750" indent="-285750" algn="just">
              <a:buFont typeface="Arial" panose="020B0604020202020204" pitchFamily="34" charset="0"/>
              <a:buChar char="•"/>
            </a:pPr>
            <a:r>
              <a:rPr lang="en-US" dirty="0"/>
              <a:t>F</a:t>
            </a:r>
            <a:r>
              <a:rPr lang="en-US" dirty="0" smtClean="0"/>
              <a:t>inancial </a:t>
            </a:r>
            <a:r>
              <a:rPr lang="en-US" dirty="0" smtClean="0"/>
              <a:t>activity of over 200.00 </a:t>
            </a:r>
            <a:r>
              <a:rPr lang="en-US" dirty="0" smtClean="0"/>
              <a:t>offshores </a:t>
            </a:r>
            <a:r>
              <a:rPr lang="en-US" dirty="0" smtClean="0"/>
              <a:t>and other companies</a:t>
            </a:r>
          </a:p>
          <a:p>
            <a:pPr marL="285750" indent="-285750" algn="just">
              <a:buFont typeface="Arial" panose="020B0604020202020204" pitchFamily="34" charset="0"/>
              <a:buChar char="•"/>
            </a:pPr>
            <a:r>
              <a:rPr lang="en-US" dirty="0" smtClean="0"/>
              <a:t>Relations </a:t>
            </a:r>
            <a:r>
              <a:rPr lang="en-US" dirty="0" smtClean="0"/>
              <a:t>between clients and other entities</a:t>
            </a:r>
          </a:p>
          <a:p>
            <a:pPr algn="just"/>
            <a:r>
              <a:rPr lang="en-US" dirty="0" smtClean="0"/>
              <a:t>Released to public in 2016!</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8220" y="3054144"/>
            <a:ext cx="5182427" cy="2919578"/>
          </a:xfrm>
          <a:prstGeom prst="rect">
            <a:avLst/>
          </a:prstGeom>
        </p:spPr>
      </p:pic>
      <p:sp>
        <p:nvSpPr>
          <p:cNvPr id="8" name="TextBox 7"/>
          <p:cNvSpPr txBox="1"/>
          <p:nvPr/>
        </p:nvSpPr>
        <p:spPr>
          <a:xfrm>
            <a:off x="88089" y="3510430"/>
            <a:ext cx="3048812" cy="2336299"/>
          </a:xfrm>
          <a:prstGeom prst="rect">
            <a:avLst/>
          </a:prstGeom>
          <a:noFill/>
          <a:ln>
            <a:solidFill>
              <a:schemeClr val="tx1"/>
            </a:solidFill>
          </a:ln>
        </p:spPr>
        <p:txBody>
          <a:bodyPr wrap="square" rtlCol="0">
            <a:spAutoFit/>
          </a:bodyPr>
          <a:lstStyle/>
          <a:p>
            <a:pPr algn="just"/>
            <a:r>
              <a:rPr lang="en-US" dirty="0" smtClean="0"/>
              <a:t>The available panama papers datasets are widely used as data source for work related to graph analysis. </a:t>
            </a:r>
            <a:r>
              <a:rPr lang="en-US" dirty="0" smtClean="0"/>
              <a:t>Using these datasets, we can create a kind of Fraud Detection Graph, with specific types of nodes and links.</a:t>
            </a:r>
            <a:endParaRPr lang="en-US" dirty="0"/>
          </a:p>
        </p:txBody>
      </p:sp>
      <p:sp>
        <p:nvSpPr>
          <p:cNvPr id="14" name="TextBox 13"/>
          <p:cNvSpPr txBox="1"/>
          <p:nvPr/>
        </p:nvSpPr>
        <p:spPr>
          <a:xfrm>
            <a:off x="3320735" y="3510430"/>
            <a:ext cx="3394101" cy="2336299"/>
          </a:xfrm>
          <a:prstGeom prst="rect">
            <a:avLst/>
          </a:prstGeom>
          <a:noFill/>
          <a:ln>
            <a:solidFill>
              <a:schemeClr val="tx1"/>
            </a:solidFill>
          </a:ln>
        </p:spPr>
        <p:txBody>
          <a:bodyPr wrap="square" rtlCol="0">
            <a:spAutoFit/>
          </a:bodyPr>
          <a:lstStyle/>
          <a:p>
            <a:pPr algn="just"/>
            <a:r>
              <a:rPr lang="en-US" dirty="0" smtClean="0"/>
              <a:t>Graph analytics methods are used over these graph to harvest information about nodes, in order to discover important nodes, expose connection between companies, predict fraudulent activities of other nodes and more!</a:t>
            </a:r>
            <a:endParaRPr lang="en-US" dirty="0"/>
          </a:p>
        </p:txBody>
      </p:sp>
    </p:spTree>
    <p:extLst>
      <p:ext uri="{BB962C8B-B14F-4D97-AF65-F5344CB8AC3E}">
        <p14:creationId xmlns:p14="http://schemas.microsoft.com/office/powerpoint/2010/main" val="37670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is interesting to run generic algorithms over a fraud detection graph in order to locate the most important nodes</a:t>
            </a:r>
          </a:p>
          <a:p>
            <a:pPr algn="just"/>
            <a:r>
              <a:rPr lang="en-US" dirty="0" smtClean="0"/>
              <a:t>This way we can filter the data: Having information about which entities of the graph are most “popular” is important. It can lead us to conclusions about interactions of companies, nodes that are most likely to commit frauds in the future and more.</a:t>
            </a:r>
          </a:p>
          <a:p>
            <a:pPr algn="just"/>
            <a:r>
              <a:rPr lang="en-US" dirty="0" smtClean="0"/>
              <a:t>But is just running a bunch of graph analytics algorithms in a network enough?</a:t>
            </a:r>
          </a:p>
          <a:p>
            <a:pPr algn="just"/>
            <a:r>
              <a:rPr lang="en-US" dirty="0" smtClean="0"/>
              <a:t>How could we go one step further? More importantly, how can we</a:t>
            </a:r>
            <a:r>
              <a:rPr lang="el-GR" dirty="0" smtClean="0"/>
              <a:t> </a:t>
            </a:r>
            <a:r>
              <a:rPr lang="en-US" dirty="0" smtClean="0"/>
              <a:t>combine methods from other fields (i.e. graph embeddings)  with classic graph analytics methods?</a:t>
            </a:r>
            <a:endParaRPr lang="en-US" dirty="0"/>
          </a:p>
        </p:txBody>
      </p:sp>
    </p:spTree>
    <p:extLst>
      <p:ext uri="{BB962C8B-B14F-4D97-AF65-F5344CB8AC3E}">
        <p14:creationId xmlns:p14="http://schemas.microsoft.com/office/powerpoint/2010/main" val="287887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3" name="Content Placeholder 2"/>
          <p:cNvSpPr>
            <a:spLocks noGrp="1"/>
          </p:cNvSpPr>
          <p:nvPr>
            <p:ph idx="1"/>
          </p:nvPr>
        </p:nvSpPr>
        <p:spPr/>
        <p:txBody>
          <a:bodyPr/>
          <a:lstStyle/>
          <a:p>
            <a:pPr marL="0" indent="0" algn="just">
              <a:buNone/>
            </a:pPr>
            <a:r>
              <a:rPr lang="en-US" dirty="0" smtClean="0"/>
              <a:t>We propose an approach that combines the results of graph analytics with a graph embeddings database, in order to create similarity networks of the most important nodes of our data!</a:t>
            </a:r>
          </a:p>
          <a:p>
            <a:pPr algn="just"/>
            <a:r>
              <a:rPr lang="en-US" dirty="0" smtClean="0"/>
              <a:t>This way, we can go one step further: By finding similar nodes of the most important nodes, we can discover relationships between companies, nodes and other which could not be easily located before! </a:t>
            </a:r>
            <a:endParaRPr lang="en-US" dirty="0"/>
          </a:p>
        </p:txBody>
      </p:sp>
    </p:spTree>
    <p:extLst>
      <p:ext uri="{BB962C8B-B14F-4D97-AF65-F5344CB8AC3E}">
        <p14:creationId xmlns:p14="http://schemas.microsoft.com/office/powerpoint/2010/main" val="719995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98" y="3323586"/>
            <a:ext cx="4413094" cy="34596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290" y="3096572"/>
            <a:ext cx="4881837" cy="3686629"/>
          </a:xfrm>
          <a:prstGeom prst="rect">
            <a:avLst/>
          </a:prstGeom>
        </p:spPr>
      </p:pic>
      <p:sp>
        <p:nvSpPr>
          <p:cNvPr id="2" name="Title 1"/>
          <p:cNvSpPr>
            <a:spLocks noGrp="1"/>
          </p:cNvSpPr>
          <p:nvPr>
            <p:ph type="title"/>
          </p:nvPr>
        </p:nvSpPr>
        <p:spPr/>
        <p:txBody>
          <a:bodyPr/>
          <a:lstStyle/>
          <a:p>
            <a:r>
              <a:rPr lang="en-US" dirty="0" smtClean="0"/>
              <a:t>An early example</a:t>
            </a:r>
            <a:endParaRPr lang="en-US" dirty="0"/>
          </a:p>
        </p:txBody>
      </p:sp>
      <p:sp>
        <p:nvSpPr>
          <p:cNvPr id="3" name="Content Placeholder 2"/>
          <p:cNvSpPr>
            <a:spLocks noGrp="1"/>
          </p:cNvSpPr>
          <p:nvPr>
            <p:ph idx="1"/>
          </p:nvPr>
        </p:nvSpPr>
        <p:spPr/>
        <p:txBody>
          <a:bodyPr/>
          <a:lstStyle/>
          <a:p>
            <a:pPr marL="0" indent="0" algn="just">
              <a:buNone/>
            </a:pPr>
            <a:r>
              <a:rPr lang="en-US" dirty="0" smtClean="0"/>
              <a:t>By running PageRank and Eigenvector Centrality, we discovered that the node with the highest value is </a:t>
            </a:r>
            <a:r>
              <a:rPr lang="en-US" dirty="0"/>
              <a:t>ACCELONIC LTD. (</a:t>
            </a:r>
            <a:r>
              <a:rPr lang="en-US" dirty="0" smtClean="0"/>
              <a:t>entity)</a:t>
            </a:r>
          </a:p>
          <a:p>
            <a:pPr marL="0" indent="0" algn="just">
              <a:buNone/>
            </a:pPr>
            <a:r>
              <a:rPr lang="en-US" dirty="0" smtClean="0"/>
              <a:t>Knowing this, we can search for similar nodes in the embeddings database, and get the following:</a:t>
            </a:r>
            <a:endParaRPr lang="en-US" dirty="0"/>
          </a:p>
        </p:txBody>
      </p:sp>
    </p:spTree>
    <p:extLst>
      <p:ext uri="{BB962C8B-B14F-4D97-AF65-F5344CB8AC3E}">
        <p14:creationId xmlns:p14="http://schemas.microsoft.com/office/powerpoint/2010/main" val="3534217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5679" y="1649614"/>
            <a:ext cx="1715633" cy="639403"/>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Graph Analytics</a:t>
            </a:r>
          </a:p>
        </p:txBody>
      </p:sp>
      <p:sp>
        <p:nvSpPr>
          <p:cNvPr id="47" name="Rectangle 46"/>
          <p:cNvSpPr/>
          <p:nvPr/>
        </p:nvSpPr>
        <p:spPr>
          <a:xfrm>
            <a:off x="1777494" y="3809610"/>
            <a:ext cx="1715633" cy="639403"/>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Embeddings</a:t>
            </a:r>
          </a:p>
        </p:txBody>
      </p:sp>
      <p:cxnSp>
        <p:nvCxnSpPr>
          <p:cNvPr id="52" name="Straight Arrow Connector 51"/>
          <p:cNvCxnSpPr>
            <a:stCxn id="75" idx="4"/>
            <a:endCxn id="46" idx="1"/>
          </p:cNvCxnSpPr>
          <p:nvPr/>
        </p:nvCxnSpPr>
        <p:spPr>
          <a:xfrm flipV="1">
            <a:off x="1349335" y="1969316"/>
            <a:ext cx="206344" cy="1213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5" idx="4"/>
            <a:endCxn id="47" idx="1"/>
          </p:cNvCxnSpPr>
          <p:nvPr/>
        </p:nvCxnSpPr>
        <p:spPr>
          <a:xfrm>
            <a:off x="1349335" y="3182818"/>
            <a:ext cx="428159" cy="946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674194" y="1042223"/>
            <a:ext cx="1715633" cy="639403"/>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NetworkX</a:t>
            </a:r>
            <a:endParaRPr lang="en-US" dirty="0" smtClean="0">
              <a:solidFill>
                <a:schemeClr val="tx1"/>
              </a:solidFill>
            </a:endParaRPr>
          </a:p>
        </p:txBody>
      </p:sp>
      <p:sp>
        <p:nvSpPr>
          <p:cNvPr id="59" name="Rectangle 58"/>
          <p:cNvSpPr/>
          <p:nvPr/>
        </p:nvSpPr>
        <p:spPr>
          <a:xfrm>
            <a:off x="3674194" y="2308833"/>
            <a:ext cx="1715633" cy="639403"/>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TSP</a:t>
            </a:r>
          </a:p>
        </p:txBody>
      </p:sp>
      <p:cxnSp>
        <p:nvCxnSpPr>
          <p:cNvPr id="61" name="Straight Arrow Connector 60"/>
          <p:cNvCxnSpPr>
            <a:stCxn id="46" idx="3"/>
            <a:endCxn id="58" idx="1"/>
          </p:cNvCxnSpPr>
          <p:nvPr/>
        </p:nvCxnSpPr>
        <p:spPr>
          <a:xfrm flipV="1">
            <a:off x="3271312" y="1361925"/>
            <a:ext cx="402882" cy="607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6" idx="3"/>
            <a:endCxn id="59" idx="1"/>
          </p:cNvCxnSpPr>
          <p:nvPr/>
        </p:nvCxnSpPr>
        <p:spPr>
          <a:xfrm>
            <a:off x="3271312" y="1969316"/>
            <a:ext cx="402882" cy="659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697486" y="4881577"/>
            <a:ext cx="1499861" cy="100018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Create a corpus from the graph</a:t>
            </a:r>
            <a:endParaRPr lang="en-US" dirty="0">
              <a:solidFill>
                <a:schemeClr val="tx1"/>
              </a:solidFill>
            </a:endParaRPr>
          </a:p>
        </p:txBody>
      </p:sp>
      <p:sp>
        <p:nvSpPr>
          <p:cNvPr id="67" name="Rounded Rectangle 66"/>
          <p:cNvSpPr/>
          <p:nvPr/>
        </p:nvSpPr>
        <p:spPr>
          <a:xfrm>
            <a:off x="2824676" y="4881577"/>
            <a:ext cx="1499861" cy="100018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the corpus using word2vec</a:t>
            </a:r>
            <a:endParaRPr lang="en-US" dirty="0">
              <a:solidFill>
                <a:schemeClr val="tx1"/>
              </a:solidFill>
            </a:endParaRPr>
          </a:p>
        </p:txBody>
      </p:sp>
      <p:cxnSp>
        <p:nvCxnSpPr>
          <p:cNvPr id="69" name="Straight Arrow Connector 68"/>
          <p:cNvCxnSpPr>
            <a:stCxn id="66" idx="0"/>
            <a:endCxn id="47" idx="2"/>
          </p:cNvCxnSpPr>
          <p:nvPr/>
        </p:nvCxnSpPr>
        <p:spPr>
          <a:xfrm flipV="1">
            <a:off x="1447417" y="4449013"/>
            <a:ext cx="1187894" cy="432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7" idx="0"/>
            <a:endCxn id="47" idx="2"/>
          </p:cNvCxnSpPr>
          <p:nvPr/>
        </p:nvCxnSpPr>
        <p:spPr>
          <a:xfrm flipH="1" flipV="1">
            <a:off x="2635311" y="4449013"/>
            <a:ext cx="939296" cy="432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a:off x="5389827" y="1803892"/>
            <a:ext cx="2287511" cy="391736"/>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PageRank and other</a:t>
            </a:r>
            <a:endParaRPr lang="en-US" dirty="0">
              <a:solidFill>
                <a:schemeClr val="tx1"/>
              </a:solidFill>
            </a:endParaRPr>
          </a:p>
        </p:txBody>
      </p:sp>
      <p:sp>
        <p:nvSpPr>
          <p:cNvPr id="75" name="Can 74"/>
          <p:cNvSpPr/>
          <p:nvPr/>
        </p:nvSpPr>
        <p:spPr>
          <a:xfrm>
            <a:off x="45637" y="2298925"/>
            <a:ext cx="1303698" cy="1767785"/>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Panama Papers CSV dataset</a:t>
            </a:r>
            <a:endParaRPr lang="en-US" dirty="0">
              <a:solidFill>
                <a:schemeClr val="tx1"/>
              </a:solidFill>
            </a:endParaRPr>
          </a:p>
        </p:txBody>
      </p:sp>
      <p:sp>
        <p:nvSpPr>
          <p:cNvPr id="82" name="Right Arrow 81"/>
          <p:cNvSpPr/>
          <p:nvPr/>
        </p:nvSpPr>
        <p:spPr>
          <a:xfrm>
            <a:off x="3493127" y="3934668"/>
            <a:ext cx="4184211" cy="412748"/>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NLP model training, RDFsim</a:t>
            </a:r>
            <a:endParaRPr lang="en-US" dirty="0">
              <a:solidFill>
                <a:schemeClr val="tx1"/>
              </a:solidFill>
            </a:endParaRPr>
          </a:p>
        </p:txBody>
      </p:sp>
      <p:sp>
        <p:nvSpPr>
          <p:cNvPr id="93" name="Can 92"/>
          <p:cNvSpPr/>
          <p:nvPr/>
        </p:nvSpPr>
        <p:spPr>
          <a:xfrm>
            <a:off x="7677338" y="1356709"/>
            <a:ext cx="1285592" cy="125843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of important nodes</a:t>
            </a:r>
            <a:endParaRPr lang="en-US" dirty="0">
              <a:solidFill>
                <a:schemeClr val="tx1"/>
              </a:solidFill>
            </a:endParaRPr>
          </a:p>
        </p:txBody>
      </p:sp>
      <p:sp>
        <p:nvSpPr>
          <p:cNvPr id="94" name="Can 93"/>
          <p:cNvSpPr/>
          <p:nvPr/>
        </p:nvSpPr>
        <p:spPr>
          <a:xfrm>
            <a:off x="7653189" y="3702080"/>
            <a:ext cx="1575304" cy="2358994"/>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Embeddings database able to create similarity networks</a:t>
            </a:r>
            <a:endParaRPr lang="en-US" dirty="0">
              <a:solidFill>
                <a:schemeClr val="tx1"/>
              </a:solidFill>
            </a:endParaRPr>
          </a:p>
        </p:txBody>
      </p:sp>
      <p:sp>
        <p:nvSpPr>
          <p:cNvPr id="95" name="Right Arrow 94"/>
          <p:cNvSpPr/>
          <p:nvPr/>
        </p:nvSpPr>
        <p:spPr>
          <a:xfrm rot="5400000">
            <a:off x="7668842" y="3053838"/>
            <a:ext cx="1302584" cy="448148"/>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a:t>
            </a:r>
            <a:endParaRPr lang="en-US" dirty="0">
              <a:solidFill>
                <a:schemeClr val="tx1"/>
              </a:solidFill>
            </a:endParaRPr>
          </a:p>
        </p:txBody>
      </p:sp>
      <p:cxnSp>
        <p:nvCxnSpPr>
          <p:cNvPr id="97" name="Straight Arrow Connector 96"/>
          <p:cNvCxnSpPr>
            <a:stCxn id="94" idx="4"/>
            <a:endCxn id="98" idx="2"/>
          </p:cNvCxnSpPr>
          <p:nvPr/>
        </p:nvCxnSpPr>
        <p:spPr>
          <a:xfrm flipV="1">
            <a:off x="9228493" y="4114232"/>
            <a:ext cx="1485150" cy="767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317522" y="2459165"/>
            <a:ext cx="2792242" cy="165506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 an analysis that can create similarity graphs for important nodes of the graph, exposing connections between entities and more!</a:t>
            </a:r>
            <a:endParaRPr lang="en-US" dirty="0">
              <a:solidFill>
                <a:schemeClr val="tx1"/>
              </a:solidFill>
            </a:endParaRPr>
          </a:p>
        </p:txBody>
      </p:sp>
      <p:sp>
        <p:nvSpPr>
          <p:cNvPr id="105" name="Title 104"/>
          <p:cNvSpPr>
            <a:spLocks noGrp="1"/>
          </p:cNvSpPr>
          <p:nvPr>
            <p:ph type="title"/>
          </p:nvPr>
        </p:nvSpPr>
        <p:spPr/>
        <p:txBody>
          <a:bodyPr/>
          <a:lstStyle/>
          <a:p>
            <a:r>
              <a:rPr lang="en-US" dirty="0" smtClean="0"/>
              <a:t>Our work</a:t>
            </a:r>
            <a:endParaRPr lang="en-US" dirty="0"/>
          </a:p>
        </p:txBody>
      </p:sp>
    </p:spTree>
    <p:extLst>
      <p:ext uri="{BB962C8B-B14F-4D97-AF65-F5344CB8AC3E}">
        <p14:creationId xmlns:p14="http://schemas.microsoft.com/office/powerpoint/2010/main" val="3560831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TSP </a:t>
            </a:r>
            <a:endParaRPr lang="en-US" dirty="0"/>
          </a:p>
        </p:txBody>
      </p:sp>
      <p:sp>
        <p:nvSpPr>
          <p:cNvPr id="3" name="Content Placeholder 2"/>
          <p:cNvSpPr>
            <a:spLocks noGrp="1"/>
          </p:cNvSpPr>
          <p:nvPr>
            <p:ph idx="1"/>
          </p:nvPr>
        </p:nvSpPr>
        <p:spPr/>
        <p:txBody>
          <a:bodyPr/>
          <a:lstStyle/>
          <a:p>
            <a:pPr algn="just"/>
            <a:r>
              <a:rPr lang="en-US" dirty="0" smtClean="0"/>
              <a:t>We tried loading our data to TSP, in order to run algorithms using the analyzers</a:t>
            </a:r>
            <a:endParaRPr lang="el-GR" dirty="0" smtClean="0"/>
          </a:p>
          <a:p>
            <a:pPr lvl="1" algn="just"/>
            <a:r>
              <a:rPr lang="en-US" dirty="0" smtClean="0"/>
              <a:t>But the dataset was way too big to load. For this reason we explored methods to efficiently take subsets of the dataset but without losing information about how the data are formed. We used the following methods:</a:t>
            </a:r>
          </a:p>
          <a:p>
            <a:pPr lvl="2" algn="just"/>
            <a:r>
              <a:rPr lang="en-US" dirty="0" smtClean="0"/>
              <a:t>Simple subset chunking</a:t>
            </a:r>
          </a:p>
          <a:p>
            <a:pPr lvl="2" algn="just"/>
            <a:r>
              <a:rPr lang="en-US" dirty="0" smtClean="0"/>
              <a:t>Sampling</a:t>
            </a:r>
          </a:p>
          <a:p>
            <a:pPr lvl="2" algn="just"/>
            <a:r>
              <a:rPr lang="en-US" dirty="0" smtClean="0"/>
              <a:t>Graph Reconstruction</a:t>
            </a:r>
            <a:endParaRPr lang="el-GR" dirty="0" smtClean="0"/>
          </a:p>
          <a:p>
            <a:pPr algn="just"/>
            <a:r>
              <a:rPr lang="en-US" dirty="0" smtClean="0"/>
              <a:t>We decided to use sampling to load a small subset of the dataset to TSP. </a:t>
            </a:r>
            <a:endParaRPr lang="en-US" dirty="0"/>
          </a:p>
        </p:txBody>
      </p:sp>
    </p:spTree>
    <p:extLst>
      <p:ext uri="{BB962C8B-B14F-4D97-AF65-F5344CB8AC3E}">
        <p14:creationId xmlns:p14="http://schemas.microsoft.com/office/powerpoint/2010/main" val="353089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TSP </a:t>
            </a:r>
            <a:endParaRPr lang="en-US" dirty="0"/>
          </a:p>
        </p:txBody>
      </p:sp>
      <p:sp>
        <p:nvSpPr>
          <p:cNvPr id="3" name="Content Placeholder 2"/>
          <p:cNvSpPr>
            <a:spLocks noGrp="1"/>
          </p:cNvSpPr>
          <p:nvPr>
            <p:ph idx="1"/>
          </p:nvPr>
        </p:nvSpPr>
        <p:spPr/>
        <p:txBody>
          <a:bodyPr/>
          <a:lstStyle/>
          <a:p>
            <a:r>
              <a:rPr lang="en-US" dirty="0" smtClean="0"/>
              <a:t>We decided to define a simple schema for the data, and we run the following algorithms</a:t>
            </a:r>
            <a:r>
              <a:rPr lang="el-GR" dirty="0"/>
              <a:t>:</a:t>
            </a:r>
            <a:endParaRPr lang="en-US" dirty="0"/>
          </a:p>
        </p:txBody>
      </p:sp>
    </p:spTree>
    <p:extLst>
      <p:ext uri="{BB962C8B-B14F-4D97-AF65-F5344CB8AC3E}">
        <p14:creationId xmlns:p14="http://schemas.microsoft.com/office/powerpoint/2010/main" val="175597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Analytics: </a:t>
            </a:r>
            <a:r>
              <a:rPr lang="en-US" dirty="0" err="1" smtClean="0"/>
              <a:t>NetworkX</a:t>
            </a:r>
            <a:endParaRPr lang="en-US" dirty="0"/>
          </a:p>
        </p:txBody>
      </p:sp>
      <p:sp>
        <p:nvSpPr>
          <p:cNvPr id="3" name="Content Placeholder 2"/>
          <p:cNvSpPr>
            <a:spLocks noGrp="1"/>
          </p:cNvSpPr>
          <p:nvPr>
            <p:ph idx="1"/>
          </p:nvPr>
        </p:nvSpPr>
        <p:spPr/>
        <p:txBody>
          <a:bodyPr/>
          <a:lstStyle/>
          <a:p>
            <a:pPr algn="just"/>
            <a:r>
              <a:rPr lang="en-US" dirty="0" err="1" smtClean="0"/>
              <a:t>NetworkX</a:t>
            </a:r>
            <a:r>
              <a:rPr lang="en-US" dirty="0" smtClean="0"/>
              <a:t> is an open source python API which was able to load the dataset completely and run the algorithms we wanted</a:t>
            </a:r>
          </a:p>
          <a:p>
            <a:pPr algn="just"/>
            <a:r>
              <a:rPr lang="en-US" dirty="0" smtClean="0"/>
              <a:t>We decided to use the results of </a:t>
            </a:r>
            <a:r>
              <a:rPr lang="en-US" dirty="0" err="1" smtClean="0"/>
              <a:t>NetworkX</a:t>
            </a:r>
            <a:r>
              <a:rPr lang="en-US" dirty="0" smtClean="0"/>
              <a:t>, as these results are extracted from the complete dataset and not a subset of it.</a:t>
            </a:r>
          </a:p>
          <a:p>
            <a:pPr algn="just"/>
            <a:r>
              <a:rPr lang="en-US" dirty="0" err="1" smtClean="0"/>
              <a:t>Pagerank</a:t>
            </a:r>
            <a:endParaRPr lang="en-US" dirty="0" smtClean="0"/>
          </a:p>
          <a:p>
            <a:pPr algn="just"/>
            <a:r>
              <a:rPr lang="en-US" dirty="0" err="1" smtClean="0"/>
              <a:t>EigenVector</a:t>
            </a:r>
            <a:r>
              <a:rPr lang="en-US" dirty="0" smtClean="0"/>
              <a:t> Centrality</a:t>
            </a:r>
          </a:p>
          <a:p>
            <a:pPr algn="just"/>
            <a:r>
              <a:rPr lang="en-US" dirty="0" smtClean="0"/>
              <a:t>Degree Centrality</a:t>
            </a:r>
          </a:p>
          <a:p>
            <a:pPr algn="just"/>
            <a:r>
              <a:rPr lang="en-US" dirty="0" smtClean="0"/>
              <a:t>Clustering</a:t>
            </a:r>
            <a:endParaRPr lang="en-US" dirty="0"/>
          </a:p>
        </p:txBody>
      </p:sp>
    </p:spTree>
    <p:extLst>
      <p:ext uri="{BB962C8B-B14F-4D97-AF65-F5344CB8AC3E}">
        <p14:creationId xmlns:p14="http://schemas.microsoft.com/office/powerpoint/2010/main" val="110560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959</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Panama Papers Analysis through Graph Analytics and Embeddings </vt:lpstr>
      <vt:lpstr>What are Panama Papers?</vt:lpstr>
      <vt:lpstr>Our Idea</vt:lpstr>
      <vt:lpstr>Our Idea</vt:lpstr>
      <vt:lpstr>An early example</vt:lpstr>
      <vt:lpstr>Our work</vt:lpstr>
      <vt:lpstr>Graph Analytics: TSP </vt:lpstr>
      <vt:lpstr>Graph Analytics: TSP </vt:lpstr>
      <vt:lpstr>Graph Analytics: NetworkX</vt:lpstr>
      <vt:lpstr>Graph Embeddings </vt:lpstr>
      <vt:lpstr>Graph Embeddings </vt:lpstr>
      <vt:lpstr>Graph Embeddings</vt:lpstr>
      <vt:lpstr>Examples (using RDFsim)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dc:title>
  <dc:creator>Manos Chatzakis</dc:creator>
  <cp:lastModifiedBy>Manos Chatzakis</cp:lastModifiedBy>
  <cp:revision>50</cp:revision>
  <dcterms:created xsi:type="dcterms:W3CDTF">2021-12-30T14:56:00Z</dcterms:created>
  <dcterms:modified xsi:type="dcterms:W3CDTF">2022-01-05T17:59:42Z</dcterms:modified>
</cp:coreProperties>
</file>