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General" id="{BAAC0F09-3054-42E6-8355-540A60977788}">
          <p14:sldIdLst>
            <p14:sldId id="256"/>
            <p14:sldId id="274"/>
            <p14:sldId id="257"/>
            <p14:sldId id="258"/>
            <p14:sldId id="259"/>
            <p14:sldId id="260"/>
            <p14:sldId id="261"/>
          </p14:sldIdLst>
        </p14:section>
        <p14:section name="Analytics" id="{46295063-F06A-4D37-8E29-4974D73E3139}">
          <p14:sldIdLst>
            <p14:sldId id="262"/>
            <p14:sldId id="263"/>
            <p14:sldId id="264"/>
            <p14:sldId id="265"/>
            <p14:sldId id="266"/>
          </p14:sldIdLst>
        </p14:section>
        <p14:section name="Embeddings" id="{5E5D211E-C6D9-4BDE-9A33-9A176B8C81C3}">
          <p14:sldIdLst>
            <p14:sldId id="267"/>
            <p14:sldId id="268"/>
            <p14:sldId id="269"/>
            <p14:sldId id="270"/>
            <p14:sldId id="271"/>
          </p14:sldIdLst>
        </p14:section>
        <p14:section name="Conclusion" id="{56B3A86C-4B49-4F37-AF47-3877611D1FE2}">
          <p14:sldIdLst>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87207" autoAdjust="0"/>
  </p:normalViewPr>
  <p:slideViewPr>
    <p:cSldViewPr snapToGrid="0">
      <p:cViewPr varScale="1">
        <p:scale>
          <a:sx n="99" d="100"/>
          <a:sy n="99" d="100"/>
        </p:scale>
        <p:origin x="8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baseline="0" dirty="0" smtClean="0"/>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The outline</a:t>
            </a:r>
            <a:r>
              <a:rPr lang="en-US" baseline="0" dirty="0" smtClean="0"/>
              <a:t> of our work is the following. We independently analyzed the data through graph analytics and create the embeddings database, and in the final step we produced the results by loading the graph analytics results into the db.</a:t>
            </a:r>
            <a:endParaRPr dirty="0"/>
          </a:p>
        </p:txBody>
      </p:sp>
      <p:sp>
        <p:nvSpPr>
          <p:cNvPr id="128" name="Google Shape;12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3"/>
          <p:cNvSpPr txBox="1">
            <a:spLocks noGrp="1"/>
          </p:cNvSpPr>
          <p:nvPr>
            <p:ph type="ctrTitle"/>
          </p:nvPr>
        </p:nvSpPr>
        <p:spPr>
          <a:xfrm>
            <a:off x="1378067" y="390033"/>
            <a:ext cx="9144000" cy="211751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a:t>Panama Papers Analysis</a:t>
            </a:r>
            <a:br>
              <a:rPr lang="en-US" dirty="0"/>
            </a:br>
            <a:r>
              <a:rPr lang="en-US" sz="2000" i="1" dirty="0"/>
              <a:t>through </a:t>
            </a:r>
            <a:r>
              <a:rPr lang="en-US" sz="2000" b="1" i="1" dirty="0"/>
              <a:t>Graph Analytics </a:t>
            </a:r>
            <a:r>
              <a:rPr lang="en-US" sz="2000" i="1" dirty="0"/>
              <a:t>and </a:t>
            </a:r>
            <a:r>
              <a:rPr lang="en-US" sz="2000" b="1" i="1" dirty="0"/>
              <a:t>Embeddings</a:t>
            </a:r>
            <a:br>
              <a:rPr lang="en-US" sz="2000" b="1" i="1" dirty="0"/>
            </a:br>
            <a:endParaRPr sz="4400" dirty="0"/>
          </a:p>
        </p:txBody>
      </p:sp>
      <p:sp>
        <p:nvSpPr>
          <p:cNvPr id="91" name="Google Shape;91;p13"/>
          <p:cNvSpPr txBox="1">
            <a:spLocks noGrp="1"/>
          </p:cNvSpPr>
          <p:nvPr>
            <p:ph type="subTitle" idx="1"/>
          </p:nvPr>
        </p:nvSpPr>
        <p:spPr>
          <a:xfrm>
            <a:off x="1526811" y="4421497"/>
            <a:ext cx="8860971" cy="34788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600"/>
              <a:buNone/>
            </a:pPr>
            <a:r>
              <a:rPr lang="en-US" sz="1600" dirty="0" smtClean="0">
                <a:sym typeface="Calibri"/>
              </a:rPr>
              <a:t>Complex </a:t>
            </a:r>
            <a:r>
              <a:rPr lang="en-US" sz="1600" dirty="0">
                <a:sym typeface="Calibri"/>
              </a:rPr>
              <a:t>Networks Dynamics</a:t>
            </a:r>
            <a:endParaRPr dirty="0"/>
          </a:p>
        </p:txBody>
      </p:sp>
      <p:pic>
        <p:nvPicPr>
          <p:cNvPr id="92" name="Google Shape;92;p13"/>
          <p:cNvPicPr preferRelativeResize="0"/>
          <p:nvPr/>
        </p:nvPicPr>
        <p:blipFill rotWithShape="1">
          <a:blip r:embed="rId3">
            <a:alphaModFix/>
          </a:blip>
          <a:srcRect/>
          <a:stretch/>
        </p:blipFill>
        <p:spPr>
          <a:xfrm>
            <a:off x="5339403" y="2585095"/>
            <a:ext cx="1235785" cy="1207026"/>
          </a:xfrm>
          <a:prstGeom prst="rect">
            <a:avLst/>
          </a:prstGeom>
          <a:noFill/>
          <a:ln>
            <a:noFill/>
          </a:ln>
        </p:spPr>
      </p:pic>
      <p:pic>
        <p:nvPicPr>
          <p:cNvPr id="93" name="Google Shape;93;p13"/>
          <p:cNvPicPr preferRelativeResize="0"/>
          <p:nvPr/>
        </p:nvPicPr>
        <p:blipFill rotWithShape="1">
          <a:blip r:embed="rId4">
            <a:alphaModFix/>
          </a:blip>
          <a:srcRect/>
          <a:stretch/>
        </p:blipFill>
        <p:spPr>
          <a:xfrm>
            <a:off x="3302553" y="5128742"/>
            <a:ext cx="1154663" cy="1154663"/>
          </a:xfrm>
          <a:prstGeom prst="rect">
            <a:avLst/>
          </a:prstGeom>
          <a:noFill/>
          <a:ln>
            <a:noFill/>
          </a:ln>
        </p:spPr>
      </p:pic>
      <p:pic>
        <p:nvPicPr>
          <p:cNvPr id="94" name="Google Shape;94;p13"/>
          <p:cNvPicPr preferRelativeResize="0"/>
          <p:nvPr/>
        </p:nvPicPr>
        <p:blipFill rotWithShape="1">
          <a:blip r:embed="rId5">
            <a:alphaModFix/>
          </a:blip>
          <a:srcRect/>
          <a:stretch/>
        </p:blipFill>
        <p:spPr>
          <a:xfrm>
            <a:off x="4621284" y="5323543"/>
            <a:ext cx="2333713" cy="765062"/>
          </a:xfrm>
          <a:prstGeom prst="rect">
            <a:avLst/>
          </a:prstGeom>
          <a:noFill/>
          <a:ln>
            <a:noFill/>
          </a:ln>
        </p:spPr>
      </p:pic>
      <p:pic>
        <p:nvPicPr>
          <p:cNvPr id="95" name="Google Shape;95;p13"/>
          <p:cNvPicPr preferRelativeResize="0"/>
          <p:nvPr/>
        </p:nvPicPr>
        <p:blipFill rotWithShape="1">
          <a:blip r:embed="rId6">
            <a:alphaModFix/>
          </a:blip>
          <a:srcRect/>
          <a:stretch/>
        </p:blipFill>
        <p:spPr>
          <a:xfrm>
            <a:off x="7119065" y="5206293"/>
            <a:ext cx="2497494" cy="1126474"/>
          </a:xfrm>
          <a:prstGeom prst="rect">
            <a:avLst/>
          </a:prstGeom>
          <a:noFill/>
          <a:ln>
            <a:noFill/>
          </a:ln>
        </p:spPr>
      </p:pic>
      <p:sp>
        <p:nvSpPr>
          <p:cNvPr id="96" name="Google Shape;96;p13"/>
          <p:cNvSpPr txBox="1"/>
          <p:nvPr/>
        </p:nvSpPr>
        <p:spPr>
          <a:xfrm>
            <a:off x="653813" y="5375171"/>
            <a:ext cx="1917938"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dirty="0" smtClean="0">
                <a:solidFill>
                  <a:schemeClr val="dk1"/>
                </a:solidFill>
                <a:latin typeface="Calibri"/>
                <a:ea typeface="Calibri"/>
                <a:cs typeface="Calibri"/>
                <a:sym typeface="Calibri"/>
              </a:rPr>
              <a:t>Authors</a:t>
            </a:r>
            <a:endParaRPr sz="12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dirty="0">
                <a:solidFill>
                  <a:schemeClr val="dk1"/>
                </a:solidFill>
                <a:latin typeface="Calibri"/>
                <a:ea typeface="Calibri"/>
                <a:cs typeface="Calibri"/>
                <a:sym typeface="Calibri"/>
              </a:rPr>
              <a:t>Manos Chatzakis </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(chatzakis@ics.forth.gr</a:t>
            </a:r>
            <a:r>
              <a:rPr lang="en-US" sz="1200" dirty="0" smtClean="0">
                <a:solidFill>
                  <a:schemeClr val="dk1"/>
                </a:solidFill>
                <a:latin typeface="Calibri"/>
                <a:ea typeface="Calibri"/>
                <a:cs typeface="Calibri"/>
                <a:sym typeface="Calibri"/>
              </a:rPr>
              <a:t>)</a:t>
            </a:r>
          </a:p>
          <a:p>
            <a:pPr marL="0" marR="0" lvl="0" indent="0" algn="l" rtl="0">
              <a:spcBef>
                <a:spcPts val="0"/>
              </a:spcBef>
              <a:spcAft>
                <a:spcPts val="0"/>
              </a:spcAft>
              <a:buNone/>
            </a:pPr>
            <a:r>
              <a:rPr lang="en-US" sz="1200" b="1" dirty="0" smtClean="0">
                <a:solidFill>
                  <a:schemeClr val="dk1"/>
                </a:solidFill>
                <a:latin typeface="Calibri"/>
                <a:ea typeface="Calibri"/>
                <a:cs typeface="Calibri"/>
                <a:sym typeface="Calibri"/>
              </a:rPr>
              <a:t>Eva Chamilaki</a:t>
            </a:r>
            <a:endParaRPr dirty="0" smtClean="0"/>
          </a:p>
          <a:p>
            <a:pPr marL="0" marR="0" lvl="0" indent="0" algn="l" rtl="0">
              <a:spcBef>
                <a:spcPts val="0"/>
              </a:spcBef>
              <a:spcAft>
                <a:spcPts val="0"/>
              </a:spcAft>
              <a:buNone/>
            </a:pPr>
            <a:r>
              <a:rPr lang="en-US" sz="1200" dirty="0" smtClean="0">
                <a:solidFill>
                  <a:schemeClr val="dk1"/>
                </a:solidFill>
                <a:latin typeface="Calibri"/>
                <a:ea typeface="Calibri"/>
                <a:cs typeface="Calibri"/>
                <a:sym typeface="Calibri"/>
              </a:rPr>
              <a:t>(evacham7@gmail.com)</a:t>
            </a:r>
            <a:endParaRPr sz="1200" dirty="0">
              <a:solidFill>
                <a:schemeClr val="dk1"/>
              </a:solidFill>
              <a:latin typeface="Calibri"/>
              <a:ea typeface="Calibri"/>
              <a:cs typeface="Calibri"/>
              <a:sym typeface="Calibri"/>
            </a:endParaRPr>
          </a:p>
        </p:txBody>
      </p:sp>
      <p:sp>
        <p:nvSpPr>
          <p:cNvPr id="97" name="Google Shape;97;p13"/>
          <p:cNvSpPr txBox="1"/>
          <p:nvPr/>
        </p:nvSpPr>
        <p:spPr>
          <a:xfrm>
            <a:off x="9778484" y="5721669"/>
            <a:ext cx="1704292"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i="1" dirty="0">
                <a:solidFill>
                  <a:schemeClr val="dk1"/>
                </a:solidFill>
                <a:latin typeface="Calibri"/>
                <a:ea typeface="Calibri"/>
                <a:cs typeface="Calibri"/>
                <a:sym typeface="Calibri"/>
              </a:rPr>
              <a:t>Course Instructor</a:t>
            </a:r>
            <a:endParaRPr sz="1200" i="1" dirty="0">
              <a:solidFill>
                <a:schemeClr val="dk1"/>
              </a:solidFill>
              <a:latin typeface="Calibri"/>
              <a:ea typeface="Calibri"/>
              <a:cs typeface="Calibri"/>
              <a:sym typeface="Calibri"/>
            </a:endParaRPr>
          </a:p>
          <a:p>
            <a:pPr marL="0" marR="0" lvl="0" indent="0" algn="r" rtl="0">
              <a:spcBef>
                <a:spcPts val="0"/>
              </a:spcBef>
              <a:spcAft>
                <a:spcPts val="0"/>
              </a:spcAft>
              <a:buNone/>
            </a:pPr>
            <a:r>
              <a:rPr lang="en-US" sz="1200" i="1" dirty="0">
                <a:solidFill>
                  <a:schemeClr val="dk1"/>
                </a:solidFill>
                <a:latin typeface="Calibri"/>
                <a:ea typeface="Calibri"/>
                <a:cs typeface="Calibri"/>
                <a:sym typeface="Calibri"/>
              </a:rPr>
              <a:t>I.G. </a:t>
            </a:r>
            <a:r>
              <a:rPr lang="en-US" sz="1200" i="1" dirty="0" err="1">
                <a:solidFill>
                  <a:schemeClr val="dk1"/>
                </a:solidFill>
                <a:latin typeface="Calibri"/>
                <a:ea typeface="Calibri"/>
                <a:cs typeface="Calibri"/>
                <a:sym typeface="Calibri"/>
              </a:rPr>
              <a:t>Tollis</a:t>
            </a:r>
            <a:endParaRPr dirty="0"/>
          </a:p>
        </p:txBody>
      </p:sp>
      <p:sp>
        <p:nvSpPr>
          <p:cNvPr id="98" name="Google Shape;9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204" name="Google Shape;204;p21"/>
          <p:cNvCxnSpPr>
            <a:endCxn id="203" idx="1"/>
          </p:cNvCxnSpPr>
          <p:nvPr/>
        </p:nvCxnSpPr>
        <p:spPr>
          <a:xfrm>
            <a:off x="1974850" y="3492500"/>
            <a:ext cx="2793779" cy="2078123"/>
          </a:xfrm>
          <a:prstGeom prst="straightConnector1">
            <a:avLst/>
          </a:prstGeom>
          <a:noFill/>
          <a:ln w="9525" cap="flat" cmpd="sng">
            <a:solidFill>
              <a:schemeClr val="dk1"/>
            </a:solidFill>
            <a:prstDash val="solid"/>
            <a:miter lim="800000"/>
            <a:headEnd type="none" w="sm" len="sm"/>
            <a:tailEnd type="triangle" w="med" len="med"/>
          </a:ln>
        </p:spPr>
      </p:cxnSp>
      <p:sp>
        <p:nvSpPr>
          <p:cNvPr id="189" name="Google Shape;18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TSP Graph Analytics</a:t>
            </a:r>
            <a:endParaRPr/>
          </a:p>
        </p:txBody>
      </p:sp>
      <p:sp>
        <p:nvSpPr>
          <p:cNvPr id="190" name="Google Shape;190;p21"/>
          <p:cNvSpPr txBox="1">
            <a:spLocks noGrp="1"/>
          </p:cNvSpPr>
          <p:nvPr>
            <p:ph type="body" idx="1"/>
          </p:nvPr>
        </p:nvSpPr>
        <p:spPr>
          <a:xfrm>
            <a:off x="4663568" y="9682033"/>
            <a:ext cx="3838303" cy="2546078"/>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a:t>Eigenvector Centrality</a:t>
            </a:r>
            <a:endParaRPr/>
          </a:p>
        </p:txBody>
      </p:sp>
      <p:sp>
        <p:nvSpPr>
          <p:cNvPr id="191" name="Google Shape;191;p21"/>
          <p:cNvSpPr txBox="1">
            <a:spLocks noGrp="1"/>
          </p:cNvSpPr>
          <p:nvPr>
            <p:ph type="sldNum" idx="12"/>
          </p:nvPr>
        </p:nvSpPr>
        <p:spPr>
          <a:xfrm>
            <a:off x="12355286" y="11581492"/>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92" name="Google Shape;192;p21"/>
          <p:cNvSpPr txBox="1"/>
          <p:nvPr/>
        </p:nvSpPr>
        <p:spPr>
          <a:xfrm>
            <a:off x="11216363" y="8931971"/>
            <a:ext cx="3838303" cy="2546078"/>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Degree Centrality</a:t>
            </a:r>
            <a:endParaRPr sz="2800">
              <a:solidFill>
                <a:schemeClr val="dk1"/>
              </a:solidFill>
              <a:latin typeface="Calibri"/>
              <a:ea typeface="Calibri"/>
              <a:cs typeface="Calibri"/>
              <a:sym typeface="Calibri"/>
            </a:endParaRPr>
          </a:p>
        </p:txBody>
      </p:sp>
      <p:sp>
        <p:nvSpPr>
          <p:cNvPr id="193" name="Google Shape;193;p21"/>
          <p:cNvSpPr txBox="1"/>
          <p:nvPr/>
        </p:nvSpPr>
        <p:spPr>
          <a:xfrm>
            <a:off x="7674006" y="12225991"/>
            <a:ext cx="3838303" cy="2546078"/>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Clustering</a:t>
            </a:r>
            <a:endParaRPr sz="2800">
              <a:solidFill>
                <a:schemeClr val="dk1"/>
              </a:solidFill>
              <a:latin typeface="Calibri"/>
              <a:ea typeface="Calibri"/>
              <a:cs typeface="Calibri"/>
              <a:sym typeface="Calibri"/>
            </a:endParaRPr>
          </a:p>
        </p:txBody>
      </p:sp>
      <p:sp>
        <p:nvSpPr>
          <p:cNvPr id="194" name="Google Shape;194;p21"/>
          <p:cNvSpPr txBox="1"/>
          <p:nvPr/>
        </p:nvSpPr>
        <p:spPr>
          <a:xfrm>
            <a:off x="381000" y="1495310"/>
            <a:ext cx="6057900" cy="258528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We used the analyzers of TSP </a:t>
            </a:r>
            <a:r>
              <a:rPr lang="en-US" sz="1600" dirty="0" smtClean="0">
                <a:solidFill>
                  <a:schemeClr val="dk1"/>
                </a:solidFill>
                <a:latin typeface="Calibri"/>
                <a:ea typeface="Calibri"/>
                <a:cs typeface="Calibri"/>
                <a:sym typeface="Calibri"/>
              </a:rPr>
              <a:t>in </a:t>
            </a:r>
            <a:r>
              <a:rPr lang="en-US" sz="1600" dirty="0">
                <a:solidFill>
                  <a:schemeClr val="dk1"/>
                </a:solidFill>
                <a:latin typeface="Calibri"/>
                <a:ea typeface="Calibri"/>
                <a:cs typeface="Calibri"/>
                <a:sym typeface="Calibri"/>
              </a:rPr>
              <a:t>order to run </a:t>
            </a:r>
            <a:r>
              <a:rPr lang="en-US" sz="1600" b="1" dirty="0">
                <a:solidFill>
                  <a:schemeClr val="dk1"/>
                </a:solidFill>
                <a:latin typeface="Calibri"/>
                <a:ea typeface="Calibri"/>
                <a:cs typeface="Calibri"/>
                <a:sym typeface="Calibri"/>
              </a:rPr>
              <a:t>Eigenvector centrality</a:t>
            </a:r>
            <a:r>
              <a:rPr lang="en-US" sz="1600" dirty="0">
                <a:solidFill>
                  <a:schemeClr val="dk1"/>
                </a:solidFill>
                <a:latin typeface="Calibri"/>
                <a:ea typeface="Calibri"/>
                <a:cs typeface="Calibri"/>
                <a:sym typeface="Calibri"/>
              </a:rPr>
              <a:t>, </a:t>
            </a:r>
            <a:r>
              <a:rPr lang="en-US" sz="1600" b="1" dirty="0">
                <a:solidFill>
                  <a:schemeClr val="dk1"/>
                </a:solidFill>
                <a:latin typeface="Calibri"/>
                <a:ea typeface="Calibri"/>
                <a:cs typeface="Calibri"/>
                <a:sym typeface="Calibri"/>
              </a:rPr>
              <a:t>Degree centrality </a:t>
            </a:r>
            <a:r>
              <a:rPr lang="en-US" sz="1600" dirty="0">
                <a:solidFill>
                  <a:schemeClr val="dk1"/>
                </a:solidFill>
                <a:latin typeface="Calibri"/>
                <a:ea typeface="Calibri"/>
                <a:cs typeface="Calibri"/>
                <a:sym typeface="Calibri"/>
              </a:rPr>
              <a:t>and </a:t>
            </a:r>
            <a:r>
              <a:rPr lang="en-US" sz="1600" b="1" dirty="0" smtClean="0">
                <a:solidFill>
                  <a:schemeClr val="dk1"/>
                </a:solidFill>
                <a:latin typeface="Calibri"/>
                <a:ea typeface="Calibri"/>
                <a:cs typeface="Calibri"/>
                <a:sym typeface="Calibri"/>
              </a:rPr>
              <a:t>Clustering.</a:t>
            </a:r>
            <a:endParaRPr b="1" dirty="0"/>
          </a:p>
          <a:p>
            <a:pPr marL="285750" marR="0" lvl="0" indent="-285750" algn="just" rtl="0">
              <a:spcBef>
                <a:spcPts val="0"/>
              </a:spcBef>
              <a:spcAft>
                <a:spcPts val="0"/>
              </a:spcAft>
              <a:buClr>
                <a:schemeClr val="dk1"/>
              </a:buClr>
              <a:buSzPts val="1600"/>
              <a:buFont typeface="Arial"/>
              <a:buChar char="•"/>
            </a:pPr>
            <a:r>
              <a:rPr lang="en-US" sz="1600" u="sng" dirty="0">
                <a:solidFill>
                  <a:schemeClr val="dk1"/>
                </a:solidFill>
                <a:latin typeface="Calibri"/>
                <a:ea typeface="Calibri"/>
                <a:cs typeface="Calibri"/>
                <a:sym typeface="Calibri"/>
              </a:rPr>
              <a:t>Eigenvector centrality</a:t>
            </a:r>
            <a:r>
              <a:rPr lang="en-US" sz="1600" dirty="0">
                <a:solidFill>
                  <a:schemeClr val="dk1"/>
                </a:solidFill>
                <a:latin typeface="Calibri"/>
                <a:ea typeface="Calibri"/>
                <a:cs typeface="Calibri"/>
                <a:sym typeface="Calibri"/>
              </a:rPr>
              <a:t>: We discovered  that the most popular node is </a:t>
            </a:r>
            <a:r>
              <a:rPr lang="en-US" sz="1600" b="1" i="1" dirty="0">
                <a:solidFill>
                  <a:schemeClr val="dk1"/>
                </a:solidFill>
                <a:latin typeface="Calibri"/>
                <a:ea typeface="Calibri"/>
                <a:cs typeface="Calibri"/>
                <a:sym typeface="Calibri"/>
              </a:rPr>
              <a:t>ORION HOUSE SERVICES LIMITED</a:t>
            </a:r>
            <a:r>
              <a:rPr lang="en-US" sz="1600" b="1" dirty="0">
                <a:solidFill>
                  <a:schemeClr val="dk1"/>
                </a:solidFill>
                <a:latin typeface="Calibri"/>
                <a:ea typeface="Calibri"/>
                <a:cs typeface="Calibri"/>
                <a:sym typeface="Calibri"/>
              </a:rPr>
              <a:t>, </a:t>
            </a:r>
            <a:r>
              <a:rPr lang="en-US" sz="1600" b="1" i="1" dirty="0">
                <a:solidFill>
                  <a:schemeClr val="dk1"/>
                </a:solidFill>
                <a:latin typeface="Calibri"/>
                <a:ea typeface="Calibri"/>
                <a:cs typeface="Calibri"/>
                <a:sym typeface="Calibri"/>
              </a:rPr>
              <a:t>MOSSACK FONSECA CO. </a:t>
            </a:r>
            <a:r>
              <a:rPr lang="en-US" sz="1600" dirty="0">
                <a:solidFill>
                  <a:schemeClr val="dk1"/>
                </a:solidFill>
                <a:latin typeface="Calibri"/>
                <a:ea typeface="Calibri"/>
                <a:cs typeface="Calibri"/>
                <a:sym typeface="Calibri"/>
              </a:rPr>
              <a:t>and </a:t>
            </a:r>
            <a:r>
              <a:rPr lang="en-US" sz="1600" b="1" i="1" dirty="0">
                <a:solidFill>
                  <a:schemeClr val="dk1"/>
                </a:solidFill>
                <a:latin typeface="Calibri"/>
                <a:ea typeface="Calibri"/>
                <a:cs typeface="Calibri"/>
                <a:sym typeface="Calibri"/>
              </a:rPr>
              <a:t>OFFSHORE BUSINESS CONSULTANT (INT'L) LIMITED</a:t>
            </a:r>
            <a:r>
              <a:rPr lang="en-US" sz="1600" b="1" dirty="0">
                <a:solidFill>
                  <a:schemeClr val="dk1"/>
                </a:solidFill>
                <a:latin typeface="Calibri"/>
                <a:ea typeface="Calibri"/>
                <a:cs typeface="Calibri"/>
                <a:sym typeface="Calibri"/>
              </a:rPr>
              <a:t>. </a:t>
            </a:r>
            <a:endParaRPr dirty="0"/>
          </a:p>
          <a:p>
            <a:pPr marL="285750" marR="0" lvl="0" indent="-285750" algn="just" rtl="0">
              <a:spcBef>
                <a:spcPts val="0"/>
              </a:spcBef>
              <a:spcAft>
                <a:spcPts val="0"/>
              </a:spcAft>
              <a:buClr>
                <a:schemeClr val="dk1"/>
              </a:buClr>
              <a:buSzPts val="1600"/>
              <a:buFont typeface="Arial"/>
              <a:buChar char="•"/>
            </a:pPr>
            <a:r>
              <a:rPr lang="en-US" sz="1600" u="sng" dirty="0" smtClean="0">
                <a:solidFill>
                  <a:schemeClr val="dk1"/>
                </a:solidFill>
                <a:latin typeface="Calibri"/>
                <a:ea typeface="Calibri"/>
                <a:cs typeface="Calibri"/>
                <a:sym typeface="Calibri"/>
              </a:rPr>
              <a:t>Clustering</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We discovered  that the most popular node is </a:t>
            </a:r>
            <a:r>
              <a:rPr lang="en-US" sz="1600" b="1" i="1" dirty="0">
                <a:solidFill>
                  <a:schemeClr val="dk1"/>
                </a:solidFill>
                <a:latin typeface="Calibri"/>
                <a:ea typeface="Calibri"/>
                <a:cs typeface="Calibri"/>
                <a:sym typeface="Calibri"/>
              </a:rPr>
              <a:t>ORION HOUSE SERVICES LIMITED </a:t>
            </a:r>
            <a:r>
              <a:rPr lang="en-US" sz="1600" dirty="0">
                <a:solidFill>
                  <a:schemeClr val="dk1"/>
                </a:solidFill>
                <a:latin typeface="Calibri"/>
                <a:ea typeface="Calibri"/>
                <a:cs typeface="Calibri"/>
                <a:sym typeface="Calibri"/>
              </a:rPr>
              <a:t>and </a:t>
            </a:r>
            <a:r>
              <a:rPr lang="en-US" sz="1800" b="1" i="1" dirty="0">
                <a:solidFill>
                  <a:schemeClr val="dk1"/>
                </a:solidFill>
                <a:latin typeface="Calibri"/>
                <a:ea typeface="Calibri"/>
                <a:cs typeface="Calibri"/>
                <a:sym typeface="Calibri"/>
              </a:rPr>
              <a:t>MOSSACK FONSECA &amp; CO</a:t>
            </a:r>
            <a:r>
              <a:rPr lang="en-US" sz="1800" dirty="0">
                <a:solidFill>
                  <a:schemeClr val="dk1"/>
                </a:solidFill>
                <a:latin typeface="Calibri"/>
                <a:ea typeface="Calibri"/>
                <a:cs typeface="Calibri"/>
                <a:sym typeface="Calibri"/>
              </a:rPr>
              <a:t>. </a:t>
            </a:r>
            <a:endParaRPr dirty="0">
              <a:latin typeface="Calibri"/>
              <a:ea typeface="Calibri"/>
              <a:cs typeface="Calibri"/>
              <a:sym typeface="Calibri"/>
            </a:endParaRPr>
          </a:p>
          <a:p>
            <a:pPr marL="285750" marR="0" lvl="0" indent="-285750" algn="just" rtl="0">
              <a:spcBef>
                <a:spcPts val="0"/>
              </a:spcBef>
              <a:spcAft>
                <a:spcPts val="0"/>
              </a:spcAft>
              <a:buClr>
                <a:schemeClr val="dk1"/>
              </a:buClr>
              <a:buSzPts val="1600"/>
              <a:buFont typeface="Arial"/>
              <a:buChar char="•"/>
            </a:pPr>
            <a:r>
              <a:rPr lang="en-US" sz="1600" u="sng" dirty="0">
                <a:solidFill>
                  <a:schemeClr val="dk1"/>
                </a:solidFill>
                <a:latin typeface="Calibri"/>
                <a:ea typeface="Calibri"/>
                <a:cs typeface="Calibri"/>
                <a:sym typeface="Calibri"/>
              </a:rPr>
              <a:t>Degree Centrality:</a:t>
            </a:r>
            <a:r>
              <a:rPr lang="en-US" sz="1600" dirty="0">
                <a:solidFill>
                  <a:schemeClr val="dk1"/>
                </a:solidFill>
                <a:latin typeface="Calibri"/>
                <a:ea typeface="Calibri"/>
                <a:cs typeface="Calibri"/>
                <a:sym typeface="Calibri"/>
              </a:rPr>
              <a:t> We discovered  that the most popular node is </a:t>
            </a:r>
            <a:r>
              <a:rPr lang="en-US" sz="1600" b="1" i="1" dirty="0">
                <a:solidFill>
                  <a:schemeClr val="dk1"/>
                </a:solidFill>
                <a:latin typeface="Calibri"/>
                <a:ea typeface="Calibri"/>
                <a:cs typeface="Calibri"/>
                <a:sym typeface="Calibri"/>
              </a:rPr>
              <a:t>ORION HOUSE SERVICES LIMITED </a:t>
            </a:r>
            <a:r>
              <a:rPr lang="en-US" sz="1600" dirty="0">
                <a:solidFill>
                  <a:schemeClr val="dk1"/>
                </a:solidFill>
                <a:latin typeface="Calibri"/>
                <a:ea typeface="Calibri"/>
                <a:cs typeface="Calibri"/>
                <a:sym typeface="Calibri"/>
              </a:rPr>
              <a:t>and</a:t>
            </a:r>
            <a:r>
              <a:rPr lang="en-US" sz="1600" b="1" dirty="0">
                <a:solidFill>
                  <a:schemeClr val="dk1"/>
                </a:solidFill>
                <a:latin typeface="Calibri"/>
                <a:ea typeface="Calibri"/>
                <a:cs typeface="Calibri"/>
                <a:sym typeface="Calibri"/>
              </a:rPr>
              <a:t> </a:t>
            </a:r>
            <a:r>
              <a:rPr lang="en-US" sz="1600" b="1" i="1" dirty="0">
                <a:solidFill>
                  <a:schemeClr val="dk1"/>
                </a:solidFill>
                <a:latin typeface="Calibri"/>
                <a:ea typeface="Calibri"/>
                <a:cs typeface="Calibri"/>
                <a:sym typeface="Calibri"/>
              </a:rPr>
              <a:t>MOSSFON SUBSCRIBERS LTD</a:t>
            </a:r>
            <a:r>
              <a:rPr lang="en-US" sz="1600" b="1"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pic>
        <p:nvPicPr>
          <p:cNvPr id="195" name="Google Shape;195;p21"/>
          <p:cNvPicPr preferRelativeResize="0"/>
          <p:nvPr/>
        </p:nvPicPr>
        <p:blipFill rotWithShape="1">
          <a:blip r:embed="rId3">
            <a:alphaModFix/>
          </a:blip>
          <a:srcRect/>
          <a:stretch/>
        </p:blipFill>
        <p:spPr>
          <a:xfrm>
            <a:off x="499268" y="4379640"/>
            <a:ext cx="2443166" cy="2346086"/>
          </a:xfrm>
          <a:prstGeom prst="rect">
            <a:avLst/>
          </a:prstGeom>
          <a:noFill/>
          <a:ln w="9525" cap="flat" cmpd="sng">
            <a:solidFill>
              <a:schemeClr val="dk1"/>
            </a:solidFill>
            <a:prstDash val="solid"/>
            <a:round/>
            <a:headEnd type="none" w="sm" len="sm"/>
            <a:tailEnd type="none" w="sm" len="sm"/>
          </a:ln>
        </p:spPr>
      </p:pic>
      <p:pic>
        <p:nvPicPr>
          <p:cNvPr id="196" name="Google Shape;196;p21" descr="https://cdn.discordapp.com/attachments/778679337288990761/928777482566520862/Analyzer_Clustering_View_1.png"/>
          <p:cNvPicPr preferRelativeResize="0"/>
          <p:nvPr/>
        </p:nvPicPr>
        <p:blipFill rotWithShape="1">
          <a:blip r:embed="rId4">
            <a:alphaModFix/>
          </a:blip>
          <a:srcRect/>
          <a:stretch/>
        </p:blipFill>
        <p:spPr>
          <a:xfrm>
            <a:off x="7381875" y="2351962"/>
            <a:ext cx="4390885" cy="1935268"/>
          </a:xfrm>
          <a:prstGeom prst="rect">
            <a:avLst/>
          </a:prstGeom>
          <a:noFill/>
          <a:ln w="9525" cap="flat" cmpd="sng">
            <a:solidFill>
              <a:schemeClr val="dk1"/>
            </a:solidFill>
            <a:prstDash val="solid"/>
            <a:round/>
            <a:headEnd type="none" w="sm" len="sm"/>
            <a:tailEnd type="none" w="sm" len="sm"/>
          </a:ln>
        </p:spPr>
      </p:pic>
      <p:pic>
        <p:nvPicPr>
          <p:cNvPr id="197" name="Google Shape;197;p21" descr="https://cdn.discordapp.com/attachments/778679337288990761/928778960588927007/Analyzer_Eigenvector_View_1.png"/>
          <p:cNvPicPr preferRelativeResize="0"/>
          <p:nvPr/>
        </p:nvPicPr>
        <p:blipFill rotWithShape="1">
          <a:blip r:embed="rId5">
            <a:alphaModFix/>
          </a:blip>
          <a:srcRect/>
          <a:stretch/>
        </p:blipFill>
        <p:spPr>
          <a:xfrm>
            <a:off x="7381875" y="66652"/>
            <a:ext cx="4390886" cy="1938832"/>
          </a:xfrm>
          <a:prstGeom prst="rect">
            <a:avLst/>
          </a:prstGeom>
          <a:noFill/>
          <a:ln w="9525" cap="flat" cmpd="sng">
            <a:solidFill>
              <a:schemeClr val="dk1"/>
            </a:solidFill>
            <a:prstDash val="solid"/>
            <a:round/>
            <a:headEnd type="none" w="sm" len="sm"/>
            <a:tailEnd type="none" w="sm" len="sm"/>
          </a:ln>
        </p:spPr>
      </p:pic>
      <p:cxnSp>
        <p:nvCxnSpPr>
          <p:cNvPr id="198" name="Google Shape;198;p21"/>
          <p:cNvCxnSpPr>
            <a:stCxn id="199" idx="3"/>
            <a:endCxn id="197" idx="1"/>
          </p:cNvCxnSpPr>
          <p:nvPr/>
        </p:nvCxnSpPr>
        <p:spPr>
          <a:xfrm rot="10800000" flipH="1">
            <a:off x="6642725" y="1036038"/>
            <a:ext cx="739200" cy="1356000"/>
          </a:xfrm>
          <a:prstGeom prst="straightConnector1">
            <a:avLst/>
          </a:prstGeom>
          <a:noFill/>
          <a:ln w="9525" cap="flat" cmpd="sng">
            <a:solidFill>
              <a:schemeClr val="dk1"/>
            </a:solidFill>
            <a:prstDash val="solid"/>
            <a:miter lim="800000"/>
            <a:headEnd type="none" w="sm" len="sm"/>
            <a:tailEnd type="triangle" w="med" len="med"/>
          </a:ln>
        </p:spPr>
      </p:cxnSp>
      <p:cxnSp>
        <p:nvCxnSpPr>
          <p:cNvPr id="200" name="Google Shape;200;p21"/>
          <p:cNvCxnSpPr>
            <a:stCxn id="201" idx="3"/>
            <a:endCxn id="196" idx="1"/>
          </p:cNvCxnSpPr>
          <p:nvPr/>
        </p:nvCxnSpPr>
        <p:spPr>
          <a:xfrm>
            <a:off x="6642725" y="3089163"/>
            <a:ext cx="739200" cy="230400"/>
          </a:xfrm>
          <a:prstGeom prst="straightConnector1">
            <a:avLst/>
          </a:prstGeom>
          <a:noFill/>
          <a:ln w="9525" cap="flat" cmpd="sng">
            <a:solidFill>
              <a:schemeClr val="dk1"/>
            </a:solidFill>
            <a:prstDash val="solid"/>
            <a:miter lim="800000"/>
            <a:headEnd type="none" w="sm" len="sm"/>
            <a:tailEnd type="triangle" w="med" len="med"/>
          </a:ln>
        </p:spPr>
      </p:cxnSp>
      <p:sp>
        <p:nvSpPr>
          <p:cNvPr id="202" name="Google Shape;202;p21"/>
          <p:cNvSpPr/>
          <p:nvPr/>
        </p:nvSpPr>
        <p:spPr>
          <a:xfrm>
            <a:off x="0" y="0"/>
            <a:ext cx="8636000" cy="0"/>
          </a:xfrm>
          <a:prstGeom prst="rect">
            <a:avLst/>
          </a:prstGeom>
          <a:solidFill>
            <a:srgbClr val="40444B"/>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DCDDDE"/>
              </a:buClr>
              <a:buSzPts val="1200"/>
              <a:buFont typeface="Arial"/>
              <a:buNone/>
            </a:pPr>
            <a:r>
              <a:rPr lang="en-US" sz="1200" b="0" i="0" u="none" strike="noStrike" cap="none">
                <a:solidFill>
                  <a:srgbClr val="DCDDDE"/>
                </a:solidFill>
                <a:latin typeface="Arial"/>
                <a:ea typeface="Arial"/>
                <a:cs typeface="Arial"/>
                <a:sym typeface="Arial"/>
              </a:rPr>
              <a:t/>
            </a:r>
            <a:br>
              <a:rPr lang="en-US" sz="1200" b="0" i="0" u="none" strike="noStrike" cap="none">
                <a:solidFill>
                  <a:srgbClr val="DCDDDE"/>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203" name="Google Shape;203;p21" descr="https://cdn.discordapp.com/attachments/778679337288990761/928779778704683058/Analyzer_DegreeCentr_View_1.png"/>
          <p:cNvPicPr preferRelativeResize="0"/>
          <p:nvPr/>
        </p:nvPicPr>
        <p:blipFill rotWithShape="1">
          <a:blip r:embed="rId6">
            <a:alphaModFix/>
          </a:blip>
          <a:srcRect/>
          <a:stretch/>
        </p:blipFill>
        <p:spPr>
          <a:xfrm>
            <a:off x="4768629" y="4415784"/>
            <a:ext cx="5226492" cy="2309677"/>
          </a:xfrm>
          <a:prstGeom prst="rect">
            <a:avLst/>
          </a:prstGeom>
          <a:noFill/>
          <a:ln w="9525" cap="flat" cmpd="sng">
            <a:solidFill>
              <a:schemeClr val="dk1"/>
            </a:solidFill>
            <a:prstDash val="solid"/>
            <a:round/>
            <a:headEnd type="none" w="sm" len="sm"/>
            <a:tailEnd type="none" w="sm" len="sm"/>
          </a:ln>
        </p:spPr>
      </p:pic>
      <p:pic>
        <p:nvPicPr>
          <p:cNvPr id="199" name="Google Shape;199;p21"/>
          <p:cNvPicPr preferRelativeResize="0"/>
          <p:nvPr/>
        </p:nvPicPr>
        <p:blipFill>
          <a:blip r:embed="rId7">
            <a:alphaModFix/>
          </a:blip>
          <a:stretch>
            <a:fillRect/>
          </a:stretch>
        </p:blipFill>
        <p:spPr>
          <a:xfrm>
            <a:off x="6354125" y="2055825"/>
            <a:ext cx="288600" cy="672425"/>
          </a:xfrm>
          <a:prstGeom prst="rect">
            <a:avLst/>
          </a:prstGeom>
          <a:noFill/>
          <a:ln>
            <a:noFill/>
          </a:ln>
        </p:spPr>
      </p:pic>
      <p:pic>
        <p:nvPicPr>
          <p:cNvPr id="201" name="Google Shape;201;p21"/>
          <p:cNvPicPr preferRelativeResize="0"/>
          <p:nvPr/>
        </p:nvPicPr>
        <p:blipFill>
          <a:blip r:embed="rId7">
            <a:alphaModFix/>
          </a:blip>
          <a:stretch>
            <a:fillRect/>
          </a:stretch>
        </p:blipFill>
        <p:spPr>
          <a:xfrm>
            <a:off x="6354125" y="2752950"/>
            <a:ext cx="288600" cy="6724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Graph Analytics: NetworkX</a:t>
            </a:r>
            <a:endParaRPr dirty="0"/>
          </a:p>
        </p:txBody>
      </p:sp>
      <p:sp>
        <p:nvSpPr>
          <p:cNvPr id="210" name="Google Shape;210;p22"/>
          <p:cNvSpPr txBox="1">
            <a:spLocks noGrp="1"/>
          </p:cNvSpPr>
          <p:nvPr>
            <p:ph type="body" idx="1"/>
          </p:nvPr>
        </p:nvSpPr>
        <p:spPr>
          <a:xfrm>
            <a:off x="838200" y="1996037"/>
            <a:ext cx="10696575" cy="4180925"/>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ts val="2800"/>
              <a:buChar char="•"/>
            </a:pPr>
            <a:r>
              <a:rPr lang="en-US" dirty="0"/>
              <a:t>NetworkX is an open source </a:t>
            </a:r>
            <a:r>
              <a:rPr lang="en-US" dirty="0" smtClean="0"/>
              <a:t>Python </a:t>
            </a:r>
            <a:r>
              <a:rPr lang="en-US" dirty="0"/>
              <a:t>API which was able to </a:t>
            </a:r>
            <a:r>
              <a:rPr lang="en-US" b="1" dirty="0"/>
              <a:t>load the dataset completely</a:t>
            </a:r>
            <a:r>
              <a:rPr lang="en-US" dirty="0"/>
              <a:t> and run the algorithms we </a:t>
            </a:r>
            <a:r>
              <a:rPr lang="en-US" dirty="0" smtClean="0"/>
              <a:t>selected.</a:t>
            </a:r>
            <a:endParaRPr dirty="0"/>
          </a:p>
          <a:p>
            <a:pPr marL="685800" lvl="1" indent="-228600" algn="just" rtl="0">
              <a:lnSpc>
                <a:spcPct val="90000"/>
              </a:lnSpc>
              <a:spcBef>
                <a:spcPts val="500"/>
              </a:spcBef>
              <a:spcAft>
                <a:spcPts val="0"/>
              </a:spcAft>
              <a:buClr>
                <a:schemeClr val="dk1"/>
              </a:buClr>
              <a:buSzPts val="2400"/>
              <a:buChar char="•"/>
            </a:pPr>
            <a:r>
              <a:rPr lang="en-US" dirty="0" smtClean="0"/>
              <a:t>We created a </a:t>
            </a:r>
            <a:r>
              <a:rPr lang="en-US" b="1" dirty="0" smtClean="0"/>
              <a:t>custom csv dataset parsing script </a:t>
            </a:r>
            <a:r>
              <a:rPr lang="en-US" dirty="0" smtClean="0"/>
              <a:t>to load the data and </a:t>
            </a:r>
            <a:r>
              <a:rPr lang="en-US" dirty="0" smtClean="0"/>
              <a:t>create </a:t>
            </a:r>
            <a:r>
              <a:rPr lang="en-US" b="1" dirty="0" smtClean="0"/>
              <a:t>mappings</a:t>
            </a:r>
            <a:r>
              <a:rPr lang="en-US" dirty="0" smtClean="0"/>
              <a:t> </a:t>
            </a:r>
            <a:r>
              <a:rPr lang="en-US" dirty="0" smtClean="0"/>
              <a:t>(nodeID, nodeName) using dictionaries.</a:t>
            </a:r>
            <a:endParaRPr dirty="0"/>
          </a:p>
          <a:p>
            <a:pPr marL="685800" lvl="1" indent="-228600" algn="just" rtl="0">
              <a:lnSpc>
                <a:spcPct val="90000"/>
              </a:lnSpc>
              <a:spcBef>
                <a:spcPts val="500"/>
              </a:spcBef>
              <a:spcAft>
                <a:spcPts val="0"/>
              </a:spcAft>
              <a:buClr>
                <a:schemeClr val="dk1"/>
              </a:buClr>
              <a:buSzPts val="2400"/>
              <a:buChar char="•"/>
            </a:pPr>
            <a:r>
              <a:rPr lang="en-US" dirty="0" smtClean="0"/>
              <a:t>We also implemented some </a:t>
            </a:r>
            <a:r>
              <a:rPr lang="en-US" b="1" dirty="0" smtClean="0"/>
              <a:t>wrapper functions </a:t>
            </a:r>
            <a:r>
              <a:rPr lang="en-US" dirty="0" smtClean="0"/>
              <a:t>for the built-in algorithms of NetworkX to get the results from the simulations.</a:t>
            </a:r>
            <a:endParaRPr dirty="0"/>
          </a:p>
          <a:p>
            <a:pPr marL="228600" lvl="0" indent="-228600" algn="just" rtl="0">
              <a:lnSpc>
                <a:spcPct val="90000"/>
              </a:lnSpc>
              <a:spcBef>
                <a:spcPts val="1000"/>
              </a:spcBef>
              <a:spcAft>
                <a:spcPts val="0"/>
              </a:spcAft>
              <a:buClr>
                <a:schemeClr val="dk1"/>
              </a:buClr>
              <a:buSzPts val="2800"/>
              <a:buChar char="•"/>
            </a:pPr>
            <a:r>
              <a:rPr lang="en-US" dirty="0"/>
              <a:t>We decided to </a:t>
            </a:r>
            <a:r>
              <a:rPr lang="en-US" b="1" dirty="0"/>
              <a:t>use the results of NetworkX</a:t>
            </a:r>
            <a:r>
              <a:rPr lang="en-US" dirty="0"/>
              <a:t>, as these results are extracted from the </a:t>
            </a:r>
            <a:r>
              <a:rPr lang="en-US" dirty="0" smtClean="0"/>
              <a:t>whole dataset.</a:t>
            </a:r>
            <a:endParaRPr dirty="0"/>
          </a:p>
          <a:p>
            <a:pPr marL="228600" lvl="0" indent="-228600" algn="just" rtl="0">
              <a:lnSpc>
                <a:spcPct val="90000"/>
              </a:lnSpc>
              <a:spcBef>
                <a:spcPts val="1000"/>
              </a:spcBef>
              <a:spcAft>
                <a:spcPts val="0"/>
              </a:spcAft>
              <a:buClr>
                <a:schemeClr val="dk1"/>
              </a:buClr>
              <a:buSzPts val="2800"/>
              <a:buChar char="•"/>
            </a:pPr>
            <a:r>
              <a:rPr lang="en-US" dirty="0"/>
              <a:t>The algorithms we used were </a:t>
            </a:r>
            <a:r>
              <a:rPr lang="en-US" b="1" dirty="0"/>
              <a:t>PageRank</a:t>
            </a:r>
            <a:r>
              <a:rPr lang="en-US" dirty="0"/>
              <a:t>, </a:t>
            </a:r>
            <a:r>
              <a:rPr lang="en-US" b="1" dirty="0"/>
              <a:t>Eigenvector Centrality</a:t>
            </a:r>
            <a:r>
              <a:rPr lang="en-US" dirty="0"/>
              <a:t>, </a:t>
            </a:r>
            <a:r>
              <a:rPr lang="en-US" b="1" dirty="0"/>
              <a:t>Degree Centrality</a:t>
            </a:r>
            <a:r>
              <a:rPr lang="en-US" dirty="0"/>
              <a:t> and </a:t>
            </a:r>
            <a:r>
              <a:rPr lang="en-US" b="1" dirty="0"/>
              <a:t>Clustering</a:t>
            </a:r>
            <a:r>
              <a:rPr lang="en-US" dirty="0"/>
              <a:t>, as they are the most applicable for locating “popular” nodes </a:t>
            </a:r>
            <a:r>
              <a:rPr lang="en-US" dirty="0" smtClean="0"/>
              <a:t>in </a:t>
            </a:r>
            <a:r>
              <a:rPr lang="en-US" dirty="0"/>
              <a:t>a Fraud Detection </a:t>
            </a:r>
            <a:r>
              <a:rPr lang="en-US" dirty="0" smtClean="0"/>
              <a:t>graph. </a:t>
            </a:r>
            <a:r>
              <a:rPr lang="en-US" dirty="0" smtClean="0"/>
              <a:t>After the simulation of the </a:t>
            </a:r>
            <a:r>
              <a:rPr lang="en-US" dirty="0" smtClean="0"/>
              <a:t>algorithms, </a:t>
            </a:r>
            <a:r>
              <a:rPr lang="en-US" dirty="0" smtClean="0"/>
              <a:t>we kept only the top </a:t>
            </a:r>
            <a:r>
              <a:rPr lang="en-US" dirty="0" smtClean="0"/>
              <a:t>results.</a:t>
            </a:r>
            <a:endParaRPr lang="en-US" dirty="0"/>
          </a:p>
          <a:p>
            <a:pPr marL="228600" lvl="0" indent="-228600" algn="just" rtl="0">
              <a:lnSpc>
                <a:spcPct val="90000"/>
              </a:lnSpc>
              <a:spcBef>
                <a:spcPts val="1000"/>
              </a:spcBef>
              <a:spcAft>
                <a:spcPts val="0"/>
              </a:spcAft>
              <a:buClr>
                <a:schemeClr val="dk1"/>
              </a:buClr>
              <a:buSzPts val="2800"/>
              <a:buChar char="•"/>
            </a:pPr>
            <a:r>
              <a:rPr lang="en-US" dirty="0" smtClean="0"/>
              <a:t>Given that through this analysis we mostly care about the entities, the officers and the intermediaries, we decided to </a:t>
            </a:r>
            <a:r>
              <a:rPr lang="en-US" b="1" dirty="0" smtClean="0"/>
              <a:t>rule out</a:t>
            </a:r>
            <a:r>
              <a:rPr lang="en-US" dirty="0" smtClean="0"/>
              <a:t> the results that were about </a:t>
            </a:r>
            <a:r>
              <a:rPr lang="en-US" b="1" dirty="0" smtClean="0"/>
              <a:t>nodes representing addresses</a:t>
            </a:r>
            <a:r>
              <a:rPr lang="en-US" dirty="0" smtClean="0"/>
              <a:t>.</a:t>
            </a:r>
            <a:endParaRPr dirty="0"/>
          </a:p>
        </p:txBody>
      </p:sp>
      <p:sp>
        <p:nvSpPr>
          <p:cNvPr id="211" name="Google Shape;21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12" name="Google Shape;212;p22"/>
          <p:cNvPicPr preferRelativeResize="0"/>
          <p:nvPr/>
        </p:nvPicPr>
        <p:blipFill rotWithShape="1">
          <a:blip r:embed="rId3">
            <a:alphaModFix/>
          </a:blip>
          <a:srcRect/>
          <a:stretch/>
        </p:blipFill>
        <p:spPr>
          <a:xfrm>
            <a:off x="7191773" y="508895"/>
            <a:ext cx="960824" cy="84765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NetworkX Results</a:t>
            </a:r>
            <a:endParaRPr dirty="0"/>
          </a:p>
        </p:txBody>
      </p:sp>
      <p:sp>
        <p:nvSpPr>
          <p:cNvPr id="218" name="Google Shape;218;p23"/>
          <p:cNvSpPr txBox="1">
            <a:spLocks noGrp="1"/>
          </p:cNvSpPr>
          <p:nvPr>
            <p:ph type="body" idx="1"/>
          </p:nvPr>
        </p:nvSpPr>
        <p:spPr>
          <a:xfrm>
            <a:off x="1479371" y="1690688"/>
            <a:ext cx="4204062" cy="240674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dirty="0"/>
              <a:t>PageRank(a=0.85,it=100)</a:t>
            </a:r>
            <a:endParaRPr dirty="0"/>
          </a:p>
        </p:txBody>
      </p:sp>
      <p:pic>
        <p:nvPicPr>
          <p:cNvPr id="219" name="Google Shape;219;p23"/>
          <p:cNvPicPr preferRelativeResize="0"/>
          <p:nvPr/>
        </p:nvPicPr>
        <p:blipFill rotWithShape="1">
          <a:blip r:embed="rId3">
            <a:alphaModFix/>
          </a:blip>
          <a:srcRect/>
          <a:stretch/>
        </p:blipFill>
        <p:spPr>
          <a:xfrm>
            <a:off x="2026337" y="2136982"/>
            <a:ext cx="3110129" cy="1827799"/>
          </a:xfrm>
          <a:prstGeom prst="rect">
            <a:avLst/>
          </a:prstGeom>
          <a:noFill/>
          <a:ln>
            <a:noFill/>
          </a:ln>
        </p:spPr>
      </p:pic>
      <p:sp>
        <p:nvSpPr>
          <p:cNvPr id="220" name="Google Shape;220;p23"/>
          <p:cNvSpPr txBox="1"/>
          <p:nvPr/>
        </p:nvSpPr>
        <p:spPr>
          <a:xfrm>
            <a:off x="1479370" y="4097429"/>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Eigenvector Centrality</a:t>
            </a:r>
            <a:endParaRPr sz="2800" dirty="0">
              <a:solidFill>
                <a:schemeClr val="dk1"/>
              </a:solidFill>
              <a:latin typeface="Calibri"/>
              <a:ea typeface="Calibri"/>
              <a:cs typeface="Calibri"/>
              <a:sym typeface="Calibri"/>
            </a:endParaRPr>
          </a:p>
        </p:txBody>
      </p:sp>
      <p:sp>
        <p:nvSpPr>
          <p:cNvPr id="221" name="Google Shape;221;p23"/>
          <p:cNvSpPr txBox="1"/>
          <p:nvPr/>
        </p:nvSpPr>
        <p:spPr>
          <a:xfrm>
            <a:off x="6660969" y="1690688"/>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Degree Centrality</a:t>
            </a:r>
            <a:endParaRPr sz="2800" dirty="0">
              <a:solidFill>
                <a:schemeClr val="dk1"/>
              </a:solidFill>
              <a:latin typeface="Calibri"/>
              <a:ea typeface="Calibri"/>
              <a:cs typeface="Calibri"/>
              <a:sym typeface="Calibri"/>
            </a:endParaRPr>
          </a:p>
        </p:txBody>
      </p:sp>
      <p:sp>
        <p:nvSpPr>
          <p:cNvPr id="222" name="Google Shape;222;p23"/>
          <p:cNvSpPr txBox="1"/>
          <p:nvPr/>
        </p:nvSpPr>
        <p:spPr>
          <a:xfrm>
            <a:off x="6660969" y="4232366"/>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Clustering</a:t>
            </a:r>
            <a:endParaRPr sz="2800" dirty="0">
              <a:solidFill>
                <a:schemeClr val="dk1"/>
              </a:solidFill>
              <a:latin typeface="Calibri"/>
              <a:ea typeface="Calibri"/>
              <a:cs typeface="Calibri"/>
              <a:sym typeface="Calibri"/>
            </a:endParaRPr>
          </a:p>
        </p:txBody>
      </p:sp>
      <p:pic>
        <p:nvPicPr>
          <p:cNvPr id="223" name="Google Shape;223;p23"/>
          <p:cNvPicPr preferRelativeResize="0"/>
          <p:nvPr/>
        </p:nvPicPr>
        <p:blipFill rotWithShape="1">
          <a:blip r:embed="rId4">
            <a:alphaModFix/>
          </a:blip>
          <a:srcRect/>
          <a:stretch/>
        </p:blipFill>
        <p:spPr>
          <a:xfrm>
            <a:off x="1917959" y="4557189"/>
            <a:ext cx="3326884" cy="1757094"/>
          </a:xfrm>
          <a:prstGeom prst="rect">
            <a:avLst/>
          </a:prstGeom>
          <a:noFill/>
          <a:ln>
            <a:noFill/>
          </a:ln>
        </p:spPr>
      </p:pic>
      <p:pic>
        <p:nvPicPr>
          <p:cNvPr id="224" name="Google Shape;224;p23"/>
          <p:cNvPicPr preferRelativeResize="0"/>
          <p:nvPr/>
        </p:nvPicPr>
        <p:blipFill rotWithShape="1">
          <a:blip r:embed="rId5">
            <a:alphaModFix/>
          </a:blip>
          <a:srcRect/>
          <a:stretch/>
        </p:blipFill>
        <p:spPr>
          <a:xfrm>
            <a:off x="6822691" y="4835833"/>
            <a:ext cx="3876879" cy="1181525"/>
          </a:xfrm>
          <a:prstGeom prst="rect">
            <a:avLst/>
          </a:prstGeom>
          <a:noFill/>
          <a:ln>
            <a:noFill/>
          </a:ln>
        </p:spPr>
      </p:pic>
      <p:pic>
        <p:nvPicPr>
          <p:cNvPr id="225" name="Google Shape;225;p23"/>
          <p:cNvPicPr preferRelativeResize="0"/>
          <p:nvPr/>
        </p:nvPicPr>
        <p:blipFill rotWithShape="1">
          <a:blip r:embed="rId6">
            <a:alphaModFix/>
          </a:blip>
          <a:srcRect/>
          <a:stretch/>
        </p:blipFill>
        <p:spPr>
          <a:xfrm>
            <a:off x="6584667" y="2136982"/>
            <a:ext cx="4352926" cy="1808818"/>
          </a:xfrm>
          <a:prstGeom prst="rect">
            <a:avLst/>
          </a:prstGeom>
          <a:noFill/>
          <a:ln>
            <a:noFill/>
          </a:ln>
        </p:spPr>
      </p:pic>
      <p:sp>
        <p:nvSpPr>
          <p:cNvPr id="226" name="Google Shape;2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Embeddings (General) </a:t>
            </a:r>
            <a:endParaRPr dirty="0"/>
          </a:p>
        </p:txBody>
      </p:sp>
      <p:sp>
        <p:nvSpPr>
          <p:cNvPr id="232" name="Google Shape;232;p24"/>
          <p:cNvSpPr txBox="1">
            <a:spLocks noGrp="1"/>
          </p:cNvSpPr>
          <p:nvPr>
            <p:ph type="body" idx="1"/>
          </p:nvPr>
        </p:nvSpPr>
        <p:spPr>
          <a:xfrm>
            <a:off x="838200" y="1530035"/>
            <a:ext cx="6404572" cy="467408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000" dirty="0"/>
              <a:t>Embeddings are </a:t>
            </a:r>
            <a:r>
              <a:rPr lang="en-US" sz="2000" b="1" dirty="0"/>
              <a:t>vector representations of words</a:t>
            </a:r>
            <a:r>
              <a:rPr lang="en-US" sz="2000" dirty="0"/>
              <a:t>.</a:t>
            </a:r>
            <a:endParaRPr sz="2000" dirty="0"/>
          </a:p>
          <a:p>
            <a:pPr marL="228600" lvl="0" indent="-228600" algn="just" rtl="0">
              <a:lnSpc>
                <a:spcPct val="90000"/>
              </a:lnSpc>
              <a:spcBef>
                <a:spcPts val="1000"/>
              </a:spcBef>
              <a:spcAft>
                <a:spcPts val="0"/>
              </a:spcAft>
              <a:buClr>
                <a:schemeClr val="dk1"/>
              </a:buClr>
              <a:buSzPts val="1800"/>
              <a:buChar char="•"/>
            </a:pPr>
            <a:r>
              <a:rPr lang="en-US" sz="2000" dirty="0"/>
              <a:t>L</a:t>
            </a:r>
            <a:r>
              <a:rPr lang="en-US" sz="2000" dirty="0" smtClean="0"/>
              <a:t>ibraries </a:t>
            </a:r>
            <a:r>
              <a:rPr lang="en-US" sz="2000" dirty="0"/>
              <a:t>for embedding </a:t>
            </a:r>
            <a:r>
              <a:rPr lang="en-US" sz="2000" dirty="0" smtClean="0"/>
              <a:t>creation exploit </a:t>
            </a:r>
            <a:r>
              <a:rPr lang="en-US" sz="2000" b="1" dirty="0"/>
              <a:t>pre-trained neural </a:t>
            </a:r>
            <a:r>
              <a:rPr lang="en-US" sz="2000" b="1" dirty="0" smtClean="0"/>
              <a:t>networks</a:t>
            </a:r>
            <a:r>
              <a:rPr lang="en-US" sz="2000" dirty="0" smtClean="0"/>
              <a:t> trying </a:t>
            </a:r>
            <a:r>
              <a:rPr lang="en-US" sz="2000" dirty="0"/>
              <a:t>to group the words based on their semantic meaning. This means that based on the input, </a:t>
            </a:r>
            <a:r>
              <a:rPr lang="en-US" sz="2000" b="1" dirty="0"/>
              <a:t>words that have similar meaning will also have closer vectors</a:t>
            </a:r>
            <a:r>
              <a:rPr lang="en-US" sz="2000" dirty="0"/>
              <a:t>.</a:t>
            </a:r>
            <a:endParaRPr sz="3200" dirty="0"/>
          </a:p>
          <a:p>
            <a:pPr marL="228600" lvl="0" indent="-228600" algn="just" rtl="0">
              <a:lnSpc>
                <a:spcPct val="90000"/>
              </a:lnSpc>
              <a:spcBef>
                <a:spcPts val="1000"/>
              </a:spcBef>
              <a:spcAft>
                <a:spcPts val="0"/>
              </a:spcAft>
              <a:buClr>
                <a:schemeClr val="dk1"/>
              </a:buClr>
              <a:buSzPts val="1800"/>
              <a:buChar char="•"/>
            </a:pPr>
            <a:r>
              <a:rPr lang="en-US" sz="2000" dirty="0"/>
              <a:t>The idea is to </a:t>
            </a:r>
            <a:r>
              <a:rPr lang="en-US" sz="2000" b="1" dirty="0"/>
              <a:t>transform the graph into text corpus</a:t>
            </a:r>
            <a:r>
              <a:rPr lang="en-US" sz="2000" dirty="0"/>
              <a:t>, by representing it as triples of the form (“</a:t>
            </a:r>
            <a:r>
              <a:rPr lang="en-US" sz="2000" dirty="0" smtClean="0"/>
              <a:t>nodeName” </a:t>
            </a:r>
            <a:r>
              <a:rPr lang="en-US" sz="2000" dirty="0"/>
              <a:t>“</a:t>
            </a:r>
            <a:r>
              <a:rPr lang="en-US" sz="2000" dirty="0" err="1" smtClean="0"/>
              <a:t>linkName</a:t>
            </a:r>
            <a:r>
              <a:rPr lang="en-US" sz="2000" dirty="0" smtClean="0"/>
              <a:t>” </a:t>
            </a:r>
            <a:r>
              <a:rPr lang="en-US" sz="2000" dirty="0"/>
              <a:t>“</a:t>
            </a:r>
            <a:r>
              <a:rPr lang="en-US" sz="2000" dirty="0" smtClean="0"/>
              <a:t>nodeName”). </a:t>
            </a:r>
            <a:r>
              <a:rPr lang="en-US" sz="2000" dirty="0"/>
              <a:t>This will </a:t>
            </a:r>
            <a:r>
              <a:rPr lang="en-US" sz="2000" dirty="0" smtClean="0"/>
              <a:t>result </a:t>
            </a:r>
            <a:r>
              <a:rPr lang="en-US" sz="2000" dirty="0"/>
              <a:t>in a vector for each node, and </a:t>
            </a:r>
            <a:r>
              <a:rPr lang="en-US" sz="2000" b="1" dirty="0"/>
              <a:t>nodes that share many same information will have closer vectors </a:t>
            </a:r>
            <a:r>
              <a:rPr lang="en-US" sz="2000" b="1" dirty="0" smtClean="0"/>
              <a:t>too</a:t>
            </a:r>
            <a:r>
              <a:rPr lang="en-US" sz="2000" dirty="0" smtClean="0"/>
              <a:t>.</a:t>
            </a:r>
            <a:endParaRPr sz="3200" dirty="0"/>
          </a:p>
          <a:p>
            <a:pPr marL="228600" lvl="0" indent="-228600" algn="just" rtl="0">
              <a:lnSpc>
                <a:spcPct val="90000"/>
              </a:lnSpc>
              <a:spcBef>
                <a:spcPts val="1000"/>
              </a:spcBef>
              <a:spcAft>
                <a:spcPts val="0"/>
              </a:spcAft>
              <a:buClr>
                <a:schemeClr val="dk1"/>
              </a:buClr>
              <a:buSzPts val="1800"/>
              <a:buChar char="•"/>
            </a:pPr>
            <a:r>
              <a:rPr lang="en-US" sz="2000" dirty="0" smtClean="0"/>
              <a:t>This </a:t>
            </a:r>
            <a:r>
              <a:rPr lang="en-US" sz="2000" dirty="0"/>
              <a:t>way, we can make operations like </a:t>
            </a:r>
            <a:r>
              <a:rPr lang="en-US" sz="2000" b="1" dirty="0"/>
              <a:t>similarity search </a:t>
            </a:r>
            <a:r>
              <a:rPr lang="en-US" sz="2000" dirty="0"/>
              <a:t>i.e. “</a:t>
            </a:r>
            <a:r>
              <a:rPr lang="en-US" sz="2000" b="1" dirty="0"/>
              <a:t>give me the first top-K” similar nodes </a:t>
            </a:r>
            <a:r>
              <a:rPr lang="en-US" sz="2000" dirty="0"/>
              <a:t>of the node N. </a:t>
            </a:r>
            <a:endParaRPr sz="3200" dirty="0"/>
          </a:p>
        </p:txBody>
      </p:sp>
      <p:pic>
        <p:nvPicPr>
          <p:cNvPr id="233" name="Google Shape;233;p24"/>
          <p:cNvPicPr preferRelativeResize="0"/>
          <p:nvPr/>
        </p:nvPicPr>
        <p:blipFill rotWithShape="1">
          <a:blip r:embed="rId3">
            <a:alphaModFix/>
          </a:blip>
          <a:srcRect/>
          <a:stretch/>
        </p:blipFill>
        <p:spPr>
          <a:xfrm>
            <a:off x="7505568" y="3731277"/>
            <a:ext cx="4221612" cy="2225393"/>
          </a:xfrm>
          <a:prstGeom prst="rect">
            <a:avLst/>
          </a:prstGeom>
          <a:noFill/>
          <a:ln>
            <a:noFill/>
          </a:ln>
        </p:spPr>
      </p:pic>
      <p:pic>
        <p:nvPicPr>
          <p:cNvPr id="234" name="Google Shape;234;p24"/>
          <p:cNvPicPr preferRelativeResize="0"/>
          <p:nvPr/>
        </p:nvPicPr>
        <p:blipFill rotWithShape="1">
          <a:blip r:embed="rId4">
            <a:alphaModFix/>
          </a:blip>
          <a:srcRect/>
          <a:stretch/>
        </p:blipFill>
        <p:spPr>
          <a:xfrm>
            <a:off x="7505568" y="1690688"/>
            <a:ext cx="4372579" cy="1663902"/>
          </a:xfrm>
          <a:prstGeom prst="rect">
            <a:avLst/>
          </a:prstGeom>
          <a:noFill/>
          <a:ln>
            <a:noFill/>
          </a:ln>
        </p:spPr>
      </p:pic>
      <p:sp>
        <p:nvSpPr>
          <p:cNvPr id="235" name="Google Shape;2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1" name="Google Shape;241;p25"/>
          <p:cNvPicPr preferRelativeResize="0"/>
          <p:nvPr/>
        </p:nvPicPr>
        <p:blipFill rotWithShape="1">
          <a:blip r:embed="rId3">
            <a:alphaModFix/>
          </a:blip>
          <a:srcRect/>
          <a:stretch/>
        </p:blipFill>
        <p:spPr>
          <a:xfrm>
            <a:off x="6825536" y="3138945"/>
            <a:ext cx="2310117" cy="1042581"/>
          </a:xfrm>
          <a:prstGeom prst="rect">
            <a:avLst/>
          </a:prstGeom>
          <a:noFill/>
          <a:ln w="9525" cap="flat" cmpd="sng">
            <a:solidFill>
              <a:schemeClr val="dk1"/>
            </a:solidFill>
            <a:prstDash val="solid"/>
            <a:round/>
            <a:headEnd type="none" w="sm" len="sm"/>
            <a:tailEnd type="none" w="sm" len="sm"/>
          </a:ln>
        </p:spPr>
      </p:pic>
      <p:pic>
        <p:nvPicPr>
          <p:cNvPr id="242" name="Google Shape;242;p25"/>
          <p:cNvPicPr preferRelativeResize="0"/>
          <p:nvPr/>
        </p:nvPicPr>
        <p:blipFill rotWithShape="1">
          <a:blip r:embed="rId4">
            <a:alphaModFix/>
          </a:blip>
          <a:srcRect/>
          <a:stretch/>
        </p:blipFill>
        <p:spPr>
          <a:xfrm>
            <a:off x="10271738" y="1986121"/>
            <a:ext cx="1542483" cy="1299122"/>
          </a:xfrm>
          <a:prstGeom prst="rect">
            <a:avLst/>
          </a:prstGeom>
          <a:noFill/>
          <a:ln>
            <a:noFill/>
          </a:ln>
        </p:spPr>
      </p:pic>
      <p:sp>
        <p:nvSpPr>
          <p:cNvPr id="243" name="Google Shape;24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Embeddings (RDFsim </a:t>
            </a:r>
            <a:r>
              <a:rPr lang="en-US" dirty="0" smtClean="0"/>
              <a:t>tuned for </a:t>
            </a:r>
            <a:r>
              <a:rPr lang="en-US" dirty="0"/>
              <a:t>FD) </a:t>
            </a:r>
            <a:endParaRPr dirty="0"/>
          </a:p>
        </p:txBody>
      </p:sp>
      <p:sp>
        <p:nvSpPr>
          <p:cNvPr id="244" name="Google Shape;244;p25"/>
          <p:cNvSpPr txBox="1">
            <a:spLocks noGrp="1"/>
          </p:cNvSpPr>
          <p:nvPr>
            <p:ph type="body" idx="1"/>
          </p:nvPr>
        </p:nvSpPr>
        <p:spPr>
          <a:xfrm>
            <a:off x="858848" y="1580057"/>
            <a:ext cx="4747789" cy="501324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2000" dirty="0"/>
              <a:t>By calculating all </a:t>
            </a:r>
            <a:r>
              <a:rPr lang="en-US" sz="2000" dirty="0" smtClean="0"/>
              <a:t>similar </a:t>
            </a:r>
            <a:r>
              <a:rPr lang="en-US" sz="2000" dirty="0"/>
              <a:t>nodes of every node, we can create a </a:t>
            </a:r>
            <a:r>
              <a:rPr lang="en-US" sz="2000" b="1" dirty="0"/>
              <a:t>graph database </a:t>
            </a:r>
            <a:r>
              <a:rPr lang="en-US" sz="2000" b="1" dirty="0" smtClean="0"/>
              <a:t>of embeddings</a:t>
            </a:r>
            <a:r>
              <a:rPr lang="en-US" sz="2000" dirty="0"/>
              <a:t> </a:t>
            </a:r>
            <a:r>
              <a:rPr lang="en-US" sz="2000" dirty="0" smtClean="0"/>
              <a:t>in order to </a:t>
            </a:r>
            <a:r>
              <a:rPr lang="en-US" sz="2000" b="1" dirty="0" smtClean="0"/>
              <a:t>develop </a:t>
            </a:r>
            <a:r>
              <a:rPr lang="en-US" sz="2000" b="1" dirty="0"/>
              <a:t>similarity </a:t>
            </a:r>
            <a:r>
              <a:rPr lang="en-US" sz="2000" b="1" dirty="0" smtClean="0"/>
              <a:t>networks</a:t>
            </a:r>
            <a:r>
              <a:rPr lang="en-US" sz="2000" dirty="0" smtClean="0"/>
              <a:t> by exploiting RDFsim.</a:t>
            </a:r>
            <a:endParaRPr sz="2000" dirty="0"/>
          </a:p>
          <a:p>
            <a:pPr marL="228600" lvl="0" indent="-228600" algn="just" rtl="0">
              <a:lnSpc>
                <a:spcPct val="90000"/>
              </a:lnSpc>
              <a:spcBef>
                <a:spcPts val="1000"/>
              </a:spcBef>
              <a:spcAft>
                <a:spcPts val="0"/>
              </a:spcAft>
              <a:buClr>
                <a:schemeClr val="dk1"/>
              </a:buClr>
              <a:buSzPct val="100000"/>
              <a:buChar char="•"/>
            </a:pPr>
            <a:r>
              <a:rPr lang="en-US" sz="2000" b="1" dirty="0"/>
              <a:t>RDFsim</a:t>
            </a:r>
            <a:r>
              <a:rPr lang="en-US" sz="2000" dirty="0"/>
              <a:t> is a </a:t>
            </a:r>
            <a:r>
              <a:rPr lang="en-US" sz="2000" b="1" dirty="0"/>
              <a:t>search engine </a:t>
            </a:r>
            <a:r>
              <a:rPr lang="en-US" sz="2000" dirty="0"/>
              <a:t>which is able to </a:t>
            </a:r>
            <a:r>
              <a:rPr lang="en-US" sz="2000" b="1" dirty="0"/>
              <a:t>use embedding datasets </a:t>
            </a:r>
            <a:r>
              <a:rPr lang="en-US" sz="2000" dirty="0" smtClean="0"/>
              <a:t>and create </a:t>
            </a:r>
            <a:r>
              <a:rPr lang="en-US" sz="2000" b="1" dirty="0" smtClean="0"/>
              <a:t>similarity </a:t>
            </a:r>
            <a:r>
              <a:rPr lang="en-US" sz="2000" b="1" dirty="0"/>
              <a:t>networks</a:t>
            </a:r>
            <a:r>
              <a:rPr lang="en-US" sz="2000" dirty="0"/>
              <a:t>. Although it is designed for </a:t>
            </a:r>
            <a:r>
              <a:rPr lang="en-US" sz="2000" b="1" dirty="0"/>
              <a:t>knowledge graphs</a:t>
            </a:r>
            <a:r>
              <a:rPr lang="en-US" sz="2000" dirty="0"/>
              <a:t>, we managed to </a:t>
            </a:r>
            <a:r>
              <a:rPr lang="en-US" sz="2000" b="1" dirty="0"/>
              <a:t>port the Fraud Detection </a:t>
            </a:r>
            <a:r>
              <a:rPr lang="en-US" sz="2000" dirty="0" smtClean="0"/>
              <a:t>data. </a:t>
            </a:r>
            <a:endParaRPr sz="2000" dirty="0"/>
          </a:p>
          <a:p>
            <a:pPr marL="228600" lvl="0" indent="-228600" algn="just" rtl="0">
              <a:lnSpc>
                <a:spcPct val="90000"/>
              </a:lnSpc>
              <a:spcBef>
                <a:spcPts val="1000"/>
              </a:spcBef>
              <a:spcAft>
                <a:spcPts val="0"/>
              </a:spcAft>
              <a:buClr>
                <a:schemeClr val="dk1"/>
              </a:buClr>
              <a:buSzPct val="100000"/>
              <a:buChar char="•"/>
            </a:pPr>
            <a:r>
              <a:rPr lang="en-US" sz="2000" dirty="0"/>
              <a:t>This way we can use the search engine features of RDFsim </a:t>
            </a:r>
            <a:r>
              <a:rPr lang="en-US" sz="2000" dirty="0" smtClean="0"/>
              <a:t>(e.g. </a:t>
            </a:r>
            <a:r>
              <a:rPr lang="en-US" sz="2000" dirty="0"/>
              <a:t>search for a specific node of the graph) and </a:t>
            </a:r>
            <a:r>
              <a:rPr lang="en-US" sz="2000" b="1" dirty="0"/>
              <a:t>create </a:t>
            </a:r>
            <a:r>
              <a:rPr lang="en-US" sz="2000" b="1" dirty="0" smtClean="0"/>
              <a:t>networks </a:t>
            </a:r>
            <a:r>
              <a:rPr lang="en-US" sz="2000" dirty="0" smtClean="0"/>
              <a:t>of any kind and depth.</a:t>
            </a:r>
            <a:endParaRPr sz="2000" dirty="0"/>
          </a:p>
        </p:txBody>
      </p:sp>
      <p:sp>
        <p:nvSpPr>
          <p:cNvPr id="245" name="Google Shape;245;p25"/>
          <p:cNvSpPr/>
          <p:nvPr/>
        </p:nvSpPr>
        <p:spPr>
          <a:xfrm>
            <a:off x="5730796" y="2938274"/>
            <a:ext cx="968351" cy="1443922"/>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Dataset</a:t>
            </a:r>
            <a:endParaRPr sz="1600" b="1" dirty="0">
              <a:solidFill>
                <a:schemeClr val="dk1"/>
              </a:solidFill>
              <a:latin typeface="Calibri"/>
              <a:ea typeface="Calibri"/>
              <a:cs typeface="Calibri"/>
              <a:sym typeface="Calibri"/>
            </a:endParaRPr>
          </a:p>
        </p:txBody>
      </p:sp>
      <p:sp>
        <p:nvSpPr>
          <p:cNvPr id="246" name="Google Shape;246;p25"/>
          <p:cNvSpPr txBox="1"/>
          <p:nvPr/>
        </p:nvSpPr>
        <p:spPr>
          <a:xfrm>
            <a:off x="6827767" y="2271581"/>
            <a:ext cx="2307886" cy="7848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1" u="sng" dirty="0">
                <a:solidFill>
                  <a:schemeClr val="dk1"/>
                </a:solidFill>
                <a:latin typeface="Calibri"/>
                <a:ea typeface="Calibri"/>
                <a:cs typeface="Calibri"/>
                <a:sym typeface="Calibri"/>
              </a:rPr>
              <a:t>Text Corpus</a:t>
            </a:r>
            <a:endParaRPr dirty="0"/>
          </a:p>
          <a:p>
            <a:pPr marL="0" marR="0" lvl="0" indent="0" algn="ctr" rtl="0">
              <a:spcBef>
                <a:spcPts val="0"/>
              </a:spcBef>
              <a:spcAft>
                <a:spcPts val="0"/>
              </a:spcAft>
              <a:buNone/>
            </a:pPr>
            <a:r>
              <a:rPr lang="en-US" sz="900" dirty="0">
                <a:solidFill>
                  <a:schemeClr val="dk1"/>
                </a:solidFill>
                <a:latin typeface="Calibri"/>
                <a:ea typeface="Calibri"/>
                <a:cs typeface="Calibri"/>
                <a:sym typeface="Calibri"/>
              </a:rPr>
              <a:t>1.&lt;nodeName&gt; &lt;</a:t>
            </a:r>
            <a:r>
              <a:rPr lang="en-US" sz="900" dirty="0" err="1">
                <a:solidFill>
                  <a:schemeClr val="dk1"/>
                </a:solidFill>
                <a:latin typeface="Calibri"/>
                <a:ea typeface="Calibri"/>
                <a:cs typeface="Calibri"/>
                <a:sym typeface="Calibri"/>
              </a:rPr>
              <a:t>linkType</a:t>
            </a:r>
            <a:r>
              <a:rPr lang="en-US" sz="900" dirty="0">
                <a:solidFill>
                  <a:schemeClr val="dk1"/>
                </a:solidFill>
                <a:latin typeface="Calibri"/>
                <a:ea typeface="Calibri"/>
                <a:cs typeface="Calibri"/>
                <a:sym typeface="Calibri"/>
              </a:rPr>
              <a:t>&gt; &lt;nodeName&gt;</a:t>
            </a:r>
            <a:endParaRPr dirty="0"/>
          </a:p>
          <a:p>
            <a:pPr marL="0" marR="0" lvl="0" indent="0" algn="ctr" rtl="0">
              <a:spcBef>
                <a:spcPts val="0"/>
              </a:spcBef>
              <a:spcAft>
                <a:spcPts val="0"/>
              </a:spcAft>
              <a:buNone/>
            </a:pPr>
            <a:r>
              <a:rPr lang="en-US" sz="900" dirty="0">
                <a:solidFill>
                  <a:schemeClr val="dk1"/>
                </a:solidFill>
                <a:latin typeface="Calibri"/>
                <a:ea typeface="Calibri"/>
                <a:cs typeface="Calibri"/>
                <a:sym typeface="Calibri"/>
              </a:rPr>
              <a:t>2.&lt;nodeName&gt; &lt;</a:t>
            </a:r>
            <a:r>
              <a:rPr lang="en-US" sz="900" dirty="0" err="1">
                <a:solidFill>
                  <a:schemeClr val="dk1"/>
                </a:solidFill>
                <a:latin typeface="Calibri"/>
                <a:ea typeface="Calibri"/>
                <a:cs typeface="Calibri"/>
                <a:sym typeface="Calibri"/>
              </a:rPr>
              <a:t>linkType</a:t>
            </a:r>
            <a:r>
              <a:rPr lang="en-US" sz="900" dirty="0">
                <a:solidFill>
                  <a:schemeClr val="dk1"/>
                </a:solidFill>
                <a:latin typeface="Calibri"/>
                <a:ea typeface="Calibri"/>
                <a:cs typeface="Calibri"/>
                <a:sym typeface="Calibri"/>
              </a:rPr>
              <a:t>&gt; &lt;nodeName&gt;</a:t>
            </a:r>
            <a:endParaRPr dirty="0"/>
          </a:p>
          <a:p>
            <a:pPr marL="0" marR="0" lvl="0" indent="0" algn="ctr" rtl="0">
              <a:spcBef>
                <a:spcPts val="0"/>
              </a:spcBef>
              <a:spcAft>
                <a:spcPts val="0"/>
              </a:spcAft>
              <a:buNone/>
            </a:pPr>
            <a:r>
              <a:rPr lang="en-US" sz="900" dirty="0">
                <a:solidFill>
                  <a:schemeClr val="dk1"/>
                </a:solidFill>
                <a:latin typeface="Calibri"/>
                <a:ea typeface="Calibri"/>
                <a:cs typeface="Calibri"/>
                <a:sym typeface="Calibri"/>
              </a:rPr>
              <a:t>3.&lt;nodeName&gt; &lt;</a:t>
            </a:r>
            <a:r>
              <a:rPr lang="en-US" sz="900" dirty="0" err="1">
                <a:solidFill>
                  <a:schemeClr val="dk1"/>
                </a:solidFill>
                <a:latin typeface="Calibri"/>
                <a:ea typeface="Calibri"/>
                <a:cs typeface="Calibri"/>
                <a:sym typeface="Calibri"/>
              </a:rPr>
              <a:t>linkType</a:t>
            </a:r>
            <a:r>
              <a:rPr lang="en-US" sz="900" dirty="0">
                <a:solidFill>
                  <a:schemeClr val="dk1"/>
                </a:solidFill>
                <a:latin typeface="Calibri"/>
                <a:ea typeface="Calibri"/>
                <a:cs typeface="Calibri"/>
                <a:sym typeface="Calibri"/>
              </a:rPr>
              <a:t>&gt; &lt;nodeName&gt;</a:t>
            </a:r>
            <a:endParaRPr dirty="0"/>
          </a:p>
          <a:p>
            <a:pPr marL="0" marR="0" lvl="0" indent="0" algn="ctr" rtl="0">
              <a:spcBef>
                <a:spcPts val="0"/>
              </a:spcBef>
              <a:spcAft>
                <a:spcPts val="0"/>
              </a:spcAft>
              <a:buNone/>
            </a:pPr>
            <a:r>
              <a:rPr lang="en-US" sz="900" dirty="0">
                <a:solidFill>
                  <a:schemeClr val="dk1"/>
                </a:solidFill>
                <a:latin typeface="Calibri"/>
                <a:ea typeface="Calibri"/>
                <a:cs typeface="Calibri"/>
                <a:sym typeface="Calibri"/>
              </a:rPr>
              <a:t>…..</a:t>
            </a:r>
            <a:endParaRPr dirty="0"/>
          </a:p>
        </p:txBody>
      </p:sp>
      <p:cxnSp>
        <p:nvCxnSpPr>
          <p:cNvPr id="247" name="Google Shape;247;p25"/>
          <p:cNvCxnSpPr>
            <a:stCxn id="245" idx="4"/>
            <a:endCxn id="246" idx="1"/>
          </p:cNvCxnSpPr>
          <p:nvPr/>
        </p:nvCxnSpPr>
        <p:spPr>
          <a:xfrm flipV="1">
            <a:off x="6699147" y="2663996"/>
            <a:ext cx="128620" cy="996239"/>
          </a:xfrm>
          <a:prstGeom prst="straightConnector1">
            <a:avLst/>
          </a:prstGeom>
          <a:noFill/>
          <a:ln w="9525" cap="flat" cmpd="sng">
            <a:solidFill>
              <a:schemeClr val="dk1"/>
            </a:solidFill>
            <a:prstDash val="solid"/>
            <a:miter lim="800000"/>
            <a:headEnd type="none" w="sm" len="sm"/>
            <a:tailEnd type="triangle" w="med" len="med"/>
          </a:ln>
        </p:spPr>
      </p:cxnSp>
      <p:cxnSp>
        <p:nvCxnSpPr>
          <p:cNvPr id="248" name="Google Shape;248;p25"/>
          <p:cNvCxnSpPr>
            <a:stCxn id="246" idx="3"/>
          </p:cNvCxnSpPr>
          <p:nvPr/>
        </p:nvCxnSpPr>
        <p:spPr>
          <a:xfrm rot="10800000" flipH="1">
            <a:off x="9135653" y="2625596"/>
            <a:ext cx="1367700" cy="38400"/>
          </a:xfrm>
          <a:prstGeom prst="straightConnector1">
            <a:avLst/>
          </a:prstGeom>
          <a:noFill/>
          <a:ln w="9525" cap="flat" cmpd="sng">
            <a:solidFill>
              <a:schemeClr val="dk1"/>
            </a:solidFill>
            <a:prstDash val="solid"/>
            <a:miter lim="800000"/>
            <a:headEnd type="none" w="sm" len="sm"/>
            <a:tailEnd type="triangle" w="med" len="med"/>
          </a:ln>
        </p:spPr>
      </p:cxnSp>
      <p:sp>
        <p:nvSpPr>
          <p:cNvPr id="249" name="Google Shape;249;p25"/>
          <p:cNvSpPr/>
          <p:nvPr/>
        </p:nvSpPr>
        <p:spPr>
          <a:xfrm>
            <a:off x="9292454" y="2290817"/>
            <a:ext cx="889000" cy="707886"/>
          </a:xfrm>
          <a:prstGeom prst="rect">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word2vec</a:t>
            </a:r>
            <a:endParaRPr sz="1100" b="1">
              <a:solidFill>
                <a:schemeClr val="dk1"/>
              </a:solidFill>
              <a:latin typeface="Calibri"/>
              <a:ea typeface="Calibri"/>
              <a:cs typeface="Calibri"/>
              <a:sym typeface="Calibri"/>
            </a:endParaRPr>
          </a:p>
        </p:txBody>
      </p:sp>
      <p:sp>
        <p:nvSpPr>
          <p:cNvPr id="250" name="Google Shape;250;p25"/>
          <p:cNvSpPr/>
          <p:nvPr/>
        </p:nvSpPr>
        <p:spPr>
          <a:xfrm>
            <a:off x="9877534" y="1786531"/>
            <a:ext cx="1101798" cy="154588"/>
          </a:xfrm>
          <a:prstGeom prst="rect">
            <a:avLst/>
          </a:prstGeom>
          <a:solidFill>
            <a:srgbClr val="D0CEC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accelonic</a:t>
            </a:r>
            <a:endParaRPr sz="2800">
              <a:solidFill>
                <a:schemeClr val="dk1"/>
              </a:solidFill>
              <a:latin typeface="Calibri"/>
              <a:ea typeface="Calibri"/>
              <a:cs typeface="Calibri"/>
              <a:sym typeface="Calibri"/>
            </a:endParaRPr>
          </a:p>
        </p:txBody>
      </p:sp>
      <p:sp>
        <p:nvSpPr>
          <p:cNvPr id="251" name="Google Shape;251;p25"/>
          <p:cNvSpPr/>
          <p:nvPr/>
        </p:nvSpPr>
        <p:spPr>
          <a:xfrm>
            <a:off x="10932828" y="1580058"/>
            <a:ext cx="1101798" cy="154588"/>
          </a:xfrm>
          <a:prstGeom prst="rect">
            <a:avLst/>
          </a:prstGeom>
          <a:solidFill>
            <a:srgbClr val="D0CEC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orion</a:t>
            </a:r>
            <a:endParaRPr sz="2800">
              <a:solidFill>
                <a:schemeClr val="dk1"/>
              </a:solidFill>
              <a:latin typeface="Calibri"/>
              <a:ea typeface="Calibri"/>
              <a:cs typeface="Calibri"/>
              <a:sym typeface="Calibri"/>
            </a:endParaRPr>
          </a:p>
        </p:txBody>
      </p:sp>
      <p:cxnSp>
        <p:nvCxnSpPr>
          <p:cNvPr id="252" name="Google Shape;252;p25"/>
          <p:cNvCxnSpPr>
            <a:endCxn id="250" idx="2"/>
          </p:cNvCxnSpPr>
          <p:nvPr/>
        </p:nvCxnSpPr>
        <p:spPr>
          <a:xfrm rot="10800000">
            <a:off x="10428433" y="1941119"/>
            <a:ext cx="481200" cy="892800"/>
          </a:xfrm>
          <a:prstGeom prst="straightConnector1">
            <a:avLst/>
          </a:prstGeom>
          <a:noFill/>
          <a:ln w="9525" cap="flat" cmpd="sng">
            <a:solidFill>
              <a:schemeClr val="dk1"/>
            </a:solidFill>
            <a:prstDash val="solid"/>
            <a:miter lim="800000"/>
            <a:headEnd type="none" w="sm" len="sm"/>
            <a:tailEnd type="triangle" w="med" len="med"/>
          </a:ln>
        </p:spPr>
      </p:cxnSp>
      <p:cxnSp>
        <p:nvCxnSpPr>
          <p:cNvPr id="253" name="Google Shape;253;p25"/>
          <p:cNvCxnSpPr>
            <a:endCxn id="251" idx="2"/>
          </p:cNvCxnSpPr>
          <p:nvPr/>
        </p:nvCxnSpPr>
        <p:spPr>
          <a:xfrm rot="10800000" flipH="1">
            <a:off x="10909827" y="1734646"/>
            <a:ext cx="573900" cy="1099500"/>
          </a:xfrm>
          <a:prstGeom prst="straightConnector1">
            <a:avLst/>
          </a:prstGeom>
          <a:noFill/>
          <a:ln w="9525" cap="flat" cmpd="sng">
            <a:solidFill>
              <a:schemeClr val="dk1"/>
            </a:solidFill>
            <a:prstDash val="solid"/>
            <a:miter lim="800000"/>
            <a:headEnd type="none" w="sm" len="sm"/>
            <a:tailEnd type="triangle" w="med" len="med"/>
          </a:ln>
        </p:spPr>
      </p:cxnSp>
      <p:cxnSp>
        <p:nvCxnSpPr>
          <p:cNvPr id="254" name="Google Shape;254;p25"/>
          <p:cNvCxnSpPr/>
          <p:nvPr/>
        </p:nvCxnSpPr>
        <p:spPr>
          <a:xfrm>
            <a:off x="11042979" y="2877663"/>
            <a:ext cx="5142" cy="1324166"/>
          </a:xfrm>
          <a:prstGeom prst="straightConnector1">
            <a:avLst/>
          </a:prstGeom>
          <a:noFill/>
          <a:ln w="9525" cap="flat" cmpd="sng">
            <a:solidFill>
              <a:schemeClr val="dk1"/>
            </a:solidFill>
            <a:prstDash val="solid"/>
            <a:miter lim="800000"/>
            <a:headEnd type="none" w="sm" len="sm"/>
            <a:tailEnd type="triangle" w="med" len="med"/>
          </a:ln>
        </p:spPr>
      </p:cxnSp>
      <p:sp>
        <p:nvSpPr>
          <p:cNvPr id="255" name="Google Shape;255;p25"/>
          <p:cNvSpPr/>
          <p:nvPr/>
        </p:nvSpPr>
        <p:spPr>
          <a:xfrm>
            <a:off x="10594727" y="3259371"/>
            <a:ext cx="889000" cy="707886"/>
          </a:xfrm>
          <a:prstGeom prst="rect">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Produce RDFsim dataset</a:t>
            </a:r>
            <a:endParaRPr sz="1100" b="1">
              <a:solidFill>
                <a:schemeClr val="dk1"/>
              </a:solidFill>
              <a:latin typeface="Calibri"/>
              <a:ea typeface="Calibri"/>
              <a:cs typeface="Calibri"/>
              <a:sym typeface="Calibri"/>
            </a:endParaRPr>
          </a:p>
        </p:txBody>
      </p:sp>
      <p:sp>
        <p:nvSpPr>
          <p:cNvPr id="256" name="Google Shape;256;p25"/>
          <p:cNvSpPr/>
          <p:nvPr/>
        </p:nvSpPr>
        <p:spPr>
          <a:xfrm>
            <a:off x="10594727" y="4208191"/>
            <a:ext cx="948693" cy="1138146"/>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dirty="0" err="1">
                <a:solidFill>
                  <a:schemeClr val="dk1"/>
                </a:solidFill>
                <a:latin typeface="Calibri"/>
                <a:ea typeface="Calibri"/>
                <a:cs typeface="Calibri"/>
                <a:sym typeface="Calibri"/>
              </a:rPr>
              <a:t>RDFsim</a:t>
            </a:r>
            <a:endParaRPr dirty="0"/>
          </a:p>
          <a:p>
            <a:pPr marL="0" marR="0" lvl="0" indent="0" algn="ctr" rtl="0">
              <a:spcBef>
                <a:spcPts val="0"/>
              </a:spcBef>
              <a:spcAft>
                <a:spcPts val="0"/>
              </a:spcAft>
              <a:buNone/>
            </a:pPr>
            <a:r>
              <a:rPr lang="en-US" sz="1100" b="1" dirty="0">
                <a:solidFill>
                  <a:schemeClr val="dk1"/>
                </a:solidFill>
                <a:latin typeface="Calibri"/>
                <a:ea typeface="Calibri"/>
                <a:cs typeface="Calibri"/>
                <a:sym typeface="Calibri"/>
              </a:rPr>
              <a:t>Embeddings</a:t>
            </a:r>
            <a:endParaRPr dirty="0"/>
          </a:p>
          <a:p>
            <a:pPr marL="0" marR="0" lvl="0" indent="0" algn="ctr" rtl="0">
              <a:spcBef>
                <a:spcPts val="0"/>
              </a:spcBef>
              <a:spcAft>
                <a:spcPts val="0"/>
              </a:spcAft>
              <a:buNone/>
            </a:pPr>
            <a:r>
              <a:rPr lang="en-US" sz="1100" b="1" dirty="0">
                <a:solidFill>
                  <a:schemeClr val="dk1"/>
                </a:solidFill>
                <a:latin typeface="Calibri"/>
                <a:ea typeface="Calibri"/>
                <a:cs typeface="Calibri"/>
                <a:sym typeface="Calibri"/>
              </a:rPr>
              <a:t>database</a:t>
            </a:r>
            <a:endParaRPr sz="1100" b="1" dirty="0">
              <a:solidFill>
                <a:schemeClr val="dk1"/>
              </a:solidFill>
              <a:latin typeface="Calibri"/>
              <a:ea typeface="Calibri"/>
              <a:cs typeface="Calibri"/>
              <a:sym typeface="Calibri"/>
            </a:endParaRPr>
          </a:p>
        </p:txBody>
      </p:sp>
      <p:cxnSp>
        <p:nvCxnSpPr>
          <p:cNvPr id="257" name="Google Shape;257;p25"/>
          <p:cNvCxnSpPr>
            <a:stCxn id="256" idx="2"/>
            <a:endCxn id="241" idx="3"/>
          </p:cNvCxnSpPr>
          <p:nvPr/>
        </p:nvCxnSpPr>
        <p:spPr>
          <a:xfrm rot="10800000">
            <a:off x="9135527" y="3660364"/>
            <a:ext cx="1459200" cy="1116900"/>
          </a:xfrm>
          <a:prstGeom prst="straightConnector1">
            <a:avLst/>
          </a:prstGeom>
          <a:noFill/>
          <a:ln w="9525" cap="flat" cmpd="sng">
            <a:solidFill>
              <a:schemeClr val="dk1"/>
            </a:solidFill>
            <a:prstDash val="solid"/>
            <a:miter lim="800000"/>
            <a:headEnd type="none" w="sm" len="sm"/>
            <a:tailEnd type="triangle" w="med" len="med"/>
          </a:ln>
        </p:spPr>
      </p:cxnSp>
      <p:pic>
        <p:nvPicPr>
          <p:cNvPr id="258" name="Google Shape;258;p25"/>
          <p:cNvPicPr preferRelativeResize="0"/>
          <p:nvPr/>
        </p:nvPicPr>
        <p:blipFill rotWithShape="1">
          <a:blip r:embed="rId5">
            <a:alphaModFix/>
          </a:blip>
          <a:srcRect/>
          <a:stretch/>
        </p:blipFill>
        <p:spPr>
          <a:xfrm>
            <a:off x="6825536" y="4302315"/>
            <a:ext cx="2310117" cy="1328976"/>
          </a:xfrm>
          <a:prstGeom prst="rect">
            <a:avLst/>
          </a:prstGeom>
          <a:noFill/>
          <a:ln w="9525" cap="flat" cmpd="sng">
            <a:solidFill>
              <a:schemeClr val="dk1"/>
            </a:solidFill>
            <a:prstDash val="solid"/>
            <a:round/>
            <a:headEnd type="none" w="sm" len="sm"/>
            <a:tailEnd type="none" w="sm" len="sm"/>
          </a:ln>
        </p:spPr>
      </p:pic>
      <p:cxnSp>
        <p:nvCxnSpPr>
          <p:cNvPr id="259" name="Google Shape;259;p25"/>
          <p:cNvCxnSpPr>
            <a:stCxn id="256" idx="2"/>
            <a:endCxn id="258" idx="3"/>
          </p:cNvCxnSpPr>
          <p:nvPr/>
        </p:nvCxnSpPr>
        <p:spPr>
          <a:xfrm flipH="1">
            <a:off x="9135527" y="4777264"/>
            <a:ext cx="1459200" cy="189600"/>
          </a:xfrm>
          <a:prstGeom prst="straightConnector1">
            <a:avLst/>
          </a:prstGeom>
          <a:noFill/>
          <a:ln w="9525" cap="flat" cmpd="sng">
            <a:solidFill>
              <a:schemeClr val="dk1"/>
            </a:solidFill>
            <a:prstDash val="solid"/>
            <a:miter lim="800000"/>
            <a:headEnd type="none" w="sm" len="sm"/>
            <a:tailEnd type="triangle" w="med" len="med"/>
          </a:ln>
        </p:spPr>
      </p:cxnSp>
      <p:sp>
        <p:nvSpPr>
          <p:cNvPr id="262" name="Google Shape;26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Embeddings (Examples)</a:t>
            </a:r>
            <a:endParaRPr dirty="0"/>
          </a:p>
        </p:txBody>
      </p:sp>
      <p:sp>
        <p:nvSpPr>
          <p:cNvPr id="268" name="Google Shape;268;p26"/>
          <p:cNvSpPr txBox="1">
            <a:spLocks noGrp="1"/>
          </p:cNvSpPr>
          <p:nvPr>
            <p:ph type="body" idx="1"/>
          </p:nvPr>
        </p:nvSpPr>
        <p:spPr>
          <a:xfrm>
            <a:off x="838200" y="1825624"/>
            <a:ext cx="6477000" cy="481580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600"/>
              <a:buChar char="•"/>
            </a:pPr>
            <a:r>
              <a:rPr lang="en-US" sz="1800" dirty="0"/>
              <a:t>For this presentation, we show</a:t>
            </a:r>
            <a:r>
              <a:rPr lang="en-US" sz="1800" b="1" dirty="0"/>
              <a:t> </a:t>
            </a:r>
            <a:r>
              <a:rPr lang="en-US" sz="1800" dirty="0"/>
              <a:t>the</a:t>
            </a:r>
            <a:r>
              <a:rPr lang="en-US" sz="1800" b="1" dirty="0"/>
              <a:t> </a:t>
            </a:r>
            <a:r>
              <a:rPr lang="en-US" sz="1800" dirty="0"/>
              <a:t>results</a:t>
            </a:r>
            <a:r>
              <a:rPr lang="en-US" sz="1800" b="1" dirty="0"/>
              <a:t> </a:t>
            </a:r>
            <a:r>
              <a:rPr lang="en-US" sz="1800" dirty="0"/>
              <a:t>about</a:t>
            </a:r>
            <a:r>
              <a:rPr lang="en-US" sz="1800" b="1" dirty="0"/>
              <a:t> </a:t>
            </a:r>
            <a:r>
              <a:rPr lang="en-US" sz="1800" dirty="0"/>
              <a:t>the</a:t>
            </a:r>
            <a:r>
              <a:rPr lang="en-US" sz="1800" b="1" dirty="0"/>
              <a:t> </a:t>
            </a:r>
            <a:r>
              <a:rPr lang="en-US" sz="1800" b="1" dirty="0" smtClean="0"/>
              <a:t>important nodes </a:t>
            </a:r>
            <a:r>
              <a:rPr lang="en-US" sz="1800" dirty="0" smtClean="0"/>
              <a:t>from graph analytics.</a:t>
            </a:r>
            <a:endParaRPr sz="1800" dirty="0"/>
          </a:p>
          <a:p>
            <a:pPr marL="228600" lvl="0" indent="-228600" algn="just" rtl="0">
              <a:lnSpc>
                <a:spcPct val="90000"/>
              </a:lnSpc>
              <a:spcBef>
                <a:spcPts val="1000"/>
              </a:spcBef>
              <a:spcAft>
                <a:spcPts val="0"/>
              </a:spcAft>
              <a:buClr>
                <a:schemeClr val="dk1"/>
              </a:buClr>
              <a:buSzPts val="1600"/>
              <a:buChar char="•"/>
            </a:pPr>
            <a:r>
              <a:rPr lang="en-US" sz="1800" dirty="0" smtClean="0"/>
              <a:t>More </a:t>
            </a:r>
            <a:r>
              <a:rPr lang="en-US" sz="1800" dirty="0"/>
              <a:t>about the vocabulary creation, embedding training and RDFsim can be found in the official paper, published in Sep. 2021.</a:t>
            </a:r>
            <a:endParaRPr sz="1800" dirty="0"/>
          </a:p>
          <a:p>
            <a:pPr marL="228600" lvl="0" indent="-228600" algn="just" rtl="0">
              <a:lnSpc>
                <a:spcPct val="90000"/>
              </a:lnSpc>
              <a:spcBef>
                <a:spcPts val="1000"/>
              </a:spcBef>
              <a:spcAft>
                <a:spcPts val="0"/>
              </a:spcAft>
              <a:buClr>
                <a:schemeClr val="dk1"/>
              </a:buClr>
              <a:buSzPts val="1600"/>
              <a:buChar char="•"/>
            </a:pPr>
            <a:r>
              <a:rPr lang="en-US" sz="1800" dirty="0"/>
              <a:t>The nodes that we will explore </a:t>
            </a:r>
            <a:r>
              <a:rPr lang="en-US" sz="1800" dirty="0" smtClean="0"/>
              <a:t>are:</a:t>
            </a:r>
            <a:endParaRPr sz="1800" dirty="0"/>
          </a:p>
          <a:p>
            <a:pPr marL="685800" lvl="1" indent="-228600" algn="just" rtl="0">
              <a:lnSpc>
                <a:spcPct val="90000"/>
              </a:lnSpc>
              <a:spcBef>
                <a:spcPts val="500"/>
              </a:spcBef>
              <a:spcAft>
                <a:spcPts val="0"/>
              </a:spcAft>
              <a:buClr>
                <a:schemeClr val="dk1"/>
              </a:buClr>
              <a:buSzPts val="1600"/>
              <a:buChar char="•"/>
            </a:pPr>
            <a:r>
              <a:rPr lang="en-US" sz="1800" b="1" dirty="0"/>
              <a:t>ACCELONIC LTD</a:t>
            </a:r>
            <a:r>
              <a:rPr lang="en-US" sz="1800" dirty="0"/>
              <a:t>:  Important entity with high PageRank and EV score.</a:t>
            </a:r>
            <a:endParaRPr sz="1800" dirty="0"/>
          </a:p>
          <a:p>
            <a:pPr marL="685800" lvl="1" indent="-228600" algn="just" rtl="0">
              <a:lnSpc>
                <a:spcPct val="90000"/>
              </a:lnSpc>
              <a:spcBef>
                <a:spcPts val="500"/>
              </a:spcBef>
              <a:spcAft>
                <a:spcPts val="0"/>
              </a:spcAft>
              <a:buClr>
                <a:schemeClr val="dk1"/>
              </a:buClr>
              <a:buSzPts val="1600"/>
              <a:buChar char="•"/>
            </a:pPr>
            <a:r>
              <a:rPr lang="en-US" sz="1800" b="1" dirty="0"/>
              <a:t>VELA GAS INVESTMENTS LTD</a:t>
            </a:r>
            <a:r>
              <a:rPr lang="en-US" sz="1800" dirty="0"/>
              <a:t>: Important entity with high PageRank and EV score.</a:t>
            </a:r>
            <a:endParaRPr sz="1800" dirty="0"/>
          </a:p>
          <a:p>
            <a:pPr marL="685800" lvl="1" indent="-228600" algn="just" rtl="0">
              <a:lnSpc>
                <a:spcPct val="90000"/>
              </a:lnSpc>
              <a:spcBef>
                <a:spcPts val="500"/>
              </a:spcBef>
              <a:spcAft>
                <a:spcPts val="0"/>
              </a:spcAft>
              <a:buClr>
                <a:schemeClr val="dk1"/>
              </a:buClr>
              <a:buSzPts val="1600"/>
              <a:buChar char="•"/>
            </a:pPr>
            <a:r>
              <a:rPr lang="en-US" sz="1800" b="1" dirty="0"/>
              <a:t>ORION HOUSE SERVICES (HK) LIMITED</a:t>
            </a:r>
            <a:r>
              <a:rPr lang="en-US" sz="1800" dirty="0"/>
              <a:t>: Important intermediary node with high degree centrality score.</a:t>
            </a:r>
            <a:endParaRPr sz="1800" dirty="0"/>
          </a:p>
          <a:p>
            <a:pPr marL="685800" lvl="1" indent="-228600" algn="just" rtl="0">
              <a:lnSpc>
                <a:spcPct val="90000"/>
              </a:lnSpc>
              <a:spcBef>
                <a:spcPts val="500"/>
              </a:spcBef>
              <a:spcAft>
                <a:spcPts val="0"/>
              </a:spcAft>
              <a:buClr>
                <a:schemeClr val="dk1"/>
              </a:buClr>
              <a:buSzPts val="1600"/>
              <a:buChar char="•"/>
            </a:pPr>
            <a:r>
              <a:rPr lang="en-US" sz="1800" dirty="0"/>
              <a:t>Note: Although we selected only three of the important nodes from all the algorithms we simulated, the search engine can create the results </a:t>
            </a:r>
            <a:r>
              <a:rPr lang="en-US" sz="1800" b="1" dirty="0"/>
              <a:t>for any node existing in the </a:t>
            </a:r>
            <a:r>
              <a:rPr lang="en-US" sz="1800" b="1" dirty="0" smtClean="0"/>
              <a:t>database</a:t>
            </a:r>
            <a:r>
              <a:rPr lang="en-US" sz="1800" dirty="0"/>
              <a:t>.</a:t>
            </a:r>
            <a:endParaRPr sz="1800" dirty="0"/>
          </a:p>
        </p:txBody>
      </p:sp>
      <p:pic>
        <p:nvPicPr>
          <p:cNvPr id="269" name="Google Shape;269;p26"/>
          <p:cNvPicPr preferRelativeResize="0"/>
          <p:nvPr/>
        </p:nvPicPr>
        <p:blipFill rotWithShape="1">
          <a:blip r:embed="rId3">
            <a:alphaModFix/>
          </a:blip>
          <a:srcRect/>
          <a:stretch/>
        </p:blipFill>
        <p:spPr>
          <a:xfrm>
            <a:off x="8405595" y="365125"/>
            <a:ext cx="3110129" cy="1827799"/>
          </a:xfrm>
          <a:prstGeom prst="rect">
            <a:avLst/>
          </a:prstGeom>
          <a:noFill/>
          <a:ln>
            <a:noFill/>
          </a:ln>
        </p:spPr>
      </p:pic>
      <p:pic>
        <p:nvPicPr>
          <p:cNvPr id="270" name="Google Shape;270;p26"/>
          <p:cNvPicPr preferRelativeResize="0"/>
          <p:nvPr/>
        </p:nvPicPr>
        <p:blipFill rotWithShape="1">
          <a:blip r:embed="rId4">
            <a:alphaModFix/>
          </a:blip>
          <a:srcRect/>
          <a:stretch/>
        </p:blipFill>
        <p:spPr>
          <a:xfrm>
            <a:off x="8405595" y="2299939"/>
            <a:ext cx="3110129" cy="1642615"/>
          </a:xfrm>
          <a:prstGeom prst="rect">
            <a:avLst/>
          </a:prstGeom>
          <a:noFill/>
          <a:ln>
            <a:noFill/>
          </a:ln>
        </p:spPr>
      </p:pic>
      <p:pic>
        <p:nvPicPr>
          <p:cNvPr id="271" name="Google Shape;271;p26"/>
          <p:cNvPicPr preferRelativeResize="0"/>
          <p:nvPr/>
        </p:nvPicPr>
        <p:blipFill rotWithShape="1">
          <a:blip r:embed="rId5">
            <a:alphaModFix/>
          </a:blip>
          <a:srcRect/>
          <a:stretch/>
        </p:blipFill>
        <p:spPr>
          <a:xfrm>
            <a:off x="8460261" y="5467031"/>
            <a:ext cx="3126433" cy="952818"/>
          </a:xfrm>
          <a:prstGeom prst="rect">
            <a:avLst/>
          </a:prstGeom>
          <a:noFill/>
          <a:ln>
            <a:noFill/>
          </a:ln>
        </p:spPr>
      </p:pic>
      <p:pic>
        <p:nvPicPr>
          <p:cNvPr id="272" name="Google Shape;272;p26"/>
          <p:cNvPicPr preferRelativeResize="0"/>
          <p:nvPr/>
        </p:nvPicPr>
        <p:blipFill rotWithShape="1">
          <a:blip r:embed="rId6">
            <a:alphaModFix/>
          </a:blip>
          <a:srcRect/>
          <a:stretch/>
        </p:blipFill>
        <p:spPr>
          <a:xfrm>
            <a:off x="8460261" y="4049569"/>
            <a:ext cx="3113910" cy="1293956"/>
          </a:xfrm>
          <a:prstGeom prst="rect">
            <a:avLst/>
          </a:prstGeom>
          <a:noFill/>
          <a:ln>
            <a:noFill/>
          </a:ln>
        </p:spPr>
      </p:pic>
      <p:sp>
        <p:nvSpPr>
          <p:cNvPr id="273" name="Google Shape;2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27"/>
          <p:cNvPicPr preferRelativeResize="0"/>
          <p:nvPr/>
        </p:nvPicPr>
        <p:blipFill rotWithShape="1">
          <a:blip r:embed="rId3">
            <a:alphaModFix/>
          </a:blip>
          <a:srcRect/>
          <a:stretch/>
        </p:blipFill>
        <p:spPr>
          <a:xfrm>
            <a:off x="4045016" y="1247280"/>
            <a:ext cx="3777213" cy="2910879"/>
          </a:xfrm>
          <a:prstGeom prst="rect">
            <a:avLst/>
          </a:prstGeom>
          <a:noFill/>
          <a:ln>
            <a:noFill/>
          </a:ln>
        </p:spPr>
      </p:pic>
      <p:sp>
        <p:nvSpPr>
          <p:cNvPr id="279" name="Google Shape;27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Examples (using RDFsim)</a:t>
            </a:r>
            <a:endParaRPr/>
          </a:p>
        </p:txBody>
      </p:sp>
      <p:pic>
        <p:nvPicPr>
          <p:cNvPr id="280" name="Google Shape;280;p27"/>
          <p:cNvPicPr preferRelativeResize="0"/>
          <p:nvPr/>
        </p:nvPicPr>
        <p:blipFill rotWithShape="1">
          <a:blip r:embed="rId4">
            <a:alphaModFix/>
          </a:blip>
          <a:srcRect/>
          <a:stretch/>
        </p:blipFill>
        <p:spPr>
          <a:xfrm>
            <a:off x="7896404" y="3741046"/>
            <a:ext cx="3990796" cy="3013739"/>
          </a:xfrm>
          <a:prstGeom prst="rect">
            <a:avLst/>
          </a:prstGeom>
          <a:noFill/>
          <a:ln>
            <a:noFill/>
          </a:ln>
        </p:spPr>
      </p:pic>
      <p:pic>
        <p:nvPicPr>
          <p:cNvPr id="281" name="Google Shape;281;p27"/>
          <p:cNvPicPr preferRelativeResize="0"/>
          <p:nvPr/>
        </p:nvPicPr>
        <p:blipFill rotWithShape="1">
          <a:blip r:embed="rId5">
            <a:alphaModFix/>
          </a:blip>
          <a:srcRect/>
          <a:stretch/>
        </p:blipFill>
        <p:spPr>
          <a:xfrm>
            <a:off x="7822229" y="365125"/>
            <a:ext cx="4272790" cy="3349625"/>
          </a:xfrm>
          <a:prstGeom prst="rect">
            <a:avLst/>
          </a:prstGeom>
          <a:noFill/>
          <a:ln>
            <a:noFill/>
          </a:ln>
        </p:spPr>
      </p:pic>
      <p:pic>
        <p:nvPicPr>
          <p:cNvPr id="282" name="Google Shape;282;p27"/>
          <p:cNvPicPr preferRelativeResize="0"/>
          <p:nvPr/>
        </p:nvPicPr>
        <p:blipFill rotWithShape="1">
          <a:blip r:embed="rId6">
            <a:alphaModFix/>
          </a:blip>
          <a:srcRect/>
          <a:stretch/>
        </p:blipFill>
        <p:spPr>
          <a:xfrm>
            <a:off x="219775" y="1406991"/>
            <a:ext cx="3667450" cy="2865195"/>
          </a:xfrm>
          <a:prstGeom prst="rect">
            <a:avLst/>
          </a:prstGeom>
          <a:noFill/>
          <a:ln>
            <a:noFill/>
          </a:ln>
        </p:spPr>
      </p:pic>
      <p:pic>
        <p:nvPicPr>
          <p:cNvPr id="283" name="Google Shape;283;p27"/>
          <p:cNvPicPr preferRelativeResize="0"/>
          <p:nvPr/>
        </p:nvPicPr>
        <p:blipFill rotWithShape="1">
          <a:blip r:embed="rId7">
            <a:alphaModFix/>
          </a:blip>
          <a:srcRect/>
          <a:stretch/>
        </p:blipFill>
        <p:spPr>
          <a:xfrm>
            <a:off x="190469" y="4305294"/>
            <a:ext cx="3514756" cy="2382816"/>
          </a:xfrm>
          <a:prstGeom prst="rect">
            <a:avLst/>
          </a:prstGeom>
          <a:noFill/>
          <a:ln>
            <a:noFill/>
          </a:ln>
        </p:spPr>
      </p:pic>
      <p:pic>
        <p:nvPicPr>
          <p:cNvPr id="284" name="Google Shape;284;p27"/>
          <p:cNvPicPr preferRelativeResize="0"/>
          <p:nvPr/>
        </p:nvPicPr>
        <p:blipFill rotWithShape="1">
          <a:blip r:embed="rId8">
            <a:alphaModFix/>
          </a:blip>
          <a:srcRect/>
          <a:stretch/>
        </p:blipFill>
        <p:spPr>
          <a:xfrm>
            <a:off x="3961400" y="4004110"/>
            <a:ext cx="3935004" cy="2750676"/>
          </a:xfrm>
          <a:prstGeom prst="rect">
            <a:avLst/>
          </a:prstGeom>
          <a:noFill/>
          <a:ln>
            <a:noFill/>
          </a:ln>
        </p:spPr>
      </p:pic>
      <p:sp>
        <p:nvSpPr>
          <p:cNvPr id="285" name="Google Shape;2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28"/>
          <p:cNvPicPr preferRelativeResize="0"/>
          <p:nvPr/>
        </p:nvPicPr>
        <p:blipFill rotWithShape="1">
          <a:blip r:embed="rId3">
            <a:alphaModFix/>
          </a:blip>
          <a:srcRect/>
          <a:stretch/>
        </p:blipFill>
        <p:spPr>
          <a:xfrm>
            <a:off x="6760391" y="3044825"/>
            <a:ext cx="4859385" cy="3669674"/>
          </a:xfrm>
          <a:prstGeom prst="rect">
            <a:avLst/>
          </a:prstGeom>
          <a:noFill/>
          <a:ln w="9525" cap="flat" cmpd="sng">
            <a:solidFill>
              <a:schemeClr val="dk1"/>
            </a:solidFill>
            <a:prstDash val="solid"/>
            <a:round/>
            <a:headEnd type="none" w="sm" len="sm"/>
            <a:tailEnd type="none" w="sm" len="sm"/>
          </a:ln>
        </p:spPr>
      </p:pic>
      <p:sp>
        <p:nvSpPr>
          <p:cNvPr id="291" name="Google Shape;29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Understanding the results</a:t>
            </a:r>
            <a:endParaRPr dirty="0"/>
          </a:p>
        </p:txBody>
      </p:sp>
      <p:sp>
        <p:nvSpPr>
          <p:cNvPr id="292" name="Google Shape;292;p28"/>
          <p:cNvSpPr txBox="1">
            <a:spLocks noGrp="1"/>
          </p:cNvSpPr>
          <p:nvPr>
            <p:ph type="body" idx="1"/>
          </p:nvPr>
        </p:nvSpPr>
        <p:spPr>
          <a:xfrm>
            <a:off x="838200" y="1410057"/>
            <a:ext cx="5675811" cy="486103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ct val="100000"/>
              <a:buNone/>
            </a:pPr>
            <a:r>
              <a:rPr lang="en-US" sz="1800" dirty="0"/>
              <a:t>Lets look at the similarity network of ACCELONIC LTD. </a:t>
            </a:r>
            <a:endParaRPr sz="1800" dirty="0"/>
          </a:p>
          <a:p>
            <a:pPr marL="0" lvl="0" indent="0" algn="just" rtl="0">
              <a:lnSpc>
                <a:spcPct val="90000"/>
              </a:lnSpc>
              <a:spcBef>
                <a:spcPts val="1000"/>
              </a:spcBef>
              <a:spcAft>
                <a:spcPts val="0"/>
              </a:spcAft>
              <a:buClr>
                <a:schemeClr val="dk1"/>
              </a:buClr>
              <a:buSzPct val="100000"/>
              <a:buNone/>
            </a:pPr>
            <a:r>
              <a:rPr lang="en-US" sz="1800" dirty="0"/>
              <a:t>Using this network, </a:t>
            </a:r>
            <a:r>
              <a:rPr lang="en-US" sz="1800" b="1" dirty="0"/>
              <a:t>we can discover connections between offshores and other entities that were not clear before</a:t>
            </a:r>
            <a:r>
              <a:rPr lang="en-US" sz="1800" dirty="0"/>
              <a:t>. </a:t>
            </a:r>
            <a:endParaRPr lang="en-US" sz="1800" dirty="0" smtClean="0"/>
          </a:p>
          <a:p>
            <a:pPr marL="0" lvl="0" indent="0" algn="just" rtl="0">
              <a:lnSpc>
                <a:spcPct val="90000"/>
              </a:lnSpc>
              <a:spcBef>
                <a:spcPts val="1000"/>
              </a:spcBef>
              <a:spcAft>
                <a:spcPts val="0"/>
              </a:spcAft>
              <a:buClr>
                <a:schemeClr val="dk1"/>
              </a:buClr>
              <a:buSzPct val="100000"/>
              <a:buNone/>
            </a:pPr>
            <a:r>
              <a:rPr lang="en-US" sz="1800" dirty="0" smtClean="0"/>
              <a:t>For </a:t>
            </a:r>
            <a:r>
              <a:rPr lang="en-US" sz="1800" dirty="0"/>
              <a:t>example, we see that our current node has high similarity score with </a:t>
            </a:r>
            <a:r>
              <a:rPr lang="en-US" sz="1800" b="1" dirty="0"/>
              <a:t>ASPAM NAVIGATION </a:t>
            </a:r>
            <a:r>
              <a:rPr lang="en-US" sz="1800" b="1" dirty="0" smtClean="0"/>
              <a:t>LTD. </a:t>
            </a:r>
            <a:r>
              <a:rPr lang="en-US" sz="1800" i="1" dirty="0" smtClean="0"/>
              <a:t>(the similarity score is based on how close are the corresponding vectors, i.e. it is the </a:t>
            </a:r>
            <a:r>
              <a:rPr lang="en-US" sz="1800" b="1" i="1" dirty="0" smtClean="0"/>
              <a:t>cosine similarity</a:t>
            </a:r>
            <a:r>
              <a:rPr lang="en-US" sz="1800" i="1" dirty="0" smtClean="0"/>
              <a:t>) </a:t>
            </a:r>
            <a:r>
              <a:rPr lang="en-US" sz="1800" dirty="0" smtClean="0"/>
              <a:t>.  </a:t>
            </a:r>
            <a:endParaRPr sz="1800" dirty="0"/>
          </a:p>
          <a:p>
            <a:pPr marL="0" lvl="0" indent="0" algn="just" rtl="0">
              <a:lnSpc>
                <a:spcPct val="90000"/>
              </a:lnSpc>
              <a:spcBef>
                <a:spcPts val="1000"/>
              </a:spcBef>
              <a:spcAft>
                <a:spcPts val="0"/>
              </a:spcAft>
              <a:buClr>
                <a:schemeClr val="dk1"/>
              </a:buClr>
              <a:buSzPct val="100000"/>
              <a:buNone/>
            </a:pPr>
            <a:r>
              <a:rPr lang="en-US" sz="1800" dirty="0"/>
              <a:t>This result could mean that </a:t>
            </a:r>
            <a:r>
              <a:rPr lang="en-US" sz="1800" b="1" dirty="0" smtClean="0"/>
              <a:t>these two nodes may have connections to similar entities, officers, companies and more</a:t>
            </a:r>
            <a:r>
              <a:rPr lang="en-US" sz="1800" dirty="0" smtClean="0"/>
              <a:t>. </a:t>
            </a:r>
            <a:endParaRPr sz="1800" dirty="0"/>
          </a:p>
          <a:p>
            <a:pPr marL="0" lvl="0" indent="0" algn="just" rtl="0">
              <a:lnSpc>
                <a:spcPct val="90000"/>
              </a:lnSpc>
              <a:spcBef>
                <a:spcPts val="1000"/>
              </a:spcBef>
              <a:spcAft>
                <a:spcPts val="0"/>
              </a:spcAft>
              <a:buClr>
                <a:schemeClr val="dk1"/>
              </a:buClr>
              <a:buSzPct val="100000"/>
              <a:buNone/>
            </a:pPr>
            <a:r>
              <a:rPr lang="en-US" sz="1800" dirty="0"/>
              <a:t>Given that our base data are dense and might have many connections between nodes, </a:t>
            </a:r>
            <a:r>
              <a:rPr lang="en-US" sz="1800" b="1" dirty="0"/>
              <a:t>it could be difficult to discover such connections</a:t>
            </a:r>
            <a:r>
              <a:rPr lang="en-US" sz="1800" dirty="0"/>
              <a:t>, or even worse, such connections </a:t>
            </a:r>
            <a:r>
              <a:rPr lang="en-US" sz="1800" b="1" dirty="0" smtClean="0"/>
              <a:t>could not even exist in the starting </a:t>
            </a:r>
            <a:r>
              <a:rPr lang="en-US" sz="1800" b="1" dirty="0" smtClean="0"/>
              <a:t>dataset </a:t>
            </a:r>
            <a:r>
              <a:rPr lang="en-US" sz="1800" dirty="0" smtClean="0"/>
              <a:t>(as a path or direct edge).</a:t>
            </a:r>
            <a:endParaRPr sz="1800" dirty="0"/>
          </a:p>
          <a:p>
            <a:pPr marL="0" lvl="0" indent="0" algn="just" rtl="0">
              <a:lnSpc>
                <a:spcPct val="90000"/>
              </a:lnSpc>
              <a:spcBef>
                <a:spcPts val="1000"/>
              </a:spcBef>
              <a:spcAft>
                <a:spcPts val="0"/>
              </a:spcAft>
              <a:buClr>
                <a:schemeClr val="dk1"/>
              </a:buClr>
              <a:buSzPct val="100000"/>
              <a:buNone/>
            </a:pPr>
            <a:r>
              <a:rPr lang="en-US" sz="1800" dirty="0"/>
              <a:t>Exploiting graph embeddings </a:t>
            </a:r>
            <a:r>
              <a:rPr lang="en-US" sz="1800" dirty="0" smtClean="0"/>
              <a:t>could </a:t>
            </a:r>
            <a:r>
              <a:rPr lang="en-US" sz="1800" b="1" dirty="0" smtClean="0"/>
              <a:t>offer </a:t>
            </a:r>
            <a:r>
              <a:rPr lang="en-US" sz="1800" b="1" dirty="0"/>
              <a:t>a new way to discover relationships between the nodes of the graph, group offshores with same fraudulent activity </a:t>
            </a:r>
            <a:r>
              <a:rPr lang="en-US" sz="1800" b="1" dirty="0" smtClean="0"/>
              <a:t>etc</a:t>
            </a:r>
            <a:r>
              <a:rPr lang="en-US" sz="1800" dirty="0" smtClean="0"/>
              <a:t>.</a:t>
            </a:r>
            <a:endParaRPr sz="1800" dirty="0"/>
          </a:p>
        </p:txBody>
      </p:sp>
      <p:sp>
        <p:nvSpPr>
          <p:cNvPr id="293" name="Google Shape;293;p28"/>
          <p:cNvSpPr/>
          <p:nvPr/>
        </p:nvSpPr>
        <p:spPr>
          <a:xfrm>
            <a:off x="8690292" y="5266915"/>
            <a:ext cx="690563" cy="20976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28"/>
          <p:cNvSpPr/>
          <p:nvPr/>
        </p:nvSpPr>
        <p:spPr>
          <a:xfrm>
            <a:off x="9337993" y="5557319"/>
            <a:ext cx="957262" cy="20976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5" name="Google Shape;295;p28"/>
          <p:cNvPicPr preferRelativeResize="0"/>
          <p:nvPr/>
        </p:nvPicPr>
        <p:blipFill rotWithShape="1">
          <a:blip r:embed="rId4">
            <a:alphaModFix/>
          </a:blip>
          <a:srcRect/>
          <a:stretch/>
        </p:blipFill>
        <p:spPr>
          <a:xfrm>
            <a:off x="7040351" y="365125"/>
            <a:ext cx="4299463" cy="2077331"/>
          </a:xfrm>
          <a:prstGeom prst="rect">
            <a:avLst/>
          </a:prstGeom>
          <a:noFill/>
          <a:ln w="9525" cap="flat" cmpd="sng">
            <a:solidFill>
              <a:schemeClr val="dk1"/>
            </a:solidFill>
            <a:prstDash val="solid"/>
            <a:round/>
            <a:headEnd type="none" w="sm" len="sm"/>
            <a:tailEnd type="none" w="sm" len="sm"/>
          </a:ln>
        </p:spPr>
      </p:pic>
      <p:sp>
        <p:nvSpPr>
          <p:cNvPr id="296" name="Google Shape;296;p28"/>
          <p:cNvSpPr/>
          <p:nvPr/>
        </p:nvSpPr>
        <p:spPr>
          <a:xfrm>
            <a:off x="8982102" y="2487850"/>
            <a:ext cx="415960" cy="498476"/>
          </a:xfrm>
          <a:prstGeom prst="down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811567"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Conclusion</a:t>
            </a:r>
            <a:endParaRPr dirty="0"/>
          </a:p>
        </p:txBody>
      </p:sp>
      <p:sp>
        <p:nvSpPr>
          <p:cNvPr id="303" name="Google Shape;303;p29"/>
          <p:cNvSpPr txBox="1">
            <a:spLocks noGrp="1"/>
          </p:cNvSpPr>
          <p:nvPr>
            <p:ph type="body" idx="1"/>
          </p:nvPr>
        </p:nvSpPr>
        <p:spPr>
          <a:xfrm>
            <a:off x="811567" y="1568107"/>
            <a:ext cx="5019675" cy="3461544"/>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2000" dirty="0"/>
              <a:t>We presented an analysis which </a:t>
            </a:r>
            <a:r>
              <a:rPr lang="en-US" sz="2000" b="1" dirty="0"/>
              <a:t>combines graph analytics </a:t>
            </a:r>
            <a:r>
              <a:rPr lang="en-US" sz="2000" dirty="0" smtClean="0"/>
              <a:t>with</a:t>
            </a:r>
            <a:r>
              <a:rPr lang="en-US" sz="2000" b="1" dirty="0" smtClean="0"/>
              <a:t> embeddings</a:t>
            </a:r>
            <a:r>
              <a:rPr lang="en-US" sz="2000" dirty="0"/>
              <a:t>.</a:t>
            </a:r>
            <a:endParaRPr sz="2000" dirty="0"/>
          </a:p>
          <a:p>
            <a:pPr marL="228600" lvl="0" indent="-228600" algn="just" rtl="0">
              <a:lnSpc>
                <a:spcPct val="90000"/>
              </a:lnSpc>
              <a:spcBef>
                <a:spcPts val="1000"/>
              </a:spcBef>
              <a:spcAft>
                <a:spcPts val="0"/>
              </a:spcAft>
              <a:buClr>
                <a:schemeClr val="dk1"/>
              </a:buClr>
              <a:buSzPct val="100000"/>
              <a:buChar char="•"/>
            </a:pPr>
            <a:r>
              <a:rPr lang="en-US" sz="2000" dirty="0"/>
              <a:t>The analysis resulted in a </a:t>
            </a:r>
            <a:r>
              <a:rPr lang="en-US" sz="2000" b="1" dirty="0"/>
              <a:t>set of important nodes </a:t>
            </a:r>
            <a:r>
              <a:rPr lang="en-US" sz="2000" dirty="0"/>
              <a:t>over the network and the </a:t>
            </a:r>
            <a:r>
              <a:rPr lang="en-US" sz="2000" b="1" dirty="0"/>
              <a:t>creation of </a:t>
            </a:r>
            <a:r>
              <a:rPr lang="en-US" sz="2000" dirty="0"/>
              <a:t>a</a:t>
            </a:r>
            <a:r>
              <a:rPr lang="en-US" sz="2000" b="1" dirty="0"/>
              <a:t> </a:t>
            </a:r>
            <a:r>
              <a:rPr lang="en-US" sz="2000" dirty="0"/>
              <a:t>Fraud Detection Graph </a:t>
            </a:r>
            <a:r>
              <a:rPr lang="en-US" sz="2000" b="1" dirty="0"/>
              <a:t>Embeddings </a:t>
            </a:r>
            <a:r>
              <a:rPr lang="en-US" sz="2000" b="1" dirty="0" smtClean="0"/>
              <a:t>Database</a:t>
            </a:r>
            <a:r>
              <a:rPr lang="en-US" sz="2000" dirty="0"/>
              <a:t>.</a:t>
            </a:r>
            <a:endParaRPr sz="2000" dirty="0"/>
          </a:p>
          <a:p>
            <a:pPr marL="228600" lvl="0" indent="-228600" algn="just" rtl="0">
              <a:lnSpc>
                <a:spcPct val="90000"/>
              </a:lnSpc>
              <a:spcBef>
                <a:spcPts val="1000"/>
              </a:spcBef>
              <a:spcAft>
                <a:spcPts val="0"/>
              </a:spcAft>
              <a:buClr>
                <a:schemeClr val="dk1"/>
              </a:buClr>
              <a:buSzPct val="100000"/>
              <a:buChar char="•"/>
            </a:pPr>
            <a:r>
              <a:rPr lang="en-US" sz="2000" dirty="0"/>
              <a:t>An extended analysis of our work including more figures, algorithms and explanations is available in the </a:t>
            </a:r>
            <a:r>
              <a:rPr lang="en-US" sz="2000" b="1" u="sng" dirty="0"/>
              <a:t>repository</a:t>
            </a:r>
            <a:r>
              <a:rPr lang="en-US" sz="2000" dirty="0"/>
              <a:t> of our project.</a:t>
            </a:r>
            <a:endParaRPr sz="2000" dirty="0"/>
          </a:p>
        </p:txBody>
      </p:sp>
      <p:sp>
        <p:nvSpPr>
          <p:cNvPr id="304" name="Google Shape;304;p29"/>
          <p:cNvSpPr txBox="1"/>
          <p:nvPr/>
        </p:nvSpPr>
        <p:spPr>
          <a:xfrm>
            <a:off x="296485" y="5029651"/>
            <a:ext cx="6431573"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1" dirty="0">
                <a:solidFill>
                  <a:schemeClr val="dk1"/>
                </a:solidFill>
                <a:latin typeface="Calibri"/>
                <a:ea typeface="Calibri"/>
                <a:cs typeface="Calibri"/>
                <a:sym typeface="Calibri"/>
              </a:rPr>
              <a:t>Thank You!</a:t>
            </a:r>
            <a:endParaRPr sz="7200" b="1" i="1" dirty="0">
              <a:solidFill>
                <a:schemeClr val="dk1"/>
              </a:solidFill>
              <a:latin typeface="Calibri"/>
              <a:ea typeface="Calibri"/>
              <a:cs typeface="Calibri"/>
              <a:sym typeface="Calibri"/>
            </a:endParaRPr>
          </a:p>
        </p:txBody>
      </p:sp>
      <p:pic>
        <p:nvPicPr>
          <p:cNvPr id="305" name="Google Shape;305;p29"/>
          <p:cNvPicPr preferRelativeResize="0"/>
          <p:nvPr/>
        </p:nvPicPr>
        <p:blipFill rotWithShape="1">
          <a:blip r:embed="rId3">
            <a:alphaModFix/>
          </a:blip>
          <a:srcRect/>
          <a:stretch/>
        </p:blipFill>
        <p:spPr>
          <a:xfrm>
            <a:off x="6234297" y="266700"/>
            <a:ext cx="5816770" cy="3889528"/>
          </a:xfrm>
          <a:prstGeom prst="rect">
            <a:avLst/>
          </a:prstGeom>
          <a:noFill/>
          <a:ln w="9525" cap="flat" cmpd="sng">
            <a:solidFill>
              <a:schemeClr val="dk1"/>
            </a:solidFill>
            <a:prstDash val="solid"/>
            <a:round/>
            <a:headEnd type="none" w="sm" len="sm"/>
            <a:tailEnd type="none" w="sm" len="sm"/>
          </a:ln>
        </p:spPr>
      </p:pic>
      <p:pic>
        <p:nvPicPr>
          <p:cNvPr id="306" name="Google Shape;306;p29"/>
          <p:cNvPicPr preferRelativeResize="0"/>
          <p:nvPr/>
        </p:nvPicPr>
        <p:blipFill rotWithShape="1">
          <a:blip r:embed="rId4">
            <a:alphaModFix/>
          </a:blip>
          <a:srcRect/>
          <a:stretch/>
        </p:blipFill>
        <p:spPr>
          <a:xfrm>
            <a:off x="7343266" y="4348137"/>
            <a:ext cx="3983901" cy="1363029"/>
          </a:xfrm>
          <a:prstGeom prst="rect">
            <a:avLst/>
          </a:prstGeom>
          <a:noFill/>
          <a:ln>
            <a:noFill/>
          </a:ln>
        </p:spPr>
      </p:pic>
      <p:sp>
        <p:nvSpPr>
          <p:cNvPr id="307" name="Google Shape;307;p29"/>
          <p:cNvSpPr txBox="1">
            <a:spLocks noGrp="1"/>
          </p:cNvSpPr>
          <p:nvPr>
            <p:ph type="sldNum" idx="12"/>
          </p:nvPr>
        </p:nvSpPr>
        <p:spPr>
          <a:xfrm>
            <a:off x="858396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 name="Oval 1"/>
          <p:cNvSpPr/>
          <p:nvPr/>
        </p:nvSpPr>
        <p:spPr>
          <a:xfrm>
            <a:off x="6348620" y="536527"/>
            <a:ext cx="5588123" cy="8966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781887" y="723239"/>
            <a:ext cx="2129254" cy="523220"/>
          </a:xfrm>
          <a:prstGeom prst="rect">
            <a:avLst/>
          </a:prstGeom>
          <a:noFill/>
          <a:ln>
            <a:solidFill>
              <a:schemeClr val="tx1"/>
            </a:solidFill>
          </a:ln>
        </p:spPr>
        <p:txBody>
          <a:bodyPr wrap="square" rtlCol="0">
            <a:spAutoFit/>
          </a:bodyPr>
          <a:lstStyle/>
          <a:p>
            <a:pPr algn="ctr"/>
            <a:r>
              <a:rPr lang="en-US" dirty="0" smtClean="0"/>
              <a:t>Authors are sorted by their </a:t>
            </a:r>
            <a:r>
              <a:rPr lang="en-US" b="1" dirty="0" smtClean="0"/>
              <a:t>patience</a:t>
            </a:r>
            <a:r>
              <a:rPr lang="en-US" dirty="0" smtClean="0"/>
              <a:t> </a:t>
            </a:r>
            <a:r>
              <a:rPr lang="en-US" dirty="0" smtClean="0">
                <a:sym typeface="Wingdings" panose="05000000000000000000" pitchFamily="2" charset="2"/>
              </a:rPr>
              <a:t> ..</a:t>
            </a:r>
            <a:endParaRPr lang="en-US" dirty="0"/>
          </a:p>
        </p:txBody>
      </p:sp>
      <p:cxnSp>
        <p:nvCxnSpPr>
          <p:cNvPr id="5" name="Straight Arrow Connector 4"/>
          <p:cNvCxnSpPr>
            <a:stCxn id="3" idx="3"/>
            <a:endCxn id="2" idx="2"/>
          </p:cNvCxnSpPr>
          <p:nvPr/>
        </p:nvCxnSpPr>
        <p:spPr>
          <a:xfrm>
            <a:off x="5911141" y="984849"/>
            <a:ext cx="43747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306" idx="1"/>
          </p:cNvCxnSpPr>
          <p:nvPr/>
        </p:nvCxnSpPr>
        <p:spPr>
          <a:xfrm>
            <a:off x="3407343" y="4327630"/>
            <a:ext cx="3935923" cy="702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217" y="1156833"/>
            <a:ext cx="6014871" cy="1325563"/>
          </a:xfrm>
        </p:spPr>
        <p:txBody>
          <a:bodyPr>
            <a:noAutofit/>
          </a:bodyPr>
          <a:lstStyle/>
          <a:p>
            <a:pPr algn="ctr"/>
            <a:r>
              <a:rPr lang="en-US" sz="6000" b="1" dirty="0" smtClean="0"/>
              <a:t>Any Questions?</a:t>
            </a:r>
            <a:endParaRPr lang="en-US" sz="6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183" y="2482396"/>
            <a:ext cx="3539332" cy="2397612"/>
          </a:xfrm>
          <a:prstGeom prst="rect">
            <a:avLst/>
          </a:prstGeom>
        </p:spPr>
      </p:pic>
    </p:spTree>
    <p:extLst>
      <p:ext uri="{BB962C8B-B14F-4D97-AF65-F5344CB8AC3E}">
        <p14:creationId xmlns:p14="http://schemas.microsoft.com/office/powerpoint/2010/main" val="4205326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Text Placeholder 2"/>
          <p:cNvSpPr>
            <a:spLocks noGrp="1"/>
          </p:cNvSpPr>
          <p:nvPr>
            <p:ph type="body" idx="1"/>
          </p:nvPr>
        </p:nvSpPr>
        <p:spPr>
          <a:xfrm>
            <a:off x="838200" y="1690689"/>
            <a:ext cx="5686425" cy="4852986"/>
          </a:xfrm>
        </p:spPr>
        <p:txBody>
          <a:bodyPr>
            <a:noAutofit/>
          </a:bodyPr>
          <a:lstStyle/>
          <a:p>
            <a:r>
              <a:rPr lang="en-US" sz="1600" b="1" dirty="0" smtClean="0"/>
              <a:t>Introduction</a:t>
            </a:r>
            <a:r>
              <a:rPr lang="en-US" sz="1600" dirty="0" smtClean="0"/>
              <a:t> (~3 minutes)</a:t>
            </a:r>
          </a:p>
          <a:p>
            <a:pPr lvl="1"/>
            <a:r>
              <a:rPr lang="en-US" sz="1600" dirty="0" smtClean="0"/>
              <a:t>Panama Papers</a:t>
            </a:r>
          </a:p>
          <a:p>
            <a:pPr lvl="1"/>
            <a:r>
              <a:rPr lang="en-US" sz="1600" dirty="0" smtClean="0"/>
              <a:t>Approach</a:t>
            </a:r>
          </a:p>
          <a:p>
            <a:pPr lvl="1"/>
            <a:r>
              <a:rPr lang="en-US" sz="1600" dirty="0" smtClean="0"/>
              <a:t>Work Outline </a:t>
            </a:r>
          </a:p>
          <a:p>
            <a:r>
              <a:rPr lang="en-US" sz="1600" b="1" dirty="0" smtClean="0"/>
              <a:t>Graph Analytics </a:t>
            </a:r>
            <a:r>
              <a:rPr lang="en-US" sz="1600" dirty="0"/>
              <a:t>(~3 minutes</a:t>
            </a:r>
            <a:r>
              <a:rPr lang="en-US" sz="1600" dirty="0" smtClean="0"/>
              <a:t>)</a:t>
            </a:r>
          </a:p>
          <a:p>
            <a:pPr lvl="1"/>
            <a:r>
              <a:rPr lang="en-US" sz="1600" dirty="0" smtClean="0"/>
              <a:t>Base Dataset Analysis</a:t>
            </a:r>
          </a:p>
          <a:p>
            <a:pPr lvl="1"/>
            <a:r>
              <a:rPr lang="en-US" sz="1600" dirty="0" smtClean="0"/>
              <a:t>TSP Graph Analytics and Visualization</a:t>
            </a:r>
          </a:p>
          <a:p>
            <a:pPr lvl="1"/>
            <a:r>
              <a:rPr lang="en-US" sz="1600" dirty="0" smtClean="0"/>
              <a:t>NetworkX Graph Analytics</a:t>
            </a:r>
          </a:p>
          <a:p>
            <a:r>
              <a:rPr lang="en-US" sz="1600" b="1" dirty="0" smtClean="0"/>
              <a:t>Embeddings</a:t>
            </a:r>
            <a:r>
              <a:rPr lang="en-US" sz="1600" dirty="0" smtClean="0"/>
              <a:t> </a:t>
            </a:r>
            <a:r>
              <a:rPr lang="en-US" sz="1600" dirty="0"/>
              <a:t>(~3 minutes</a:t>
            </a:r>
            <a:r>
              <a:rPr lang="en-US" sz="1600" dirty="0" smtClean="0"/>
              <a:t>)</a:t>
            </a:r>
          </a:p>
          <a:p>
            <a:pPr lvl="1"/>
            <a:r>
              <a:rPr lang="en-US" sz="1600" dirty="0" smtClean="0"/>
              <a:t>Preliminaries</a:t>
            </a:r>
          </a:p>
          <a:p>
            <a:pPr lvl="1"/>
            <a:r>
              <a:rPr lang="en-US" sz="1600" dirty="0" smtClean="0"/>
              <a:t>Approach</a:t>
            </a:r>
          </a:p>
          <a:p>
            <a:pPr lvl="1"/>
            <a:r>
              <a:rPr lang="en-US" sz="1600" dirty="0" smtClean="0"/>
              <a:t>RDFsim</a:t>
            </a:r>
          </a:p>
          <a:p>
            <a:pPr lvl="1"/>
            <a:r>
              <a:rPr lang="en-US" sz="1600" dirty="0" smtClean="0"/>
              <a:t>Use cases</a:t>
            </a:r>
          </a:p>
          <a:p>
            <a:r>
              <a:rPr lang="en-US" sz="1600" b="1" dirty="0" smtClean="0"/>
              <a:t>Conclusion</a:t>
            </a:r>
            <a:r>
              <a:rPr lang="en-US" sz="1600" dirty="0" smtClean="0"/>
              <a:t> (~1 minute)</a:t>
            </a:r>
          </a:p>
          <a:p>
            <a:pPr lvl="1"/>
            <a:r>
              <a:rPr lang="en-US" sz="1600" dirty="0" smtClean="0"/>
              <a:t>Summary</a:t>
            </a:r>
          </a:p>
          <a:p>
            <a:pPr lvl="1"/>
            <a:r>
              <a:rPr lang="en-US" sz="1600" dirty="0" smtClean="0"/>
              <a:t>QA</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Google Shape;89;p13"/>
          <p:cNvPicPr preferRelativeResize="0"/>
          <p:nvPr/>
        </p:nvPicPr>
        <p:blipFill rotWithShape="1">
          <a:blip r:embed="rId2">
            <a:alphaModFix/>
          </a:blip>
          <a:srcRect/>
          <a:stretch/>
        </p:blipFill>
        <p:spPr>
          <a:xfrm>
            <a:off x="5927631" y="2076450"/>
            <a:ext cx="3149694" cy="2771776"/>
          </a:xfrm>
          <a:prstGeom prst="rect">
            <a:avLst/>
          </a:prstGeom>
          <a:noFill/>
          <a:ln>
            <a:noFill/>
          </a:ln>
        </p:spPr>
      </p:pic>
    </p:spTree>
    <p:extLst>
      <p:ext uri="{BB962C8B-B14F-4D97-AF65-F5344CB8AC3E}">
        <p14:creationId xmlns:p14="http://schemas.microsoft.com/office/powerpoint/2010/main" val="1467350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38200" y="3379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are the Panama Papers?</a:t>
            </a:r>
            <a:endParaRPr/>
          </a:p>
        </p:txBody>
      </p:sp>
      <p:pic>
        <p:nvPicPr>
          <p:cNvPr id="104" name="Google Shape;104;p14"/>
          <p:cNvPicPr preferRelativeResize="0">
            <a:picLocks noGrp="1"/>
          </p:cNvPicPr>
          <p:nvPr>
            <p:ph type="body" idx="1"/>
          </p:nvPr>
        </p:nvPicPr>
        <p:blipFill rotWithShape="1">
          <a:blip r:embed="rId3">
            <a:alphaModFix/>
          </a:blip>
          <a:srcRect/>
          <a:stretch/>
        </p:blipFill>
        <p:spPr>
          <a:xfrm>
            <a:off x="7955125" y="746339"/>
            <a:ext cx="3101343" cy="1936757"/>
          </a:xfrm>
          <a:prstGeom prst="rect">
            <a:avLst/>
          </a:prstGeom>
          <a:noFill/>
          <a:ln>
            <a:noFill/>
          </a:ln>
        </p:spPr>
      </p:pic>
      <p:sp>
        <p:nvSpPr>
          <p:cNvPr id="105" name="Google Shape;105;p14"/>
          <p:cNvSpPr txBox="1"/>
          <p:nvPr/>
        </p:nvSpPr>
        <p:spPr>
          <a:xfrm>
            <a:off x="838200" y="1829373"/>
            <a:ext cx="5401800" cy="338550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dirty="0" smtClean="0">
                <a:solidFill>
                  <a:schemeClr val="dk1"/>
                </a:solidFill>
                <a:latin typeface="Calibri"/>
                <a:ea typeface="Calibri"/>
                <a:cs typeface="Calibri"/>
                <a:sym typeface="Calibri"/>
              </a:rPr>
              <a:t>They are documents </a:t>
            </a:r>
            <a:r>
              <a:rPr lang="en-US" sz="2000" dirty="0">
                <a:solidFill>
                  <a:schemeClr val="dk1"/>
                </a:solidFill>
                <a:latin typeface="Calibri"/>
                <a:ea typeface="Calibri"/>
                <a:cs typeface="Calibri"/>
                <a:sym typeface="Calibri"/>
              </a:rPr>
              <a:t>e</a:t>
            </a:r>
            <a:r>
              <a:rPr lang="en-US" sz="2000" dirty="0" smtClean="0">
                <a:solidFill>
                  <a:schemeClr val="dk1"/>
                </a:solidFill>
                <a:latin typeface="Calibri"/>
                <a:ea typeface="Calibri"/>
                <a:cs typeface="Calibri"/>
                <a:sym typeface="Calibri"/>
              </a:rPr>
              <a:t>xposing</a:t>
            </a:r>
            <a:r>
              <a:rPr lang="en-US" sz="2000" dirty="0">
                <a:solidFill>
                  <a:schemeClr val="dk1"/>
                </a:solidFill>
                <a:latin typeface="Calibri"/>
                <a:ea typeface="Calibri"/>
                <a:cs typeface="Calibri"/>
                <a:sym typeface="Calibri"/>
              </a:rPr>
              <a:t>:</a:t>
            </a:r>
            <a:endParaRPr dirty="0"/>
          </a:p>
          <a:p>
            <a:pPr marL="285750" marR="0" lvl="0" indent="-285750" algn="just" rtl="0">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Financial activity </a:t>
            </a:r>
            <a:r>
              <a:rPr lang="en-US" sz="2000" dirty="0">
                <a:solidFill>
                  <a:schemeClr val="dk1"/>
                </a:solidFill>
                <a:latin typeface="Calibri"/>
                <a:ea typeface="Calibri"/>
                <a:cs typeface="Calibri"/>
                <a:sym typeface="Calibri"/>
              </a:rPr>
              <a:t>of over 200.000 offshores </a:t>
            </a:r>
            <a:endParaRPr lang="en-US" sz="20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000" b="1" dirty="0" smtClean="0">
                <a:solidFill>
                  <a:schemeClr val="dk1"/>
                </a:solidFill>
                <a:latin typeface="Calibri"/>
                <a:ea typeface="Calibri"/>
                <a:cs typeface="Calibri"/>
                <a:sym typeface="Calibri"/>
              </a:rPr>
              <a:t>Relations </a:t>
            </a:r>
            <a:r>
              <a:rPr lang="en-US" sz="2000" b="1" dirty="0">
                <a:solidFill>
                  <a:schemeClr val="dk1"/>
                </a:solidFill>
                <a:latin typeface="Calibri"/>
                <a:ea typeface="Calibri"/>
                <a:cs typeface="Calibri"/>
                <a:sym typeface="Calibri"/>
              </a:rPr>
              <a:t>between clients </a:t>
            </a:r>
            <a:r>
              <a:rPr lang="en-US" sz="2000" dirty="0">
                <a:solidFill>
                  <a:schemeClr val="dk1"/>
                </a:solidFill>
                <a:latin typeface="Calibri"/>
                <a:ea typeface="Calibri"/>
                <a:cs typeface="Calibri"/>
                <a:sym typeface="Calibri"/>
              </a:rPr>
              <a:t>and other </a:t>
            </a:r>
            <a:r>
              <a:rPr lang="en-US" sz="2000" b="1" dirty="0" smtClean="0">
                <a:solidFill>
                  <a:schemeClr val="dk1"/>
                </a:solidFill>
                <a:latin typeface="Calibri"/>
                <a:ea typeface="Calibri"/>
                <a:cs typeface="Calibri"/>
                <a:sym typeface="Calibri"/>
              </a:rPr>
              <a:t>entities</a:t>
            </a:r>
          </a:p>
          <a:p>
            <a:pPr algn="just">
              <a:buClr>
                <a:schemeClr val="dk1"/>
              </a:buClr>
              <a:buSzPts val="2000"/>
            </a:pPr>
            <a:endParaRPr lang="en-US" sz="2000" dirty="0" smtClean="0">
              <a:solidFill>
                <a:schemeClr val="dk1"/>
              </a:solidFill>
              <a:latin typeface="Calibri"/>
              <a:ea typeface="Calibri"/>
              <a:cs typeface="Calibri"/>
              <a:sym typeface="Calibri"/>
            </a:endParaRPr>
          </a:p>
          <a:p>
            <a:pPr algn="just">
              <a:buClr>
                <a:schemeClr val="dk1"/>
              </a:buClr>
              <a:buSzPts val="2000"/>
            </a:pPr>
            <a:r>
              <a:rPr lang="en-US" sz="2000" dirty="0" smtClean="0">
                <a:solidFill>
                  <a:schemeClr val="dk1"/>
                </a:solidFill>
                <a:latin typeface="Calibri"/>
                <a:ea typeface="Calibri"/>
                <a:cs typeface="Calibri"/>
                <a:sym typeface="Calibri"/>
              </a:rPr>
              <a:t>They were released </a:t>
            </a:r>
            <a:r>
              <a:rPr lang="en-US" sz="2000" dirty="0">
                <a:solidFill>
                  <a:schemeClr val="dk1"/>
                </a:solidFill>
                <a:latin typeface="Calibri"/>
                <a:ea typeface="Calibri"/>
                <a:cs typeface="Calibri"/>
                <a:sym typeface="Calibri"/>
              </a:rPr>
              <a:t>to public in </a:t>
            </a:r>
            <a:r>
              <a:rPr lang="en-US" sz="2000" b="1" dirty="0">
                <a:solidFill>
                  <a:schemeClr val="dk1"/>
                </a:solidFill>
                <a:latin typeface="Calibri"/>
                <a:ea typeface="Calibri"/>
                <a:cs typeface="Calibri"/>
                <a:sym typeface="Calibri"/>
              </a:rPr>
              <a:t>2016</a:t>
            </a:r>
            <a:r>
              <a:rPr lang="en-US" sz="2000" dirty="0" smtClean="0">
                <a:solidFill>
                  <a:schemeClr val="dk1"/>
                </a:solidFill>
                <a:latin typeface="Calibri"/>
                <a:ea typeface="Calibri"/>
                <a:cs typeface="Calibri"/>
                <a:sym typeface="Calibri"/>
              </a:rPr>
              <a:t>!</a:t>
            </a:r>
            <a:endParaRPr b="1" dirty="0"/>
          </a:p>
          <a:p>
            <a:pPr marL="285750" marR="0" lvl="0" indent="-285750" algn="just" rtl="0">
              <a:spcBef>
                <a:spcPts val="0"/>
              </a:spcBef>
              <a:spcAft>
                <a:spcPts val="0"/>
              </a:spcAft>
              <a:buClr>
                <a:schemeClr val="dk1"/>
              </a:buClr>
              <a:buSzPts val="2000"/>
              <a:buFont typeface="Arial"/>
              <a:buChar char="•"/>
            </a:pPr>
            <a:endParaRPr lang="en-US" sz="2000" dirty="0" smtClean="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000" dirty="0" smtClean="0">
                <a:solidFill>
                  <a:schemeClr val="dk1"/>
                </a:solidFill>
                <a:latin typeface="Calibri"/>
                <a:ea typeface="Calibri"/>
                <a:cs typeface="Calibri"/>
                <a:sym typeface="Calibri"/>
              </a:rPr>
              <a:t>The </a:t>
            </a:r>
            <a:r>
              <a:rPr lang="en-US" sz="2000" dirty="0">
                <a:solidFill>
                  <a:schemeClr val="dk1"/>
                </a:solidFill>
                <a:latin typeface="Calibri"/>
                <a:ea typeface="Calibri"/>
                <a:cs typeface="Calibri"/>
                <a:sym typeface="Calibri"/>
              </a:rPr>
              <a:t>available panama papers datasets are widely used </a:t>
            </a:r>
            <a:r>
              <a:rPr lang="en-US" sz="2000" dirty="0" smtClean="0">
                <a:solidFill>
                  <a:schemeClr val="dk1"/>
                </a:solidFill>
                <a:latin typeface="Calibri"/>
                <a:ea typeface="Calibri"/>
                <a:cs typeface="Calibri"/>
                <a:sym typeface="Calibri"/>
              </a:rPr>
              <a:t>for </a:t>
            </a:r>
            <a:r>
              <a:rPr lang="en-US" sz="2000" b="1" dirty="0" smtClean="0">
                <a:solidFill>
                  <a:schemeClr val="dk1"/>
                </a:solidFill>
                <a:latin typeface="Calibri"/>
                <a:ea typeface="Calibri"/>
                <a:cs typeface="Calibri"/>
                <a:sym typeface="Calibri"/>
              </a:rPr>
              <a:t>graph analysis</a:t>
            </a:r>
            <a:r>
              <a:rPr lang="en-US" sz="2000" dirty="0" smtClean="0">
                <a:solidFill>
                  <a:schemeClr val="dk1"/>
                </a:solidFill>
                <a:latin typeface="Calibri"/>
                <a:ea typeface="Calibri"/>
                <a:cs typeface="Calibri"/>
                <a:sym typeface="Calibri"/>
              </a:rPr>
              <a:t>, as they form a specific type of </a:t>
            </a:r>
            <a:r>
              <a:rPr lang="en-US" sz="2000" b="1" u="sng" dirty="0" smtClean="0">
                <a:solidFill>
                  <a:schemeClr val="dk1"/>
                </a:solidFill>
                <a:latin typeface="Calibri"/>
                <a:ea typeface="Calibri"/>
                <a:cs typeface="Calibri"/>
                <a:sym typeface="Calibri"/>
              </a:rPr>
              <a:t>Fraud Detection Graph</a:t>
            </a:r>
            <a:endParaRPr sz="2000" b="1" u="sng" dirty="0">
              <a:solidFill>
                <a:schemeClr val="dk1"/>
              </a:solidFill>
              <a:latin typeface="Calibri"/>
              <a:ea typeface="Calibri"/>
              <a:cs typeface="Calibri"/>
              <a:sym typeface="Calibri"/>
            </a:endParaRPr>
          </a:p>
          <a:p>
            <a:pPr marR="0" lvl="0" algn="just" rtl="0">
              <a:spcBef>
                <a:spcPts val="0"/>
              </a:spcBef>
              <a:spcAft>
                <a:spcPts val="0"/>
              </a:spcAft>
              <a:buClr>
                <a:schemeClr val="dk1"/>
              </a:buClr>
              <a:buSzPts val="2000"/>
            </a:pPr>
            <a:endParaRPr dirty="0"/>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p:txBody>
      </p:sp>
      <p:pic>
        <p:nvPicPr>
          <p:cNvPr id="106" name="Google Shape;106;p14"/>
          <p:cNvPicPr preferRelativeResize="0"/>
          <p:nvPr/>
        </p:nvPicPr>
        <p:blipFill rotWithShape="1">
          <a:blip r:embed="rId4">
            <a:alphaModFix/>
          </a:blip>
          <a:srcRect/>
          <a:stretch/>
        </p:blipFill>
        <p:spPr>
          <a:xfrm>
            <a:off x="7497925" y="3295802"/>
            <a:ext cx="4160675" cy="2447842"/>
          </a:xfrm>
          <a:prstGeom prst="rect">
            <a:avLst/>
          </a:prstGeom>
          <a:noFill/>
          <a:ln w="9525" cap="flat" cmpd="sng">
            <a:solidFill>
              <a:schemeClr val="dk1"/>
            </a:solidFill>
            <a:prstDash val="solid"/>
            <a:round/>
            <a:headEnd type="none" w="sm" len="sm"/>
            <a:tailEnd type="none" w="sm" len="sm"/>
          </a:ln>
        </p:spPr>
      </p:pic>
      <p:cxnSp>
        <p:nvCxnSpPr>
          <p:cNvPr id="107" name="Google Shape;107;p14"/>
          <p:cNvCxnSpPr>
            <a:endCxn id="106" idx="1"/>
          </p:cNvCxnSpPr>
          <p:nvPr/>
        </p:nvCxnSpPr>
        <p:spPr>
          <a:xfrm>
            <a:off x="5267325" y="4519723"/>
            <a:ext cx="2230600" cy="0"/>
          </a:xfrm>
          <a:prstGeom prst="straightConnector1">
            <a:avLst/>
          </a:prstGeom>
          <a:noFill/>
          <a:ln w="9525" cap="flat" cmpd="sng">
            <a:solidFill>
              <a:schemeClr val="dk1"/>
            </a:solidFill>
            <a:prstDash val="solid"/>
            <a:miter lim="800000"/>
            <a:headEnd type="none" w="sm" len="sm"/>
            <a:tailEnd type="triangle" w="med" len="med"/>
          </a:ln>
        </p:spPr>
      </p:cxnSp>
      <p:sp>
        <p:nvSpPr>
          <p:cNvPr id="108" name="Google Shape;10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a:stretch/>
        </p:blipFill>
        <p:spPr>
          <a:xfrm>
            <a:off x="8267700" y="1825625"/>
            <a:ext cx="3736975" cy="3736975"/>
          </a:xfrm>
          <a:prstGeom prst="rect">
            <a:avLst/>
          </a:prstGeom>
          <a:noFill/>
          <a:ln>
            <a:noFill/>
          </a:ln>
        </p:spPr>
      </p:pic>
      <p:sp>
        <p:nvSpPr>
          <p:cNvPr id="114" name="Google Shape;11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Approach</a:t>
            </a:r>
            <a:endParaRPr dirty="0"/>
          </a:p>
        </p:txBody>
      </p:sp>
      <p:sp>
        <p:nvSpPr>
          <p:cNvPr id="115" name="Google Shape;115;p15"/>
          <p:cNvSpPr txBox="1">
            <a:spLocks noGrp="1"/>
          </p:cNvSpPr>
          <p:nvPr>
            <p:ph type="body" idx="1"/>
          </p:nvPr>
        </p:nvSpPr>
        <p:spPr>
          <a:xfrm>
            <a:off x="838200" y="1825625"/>
            <a:ext cx="72898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just" rtl="0">
              <a:lnSpc>
                <a:spcPct val="90000"/>
              </a:lnSpc>
              <a:spcBef>
                <a:spcPts val="0"/>
              </a:spcBef>
              <a:spcAft>
                <a:spcPts val="0"/>
              </a:spcAft>
              <a:buClr>
                <a:schemeClr val="dk1"/>
              </a:buClr>
              <a:buSzPct val="100000"/>
              <a:buChar char="•"/>
            </a:pPr>
            <a:r>
              <a:rPr lang="en-US" dirty="0"/>
              <a:t>It is interesting to </a:t>
            </a:r>
            <a:r>
              <a:rPr lang="en-US" dirty="0" smtClean="0"/>
              <a:t>use </a:t>
            </a:r>
            <a:r>
              <a:rPr lang="en-US" dirty="0" smtClean="0"/>
              <a:t>graph analysis</a:t>
            </a:r>
            <a:r>
              <a:rPr lang="en-US" dirty="0" smtClean="0"/>
              <a:t> </a:t>
            </a:r>
            <a:r>
              <a:rPr lang="en-US" dirty="0" smtClean="0"/>
              <a:t>algorithms </a:t>
            </a:r>
            <a:r>
              <a:rPr lang="en-US" dirty="0" smtClean="0"/>
              <a:t>(e.g. ranking</a:t>
            </a:r>
            <a:r>
              <a:rPr lang="en-US" dirty="0" smtClean="0"/>
              <a:t>, </a:t>
            </a:r>
            <a:r>
              <a:rPr lang="en-US" dirty="0" smtClean="0"/>
              <a:t>clustering etc.) </a:t>
            </a:r>
            <a:r>
              <a:rPr lang="en-US" dirty="0"/>
              <a:t>over a </a:t>
            </a:r>
            <a:r>
              <a:rPr lang="en-US" dirty="0" smtClean="0"/>
              <a:t>Fraud </a:t>
            </a:r>
            <a:r>
              <a:rPr lang="en-US" dirty="0"/>
              <a:t>D</a:t>
            </a:r>
            <a:r>
              <a:rPr lang="en-US" dirty="0" smtClean="0"/>
              <a:t>etection </a:t>
            </a:r>
            <a:r>
              <a:rPr lang="en-US" dirty="0"/>
              <a:t>graph in order to </a:t>
            </a:r>
            <a:r>
              <a:rPr lang="en-US" dirty="0" smtClean="0"/>
              <a:t>find the </a:t>
            </a:r>
            <a:r>
              <a:rPr lang="en-US" b="1" dirty="0"/>
              <a:t>most important </a:t>
            </a:r>
            <a:r>
              <a:rPr lang="en-US" b="1" dirty="0" smtClean="0"/>
              <a:t>nodes.</a:t>
            </a:r>
            <a:endParaRPr b="1" dirty="0"/>
          </a:p>
          <a:p>
            <a:pPr marL="228600" lvl="0" indent="-228600" algn="just" rtl="0">
              <a:lnSpc>
                <a:spcPct val="90000"/>
              </a:lnSpc>
              <a:spcBef>
                <a:spcPts val="1000"/>
              </a:spcBef>
              <a:spcAft>
                <a:spcPts val="0"/>
              </a:spcAft>
              <a:buClr>
                <a:schemeClr val="dk1"/>
              </a:buClr>
              <a:buSzPct val="100000"/>
              <a:buChar char="•"/>
            </a:pPr>
            <a:r>
              <a:rPr lang="en-US" dirty="0" smtClean="0"/>
              <a:t>Having </a:t>
            </a:r>
            <a:r>
              <a:rPr lang="en-US" dirty="0"/>
              <a:t>information about </a:t>
            </a:r>
            <a:r>
              <a:rPr lang="en-US" b="1" dirty="0"/>
              <a:t>which entities of the graph are most “popular” </a:t>
            </a:r>
            <a:r>
              <a:rPr lang="en-US" dirty="0" smtClean="0"/>
              <a:t>can </a:t>
            </a:r>
            <a:r>
              <a:rPr lang="en-US" dirty="0"/>
              <a:t>lead us to conclusions about interactions of </a:t>
            </a:r>
            <a:r>
              <a:rPr lang="en-US" dirty="0" smtClean="0"/>
              <a:t>nodes, entities that </a:t>
            </a:r>
            <a:r>
              <a:rPr lang="en-US" dirty="0"/>
              <a:t>are most likely to commit frauds in the future and more.</a:t>
            </a:r>
            <a:endParaRPr dirty="0"/>
          </a:p>
          <a:p>
            <a:pPr marL="0" lvl="0" indent="0" algn="just" rtl="0">
              <a:lnSpc>
                <a:spcPct val="90000"/>
              </a:lnSpc>
              <a:spcBef>
                <a:spcPts val="1000"/>
              </a:spcBef>
              <a:spcAft>
                <a:spcPts val="0"/>
              </a:spcAft>
              <a:buClr>
                <a:schemeClr val="dk1"/>
              </a:buClr>
              <a:buSzPct val="100000"/>
              <a:buNone/>
            </a:pPr>
            <a:r>
              <a:rPr lang="en-US" dirty="0">
                <a:solidFill>
                  <a:schemeClr val="tx1"/>
                </a:solidFill>
              </a:rPr>
              <a:t>But is just running a bunch of graph analytics algorithms in a network </a:t>
            </a:r>
            <a:r>
              <a:rPr lang="en-US" dirty="0" smtClean="0">
                <a:solidFill>
                  <a:schemeClr val="tx1"/>
                </a:solidFill>
              </a:rPr>
              <a:t>enough, or </a:t>
            </a:r>
            <a:r>
              <a:rPr lang="en-US" b="1" dirty="0" smtClean="0">
                <a:solidFill>
                  <a:srgbClr val="FF0000"/>
                </a:solidFill>
              </a:rPr>
              <a:t>could we go one step further? </a:t>
            </a:r>
          </a:p>
          <a:p>
            <a:pPr marL="0" lvl="0" indent="0" algn="just" rtl="0">
              <a:lnSpc>
                <a:spcPct val="90000"/>
              </a:lnSpc>
              <a:spcBef>
                <a:spcPts val="1000"/>
              </a:spcBef>
              <a:spcAft>
                <a:spcPts val="0"/>
              </a:spcAft>
              <a:buClr>
                <a:schemeClr val="dk1"/>
              </a:buClr>
              <a:buSzPct val="100000"/>
              <a:buNone/>
            </a:pPr>
            <a:r>
              <a:rPr lang="en-US" dirty="0" smtClean="0">
                <a:solidFill>
                  <a:schemeClr val="tx1"/>
                </a:solidFill>
              </a:rPr>
              <a:t>How </a:t>
            </a:r>
            <a:r>
              <a:rPr lang="en-US" dirty="0">
                <a:solidFill>
                  <a:schemeClr val="tx1"/>
                </a:solidFill>
              </a:rPr>
              <a:t>can we </a:t>
            </a:r>
            <a:r>
              <a:rPr lang="en-US" b="1" dirty="0" smtClean="0">
                <a:solidFill>
                  <a:srgbClr val="FF0000"/>
                </a:solidFill>
              </a:rPr>
              <a:t>utilize </a:t>
            </a:r>
            <a:r>
              <a:rPr lang="en-US" b="1" dirty="0">
                <a:solidFill>
                  <a:srgbClr val="FF0000"/>
                </a:solidFill>
              </a:rPr>
              <a:t>methods from other fields </a:t>
            </a:r>
            <a:r>
              <a:rPr lang="en-US" dirty="0" smtClean="0">
                <a:solidFill>
                  <a:schemeClr val="tx1"/>
                </a:solidFill>
              </a:rPr>
              <a:t>(e.g. </a:t>
            </a:r>
            <a:r>
              <a:rPr lang="en-US" b="1" dirty="0">
                <a:solidFill>
                  <a:srgbClr val="FF0000"/>
                </a:solidFill>
              </a:rPr>
              <a:t>graph </a:t>
            </a:r>
            <a:r>
              <a:rPr lang="en-US" b="1" dirty="0" smtClean="0">
                <a:solidFill>
                  <a:srgbClr val="FF0000"/>
                </a:solidFill>
              </a:rPr>
              <a:t>embeddings</a:t>
            </a:r>
            <a:r>
              <a:rPr lang="en-US" dirty="0" smtClean="0">
                <a:solidFill>
                  <a:schemeClr val="tx1"/>
                </a:solidFill>
              </a:rPr>
              <a:t>) with </a:t>
            </a:r>
            <a:r>
              <a:rPr lang="en-US" dirty="0">
                <a:solidFill>
                  <a:schemeClr val="tx1"/>
                </a:solidFill>
              </a:rPr>
              <a:t>classic graph analytics methods?</a:t>
            </a:r>
            <a:endParaRPr dirty="0">
              <a:solidFill>
                <a:schemeClr val="tx1"/>
              </a:solidFill>
            </a:endParaRPr>
          </a:p>
        </p:txBody>
      </p:sp>
      <p:sp>
        <p:nvSpPr>
          <p:cNvPr id="116" name="Google Shape;1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6"/>
          <p:cNvPicPr preferRelativeResize="0"/>
          <p:nvPr/>
        </p:nvPicPr>
        <p:blipFill rotWithShape="1">
          <a:blip r:embed="rId3">
            <a:alphaModFix/>
          </a:blip>
          <a:srcRect/>
          <a:stretch/>
        </p:blipFill>
        <p:spPr>
          <a:xfrm>
            <a:off x="3309315" y="3684572"/>
            <a:ext cx="5573370" cy="2721006"/>
          </a:xfrm>
          <a:prstGeom prst="rect">
            <a:avLst/>
          </a:prstGeom>
          <a:noFill/>
          <a:ln>
            <a:noFill/>
          </a:ln>
        </p:spPr>
      </p:pic>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a:t>
            </a:r>
            <a:endParaRPr/>
          </a:p>
        </p:txBody>
      </p:sp>
      <p:sp>
        <p:nvSpPr>
          <p:cNvPr id="123" name="Google Shape;123;p16"/>
          <p:cNvSpPr txBox="1">
            <a:spLocks noGrp="1"/>
          </p:cNvSpPr>
          <p:nvPr>
            <p:ph type="body" idx="1"/>
          </p:nvPr>
        </p:nvSpPr>
        <p:spPr>
          <a:xfrm>
            <a:off x="838200" y="1825626"/>
            <a:ext cx="10515600" cy="14224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ct val="100000"/>
              <a:buNone/>
            </a:pPr>
            <a:r>
              <a:rPr lang="en-US" sz="2400" dirty="0"/>
              <a:t>We propose an approach that </a:t>
            </a:r>
            <a:r>
              <a:rPr lang="en-US" sz="2400" b="1" dirty="0"/>
              <a:t>combines </a:t>
            </a:r>
            <a:r>
              <a:rPr lang="en-US" sz="2400" dirty="0"/>
              <a:t>the</a:t>
            </a:r>
            <a:r>
              <a:rPr lang="en-US" sz="2400" b="1" dirty="0"/>
              <a:t> results </a:t>
            </a:r>
            <a:r>
              <a:rPr lang="en-US" sz="2400" dirty="0"/>
              <a:t>of</a:t>
            </a:r>
            <a:r>
              <a:rPr lang="en-US" sz="2400" b="1" dirty="0"/>
              <a:t> graph analytics </a:t>
            </a:r>
            <a:r>
              <a:rPr lang="en-US" sz="2400" dirty="0"/>
              <a:t>with a</a:t>
            </a:r>
            <a:r>
              <a:rPr lang="en-US" sz="2400" b="1" dirty="0"/>
              <a:t> graph embeddings </a:t>
            </a:r>
            <a:r>
              <a:rPr lang="en-US" sz="2400" b="1" dirty="0" smtClean="0"/>
              <a:t>database</a:t>
            </a:r>
            <a:r>
              <a:rPr lang="en-US" sz="2400" dirty="0"/>
              <a:t>, in order to create </a:t>
            </a:r>
            <a:r>
              <a:rPr lang="en-US" sz="2400" b="1" dirty="0"/>
              <a:t>similarity networks</a:t>
            </a:r>
            <a:r>
              <a:rPr lang="en-US" sz="2400" dirty="0"/>
              <a:t> of </a:t>
            </a:r>
            <a:r>
              <a:rPr lang="en-US" sz="2400" dirty="0" smtClean="0"/>
              <a:t>th</a:t>
            </a:r>
            <a:r>
              <a:rPr lang="en-US" sz="2400" dirty="0"/>
              <a:t>e</a:t>
            </a:r>
            <a:r>
              <a:rPr lang="en-US" sz="2400" b="1" dirty="0" smtClean="0"/>
              <a:t> </a:t>
            </a:r>
            <a:r>
              <a:rPr lang="en-US" sz="2400" b="1" dirty="0"/>
              <a:t>most important nodes </a:t>
            </a:r>
            <a:r>
              <a:rPr lang="en-US" sz="2400" dirty="0"/>
              <a:t>of our </a:t>
            </a:r>
            <a:r>
              <a:rPr lang="en-US" sz="2400" dirty="0" smtClean="0"/>
              <a:t>data</a:t>
            </a:r>
            <a:r>
              <a:rPr lang="en-US" sz="2400" dirty="0" smtClean="0"/>
              <a:t>, so as to discover relationships between nodes that could be easily seen before!</a:t>
            </a:r>
            <a:r>
              <a:rPr lang="en-US" sz="2400" dirty="0" smtClean="0"/>
              <a:t> </a:t>
            </a:r>
            <a:endParaRPr sz="2400" dirty="0"/>
          </a:p>
        </p:txBody>
      </p:sp>
      <p:sp>
        <p:nvSpPr>
          <p:cNvPr id="124" name="Google Shape;12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p:nvPr/>
        </p:nvSpPr>
        <p:spPr>
          <a:xfrm>
            <a:off x="1948392" y="3014721"/>
            <a:ext cx="1715633" cy="303973"/>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Graph Analytics</a:t>
            </a:r>
            <a:endParaRPr/>
          </a:p>
        </p:txBody>
      </p:sp>
      <p:sp>
        <p:nvSpPr>
          <p:cNvPr id="131" name="Google Shape;131;p17"/>
          <p:cNvSpPr/>
          <p:nvPr/>
        </p:nvSpPr>
        <p:spPr>
          <a:xfrm>
            <a:off x="1966218" y="3766066"/>
            <a:ext cx="1715633" cy="256920"/>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Embeddings</a:t>
            </a:r>
            <a:endParaRPr dirty="0"/>
          </a:p>
        </p:txBody>
      </p:sp>
      <p:cxnSp>
        <p:nvCxnSpPr>
          <p:cNvPr id="132" name="Google Shape;132;p17"/>
          <p:cNvCxnSpPr>
            <a:stCxn id="133" idx="4"/>
            <a:endCxn id="130" idx="1"/>
          </p:cNvCxnSpPr>
          <p:nvPr/>
        </p:nvCxnSpPr>
        <p:spPr>
          <a:xfrm rot="10800000" flipH="1">
            <a:off x="1783409" y="3166569"/>
            <a:ext cx="165000" cy="384000"/>
          </a:xfrm>
          <a:prstGeom prst="straightConnector1">
            <a:avLst/>
          </a:prstGeom>
          <a:noFill/>
          <a:ln w="9525" cap="flat" cmpd="sng">
            <a:solidFill>
              <a:schemeClr val="dk1"/>
            </a:solidFill>
            <a:prstDash val="solid"/>
            <a:miter lim="800000"/>
            <a:headEnd type="none" w="sm" len="sm"/>
            <a:tailEnd type="triangle" w="med" len="med"/>
          </a:ln>
        </p:spPr>
      </p:cxnSp>
      <p:cxnSp>
        <p:nvCxnSpPr>
          <p:cNvPr id="134" name="Google Shape;134;p17"/>
          <p:cNvCxnSpPr>
            <a:stCxn id="133" idx="4"/>
            <a:endCxn id="131" idx="1"/>
          </p:cNvCxnSpPr>
          <p:nvPr/>
        </p:nvCxnSpPr>
        <p:spPr>
          <a:xfrm>
            <a:off x="1783409" y="3550569"/>
            <a:ext cx="182700" cy="344100"/>
          </a:xfrm>
          <a:prstGeom prst="straightConnector1">
            <a:avLst/>
          </a:prstGeom>
          <a:noFill/>
          <a:ln w="9525" cap="flat" cmpd="sng">
            <a:solidFill>
              <a:schemeClr val="dk1"/>
            </a:solidFill>
            <a:prstDash val="solid"/>
            <a:miter lim="800000"/>
            <a:headEnd type="none" w="sm" len="sm"/>
            <a:tailEnd type="triangle" w="med" len="med"/>
          </a:ln>
        </p:spPr>
      </p:cxnSp>
      <p:sp>
        <p:nvSpPr>
          <p:cNvPr id="135" name="Google Shape;135;p17"/>
          <p:cNvSpPr/>
          <p:nvPr/>
        </p:nvSpPr>
        <p:spPr>
          <a:xfrm>
            <a:off x="1948392" y="2061139"/>
            <a:ext cx="1715633" cy="319702"/>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NetworkX</a:t>
            </a:r>
            <a:endParaRPr dirty="0"/>
          </a:p>
        </p:txBody>
      </p:sp>
      <p:sp>
        <p:nvSpPr>
          <p:cNvPr id="136" name="Google Shape;136;p17"/>
          <p:cNvSpPr/>
          <p:nvPr/>
        </p:nvSpPr>
        <p:spPr>
          <a:xfrm>
            <a:off x="3940041" y="3014721"/>
            <a:ext cx="1715633" cy="31222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TSP</a:t>
            </a:r>
            <a:endParaRPr/>
          </a:p>
        </p:txBody>
      </p:sp>
      <p:cxnSp>
        <p:nvCxnSpPr>
          <p:cNvPr id="137" name="Google Shape;137;p17"/>
          <p:cNvCxnSpPr>
            <a:stCxn id="130" idx="0"/>
            <a:endCxn id="135" idx="2"/>
          </p:cNvCxnSpPr>
          <p:nvPr/>
        </p:nvCxnSpPr>
        <p:spPr>
          <a:xfrm rot="10800000">
            <a:off x="2806208" y="2380821"/>
            <a:ext cx="0" cy="633900"/>
          </a:xfrm>
          <a:prstGeom prst="straightConnector1">
            <a:avLst/>
          </a:prstGeom>
          <a:noFill/>
          <a:ln w="9525" cap="flat" cmpd="sng">
            <a:solidFill>
              <a:schemeClr val="dk1"/>
            </a:solidFill>
            <a:prstDash val="solid"/>
            <a:miter lim="800000"/>
            <a:headEnd type="none" w="sm" len="sm"/>
            <a:tailEnd type="triangle" w="med" len="med"/>
          </a:ln>
        </p:spPr>
      </p:cxnSp>
      <p:cxnSp>
        <p:nvCxnSpPr>
          <p:cNvPr id="138" name="Google Shape;138;p17"/>
          <p:cNvCxnSpPr>
            <a:stCxn id="130" idx="3"/>
            <a:endCxn id="136" idx="1"/>
          </p:cNvCxnSpPr>
          <p:nvPr/>
        </p:nvCxnSpPr>
        <p:spPr>
          <a:xfrm>
            <a:off x="3664025" y="3166708"/>
            <a:ext cx="276000" cy="4200"/>
          </a:xfrm>
          <a:prstGeom prst="straightConnector1">
            <a:avLst/>
          </a:prstGeom>
          <a:noFill/>
          <a:ln w="9525" cap="flat" cmpd="sng">
            <a:solidFill>
              <a:schemeClr val="dk1"/>
            </a:solidFill>
            <a:prstDash val="solid"/>
            <a:miter lim="800000"/>
            <a:headEnd type="none" w="sm" len="sm"/>
            <a:tailEnd type="triangle" w="med" len="med"/>
          </a:ln>
        </p:spPr>
      </p:cxnSp>
      <p:sp>
        <p:nvSpPr>
          <p:cNvPr id="139" name="Google Shape;139;p17"/>
          <p:cNvSpPr/>
          <p:nvPr/>
        </p:nvSpPr>
        <p:spPr>
          <a:xfrm>
            <a:off x="1295111" y="4485978"/>
            <a:ext cx="1306561" cy="664233"/>
          </a:xfrm>
          <a:prstGeom prst="roundRect">
            <a:avLst>
              <a:gd name="adj" fmla="val 16667"/>
            </a:avLst>
          </a:prstGeom>
          <a:solidFill>
            <a:srgbClr val="F7CAA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Create a corpus from the graph</a:t>
            </a:r>
            <a:endParaRPr sz="1400">
              <a:solidFill>
                <a:schemeClr val="dk1"/>
              </a:solidFill>
              <a:latin typeface="Calibri"/>
              <a:ea typeface="Calibri"/>
              <a:cs typeface="Calibri"/>
              <a:sym typeface="Calibri"/>
            </a:endParaRPr>
          </a:p>
        </p:txBody>
      </p:sp>
      <p:sp>
        <p:nvSpPr>
          <p:cNvPr id="140" name="Google Shape;140;p17"/>
          <p:cNvSpPr/>
          <p:nvPr/>
        </p:nvSpPr>
        <p:spPr>
          <a:xfrm>
            <a:off x="2678199" y="4479122"/>
            <a:ext cx="1432718" cy="671090"/>
          </a:xfrm>
          <a:prstGeom prst="roundRect">
            <a:avLst>
              <a:gd name="adj" fmla="val 16667"/>
            </a:avLst>
          </a:prstGeom>
          <a:solidFill>
            <a:srgbClr val="F7CAA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Train the corpus using word2vec</a:t>
            </a:r>
            <a:endParaRPr sz="1400">
              <a:solidFill>
                <a:schemeClr val="dk1"/>
              </a:solidFill>
              <a:latin typeface="Calibri"/>
              <a:ea typeface="Calibri"/>
              <a:cs typeface="Calibri"/>
              <a:sym typeface="Calibri"/>
            </a:endParaRPr>
          </a:p>
        </p:txBody>
      </p:sp>
      <p:cxnSp>
        <p:nvCxnSpPr>
          <p:cNvPr id="141" name="Google Shape;141;p17"/>
          <p:cNvCxnSpPr>
            <a:stCxn id="139" idx="0"/>
            <a:endCxn id="131" idx="2"/>
          </p:cNvCxnSpPr>
          <p:nvPr/>
        </p:nvCxnSpPr>
        <p:spPr>
          <a:xfrm rot="10800000" flipH="1">
            <a:off x="1948392" y="4023078"/>
            <a:ext cx="875700" cy="462900"/>
          </a:xfrm>
          <a:prstGeom prst="straightConnector1">
            <a:avLst/>
          </a:prstGeom>
          <a:noFill/>
          <a:ln w="9525" cap="flat" cmpd="sng">
            <a:solidFill>
              <a:schemeClr val="dk1"/>
            </a:solidFill>
            <a:prstDash val="solid"/>
            <a:miter lim="800000"/>
            <a:headEnd type="none" w="sm" len="sm"/>
            <a:tailEnd type="triangle" w="med" len="med"/>
          </a:ln>
        </p:spPr>
      </p:cxnSp>
      <p:cxnSp>
        <p:nvCxnSpPr>
          <p:cNvPr id="142" name="Google Shape;142;p17"/>
          <p:cNvCxnSpPr>
            <a:stCxn id="140" idx="0"/>
            <a:endCxn id="131" idx="2"/>
          </p:cNvCxnSpPr>
          <p:nvPr/>
        </p:nvCxnSpPr>
        <p:spPr>
          <a:xfrm rot="10800000">
            <a:off x="2823958" y="4023122"/>
            <a:ext cx="570600" cy="456000"/>
          </a:xfrm>
          <a:prstGeom prst="straightConnector1">
            <a:avLst/>
          </a:prstGeom>
          <a:noFill/>
          <a:ln w="9525" cap="flat" cmpd="sng">
            <a:solidFill>
              <a:schemeClr val="dk1"/>
            </a:solidFill>
            <a:prstDash val="solid"/>
            <a:miter lim="800000"/>
            <a:headEnd type="none" w="sm" len="sm"/>
            <a:tailEnd type="triangle" w="med" len="med"/>
          </a:ln>
        </p:spPr>
      </p:cxnSp>
      <p:sp>
        <p:nvSpPr>
          <p:cNvPr id="143" name="Google Shape;143;p17"/>
          <p:cNvSpPr/>
          <p:nvPr/>
        </p:nvSpPr>
        <p:spPr>
          <a:xfrm>
            <a:off x="2885936" y="2545012"/>
            <a:ext cx="3050559" cy="337530"/>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PageRank and other</a:t>
            </a:r>
            <a:endParaRPr sz="1600">
              <a:solidFill>
                <a:schemeClr val="dk1"/>
              </a:solidFill>
              <a:latin typeface="Calibri"/>
              <a:ea typeface="Calibri"/>
              <a:cs typeface="Calibri"/>
              <a:sym typeface="Calibri"/>
            </a:endParaRPr>
          </a:p>
        </p:txBody>
      </p:sp>
      <p:sp>
        <p:nvSpPr>
          <p:cNvPr id="133" name="Google Shape;133;p17"/>
          <p:cNvSpPr/>
          <p:nvPr/>
        </p:nvSpPr>
        <p:spPr>
          <a:xfrm>
            <a:off x="479711" y="2980439"/>
            <a:ext cx="1303698" cy="1140260"/>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Panama Papers Dataset</a:t>
            </a:r>
            <a:endParaRPr sz="1600" dirty="0">
              <a:solidFill>
                <a:schemeClr val="dk1"/>
              </a:solidFill>
              <a:latin typeface="Calibri"/>
              <a:ea typeface="Calibri"/>
              <a:cs typeface="Calibri"/>
              <a:sym typeface="Calibri"/>
            </a:endParaRPr>
          </a:p>
        </p:txBody>
      </p:sp>
      <p:sp>
        <p:nvSpPr>
          <p:cNvPr id="144" name="Google Shape;144;p17"/>
          <p:cNvSpPr/>
          <p:nvPr/>
        </p:nvSpPr>
        <p:spPr>
          <a:xfrm>
            <a:off x="3718503" y="3761883"/>
            <a:ext cx="2130514" cy="327453"/>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NLP model, RDFsim</a:t>
            </a:r>
            <a:endParaRPr sz="1600" dirty="0">
              <a:solidFill>
                <a:schemeClr val="dk1"/>
              </a:solidFill>
              <a:latin typeface="Calibri"/>
              <a:ea typeface="Calibri"/>
              <a:cs typeface="Calibri"/>
              <a:sym typeface="Calibri"/>
            </a:endParaRPr>
          </a:p>
        </p:txBody>
      </p:sp>
      <p:sp>
        <p:nvSpPr>
          <p:cNvPr id="145" name="Google Shape;145;p17"/>
          <p:cNvSpPr/>
          <p:nvPr/>
        </p:nvSpPr>
        <p:spPr>
          <a:xfrm>
            <a:off x="6004431" y="1964470"/>
            <a:ext cx="1084736" cy="1043714"/>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Set of important nodes</a:t>
            </a:r>
            <a:endParaRPr sz="1600">
              <a:solidFill>
                <a:schemeClr val="dk1"/>
              </a:solidFill>
              <a:latin typeface="Calibri"/>
              <a:ea typeface="Calibri"/>
              <a:cs typeface="Calibri"/>
              <a:sym typeface="Calibri"/>
            </a:endParaRPr>
          </a:p>
        </p:txBody>
      </p:sp>
      <p:sp>
        <p:nvSpPr>
          <p:cNvPr id="146" name="Google Shape;146;p17"/>
          <p:cNvSpPr/>
          <p:nvPr/>
        </p:nvSpPr>
        <p:spPr>
          <a:xfrm>
            <a:off x="5936495" y="3711227"/>
            <a:ext cx="1229198" cy="1672080"/>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Embeddings database -  similarity networks</a:t>
            </a:r>
            <a:endParaRPr sz="1600" dirty="0">
              <a:solidFill>
                <a:schemeClr val="dk1"/>
              </a:solidFill>
              <a:latin typeface="Calibri"/>
              <a:ea typeface="Calibri"/>
              <a:cs typeface="Calibri"/>
              <a:sym typeface="Calibri"/>
            </a:endParaRPr>
          </a:p>
        </p:txBody>
      </p:sp>
      <p:sp>
        <p:nvSpPr>
          <p:cNvPr id="147" name="Google Shape;147;p17"/>
          <p:cNvSpPr/>
          <p:nvPr/>
        </p:nvSpPr>
        <p:spPr>
          <a:xfrm rot="5400000">
            <a:off x="6108615" y="3266503"/>
            <a:ext cx="859153" cy="397183"/>
          </a:xfrm>
          <a:prstGeom prst="rightArrow">
            <a:avLst>
              <a:gd name="adj1" fmla="val 50000"/>
              <a:gd name="adj2" fmla="val 50000"/>
            </a:avLst>
          </a:prstGeom>
          <a:solidFill>
            <a:schemeClr val="bg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Load </a:t>
            </a:r>
            <a:endParaRPr sz="1600" dirty="0">
              <a:solidFill>
                <a:schemeClr val="dk1"/>
              </a:solidFill>
              <a:latin typeface="Calibri"/>
              <a:ea typeface="Calibri"/>
              <a:cs typeface="Calibri"/>
              <a:sym typeface="Calibri"/>
            </a:endParaRPr>
          </a:p>
        </p:txBody>
      </p:sp>
      <p:sp>
        <p:nvSpPr>
          <p:cNvPr id="148" name="Google Shape;148;p17"/>
          <p:cNvSpPr/>
          <p:nvPr/>
        </p:nvSpPr>
        <p:spPr>
          <a:xfrm>
            <a:off x="8092604" y="3115142"/>
            <a:ext cx="3929750" cy="43542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smtClean="0">
                <a:solidFill>
                  <a:schemeClr val="dk1"/>
                </a:solidFill>
                <a:latin typeface="Calibri"/>
                <a:ea typeface="Calibri"/>
                <a:cs typeface="Calibri"/>
                <a:sym typeface="Calibri"/>
              </a:rPr>
              <a:t>Combine </a:t>
            </a:r>
            <a:r>
              <a:rPr lang="en-US" sz="1600" b="1" dirty="0" smtClean="0">
                <a:solidFill>
                  <a:schemeClr val="dk1"/>
                </a:solidFill>
                <a:latin typeface="Calibri"/>
                <a:ea typeface="Calibri"/>
                <a:cs typeface="Calibri"/>
                <a:sym typeface="Calibri"/>
              </a:rPr>
              <a:t>Graph Analytics </a:t>
            </a:r>
            <a:r>
              <a:rPr lang="en-US" sz="1600" dirty="0" smtClean="0">
                <a:solidFill>
                  <a:schemeClr val="dk1"/>
                </a:solidFill>
                <a:latin typeface="Calibri"/>
                <a:ea typeface="Calibri"/>
                <a:cs typeface="Calibri"/>
                <a:sym typeface="Calibri"/>
              </a:rPr>
              <a:t>with </a:t>
            </a:r>
            <a:r>
              <a:rPr lang="en-US" sz="1600" b="1" dirty="0" smtClean="0">
                <a:solidFill>
                  <a:schemeClr val="dk1"/>
                </a:solidFill>
                <a:latin typeface="Calibri"/>
                <a:ea typeface="Calibri"/>
                <a:cs typeface="Calibri"/>
                <a:sym typeface="Calibri"/>
              </a:rPr>
              <a:t>Embeddings</a:t>
            </a:r>
            <a:r>
              <a:rPr lang="en-US" sz="1600" dirty="0" smtClean="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Work Outline</a:t>
            </a:r>
            <a:endParaRPr dirty="0"/>
          </a:p>
        </p:txBody>
      </p:sp>
      <p:pic>
        <p:nvPicPr>
          <p:cNvPr id="150" name="Google Shape;150;p17"/>
          <p:cNvPicPr preferRelativeResize="0"/>
          <p:nvPr/>
        </p:nvPicPr>
        <p:blipFill rotWithShape="1">
          <a:blip r:embed="rId3">
            <a:alphaModFix/>
          </a:blip>
          <a:srcRect/>
          <a:stretch/>
        </p:blipFill>
        <p:spPr>
          <a:xfrm>
            <a:off x="8092604" y="3582255"/>
            <a:ext cx="726340" cy="726340"/>
          </a:xfrm>
          <a:prstGeom prst="rect">
            <a:avLst/>
          </a:prstGeom>
          <a:noFill/>
          <a:ln>
            <a:noFill/>
          </a:ln>
        </p:spPr>
      </p:pic>
      <p:pic>
        <p:nvPicPr>
          <p:cNvPr id="151" name="Google Shape;151;p17"/>
          <p:cNvPicPr preferRelativeResize="0"/>
          <p:nvPr/>
        </p:nvPicPr>
        <p:blipFill rotWithShape="1">
          <a:blip r:embed="rId4">
            <a:alphaModFix/>
          </a:blip>
          <a:srcRect/>
          <a:stretch/>
        </p:blipFill>
        <p:spPr>
          <a:xfrm>
            <a:off x="8848241" y="3698204"/>
            <a:ext cx="1468022" cy="481262"/>
          </a:xfrm>
          <a:prstGeom prst="rect">
            <a:avLst/>
          </a:prstGeom>
          <a:noFill/>
          <a:ln>
            <a:noFill/>
          </a:ln>
        </p:spPr>
      </p:pic>
      <p:pic>
        <p:nvPicPr>
          <p:cNvPr id="152" name="Google Shape;152;p17"/>
          <p:cNvPicPr preferRelativeResize="0"/>
          <p:nvPr/>
        </p:nvPicPr>
        <p:blipFill rotWithShape="1">
          <a:blip r:embed="rId5">
            <a:alphaModFix/>
          </a:blip>
          <a:srcRect/>
          <a:stretch/>
        </p:blipFill>
        <p:spPr>
          <a:xfrm>
            <a:off x="10403741" y="3590396"/>
            <a:ext cx="1571048" cy="708608"/>
          </a:xfrm>
          <a:prstGeom prst="rect">
            <a:avLst/>
          </a:prstGeom>
          <a:noFill/>
          <a:ln>
            <a:noFill/>
          </a:ln>
        </p:spPr>
      </p:pic>
      <p:sp>
        <p:nvSpPr>
          <p:cNvPr id="153" name="Google Shape;153;p17"/>
          <p:cNvSpPr/>
          <p:nvPr/>
        </p:nvSpPr>
        <p:spPr>
          <a:xfrm>
            <a:off x="7500248" y="1520167"/>
            <a:ext cx="427896" cy="4524375"/>
          </a:xfrm>
          <a:prstGeom prst="rightBrace">
            <a:avLst>
              <a:gd name="adj1" fmla="val 8333"/>
              <a:gd name="adj2" fmla="val 4768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3">
            <a:alphaModFix/>
          </a:blip>
          <a:srcRect/>
          <a:stretch/>
        </p:blipFill>
        <p:spPr>
          <a:xfrm>
            <a:off x="1244853" y="3323586"/>
            <a:ext cx="4413094" cy="3459615"/>
          </a:xfrm>
          <a:prstGeom prst="rect">
            <a:avLst/>
          </a:prstGeom>
          <a:noFill/>
          <a:ln>
            <a:noFill/>
          </a:ln>
        </p:spPr>
      </p:pic>
      <p:pic>
        <p:nvPicPr>
          <p:cNvPr id="160" name="Google Shape;160;p18"/>
          <p:cNvPicPr preferRelativeResize="0"/>
          <p:nvPr/>
        </p:nvPicPr>
        <p:blipFill rotWithShape="1">
          <a:blip r:embed="rId4">
            <a:alphaModFix/>
          </a:blip>
          <a:srcRect/>
          <a:stretch/>
        </p:blipFill>
        <p:spPr>
          <a:xfrm>
            <a:off x="5771636" y="3096572"/>
            <a:ext cx="4881837" cy="3686629"/>
          </a:xfrm>
          <a:prstGeom prst="rect">
            <a:avLst/>
          </a:prstGeom>
          <a:noFill/>
          <a:ln>
            <a:noFill/>
          </a:ln>
        </p:spPr>
      </p:pic>
      <p:sp>
        <p:nvSpPr>
          <p:cNvPr id="161" name="Google Shape;16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An early </a:t>
            </a:r>
            <a:r>
              <a:rPr lang="en-US" dirty="0" smtClean="0"/>
              <a:t>example</a:t>
            </a:r>
            <a:endParaRPr dirty="0"/>
          </a:p>
        </p:txBody>
      </p:sp>
      <p:sp>
        <p:nvSpPr>
          <p:cNvPr id="162" name="Google Shape;162;p18"/>
          <p:cNvSpPr txBox="1">
            <a:spLocks noGrp="1"/>
          </p:cNvSpPr>
          <p:nvPr>
            <p:ph type="body" idx="1"/>
          </p:nvPr>
        </p:nvSpPr>
        <p:spPr>
          <a:xfrm>
            <a:off x="838200" y="1825625"/>
            <a:ext cx="10515600" cy="159385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400" dirty="0"/>
              <a:t>By running </a:t>
            </a:r>
            <a:r>
              <a:rPr lang="en-US" sz="2400" b="1" dirty="0"/>
              <a:t>PageRank</a:t>
            </a:r>
            <a:r>
              <a:rPr lang="en-US" sz="2400" dirty="0"/>
              <a:t> and </a:t>
            </a:r>
            <a:r>
              <a:rPr lang="en-US" sz="2400" b="1" dirty="0"/>
              <a:t>Eigenvector Centrality</a:t>
            </a:r>
            <a:r>
              <a:rPr lang="en-US" sz="2400" dirty="0"/>
              <a:t>, we discovered that the node with the highest value is </a:t>
            </a:r>
            <a:r>
              <a:rPr lang="en-US" sz="2400" b="1" dirty="0"/>
              <a:t>ACCELONIC </a:t>
            </a:r>
            <a:r>
              <a:rPr lang="en-US" sz="2400" b="1" dirty="0" smtClean="0"/>
              <a:t>LTD. </a:t>
            </a:r>
            <a:r>
              <a:rPr lang="en-US" sz="2400" dirty="0" smtClean="0"/>
              <a:t>which </a:t>
            </a:r>
            <a:r>
              <a:rPr lang="en-US" sz="2400" dirty="0" smtClean="0"/>
              <a:t>is an offshore located in Hong-Kong. We could use this entity to locate the </a:t>
            </a:r>
            <a:r>
              <a:rPr lang="en-US" sz="2400" b="1" dirty="0" smtClean="0"/>
              <a:t>similar </a:t>
            </a:r>
            <a:r>
              <a:rPr lang="en-US" sz="2400" b="1" dirty="0" smtClean="0"/>
              <a:t>nodes </a:t>
            </a:r>
            <a:r>
              <a:rPr lang="en-US" sz="2400" dirty="0" smtClean="0"/>
              <a:t>using </a:t>
            </a:r>
            <a:r>
              <a:rPr lang="en-US" sz="2400" dirty="0" smtClean="0"/>
              <a:t>the graph embeddings </a:t>
            </a:r>
            <a:r>
              <a:rPr lang="en-US" sz="2400" dirty="0" smtClean="0"/>
              <a:t>database</a:t>
            </a:r>
            <a:endParaRPr sz="2400" dirty="0"/>
          </a:p>
        </p:txBody>
      </p:sp>
      <p:sp>
        <p:nvSpPr>
          <p:cNvPr id="163" name="Google Shape;16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Analytics: TSP </a:t>
            </a:r>
            <a:endParaRPr dirty="0"/>
          </a:p>
        </p:txBody>
      </p:sp>
      <p:sp>
        <p:nvSpPr>
          <p:cNvPr id="170" name="Google Shape;170;p19"/>
          <p:cNvSpPr txBox="1">
            <a:spLocks noGrp="1"/>
          </p:cNvSpPr>
          <p:nvPr>
            <p:ph type="body" idx="1"/>
          </p:nvPr>
        </p:nvSpPr>
        <p:spPr>
          <a:xfrm>
            <a:off x="838199" y="1825625"/>
            <a:ext cx="5481637"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ct val="100000"/>
              <a:buChar char="•"/>
            </a:pPr>
            <a:r>
              <a:rPr lang="en-US" dirty="0" smtClean="0"/>
              <a:t>Given the </a:t>
            </a:r>
            <a:r>
              <a:rPr lang="en-US" dirty="0" smtClean="0"/>
              <a:t>enormous dataset size, we decided to </a:t>
            </a:r>
            <a:r>
              <a:rPr lang="en-US" b="1" dirty="0" smtClean="0"/>
              <a:t>explore </a:t>
            </a:r>
            <a:r>
              <a:rPr lang="en-US" b="1" dirty="0"/>
              <a:t>methods to </a:t>
            </a:r>
            <a:r>
              <a:rPr lang="en-US" b="1" dirty="0" smtClean="0"/>
              <a:t>load </a:t>
            </a:r>
            <a:r>
              <a:rPr lang="en-US" b="1" dirty="0"/>
              <a:t>subsets of the dataset</a:t>
            </a:r>
            <a:r>
              <a:rPr lang="en-US" dirty="0"/>
              <a:t>, </a:t>
            </a:r>
            <a:r>
              <a:rPr lang="en-US" b="1" dirty="0"/>
              <a:t>without losing </a:t>
            </a:r>
            <a:r>
              <a:rPr lang="en-US" b="1" dirty="0" smtClean="0"/>
              <a:t>information </a:t>
            </a:r>
            <a:r>
              <a:rPr lang="en-US" dirty="0" smtClean="0"/>
              <a:t>about the graph:</a:t>
            </a:r>
            <a:endParaRPr dirty="0"/>
          </a:p>
          <a:p>
            <a:pPr marL="1143000" lvl="2" indent="-228600" algn="just" rtl="0">
              <a:lnSpc>
                <a:spcPct val="90000"/>
              </a:lnSpc>
              <a:spcBef>
                <a:spcPts val="500"/>
              </a:spcBef>
              <a:spcAft>
                <a:spcPts val="0"/>
              </a:spcAft>
              <a:buClr>
                <a:schemeClr val="dk1"/>
              </a:buClr>
              <a:buSzPct val="100000"/>
              <a:buChar char="•"/>
            </a:pPr>
            <a:r>
              <a:rPr lang="en-US" b="1" dirty="0"/>
              <a:t>Simple </a:t>
            </a:r>
            <a:r>
              <a:rPr lang="en-US" b="1" dirty="0" smtClean="0"/>
              <a:t>Subset </a:t>
            </a:r>
            <a:r>
              <a:rPr lang="en-US" b="1" dirty="0"/>
              <a:t>C</a:t>
            </a:r>
            <a:r>
              <a:rPr lang="en-US" b="1" dirty="0" smtClean="0"/>
              <a:t>hunking</a:t>
            </a:r>
            <a:r>
              <a:rPr lang="en-US" dirty="0"/>
              <a:t>: </a:t>
            </a:r>
            <a:r>
              <a:rPr lang="en-US" dirty="0" smtClean="0"/>
              <a:t>Selects </a:t>
            </a:r>
            <a:r>
              <a:rPr lang="en-US" b="1" dirty="0"/>
              <a:t>N sequential edges </a:t>
            </a:r>
            <a:r>
              <a:rPr lang="en-US" dirty="0" smtClean="0"/>
              <a:t>and builds </a:t>
            </a:r>
            <a:r>
              <a:rPr lang="en-US" dirty="0"/>
              <a:t>the graph by searching for the corresponding nodes.</a:t>
            </a:r>
            <a:endParaRPr dirty="0"/>
          </a:p>
          <a:p>
            <a:pPr marL="1143000" lvl="2" indent="-228600" algn="just" rtl="0">
              <a:lnSpc>
                <a:spcPct val="90000"/>
              </a:lnSpc>
              <a:spcBef>
                <a:spcPts val="500"/>
              </a:spcBef>
              <a:spcAft>
                <a:spcPts val="0"/>
              </a:spcAft>
              <a:buClr>
                <a:schemeClr val="dk1"/>
              </a:buClr>
              <a:buSzPct val="100000"/>
              <a:buChar char="•"/>
            </a:pPr>
            <a:r>
              <a:rPr lang="en-US" b="1" dirty="0"/>
              <a:t>Sampling:</a:t>
            </a:r>
            <a:r>
              <a:rPr lang="en-US" dirty="0"/>
              <a:t> </a:t>
            </a:r>
            <a:r>
              <a:rPr lang="en-US" dirty="0" smtClean="0"/>
              <a:t>Selects </a:t>
            </a:r>
            <a:r>
              <a:rPr lang="en-US" b="1" dirty="0" smtClean="0"/>
              <a:t>N random edges </a:t>
            </a:r>
            <a:r>
              <a:rPr lang="en-US" dirty="0" smtClean="0"/>
              <a:t>and  builds </a:t>
            </a:r>
            <a:r>
              <a:rPr lang="en-US" dirty="0"/>
              <a:t>the corresponding graph by locating the </a:t>
            </a:r>
            <a:r>
              <a:rPr lang="en-US" dirty="0" smtClean="0"/>
              <a:t>appropriate </a:t>
            </a:r>
            <a:r>
              <a:rPr lang="en-US" dirty="0" smtClean="0"/>
              <a:t>nodes. </a:t>
            </a:r>
          </a:p>
          <a:p>
            <a:pPr marL="1143000" lvl="2" indent="-228600" algn="just" rtl="0">
              <a:lnSpc>
                <a:spcPct val="90000"/>
              </a:lnSpc>
              <a:spcBef>
                <a:spcPts val="500"/>
              </a:spcBef>
              <a:spcAft>
                <a:spcPts val="0"/>
              </a:spcAft>
              <a:buClr>
                <a:schemeClr val="dk1"/>
              </a:buClr>
              <a:buSzPct val="100000"/>
              <a:buChar char="•"/>
            </a:pPr>
            <a:r>
              <a:rPr lang="en-US" b="1" dirty="0" smtClean="0"/>
              <a:t>Reconstruction</a:t>
            </a:r>
            <a:r>
              <a:rPr lang="en-US" b="1" dirty="0"/>
              <a:t>: </a:t>
            </a:r>
            <a:r>
              <a:rPr lang="en-US" dirty="0" smtClean="0"/>
              <a:t>BFS-like </a:t>
            </a:r>
            <a:r>
              <a:rPr lang="en-US" dirty="0"/>
              <a:t>approach that begins from a number of source nodes and </a:t>
            </a:r>
            <a:r>
              <a:rPr lang="en-US" dirty="0" smtClean="0"/>
              <a:t>recreates </a:t>
            </a:r>
            <a:r>
              <a:rPr lang="en-US" dirty="0"/>
              <a:t>their direct network by visiting the </a:t>
            </a:r>
            <a:r>
              <a:rPr lang="en-US" dirty="0" smtClean="0"/>
              <a:t>neighbors.</a:t>
            </a:r>
            <a:endParaRPr dirty="0"/>
          </a:p>
          <a:p>
            <a:pPr marL="228600" lvl="0" indent="-228600" algn="just" rtl="0">
              <a:lnSpc>
                <a:spcPct val="90000"/>
              </a:lnSpc>
              <a:spcBef>
                <a:spcPts val="1000"/>
              </a:spcBef>
              <a:spcAft>
                <a:spcPts val="0"/>
              </a:spcAft>
              <a:buClr>
                <a:schemeClr val="dk1"/>
              </a:buClr>
              <a:buSzPct val="100000"/>
              <a:buChar char="•"/>
            </a:pPr>
            <a:r>
              <a:rPr lang="en-US" b="1" dirty="0"/>
              <a:t>S</a:t>
            </a:r>
            <a:r>
              <a:rPr lang="en-US" b="1" dirty="0" smtClean="0"/>
              <a:t>ampling</a:t>
            </a:r>
            <a:r>
              <a:rPr lang="en-US" dirty="0" smtClean="0"/>
              <a:t> </a:t>
            </a:r>
            <a:r>
              <a:rPr lang="en-US" b="1" dirty="0"/>
              <a:t>method</a:t>
            </a:r>
            <a:r>
              <a:rPr lang="en-US" dirty="0"/>
              <a:t> gave the best </a:t>
            </a:r>
            <a:r>
              <a:rPr lang="en-US" dirty="0" smtClean="0"/>
              <a:t>results</a:t>
            </a:r>
            <a:r>
              <a:rPr lang="en-US" dirty="0"/>
              <a:t>, thus we decided to use </a:t>
            </a:r>
            <a:r>
              <a:rPr lang="en-US" dirty="0" smtClean="0"/>
              <a:t>it </a:t>
            </a:r>
            <a:r>
              <a:rPr lang="en-US" dirty="0" smtClean="0"/>
              <a:t>to </a:t>
            </a:r>
            <a:r>
              <a:rPr lang="en-US" dirty="0"/>
              <a:t>exploit the features of TSP. </a:t>
            </a:r>
            <a:endParaRPr dirty="0"/>
          </a:p>
          <a:p>
            <a:pPr marL="228600" lvl="0" indent="-228600" algn="just" rtl="0">
              <a:lnSpc>
                <a:spcPct val="90000"/>
              </a:lnSpc>
              <a:spcBef>
                <a:spcPts val="1000"/>
              </a:spcBef>
              <a:spcAft>
                <a:spcPts val="0"/>
              </a:spcAft>
              <a:buClr>
                <a:schemeClr val="dk1"/>
              </a:buClr>
              <a:buSzPct val="100000"/>
              <a:buChar char="•"/>
            </a:pPr>
            <a:r>
              <a:rPr lang="en-US" dirty="0" smtClean="0"/>
              <a:t>We </a:t>
            </a:r>
            <a:r>
              <a:rPr lang="en-US" dirty="0"/>
              <a:t>decided to use a simple </a:t>
            </a:r>
            <a:r>
              <a:rPr lang="en-US" dirty="0" smtClean="0"/>
              <a:t>schema, </a:t>
            </a:r>
            <a:r>
              <a:rPr lang="en-US" b="1" dirty="0"/>
              <a:t>containing only nodes and </a:t>
            </a:r>
            <a:r>
              <a:rPr lang="en-US" b="1" dirty="0" smtClean="0"/>
              <a:t>edges</a:t>
            </a:r>
            <a:r>
              <a:rPr lang="en-US" dirty="0" smtClean="0"/>
              <a:t>.</a:t>
            </a:r>
            <a:endParaRPr dirty="0"/>
          </a:p>
        </p:txBody>
      </p:sp>
      <p:sp>
        <p:nvSpPr>
          <p:cNvPr id="171" name="Google Shape;1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72" name="Google Shape;172;p19"/>
          <p:cNvPicPr preferRelativeResize="0"/>
          <p:nvPr/>
        </p:nvPicPr>
        <p:blipFill rotWithShape="1">
          <a:blip r:embed="rId3">
            <a:alphaModFix/>
          </a:blip>
          <a:srcRect/>
          <a:stretch/>
        </p:blipFill>
        <p:spPr>
          <a:xfrm>
            <a:off x="7860351" y="528817"/>
            <a:ext cx="3741099" cy="5780966"/>
          </a:xfrm>
          <a:prstGeom prst="rect">
            <a:avLst/>
          </a:prstGeom>
          <a:noFill/>
          <a:ln w="9525" cap="flat" cmpd="sng">
            <a:solidFill>
              <a:schemeClr val="dk1"/>
            </a:solidFill>
            <a:prstDash val="solid"/>
            <a:round/>
            <a:headEnd type="none" w="sm" len="sm"/>
            <a:tailEnd type="none" w="sm" len="sm"/>
          </a:ln>
        </p:spPr>
      </p:pic>
      <p:cxnSp>
        <p:nvCxnSpPr>
          <p:cNvPr id="173" name="Google Shape;173;p19"/>
          <p:cNvCxnSpPr>
            <a:stCxn id="174" idx="3"/>
            <a:endCxn id="172" idx="1"/>
          </p:cNvCxnSpPr>
          <p:nvPr/>
        </p:nvCxnSpPr>
        <p:spPr>
          <a:xfrm flipV="1">
            <a:off x="6319836" y="3419300"/>
            <a:ext cx="1540515" cy="2309987"/>
          </a:xfrm>
          <a:prstGeom prst="straightConnector1">
            <a:avLst/>
          </a:prstGeom>
          <a:noFill/>
          <a:ln w="9525" cap="flat" cmpd="sng">
            <a:solidFill>
              <a:schemeClr val="dk1"/>
            </a:solidFill>
            <a:prstDash val="solid"/>
            <a:miter lim="800000"/>
            <a:headEnd type="none" w="sm" len="sm"/>
            <a:tailEnd type="triangle" w="med" len="med"/>
          </a:ln>
        </p:spPr>
      </p:cxnSp>
      <p:sp>
        <p:nvSpPr>
          <p:cNvPr id="174" name="Google Shape;174;p19"/>
          <p:cNvSpPr/>
          <p:nvPr/>
        </p:nvSpPr>
        <p:spPr>
          <a:xfrm>
            <a:off x="902133" y="5381625"/>
            <a:ext cx="5417703" cy="695324"/>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cxnSp>
        <p:nvCxnSpPr>
          <p:cNvPr id="7" name="Straight Arrow Connector 6"/>
          <p:cNvCxnSpPr>
            <a:endCxn id="183" idx="3"/>
          </p:cNvCxnSpPr>
          <p:nvPr/>
        </p:nvCxnSpPr>
        <p:spPr>
          <a:xfrm flipH="1">
            <a:off x="5955631" y="3176588"/>
            <a:ext cx="507082" cy="2266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endCxn id="182" idx="1"/>
          </p:cNvCxnSpPr>
          <p:nvPr/>
        </p:nvCxnSpPr>
        <p:spPr>
          <a:xfrm flipV="1">
            <a:off x="4752975" y="1981497"/>
            <a:ext cx="2597059" cy="609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184" idx="0"/>
          </p:cNvCxnSpPr>
          <p:nvPr/>
        </p:nvCxnSpPr>
        <p:spPr>
          <a:xfrm>
            <a:off x="4752975" y="2590800"/>
            <a:ext cx="4411134" cy="1522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Google Shape;17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TSP </a:t>
            </a:r>
            <a:r>
              <a:rPr lang="en-US" dirty="0" smtClean="0"/>
              <a:t>Subgraph </a:t>
            </a:r>
            <a:r>
              <a:rPr lang="en-US" dirty="0"/>
              <a:t>V</a:t>
            </a:r>
            <a:r>
              <a:rPr lang="en-US" dirty="0" smtClean="0"/>
              <a:t>isualization </a:t>
            </a:r>
            <a:endParaRPr dirty="0"/>
          </a:p>
        </p:txBody>
      </p:sp>
      <p:sp>
        <p:nvSpPr>
          <p:cNvPr id="180" name="Google Shape;180;p20"/>
          <p:cNvSpPr txBox="1">
            <a:spLocks noGrp="1"/>
          </p:cNvSpPr>
          <p:nvPr>
            <p:ph type="body" idx="1"/>
          </p:nvPr>
        </p:nvSpPr>
        <p:spPr>
          <a:xfrm>
            <a:off x="838200" y="1825625"/>
            <a:ext cx="5606143" cy="235575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1600" dirty="0"/>
              <a:t>We visualized a </a:t>
            </a:r>
            <a:r>
              <a:rPr lang="en-US" sz="1600" dirty="0" smtClean="0"/>
              <a:t>sampled </a:t>
            </a:r>
            <a:r>
              <a:rPr lang="en-US" sz="1600" dirty="0"/>
              <a:t>subset of </a:t>
            </a:r>
            <a:r>
              <a:rPr lang="en-US" sz="1600" b="1" dirty="0"/>
              <a:t>4000 </a:t>
            </a:r>
            <a:r>
              <a:rPr lang="en-US" sz="1600" b="1" dirty="0" smtClean="0"/>
              <a:t>edges</a:t>
            </a:r>
            <a:r>
              <a:rPr lang="en-US" sz="1600" dirty="0" smtClean="0"/>
              <a:t>. </a:t>
            </a:r>
            <a:endParaRPr sz="1600" dirty="0"/>
          </a:p>
          <a:p>
            <a:pPr marL="228600" lvl="0" indent="-228600" algn="just" rtl="0">
              <a:lnSpc>
                <a:spcPct val="90000"/>
              </a:lnSpc>
              <a:spcBef>
                <a:spcPts val="1000"/>
              </a:spcBef>
              <a:spcAft>
                <a:spcPts val="0"/>
              </a:spcAft>
              <a:buClr>
                <a:schemeClr val="dk1"/>
              </a:buClr>
              <a:buSzPct val="100000"/>
              <a:buChar char="•"/>
            </a:pPr>
            <a:r>
              <a:rPr lang="en-US" sz="1600" dirty="0"/>
              <a:t>By using </a:t>
            </a:r>
            <a:r>
              <a:rPr lang="en-US" sz="1600" b="1" dirty="0" smtClean="0"/>
              <a:t>reconstruction</a:t>
            </a:r>
            <a:r>
              <a:rPr lang="en-US" sz="1600" dirty="0" smtClean="0"/>
              <a:t> </a:t>
            </a:r>
            <a:r>
              <a:rPr lang="en-US" sz="1600" dirty="0"/>
              <a:t>and </a:t>
            </a:r>
            <a:r>
              <a:rPr lang="en-US" sz="1600" b="1" dirty="0" smtClean="0"/>
              <a:t>sampling</a:t>
            </a:r>
            <a:r>
              <a:rPr lang="en-US" sz="1600" dirty="0" smtClean="0"/>
              <a:t>, </a:t>
            </a:r>
            <a:r>
              <a:rPr lang="en-US" sz="1600" dirty="0"/>
              <a:t>we discovered that the graph consists of several </a:t>
            </a:r>
            <a:r>
              <a:rPr lang="en-US" sz="1600" b="1" u="sng" dirty="0"/>
              <a:t>smaller networks </a:t>
            </a:r>
            <a:r>
              <a:rPr lang="en-US" sz="1600" dirty="0"/>
              <a:t>of nodes </a:t>
            </a:r>
            <a:r>
              <a:rPr lang="en-US" sz="1600" dirty="0" smtClean="0"/>
              <a:t>and their neighbors</a:t>
            </a:r>
            <a:r>
              <a:rPr lang="en-US" sz="1600" dirty="0" smtClean="0"/>
              <a:t>.</a:t>
            </a:r>
            <a:endParaRPr sz="1600" dirty="0"/>
          </a:p>
          <a:p>
            <a:pPr marL="228600" lvl="0" indent="-228600" algn="just" rtl="0">
              <a:lnSpc>
                <a:spcPct val="90000"/>
              </a:lnSpc>
              <a:spcBef>
                <a:spcPts val="1000"/>
              </a:spcBef>
              <a:spcAft>
                <a:spcPts val="0"/>
              </a:spcAft>
              <a:buClr>
                <a:schemeClr val="dk1"/>
              </a:buClr>
              <a:buSzPct val="100000"/>
              <a:buChar char="•"/>
            </a:pPr>
            <a:r>
              <a:rPr lang="en-US" sz="1600" dirty="0" smtClean="0"/>
              <a:t>We used </a:t>
            </a:r>
            <a:r>
              <a:rPr lang="en-US" sz="1600" dirty="0"/>
              <a:t>the TSP </a:t>
            </a:r>
            <a:r>
              <a:rPr lang="en-US" sz="1600" dirty="0" smtClean="0"/>
              <a:t>previewer </a:t>
            </a:r>
            <a:r>
              <a:rPr lang="en-US" sz="1600" dirty="0"/>
              <a:t>and</a:t>
            </a:r>
            <a:r>
              <a:rPr lang="en-US" sz="1600" b="1" dirty="0"/>
              <a:t> visualized</a:t>
            </a:r>
            <a:r>
              <a:rPr lang="en-US" sz="1600" dirty="0"/>
              <a:t> </a:t>
            </a:r>
            <a:r>
              <a:rPr lang="en-US" sz="1600" dirty="0" smtClean="0"/>
              <a:t>the </a:t>
            </a:r>
            <a:r>
              <a:rPr lang="en-US" sz="1600" dirty="0"/>
              <a:t>subgraph</a:t>
            </a:r>
            <a:r>
              <a:rPr lang="en-US" sz="1600" dirty="0" smtClean="0"/>
              <a:t>.</a:t>
            </a:r>
          </a:p>
          <a:p>
            <a:pPr marL="685800" lvl="1" indent="-228600" algn="just">
              <a:spcBef>
                <a:spcPts val="1000"/>
              </a:spcBef>
              <a:buSzPct val="100000"/>
            </a:pPr>
            <a:r>
              <a:rPr lang="en-US" sz="1600" dirty="0" smtClean="0"/>
              <a:t>We also tried to use the reconstruction </a:t>
            </a:r>
            <a:r>
              <a:rPr lang="en-US" sz="1600" dirty="0" smtClean="0"/>
              <a:t>method for visualization </a:t>
            </a:r>
            <a:r>
              <a:rPr lang="en-US" sz="1600" dirty="0" smtClean="0"/>
              <a:t>by selecting a number of random source nodes, but the results were the same.</a:t>
            </a:r>
            <a:endParaRPr sz="1600" dirty="0"/>
          </a:p>
        </p:txBody>
      </p:sp>
      <p:sp>
        <p:nvSpPr>
          <p:cNvPr id="181" name="Google Shape;18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82" name="Google Shape;182;p20"/>
          <p:cNvPicPr preferRelativeResize="0"/>
          <p:nvPr/>
        </p:nvPicPr>
        <p:blipFill rotWithShape="1">
          <a:blip r:embed="rId3">
            <a:alphaModFix/>
          </a:blip>
          <a:srcRect/>
          <a:stretch/>
        </p:blipFill>
        <p:spPr>
          <a:xfrm>
            <a:off x="7350034" y="107346"/>
            <a:ext cx="4711895" cy="3748302"/>
          </a:xfrm>
          <a:prstGeom prst="rect">
            <a:avLst/>
          </a:prstGeom>
          <a:noFill/>
          <a:ln w="9525" cap="flat" cmpd="sng">
            <a:solidFill>
              <a:schemeClr val="dk1"/>
            </a:solidFill>
            <a:prstDash val="solid"/>
            <a:round/>
            <a:headEnd type="none" w="sm" len="sm"/>
            <a:tailEnd type="none" w="sm" len="sm"/>
          </a:ln>
        </p:spPr>
      </p:pic>
      <p:pic>
        <p:nvPicPr>
          <p:cNvPr id="183" name="Google Shape;183;p20"/>
          <p:cNvPicPr preferRelativeResize="0"/>
          <p:nvPr/>
        </p:nvPicPr>
        <p:blipFill rotWithShape="1">
          <a:blip r:embed="rId4">
            <a:alphaModFix/>
          </a:blip>
          <a:srcRect/>
          <a:stretch/>
        </p:blipFill>
        <p:spPr>
          <a:xfrm>
            <a:off x="748932" y="4293326"/>
            <a:ext cx="5206699" cy="2299063"/>
          </a:xfrm>
          <a:prstGeom prst="rect">
            <a:avLst/>
          </a:prstGeom>
          <a:noFill/>
          <a:ln w="9525" cap="flat" cmpd="sng">
            <a:solidFill>
              <a:schemeClr val="dk1"/>
            </a:solidFill>
            <a:prstDash val="solid"/>
            <a:round/>
            <a:headEnd type="none" w="sm" len="sm"/>
            <a:tailEnd type="none" w="sm" len="sm"/>
          </a:ln>
        </p:spPr>
      </p:pic>
      <p:pic>
        <p:nvPicPr>
          <p:cNvPr id="184" name="Google Shape;184;p20"/>
          <p:cNvPicPr preferRelativeResize="0"/>
          <p:nvPr/>
        </p:nvPicPr>
        <p:blipFill rotWithShape="1">
          <a:blip r:embed="rId5">
            <a:alphaModFix/>
          </a:blip>
          <a:srcRect/>
          <a:stretch/>
        </p:blipFill>
        <p:spPr>
          <a:xfrm>
            <a:off x="6609354" y="4113427"/>
            <a:ext cx="5109509" cy="2386678"/>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1535</Words>
  <Application>Microsoft Office PowerPoint</Application>
  <PresentationFormat>Widescreen</PresentationFormat>
  <Paragraphs>157</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Panama Papers Analysis through Graph Analytics and Embeddings </vt:lpstr>
      <vt:lpstr>Contents</vt:lpstr>
      <vt:lpstr>What are the Panama Papers?</vt:lpstr>
      <vt:lpstr>Approach</vt:lpstr>
      <vt:lpstr>Approach</vt:lpstr>
      <vt:lpstr>Work Outline</vt:lpstr>
      <vt:lpstr>An early example</vt:lpstr>
      <vt:lpstr>Graph Analytics: TSP </vt:lpstr>
      <vt:lpstr>TSP Subgraph Visualization </vt:lpstr>
      <vt:lpstr>TSP Graph Analytics</vt:lpstr>
      <vt:lpstr>Graph Analytics: NetworkX</vt:lpstr>
      <vt:lpstr>NetworkX Results</vt:lpstr>
      <vt:lpstr>Graph Embeddings (General) </vt:lpstr>
      <vt:lpstr>Graph Embeddings (RDFsim tuned for FD) </vt:lpstr>
      <vt:lpstr>Graph Embeddings (Examples)</vt:lpstr>
      <vt:lpstr>Examples (using RDFsim)</vt:lpstr>
      <vt:lpstr>Understanding the results</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Panama Papers Analysis through Graph Analytics and Embeddings</dc:title>
  <dc:creator>Manos Chatzakis</dc:creator>
  <cp:lastModifiedBy>Manos Chatzakis</cp:lastModifiedBy>
  <cp:revision>60</cp:revision>
  <dcterms:modified xsi:type="dcterms:W3CDTF">2022-01-07T13:21:14Z</dcterms:modified>
</cp:coreProperties>
</file>