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5.png"/><Relationship Id="rId7" Type="http://schemas.openxmlformats.org/officeDocument/2006/relationships/image" Target="../media/image34.png"/><Relationship Id="rId8"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43.png"/><Relationship Id="rId7" Type="http://schemas.openxmlformats.org/officeDocument/2006/relationships/image" Target="../media/image38.png"/><Relationship Id="rId8"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6108606" y="2547449"/>
            <a:ext cx="1568544" cy="1568544"/>
          </a:xfrm>
          <a:prstGeom prst="rect">
            <a:avLst/>
          </a:prstGeom>
          <a:noFill/>
          <a:ln>
            <a:noFill/>
          </a:ln>
        </p:spPr>
      </p:pic>
      <p:sp>
        <p:nvSpPr>
          <p:cNvPr id="90" name="Google Shape;90;p13"/>
          <p:cNvSpPr txBox="1"/>
          <p:nvPr>
            <p:ph type="ctrTitle"/>
          </p:nvPr>
        </p:nvSpPr>
        <p:spPr>
          <a:xfrm>
            <a:off x="1378067" y="390033"/>
            <a:ext cx="9144000" cy="211751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1" lang="en-US"/>
              <a:t>Panama Papers Analysis</a:t>
            </a:r>
            <a:br>
              <a:rPr lang="en-US"/>
            </a:br>
            <a:r>
              <a:rPr i="1" lang="en-US" sz="2000"/>
              <a:t>through </a:t>
            </a:r>
            <a:r>
              <a:rPr b="1" i="1" lang="en-US" sz="2000"/>
              <a:t>Graph Analytics </a:t>
            </a:r>
            <a:r>
              <a:rPr i="1" lang="en-US" sz="2000"/>
              <a:t>and </a:t>
            </a:r>
            <a:r>
              <a:rPr b="1" i="1" lang="en-US" sz="2000"/>
              <a:t>Embeddings</a:t>
            </a:r>
            <a:br>
              <a:rPr b="1" i="1" lang="en-US" sz="2000"/>
            </a:br>
            <a:endParaRPr sz="4400"/>
          </a:p>
        </p:txBody>
      </p:sp>
      <p:sp>
        <p:nvSpPr>
          <p:cNvPr id="91" name="Google Shape;91;p13"/>
          <p:cNvSpPr txBox="1"/>
          <p:nvPr>
            <p:ph idx="1" type="subTitle"/>
          </p:nvPr>
        </p:nvSpPr>
        <p:spPr>
          <a:xfrm>
            <a:off x="1526811" y="4421497"/>
            <a:ext cx="8860971" cy="34788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b="1" lang="en-US" sz="1600">
                <a:latin typeface="Calibri"/>
                <a:ea typeface="Calibri"/>
                <a:cs typeface="Calibri"/>
                <a:sym typeface="Calibri"/>
              </a:rPr>
              <a:t>cs484 - Complex Networks Dynamics</a:t>
            </a:r>
            <a:endParaRPr/>
          </a:p>
        </p:txBody>
      </p:sp>
      <p:pic>
        <p:nvPicPr>
          <p:cNvPr id="92" name="Google Shape;92;p13"/>
          <p:cNvPicPr preferRelativeResize="0"/>
          <p:nvPr/>
        </p:nvPicPr>
        <p:blipFill rotWithShape="1">
          <a:blip r:embed="rId4">
            <a:alphaModFix/>
          </a:blip>
          <a:srcRect b="0" l="0" r="0" t="0"/>
          <a:stretch/>
        </p:blipFill>
        <p:spPr>
          <a:xfrm>
            <a:off x="4613153" y="2663831"/>
            <a:ext cx="1336912" cy="1335780"/>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a:off x="3464478" y="5398754"/>
            <a:ext cx="1154663" cy="1154663"/>
          </a:xfrm>
          <a:prstGeom prst="rect">
            <a:avLst/>
          </a:prstGeom>
          <a:noFill/>
          <a:ln>
            <a:noFill/>
          </a:ln>
        </p:spPr>
      </p:pic>
      <p:pic>
        <p:nvPicPr>
          <p:cNvPr id="94" name="Google Shape;94;p13"/>
          <p:cNvPicPr preferRelativeResize="0"/>
          <p:nvPr/>
        </p:nvPicPr>
        <p:blipFill rotWithShape="1">
          <a:blip r:embed="rId6">
            <a:alphaModFix/>
          </a:blip>
          <a:srcRect b="0" l="0" r="0" t="0"/>
          <a:stretch/>
        </p:blipFill>
        <p:spPr>
          <a:xfrm>
            <a:off x="4783209" y="5593555"/>
            <a:ext cx="2333713" cy="765062"/>
          </a:xfrm>
          <a:prstGeom prst="rect">
            <a:avLst/>
          </a:prstGeom>
          <a:noFill/>
          <a:ln>
            <a:noFill/>
          </a:ln>
        </p:spPr>
      </p:pic>
      <p:pic>
        <p:nvPicPr>
          <p:cNvPr id="95" name="Google Shape;95;p13"/>
          <p:cNvPicPr preferRelativeResize="0"/>
          <p:nvPr/>
        </p:nvPicPr>
        <p:blipFill rotWithShape="1">
          <a:blip r:embed="rId7">
            <a:alphaModFix/>
          </a:blip>
          <a:srcRect b="0" l="0" r="0" t="0"/>
          <a:stretch/>
        </p:blipFill>
        <p:spPr>
          <a:xfrm>
            <a:off x="7280990" y="5476305"/>
            <a:ext cx="2497494" cy="1126474"/>
          </a:xfrm>
          <a:prstGeom prst="rect">
            <a:avLst/>
          </a:prstGeom>
          <a:noFill/>
          <a:ln>
            <a:noFill/>
          </a:ln>
        </p:spPr>
      </p:pic>
      <p:sp>
        <p:nvSpPr>
          <p:cNvPr id="96" name="Google Shape;96;p13"/>
          <p:cNvSpPr txBox="1"/>
          <p:nvPr/>
        </p:nvSpPr>
        <p:spPr>
          <a:xfrm>
            <a:off x="653813" y="5398754"/>
            <a:ext cx="191793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200" u="none" cap="none" strike="noStrike">
                <a:solidFill>
                  <a:schemeClr val="dk1"/>
                </a:solidFill>
                <a:latin typeface="Calibri"/>
                <a:ea typeface="Calibri"/>
                <a:cs typeface="Calibri"/>
                <a:sym typeface="Calibri"/>
              </a:rPr>
              <a:t>Authors</a:t>
            </a:r>
            <a:endParaRPr i="1"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Manos Chatzakis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(chatzakis@ics.forth.gr)</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Eva Chamilaki</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(evacham7@gmail.com)</a:t>
            </a:r>
            <a:endParaRPr sz="1200">
              <a:solidFill>
                <a:schemeClr val="dk1"/>
              </a:solidFill>
              <a:latin typeface="Calibri"/>
              <a:ea typeface="Calibri"/>
              <a:cs typeface="Calibri"/>
              <a:sym typeface="Calibri"/>
            </a:endParaRPr>
          </a:p>
        </p:txBody>
      </p:sp>
      <p:sp>
        <p:nvSpPr>
          <p:cNvPr id="97" name="Google Shape;97;p13"/>
          <p:cNvSpPr txBox="1"/>
          <p:nvPr/>
        </p:nvSpPr>
        <p:spPr>
          <a:xfrm>
            <a:off x="9778484" y="5745252"/>
            <a:ext cx="170429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1" lang="en-US" sz="1200">
                <a:solidFill>
                  <a:schemeClr val="dk1"/>
                </a:solidFill>
                <a:latin typeface="Calibri"/>
                <a:ea typeface="Calibri"/>
                <a:cs typeface="Calibri"/>
                <a:sym typeface="Calibri"/>
              </a:rPr>
              <a:t>Course Instructor</a:t>
            </a:r>
            <a:endParaRPr i="1" sz="1200">
              <a:solidFill>
                <a:schemeClr val="dk1"/>
              </a:solidFill>
              <a:latin typeface="Calibri"/>
              <a:ea typeface="Calibri"/>
              <a:cs typeface="Calibri"/>
              <a:sym typeface="Calibri"/>
            </a:endParaRPr>
          </a:p>
          <a:p>
            <a:pPr indent="0" lvl="0" marL="0" marR="0" rtl="0" algn="r">
              <a:spcBef>
                <a:spcPts val="0"/>
              </a:spcBef>
              <a:spcAft>
                <a:spcPts val="0"/>
              </a:spcAft>
              <a:buNone/>
            </a:pPr>
            <a:r>
              <a:rPr i="1" lang="en-US" sz="1200">
                <a:solidFill>
                  <a:schemeClr val="dk1"/>
                </a:solidFill>
                <a:latin typeface="Calibri"/>
                <a:ea typeface="Calibri"/>
                <a:cs typeface="Calibri"/>
                <a:sym typeface="Calibri"/>
              </a:rPr>
              <a:t>I.G. Tollis</a:t>
            </a:r>
            <a:endParaRPr/>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NetworkX</a:t>
            </a:r>
            <a:endParaRPr/>
          </a:p>
        </p:txBody>
      </p:sp>
      <p:sp>
        <p:nvSpPr>
          <p:cNvPr id="210" name="Google Shape;210;p22"/>
          <p:cNvSpPr txBox="1"/>
          <p:nvPr>
            <p:ph idx="1" type="body"/>
          </p:nvPr>
        </p:nvSpPr>
        <p:spPr>
          <a:xfrm>
            <a:off x="838200" y="1996037"/>
            <a:ext cx="10696575" cy="418092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NetworkX is an open source python API which was able to load the dataset completely and run the algorithms we wanted.</a:t>
            </a:r>
            <a:endParaRPr/>
          </a:p>
          <a:p>
            <a:pPr indent="-228600" lvl="1" marL="685800" rtl="0" algn="just">
              <a:lnSpc>
                <a:spcPct val="90000"/>
              </a:lnSpc>
              <a:spcBef>
                <a:spcPts val="500"/>
              </a:spcBef>
              <a:spcAft>
                <a:spcPts val="0"/>
              </a:spcAft>
              <a:buClr>
                <a:schemeClr val="dk1"/>
              </a:buClr>
              <a:buSzPts val="2400"/>
              <a:buChar char="•"/>
            </a:pPr>
            <a:r>
              <a:rPr lang="en-US"/>
              <a:t>By creating a custom python dataset parsing script.</a:t>
            </a:r>
            <a:endParaRPr/>
          </a:p>
          <a:p>
            <a:pPr indent="-228600" lvl="1" marL="685800" rtl="0" algn="just">
              <a:lnSpc>
                <a:spcPct val="90000"/>
              </a:lnSpc>
              <a:spcBef>
                <a:spcPts val="500"/>
              </a:spcBef>
              <a:spcAft>
                <a:spcPts val="0"/>
              </a:spcAft>
              <a:buClr>
                <a:schemeClr val="dk1"/>
              </a:buClr>
              <a:buSzPts val="2400"/>
              <a:buChar char="•"/>
            </a:pPr>
            <a:r>
              <a:rPr lang="en-US"/>
              <a:t>And by implementing some basic python wrappers.</a:t>
            </a:r>
            <a:endParaRPr/>
          </a:p>
          <a:p>
            <a:pPr indent="-228600" lvl="0" marL="228600" rtl="0" algn="just">
              <a:lnSpc>
                <a:spcPct val="90000"/>
              </a:lnSpc>
              <a:spcBef>
                <a:spcPts val="1000"/>
              </a:spcBef>
              <a:spcAft>
                <a:spcPts val="0"/>
              </a:spcAft>
              <a:buClr>
                <a:schemeClr val="dk1"/>
              </a:buClr>
              <a:buSzPts val="2800"/>
              <a:buChar char="•"/>
            </a:pPr>
            <a:r>
              <a:rPr lang="en-US"/>
              <a:t>We decided to use the results of NetworkX, as these results are extracted from the complete dataset and not a subset of it.</a:t>
            </a:r>
            <a:endParaRPr/>
          </a:p>
          <a:p>
            <a:pPr indent="-228600" lvl="0" marL="228600" rtl="0" algn="just">
              <a:lnSpc>
                <a:spcPct val="90000"/>
              </a:lnSpc>
              <a:spcBef>
                <a:spcPts val="1000"/>
              </a:spcBef>
              <a:spcAft>
                <a:spcPts val="0"/>
              </a:spcAft>
              <a:buClr>
                <a:schemeClr val="dk1"/>
              </a:buClr>
              <a:buSzPts val="2800"/>
              <a:buChar char="•"/>
            </a:pPr>
            <a:r>
              <a:rPr lang="en-US"/>
              <a:t>The algorithms we used were PageRank, Eigenvector Centrality, Degree Centrality and Clustering, as they are the most applicable for locating “popular” nodes is a Fraud Detection dataset.</a:t>
            </a:r>
            <a:endParaRPr/>
          </a:p>
        </p:txBody>
      </p:sp>
      <p:sp>
        <p:nvSpPr>
          <p:cNvPr id="211" name="Google Shape;21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2" name="Google Shape;212;p22"/>
          <p:cNvPicPr preferRelativeResize="0"/>
          <p:nvPr/>
        </p:nvPicPr>
        <p:blipFill rotWithShape="1">
          <a:blip r:embed="rId3">
            <a:alphaModFix/>
          </a:blip>
          <a:srcRect b="0" l="0" r="0" t="0"/>
          <a:stretch/>
        </p:blipFill>
        <p:spPr>
          <a:xfrm>
            <a:off x="9859947" y="365125"/>
            <a:ext cx="1493853" cy="14938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NetworkX Results</a:t>
            </a:r>
            <a:endParaRPr/>
          </a:p>
        </p:txBody>
      </p:sp>
      <p:sp>
        <p:nvSpPr>
          <p:cNvPr id="218" name="Google Shape;218;p23"/>
          <p:cNvSpPr txBox="1"/>
          <p:nvPr>
            <p:ph idx="1" type="body"/>
          </p:nvPr>
        </p:nvSpPr>
        <p:spPr>
          <a:xfrm>
            <a:off x="1479371" y="1690688"/>
            <a:ext cx="4204062" cy="2406741"/>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Char char="•"/>
            </a:pPr>
            <a:r>
              <a:rPr lang="en-US"/>
              <a:t>PageRank(a=0.85,it=100)</a:t>
            </a:r>
            <a:endParaRPr/>
          </a:p>
        </p:txBody>
      </p:sp>
      <p:pic>
        <p:nvPicPr>
          <p:cNvPr id="219" name="Google Shape;219;p23"/>
          <p:cNvPicPr preferRelativeResize="0"/>
          <p:nvPr/>
        </p:nvPicPr>
        <p:blipFill rotWithShape="1">
          <a:blip r:embed="rId3">
            <a:alphaModFix/>
          </a:blip>
          <a:srcRect b="0" l="0" r="0" t="0"/>
          <a:stretch/>
        </p:blipFill>
        <p:spPr>
          <a:xfrm>
            <a:off x="2026337" y="2136982"/>
            <a:ext cx="3110129" cy="1827799"/>
          </a:xfrm>
          <a:prstGeom prst="rect">
            <a:avLst/>
          </a:prstGeom>
          <a:noFill/>
          <a:ln>
            <a:noFill/>
          </a:ln>
        </p:spPr>
      </p:pic>
      <p:sp>
        <p:nvSpPr>
          <p:cNvPr id="220" name="Google Shape;220;p23"/>
          <p:cNvSpPr txBox="1"/>
          <p:nvPr/>
        </p:nvSpPr>
        <p:spPr>
          <a:xfrm>
            <a:off x="1479370" y="4097429"/>
            <a:ext cx="4204062" cy="2406741"/>
          </a:xfrm>
          <a:prstGeom prst="rect">
            <a:avLst/>
          </a:prstGeom>
          <a:noFill/>
          <a:ln>
            <a:noFill/>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Eigenvector Centrality</a:t>
            </a:r>
            <a:endParaRPr sz="2800">
              <a:solidFill>
                <a:schemeClr val="dk1"/>
              </a:solidFill>
              <a:latin typeface="Calibri"/>
              <a:ea typeface="Calibri"/>
              <a:cs typeface="Calibri"/>
              <a:sym typeface="Calibri"/>
            </a:endParaRPr>
          </a:p>
        </p:txBody>
      </p:sp>
      <p:sp>
        <p:nvSpPr>
          <p:cNvPr id="221" name="Google Shape;221;p23"/>
          <p:cNvSpPr txBox="1"/>
          <p:nvPr/>
        </p:nvSpPr>
        <p:spPr>
          <a:xfrm>
            <a:off x="6660969" y="1690688"/>
            <a:ext cx="4204062" cy="2406741"/>
          </a:xfrm>
          <a:prstGeom prst="rect">
            <a:avLst/>
          </a:prstGeom>
          <a:noFill/>
          <a:ln>
            <a:noFill/>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222" name="Google Shape;222;p23"/>
          <p:cNvSpPr txBox="1"/>
          <p:nvPr/>
        </p:nvSpPr>
        <p:spPr>
          <a:xfrm>
            <a:off x="6660969" y="4232366"/>
            <a:ext cx="4204062" cy="2406741"/>
          </a:xfrm>
          <a:prstGeom prst="rect">
            <a:avLst/>
          </a:prstGeom>
          <a:noFill/>
          <a:ln>
            <a:noFill/>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pic>
        <p:nvPicPr>
          <p:cNvPr id="223" name="Google Shape;223;p23"/>
          <p:cNvPicPr preferRelativeResize="0"/>
          <p:nvPr/>
        </p:nvPicPr>
        <p:blipFill rotWithShape="1">
          <a:blip r:embed="rId4">
            <a:alphaModFix/>
          </a:blip>
          <a:srcRect b="0" l="0" r="0" t="0"/>
          <a:stretch/>
        </p:blipFill>
        <p:spPr>
          <a:xfrm>
            <a:off x="1917959" y="4557189"/>
            <a:ext cx="3326884" cy="1757094"/>
          </a:xfrm>
          <a:prstGeom prst="rect">
            <a:avLst/>
          </a:prstGeom>
          <a:noFill/>
          <a:ln>
            <a:noFill/>
          </a:ln>
        </p:spPr>
      </p:pic>
      <p:pic>
        <p:nvPicPr>
          <p:cNvPr id="224" name="Google Shape;224;p23"/>
          <p:cNvPicPr preferRelativeResize="0"/>
          <p:nvPr/>
        </p:nvPicPr>
        <p:blipFill rotWithShape="1">
          <a:blip r:embed="rId5">
            <a:alphaModFix/>
          </a:blip>
          <a:srcRect b="0" l="0" r="0" t="0"/>
          <a:stretch/>
        </p:blipFill>
        <p:spPr>
          <a:xfrm>
            <a:off x="6822691" y="4835833"/>
            <a:ext cx="3876879" cy="1181525"/>
          </a:xfrm>
          <a:prstGeom prst="rect">
            <a:avLst/>
          </a:prstGeom>
          <a:noFill/>
          <a:ln>
            <a:noFill/>
          </a:ln>
        </p:spPr>
      </p:pic>
      <p:pic>
        <p:nvPicPr>
          <p:cNvPr id="225" name="Google Shape;225;p23"/>
          <p:cNvPicPr preferRelativeResize="0"/>
          <p:nvPr/>
        </p:nvPicPr>
        <p:blipFill rotWithShape="1">
          <a:blip r:embed="rId6">
            <a:alphaModFix/>
          </a:blip>
          <a:srcRect b="0" l="0" r="0" t="0"/>
          <a:stretch/>
        </p:blipFill>
        <p:spPr>
          <a:xfrm>
            <a:off x="6584667" y="2136982"/>
            <a:ext cx="4352926" cy="1808818"/>
          </a:xfrm>
          <a:prstGeom prst="rect">
            <a:avLst/>
          </a:prstGeom>
          <a:noFill/>
          <a:ln>
            <a:noFill/>
          </a:ln>
        </p:spPr>
      </p:pic>
      <p:sp>
        <p:nvSpPr>
          <p:cNvPr id="226" name="Google Shape;2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Graph Embeddings (General) </a:t>
            </a:r>
            <a:endParaRPr/>
          </a:p>
        </p:txBody>
      </p:sp>
      <p:sp>
        <p:nvSpPr>
          <p:cNvPr id="232" name="Google Shape;232;p24"/>
          <p:cNvSpPr txBox="1"/>
          <p:nvPr>
            <p:ph idx="1" type="body"/>
          </p:nvPr>
        </p:nvSpPr>
        <p:spPr>
          <a:xfrm>
            <a:off x="838200" y="1530035"/>
            <a:ext cx="6404572" cy="467408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Char char="•"/>
            </a:pPr>
            <a:r>
              <a:rPr lang="en-US" sz="1800"/>
              <a:t>Embeddings are vector representations of words.</a:t>
            </a:r>
            <a:endParaRPr sz="1800"/>
          </a:p>
          <a:p>
            <a:pPr indent="-228600" lvl="0" marL="228600" rtl="0" algn="just">
              <a:lnSpc>
                <a:spcPct val="90000"/>
              </a:lnSpc>
              <a:spcBef>
                <a:spcPts val="1000"/>
              </a:spcBef>
              <a:spcAft>
                <a:spcPts val="0"/>
              </a:spcAft>
              <a:buClr>
                <a:schemeClr val="dk1"/>
              </a:buClr>
              <a:buSzPts val="1800"/>
              <a:buChar char="•"/>
            </a:pPr>
            <a:r>
              <a:rPr lang="en-US" sz="1800"/>
              <a:t>There are many libraries for embedding creation, which exploit pre-trained neural networks. For our work we used word2vec. These libraries try to group the words based on their semantic meaning. This means that based on the input, </a:t>
            </a:r>
            <a:r>
              <a:rPr b="1" lang="en-US" sz="1800"/>
              <a:t>words that have similar meaning will also have closer vectors</a:t>
            </a:r>
            <a:r>
              <a:rPr lang="en-US" sz="1800"/>
              <a:t>.</a:t>
            </a:r>
            <a:endParaRPr/>
          </a:p>
          <a:p>
            <a:pPr indent="-228600" lvl="0" marL="228600" rtl="0" algn="just">
              <a:lnSpc>
                <a:spcPct val="90000"/>
              </a:lnSpc>
              <a:spcBef>
                <a:spcPts val="1000"/>
              </a:spcBef>
              <a:spcAft>
                <a:spcPts val="0"/>
              </a:spcAft>
              <a:buClr>
                <a:schemeClr val="dk1"/>
              </a:buClr>
              <a:buSzPts val="1800"/>
              <a:buChar char="•"/>
            </a:pPr>
            <a:r>
              <a:rPr lang="en-US" sz="1800"/>
              <a:t>The idea is to transform the graph into text corpus, by representing it as triples of the form (“node” “link” “node”). This will results in a vector for each node, and </a:t>
            </a:r>
            <a:r>
              <a:rPr b="1" lang="en-US" sz="1800"/>
              <a:t>nodes that share many same information will have closer vectors too</a:t>
            </a:r>
            <a:r>
              <a:rPr lang="en-US" sz="1800"/>
              <a:t> (but these two nodes are not necessarily directly connected).</a:t>
            </a:r>
            <a:endParaRPr/>
          </a:p>
          <a:p>
            <a:pPr indent="-228600" lvl="1" marL="685800" rtl="0" algn="just">
              <a:lnSpc>
                <a:spcPct val="90000"/>
              </a:lnSpc>
              <a:spcBef>
                <a:spcPts val="500"/>
              </a:spcBef>
              <a:spcAft>
                <a:spcPts val="0"/>
              </a:spcAft>
              <a:buClr>
                <a:schemeClr val="dk1"/>
              </a:buClr>
              <a:buSzPts val="1800"/>
              <a:buChar char="•"/>
            </a:pPr>
            <a:r>
              <a:rPr lang="en-US" sz="1800"/>
              <a:t>For example, two offshores that have many things in common, eg. People, intermediaries etc. will have closer vectors.</a:t>
            </a:r>
            <a:endParaRPr/>
          </a:p>
          <a:p>
            <a:pPr indent="-228600" lvl="0" marL="228600" rtl="0" algn="just">
              <a:lnSpc>
                <a:spcPct val="90000"/>
              </a:lnSpc>
              <a:spcBef>
                <a:spcPts val="1000"/>
              </a:spcBef>
              <a:spcAft>
                <a:spcPts val="0"/>
              </a:spcAft>
              <a:buClr>
                <a:schemeClr val="dk1"/>
              </a:buClr>
              <a:buSzPts val="1800"/>
              <a:buChar char="•"/>
            </a:pPr>
            <a:r>
              <a:rPr lang="en-US" sz="1800"/>
              <a:t>This way, we can make operations like similarity search i.e. “give me the first top-K” similar nodes of the node N. </a:t>
            </a:r>
            <a:endParaRPr/>
          </a:p>
        </p:txBody>
      </p:sp>
      <p:pic>
        <p:nvPicPr>
          <p:cNvPr id="233" name="Google Shape;233;p24"/>
          <p:cNvPicPr preferRelativeResize="0"/>
          <p:nvPr/>
        </p:nvPicPr>
        <p:blipFill rotWithShape="1">
          <a:blip r:embed="rId3">
            <a:alphaModFix/>
          </a:blip>
          <a:srcRect b="0" l="0" r="0" t="0"/>
          <a:stretch/>
        </p:blipFill>
        <p:spPr>
          <a:xfrm>
            <a:off x="7505568" y="3731277"/>
            <a:ext cx="4221612" cy="2225393"/>
          </a:xfrm>
          <a:prstGeom prst="rect">
            <a:avLst/>
          </a:prstGeom>
          <a:noFill/>
          <a:ln>
            <a:noFill/>
          </a:ln>
        </p:spPr>
      </p:pic>
      <p:pic>
        <p:nvPicPr>
          <p:cNvPr id="234" name="Google Shape;234;p24"/>
          <p:cNvPicPr preferRelativeResize="0"/>
          <p:nvPr/>
        </p:nvPicPr>
        <p:blipFill rotWithShape="1">
          <a:blip r:embed="rId4">
            <a:alphaModFix/>
          </a:blip>
          <a:srcRect b="0" l="0" r="0" t="0"/>
          <a:stretch/>
        </p:blipFill>
        <p:spPr>
          <a:xfrm>
            <a:off x="7505568" y="1690688"/>
            <a:ext cx="4372579" cy="1663902"/>
          </a:xfrm>
          <a:prstGeom prst="rect">
            <a:avLst/>
          </a:prstGeom>
          <a:noFill/>
          <a:ln>
            <a:noFill/>
          </a:ln>
        </p:spPr>
      </p:pic>
      <p:sp>
        <p:nvSpPr>
          <p:cNvPr id="235" name="Google Shape;2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5"/>
          <p:cNvPicPr preferRelativeResize="0"/>
          <p:nvPr/>
        </p:nvPicPr>
        <p:blipFill rotWithShape="1">
          <a:blip r:embed="rId3">
            <a:alphaModFix/>
          </a:blip>
          <a:srcRect b="0" l="0" r="0" t="0"/>
          <a:stretch/>
        </p:blipFill>
        <p:spPr>
          <a:xfrm>
            <a:off x="9867900" y="4842403"/>
            <a:ext cx="2197405" cy="1659418"/>
          </a:xfrm>
          <a:prstGeom prst="rect">
            <a:avLst/>
          </a:prstGeom>
          <a:noFill/>
          <a:ln>
            <a:noFill/>
          </a:ln>
        </p:spPr>
      </p:pic>
      <p:pic>
        <p:nvPicPr>
          <p:cNvPr id="241" name="Google Shape;241;p25"/>
          <p:cNvPicPr preferRelativeResize="0"/>
          <p:nvPr/>
        </p:nvPicPr>
        <p:blipFill rotWithShape="1">
          <a:blip r:embed="rId4">
            <a:alphaModFix/>
          </a:blip>
          <a:srcRect b="0" l="0" r="0" t="0"/>
          <a:stretch/>
        </p:blipFill>
        <p:spPr>
          <a:xfrm>
            <a:off x="6933095" y="2648056"/>
            <a:ext cx="2310117" cy="1042581"/>
          </a:xfrm>
          <a:prstGeom prst="rect">
            <a:avLst/>
          </a:prstGeom>
          <a:noFill/>
          <a:ln cap="flat" cmpd="sng" w="9525">
            <a:solidFill>
              <a:schemeClr val="dk1"/>
            </a:solidFill>
            <a:prstDash val="solid"/>
            <a:round/>
            <a:headEnd len="sm" w="sm" type="none"/>
            <a:tailEnd len="sm" w="sm" type="none"/>
          </a:ln>
        </p:spPr>
      </p:pic>
      <p:pic>
        <p:nvPicPr>
          <p:cNvPr id="242" name="Google Shape;242;p25"/>
          <p:cNvPicPr preferRelativeResize="0"/>
          <p:nvPr/>
        </p:nvPicPr>
        <p:blipFill rotWithShape="1">
          <a:blip r:embed="rId5">
            <a:alphaModFix/>
          </a:blip>
          <a:srcRect b="0" l="0" r="0" t="0"/>
          <a:stretch/>
        </p:blipFill>
        <p:spPr>
          <a:xfrm>
            <a:off x="10379297" y="1495232"/>
            <a:ext cx="1542483" cy="1299122"/>
          </a:xfrm>
          <a:prstGeom prst="rect">
            <a:avLst/>
          </a:prstGeom>
          <a:noFill/>
          <a:ln>
            <a:noFill/>
          </a:ln>
        </p:spPr>
      </p:pic>
      <p:sp>
        <p:nvSpPr>
          <p:cNvPr id="243" name="Google Shape;24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Graph Embeddings (RDFsim with FD) </a:t>
            </a:r>
            <a:endParaRPr/>
          </a:p>
        </p:txBody>
      </p:sp>
      <p:sp>
        <p:nvSpPr>
          <p:cNvPr id="244" name="Google Shape;244;p25"/>
          <p:cNvSpPr txBox="1"/>
          <p:nvPr>
            <p:ph idx="1" type="body"/>
          </p:nvPr>
        </p:nvSpPr>
        <p:spPr>
          <a:xfrm>
            <a:off x="838198" y="1825625"/>
            <a:ext cx="4747789"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lang="en-US"/>
              <a:t>By calculating all the similar nodes of every node, we can create a </a:t>
            </a:r>
            <a:r>
              <a:rPr b="1" lang="en-US"/>
              <a:t>graph database of node embeddings</a:t>
            </a:r>
            <a:r>
              <a:rPr lang="en-US"/>
              <a:t>, and </a:t>
            </a:r>
            <a:r>
              <a:rPr b="1" lang="en-US"/>
              <a:t>create similarity networks of the nodes</a:t>
            </a:r>
            <a:r>
              <a:rPr lang="en-US"/>
              <a:t> by exploiting some open source tools, like </a:t>
            </a:r>
            <a:r>
              <a:rPr b="1" lang="en-US"/>
              <a:t>RDFsim</a:t>
            </a:r>
            <a:r>
              <a:rPr lang="en-US"/>
              <a:t>.</a:t>
            </a:r>
            <a:endParaRPr/>
          </a:p>
          <a:p>
            <a:pPr indent="-228600" lvl="0" marL="228600" rtl="0" algn="just">
              <a:lnSpc>
                <a:spcPct val="90000"/>
              </a:lnSpc>
              <a:spcBef>
                <a:spcPts val="1000"/>
              </a:spcBef>
              <a:spcAft>
                <a:spcPts val="0"/>
              </a:spcAft>
              <a:buClr>
                <a:schemeClr val="dk1"/>
              </a:buClr>
              <a:buSzPct val="100000"/>
              <a:buChar char="•"/>
            </a:pPr>
            <a:r>
              <a:rPr lang="en-US"/>
              <a:t>RDFsim is a search engine which is able to use embedding datasets (like the database we described) in order to create graph similarity networks. Although it is designed for knowledge graphs, we managed to </a:t>
            </a:r>
            <a:r>
              <a:rPr b="1" lang="en-US"/>
              <a:t>port the Fraud Detection graph </a:t>
            </a:r>
            <a:r>
              <a:rPr lang="en-US"/>
              <a:t>data easily. </a:t>
            </a:r>
            <a:endParaRPr/>
          </a:p>
          <a:p>
            <a:pPr indent="-228600" lvl="0" marL="228600" rtl="0" algn="just">
              <a:lnSpc>
                <a:spcPct val="90000"/>
              </a:lnSpc>
              <a:spcBef>
                <a:spcPts val="1000"/>
              </a:spcBef>
              <a:spcAft>
                <a:spcPts val="0"/>
              </a:spcAft>
              <a:buClr>
                <a:schemeClr val="dk1"/>
              </a:buClr>
              <a:buSzPct val="100000"/>
              <a:buChar char="•"/>
            </a:pPr>
            <a:r>
              <a:rPr lang="en-US"/>
              <a:t>This way we can use the search engine features of RDFsim (i.e. search for a specific node of the graph) and </a:t>
            </a:r>
            <a:r>
              <a:rPr b="1" lang="en-US"/>
              <a:t>create the similarity network for any node we want</a:t>
            </a:r>
            <a:r>
              <a:rPr lang="en-US"/>
              <a:t>.</a:t>
            </a:r>
            <a:endParaRPr/>
          </a:p>
        </p:txBody>
      </p:sp>
      <p:sp>
        <p:nvSpPr>
          <p:cNvPr id="245" name="Google Shape;245;p25"/>
          <p:cNvSpPr/>
          <p:nvPr/>
        </p:nvSpPr>
        <p:spPr>
          <a:xfrm>
            <a:off x="5719383" y="2488065"/>
            <a:ext cx="968351" cy="1443922"/>
          </a:xfrm>
          <a:prstGeom prst="can">
            <a:avLst>
              <a:gd fmla="val 25000"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Dataset</a:t>
            </a:r>
            <a:endParaRPr b="1" sz="1600">
              <a:solidFill>
                <a:schemeClr val="dk1"/>
              </a:solidFill>
              <a:latin typeface="Calibri"/>
              <a:ea typeface="Calibri"/>
              <a:cs typeface="Calibri"/>
              <a:sym typeface="Calibri"/>
            </a:endParaRPr>
          </a:p>
        </p:txBody>
      </p:sp>
      <p:sp>
        <p:nvSpPr>
          <p:cNvPr id="246" name="Google Shape;246;p25"/>
          <p:cNvSpPr txBox="1"/>
          <p:nvPr/>
        </p:nvSpPr>
        <p:spPr>
          <a:xfrm>
            <a:off x="6935326" y="1780692"/>
            <a:ext cx="2307886" cy="7848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u="sng">
                <a:solidFill>
                  <a:schemeClr val="dk1"/>
                </a:solidFill>
                <a:latin typeface="Calibri"/>
                <a:ea typeface="Calibri"/>
                <a:cs typeface="Calibri"/>
                <a:sym typeface="Calibri"/>
              </a:rPr>
              <a:t>Text Corpus</a:t>
            </a:r>
            <a:endParaRPr/>
          </a:p>
          <a:p>
            <a:pPr indent="0" lvl="0" marL="0" marR="0" rtl="0" algn="ctr">
              <a:spcBef>
                <a:spcPts val="0"/>
              </a:spcBef>
              <a:spcAft>
                <a:spcPts val="0"/>
              </a:spcAft>
              <a:buNone/>
            </a:pPr>
            <a:r>
              <a:rPr lang="en-US" sz="900">
                <a:solidFill>
                  <a:schemeClr val="dk1"/>
                </a:solidFill>
                <a:latin typeface="Calibri"/>
                <a:ea typeface="Calibri"/>
                <a:cs typeface="Calibri"/>
                <a:sym typeface="Calibri"/>
              </a:rPr>
              <a:t>1.&lt;nodeName&gt; &lt;linkType&gt; &lt;nodeName&gt;</a:t>
            </a:r>
            <a:endParaRPr/>
          </a:p>
          <a:p>
            <a:pPr indent="0" lvl="0" marL="0" marR="0" rtl="0" algn="ctr">
              <a:spcBef>
                <a:spcPts val="0"/>
              </a:spcBef>
              <a:spcAft>
                <a:spcPts val="0"/>
              </a:spcAft>
              <a:buNone/>
            </a:pPr>
            <a:r>
              <a:rPr lang="en-US" sz="900">
                <a:solidFill>
                  <a:schemeClr val="dk1"/>
                </a:solidFill>
                <a:latin typeface="Calibri"/>
                <a:ea typeface="Calibri"/>
                <a:cs typeface="Calibri"/>
                <a:sym typeface="Calibri"/>
              </a:rPr>
              <a:t>2.&lt;nodeName&gt; &lt;linkType&gt; &lt;nodeName&gt;</a:t>
            </a:r>
            <a:endParaRPr/>
          </a:p>
          <a:p>
            <a:pPr indent="0" lvl="0" marL="0" marR="0" rtl="0" algn="ctr">
              <a:spcBef>
                <a:spcPts val="0"/>
              </a:spcBef>
              <a:spcAft>
                <a:spcPts val="0"/>
              </a:spcAft>
              <a:buNone/>
            </a:pPr>
            <a:r>
              <a:rPr lang="en-US" sz="900">
                <a:solidFill>
                  <a:schemeClr val="dk1"/>
                </a:solidFill>
                <a:latin typeface="Calibri"/>
                <a:ea typeface="Calibri"/>
                <a:cs typeface="Calibri"/>
                <a:sym typeface="Calibri"/>
              </a:rPr>
              <a:t>3.&lt;nodeName&gt; &lt;linkType&gt; &lt;nodeName&gt;</a:t>
            </a:r>
            <a:endParaRPr/>
          </a:p>
          <a:p>
            <a:pPr indent="0" lvl="0" marL="0" marR="0" rtl="0" algn="ctr">
              <a:spcBef>
                <a:spcPts val="0"/>
              </a:spcBef>
              <a:spcAft>
                <a:spcPts val="0"/>
              </a:spcAft>
              <a:buNone/>
            </a:pPr>
            <a:r>
              <a:rPr lang="en-US" sz="900">
                <a:solidFill>
                  <a:schemeClr val="dk1"/>
                </a:solidFill>
                <a:latin typeface="Calibri"/>
                <a:ea typeface="Calibri"/>
                <a:cs typeface="Calibri"/>
                <a:sym typeface="Calibri"/>
              </a:rPr>
              <a:t>…..</a:t>
            </a:r>
            <a:endParaRPr/>
          </a:p>
        </p:txBody>
      </p:sp>
      <p:cxnSp>
        <p:nvCxnSpPr>
          <p:cNvPr id="247" name="Google Shape;247;p25"/>
          <p:cNvCxnSpPr>
            <a:stCxn id="245" idx="4"/>
            <a:endCxn id="246" idx="1"/>
          </p:cNvCxnSpPr>
          <p:nvPr/>
        </p:nvCxnSpPr>
        <p:spPr>
          <a:xfrm flipH="1" rot="10800000">
            <a:off x="6687734" y="2173226"/>
            <a:ext cx="247500" cy="1036800"/>
          </a:xfrm>
          <a:prstGeom prst="straightConnector1">
            <a:avLst/>
          </a:prstGeom>
          <a:noFill/>
          <a:ln cap="flat" cmpd="sng" w="9525">
            <a:solidFill>
              <a:schemeClr val="dk1"/>
            </a:solidFill>
            <a:prstDash val="solid"/>
            <a:miter lim="800000"/>
            <a:headEnd len="sm" w="sm" type="none"/>
            <a:tailEnd len="med" w="med" type="triangle"/>
          </a:ln>
        </p:spPr>
      </p:cxnSp>
      <p:cxnSp>
        <p:nvCxnSpPr>
          <p:cNvPr id="248" name="Google Shape;248;p25"/>
          <p:cNvCxnSpPr>
            <a:stCxn id="246" idx="3"/>
          </p:cNvCxnSpPr>
          <p:nvPr/>
        </p:nvCxnSpPr>
        <p:spPr>
          <a:xfrm flipH="1" rot="10800000">
            <a:off x="9243212" y="2134707"/>
            <a:ext cx="1367700" cy="38400"/>
          </a:xfrm>
          <a:prstGeom prst="straightConnector1">
            <a:avLst/>
          </a:prstGeom>
          <a:noFill/>
          <a:ln cap="flat" cmpd="sng" w="9525">
            <a:solidFill>
              <a:schemeClr val="dk1"/>
            </a:solidFill>
            <a:prstDash val="solid"/>
            <a:miter lim="800000"/>
            <a:headEnd len="sm" w="sm" type="none"/>
            <a:tailEnd len="med" w="med" type="triangle"/>
          </a:ln>
        </p:spPr>
      </p:cxnSp>
      <p:sp>
        <p:nvSpPr>
          <p:cNvPr id="249" name="Google Shape;249;p25"/>
          <p:cNvSpPr/>
          <p:nvPr/>
        </p:nvSpPr>
        <p:spPr>
          <a:xfrm>
            <a:off x="9400013" y="1799928"/>
            <a:ext cx="889000" cy="707886"/>
          </a:xfrm>
          <a:prstGeom prst="rect">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word2vec</a:t>
            </a:r>
            <a:endParaRPr b="1" sz="1100">
              <a:solidFill>
                <a:schemeClr val="dk1"/>
              </a:solidFill>
              <a:latin typeface="Calibri"/>
              <a:ea typeface="Calibri"/>
              <a:cs typeface="Calibri"/>
              <a:sym typeface="Calibri"/>
            </a:endParaRPr>
          </a:p>
        </p:txBody>
      </p:sp>
      <p:sp>
        <p:nvSpPr>
          <p:cNvPr id="250" name="Google Shape;250;p25"/>
          <p:cNvSpPr/>
          <p:nvPr/>
        </p:nvSpPr>
        <p:spPr>
          <a:xfrm>
            <a:off x="9985093" y="1295642"/>
            <a:ext cx="1101798" cy="154588"/>
          </a:xfrm>
          <a:prstGeom prst="rect">
            <a:avLst/>
          </a:prstGeom>
          <a:solidFill>
            <a:srgbClr val="D0CEC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accelonic</a:t>
            </a:r>
            <a:endParaRPr sz="2800">
              <a:solidFill>
                <a:schemeClr val="dk1"/>
              </a:solidFill>
              <a:latin typeface="Calibri"/>
              <a:ea typeface="Calibri"/>
              <a:cs typeface="Calibri"/>
              <a:sym typeface="Calibri"/>
            </a:endParaRPr>
          </a:p>
        </p:txBody>
      </p:sp>
      <p:sp>
        <p:nvSpPr>
          <p:cNvPr id="251" name="Google Shape;251;p25"/>
          <p:cNvSpPr/>
          <p:nvPr/>
        </p:nvSpPr>
        <p:spPr>
          <a:xfrm>
            <a:off x="11040387" y="1089169"/>
            <a:ext cx="1101798" cy="154588"/>
          </a:xfrm>
          <a:prstGeom prst="rect">
            <a:avLst/>
          </a:prstGeom>
          <a:solidFill>
            <a:srgbClr val="D0CEC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orion</a:t>
            </a:r>
            <a:endParaRPr sz="2800">
              <a:solidFill>
                <a:schemeClr val="dk1"/>
              </a:solidFill>
              <a:latin typeface="Calibri"/>
              <a:ea typeface="Calibri"/>
              <a:cs typeface="Calibri"/>
              <a:sym typeface="Calibri"/>
            </a:endParaRPr>
          </a:p>
        </p:txBody>
      </p:sp>
      <p:cxnSp>
        <p:nvCxnSpPr>
          <p:cNvPr id="252" name="Google Shape;252;p25"/>
          <p:cNvCxnSpPr>
            <a:endCxn id="250" idx="2"/>
          </p:cNvCxnSpPr>
          <p:nvPr/>
        </p:nvCxnSpPr>
        <p:spPr>
          <a:xfrm rot="10800000">
            <a:off x="10535992" y="1450230"/>
            <a:ext cx="481200" cy="892800"/>
          </a:xfrm>
          <a:prstGeom prst="straightConnector1">
            <a:avLst/>
          </a:prstGeom>
          <a:noFill/>
          <a:ln cap="flat" cmpd="sng" w="9525">
            <a:solidFill>
              <a:schemeClr val="dk1"/>
            </a:solidFill>
            <a:prstDash val="solid"/>
            <a:miter lim="800000"/>
            <a:headEnd len="sm" w="sm" type="none"/>
            <a:tailEnd len="med" w="med" type="triangle"/>
          </a:ln>
        </p:spPr>
      </p:cxnSp>
      <p:cxnSp>
        <p:nvCxnSpPr>
          <p:cNvPr id="253" name="Google Shape;253;p25"/>
          <p:cNvCxnSpPr>
            <a:endCxn id="251" idx="2"/>
          </p:cNvCxnSpPr>
          <p:nvPr/>
        </p:nvCxnSpPr>
        <p:spPr>
          <a:xfrm flipH="1" rot="10800000">
            <a:off x="11017386" y="1243757"/>
            <a:ext cx="573900" cy="1099500"/>
          </a:xfrm>
          <a:prstGeom prst="straightConnector1">
            <a:avLst/>
          </a:prstGeom>
          <a:noFill/>
          <a:ln cap="flat" cmpd="sng" w="9525">
            <a:solidFill>
              <a:schemeClr val="dk1"/>
            </a:solidFill>
            <a:prstDash val="solid"/>
            <a:miter lim="800000"/>
            <a:headEnd len="sm" w="sm" type="none"/>
            <a:tailEnd len="med" w="med" type="triangle"/>
          </a:ln>
        </p:spPr>
      </p:cxnSp>
      <p:cxnSp>
        <p:nvCxnSpPr>
          <p:cNvPr id="254" name="Google Shape;254;p25"/>
          <p:cNvCxnSpPr/>
          <p:nvPr/>
        </p:nvCxnSpPr>
        <p:spPr>
          <a:xfrm>
            <a:off x="11150538" y="2386774"/>
            <a:ext cx="5142" cy="1324166"/>
          </a:xfrm>
          <a:prstGeom prst="straightConnector1">
            <a:avLst/>
          </a:prstGeom>
          <a:noFill/>
          <a:ln cap="flat" cmpd="sng" w="9525">
            <a:solidFill>
              <a:schemeClr val="dk1"/>
            </a:solidFill>
            <a:prstDash val="solid"/>
            <a:miter lim="800000"/>
            <a:headEnd len="sm" w="sm" type="none"/>
            <a:tailEnd len="med" w="med" type="triangle"/>
          </a:ln>
        </p:spPr>
      </p:cxnSp>
      <p:sp>
        <p:nvSpPr>
          <p:cNvPr id="255" name="Google Shape;255;p25"/>
          <p:cNvSpPr/>
          <p:nvPr/>
        </p:nvSpPr>
        <p:spPr>
          <a:xfrm>
            <a:off x="10702286" y="2768482"/>
            <a:ext cx="889000" cy="707886"/>
          </a:xfrm>
          <a:prstGeom prst="rect">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Produce RDFsim dataset</a:t>
            </a:r>
            <a:endParaRPr b="1" sz="1100">
              <a:solidFill>
                <a:schemeClr val="dk1"/>
              </a:solidFill>
              <a:latin typeface="Calibri"/>
              <a:ea typeface="Calibri"/>
              <a:cs typeface="Calibri"/>
              <a:sym typeface="Calibri"/>
            </a:endParaRPr>
          </a:p>
        </p:txBody>
      </p:sp>
      <p:sp>
        <p:nvSpPr>
          <p:cNvPr id="256" name="Google Shape;256;p25"/>
          <p:cNvSpPr/>
          <p:nvPr/>
        </p:nvSpPr>
        <p:spPr>
          <a:xfrm>
            <a:off x="10702286" y="3717302"/>
            <a:ext cx="948693" cy="1138146"/>
          </a:xfrm>
          <a:prstGeom prst="can">
            <a:avLst>
              <a:gd fmla="val 25000"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Calibri"/>
                <a:ea typeface="Calibri"/>
                <a:cs typeface="Calibri"/>
                <a:sym typeface="Calibri"/>
              </a:rPr>
              <a:t>RDFsim</a:t>
            </a:r>
            <a:endParaRPr/>
          </a:p>
          <a:p>
            <a:pPr indent="0" lvl="0" marL="0" marR="0" rtl="0" algn="ctr">
              <a:spcBef>
                <a:spcPts val="0"/>
              </a:spcBef>
              <a:spcAft>
                <a:spcPts val="0"/>
              </a:spcAft>
              <a:buNone/>
            </a:pPr>
            <a:r>
              <a:rPr b="1" lang="en-US" sz="1100">
                <a:solidFill>
                  <a:schemeClr val="dk1"/>
                </a:solidFill>
                <a:latin typeface="Calibri"/>
                <a:ea typeface="Calibri"/>
                <a:cs typeface="Calibri"/>
                <a:sym typeface="Calibri"/>
              </a:rPr>
              <a:t>Embeddings</a:t>
            </a:r>
            <a:endParaRPr/>
          </a:p>
          <a:p>
            <a:pPr indent="0" lvl="0" marL="0" marR="0" rtl="0" algn="ctr">
              <a:spcBef>
                <a:spcPts val="0"/>
              </a:spcBef>
              <a:spcAft>
                <a:spcPts val="0"/>
              </a:spcAft>
              <a:buNone/>
            </a:pPr>
            <a:r>
              <a:rPr b="1" lang="en-US" sz="1100">
                <a:solidFill>
                  <a:schemeClr val="dk1"/>
                </a:solidFill>
                <a:latin typeface="Calibri"/>
                <a:ea typeface="Calibri"/>
                <a:cs typeface="Calibri"/>
                <a:sym typeface="Calibri"/>
              </a:rPr>
              <a:t>database</a:t>
            </a:r>
            <a:endParaRPr b="1" sz="1100">
              <a:solidFill>
                <a:schemeClr val="dk1"/>
              </a:solidFill>
              <a:latin typeface="Calibri"/>
              <a:ea typeface="Calibri"/>
              <a:cs typeface="Calibri"/>
              <a:sym typeface="Calibri"/>
            </a:endParaRPr>
          </a:p>
        </p:txBody>
      </p:sp>
      <p:cxnSp>
        <p:nvCxnSpPr>
          <p:cNvPr id="257" name="Google Shape;257;p25"/>
          <p:cNvCxnSpPr>
            <a:stCxn id="256" idx="2"/>
            <a:endCxn id="241" idx="3"/>
          </p:cNvCxnSpPr>
          <p:nvPr/>
        </p:nvCxnSpPr>
        <p:spPr>
          <a:xfrm rot="10800000">
            <a:off x="9243086" y="3169475"/>
            <a:ext cx="1459200" cy="1116900"/>
          </a:xfrm>
          <a:prstGeom prst="straightConnector1">
            <a:avLst/>
          </a:prstGeom>
          <a:noFill/>
          <a:ln cap="flat" cmpd="sng" w="9525">
            <a:solidFill>
              <a:schemeClr val="dk1"/>
            </a:solidFill>
            <a:prstDash val="solid"/>
            <a:miter lim="800000"/>
            <a:headEnd len="sm" w="sm" type="none"/>
            <a:tailEnd len="med" w="med" type="triangle"/>
          </a:ln>
        </p:spPr>
      </p:cxnSp>
      <p:pic>
        <p:nvPicPr>
          <p:cNvPr id="258" name="Google Shape;258;p25"/>
          <p:cNvPicPr preferRelativeResize="0"/>
          <p:nvPr/>
        </p:nvPicPr>
        <p:blipFill rotWithShape="1">
          <a:blip r:embed="rId6">
            <a:alphaModFix/>
          </a:blip>
          <a:srcRect b="0" l="0" r="0" t="0"/>
          <a:stretch/>
        </p:blipFill>
        <p:spPr>
          <a:xfrm>
            <a:off x="6933095" y="3811426"/>
            <a:ext cx="2310117" cy="1328976"/>
          </a:xfrm>
          <a:prstGeom prst="rect">
            <a:avLst/>
          </a:prstGeom>
          <a:noFill/>
          <a:ln cap="flat" cmpd="sng" w="9525">
            <a:solidFill>
              <a:schemeClr val="dk1"/>
            </a:solidFill>
            <a:prstDash val="solid"/>
            <a:round/>
            <a:headEnd len="sm" w="sm" type="none"/>
            <a:tailEnd len="sm" w="sm" type="none"/>
          </a:ln>
        </p:spPr>
      </p:pic>
      <p:cxnSp>
        <p:nvCxnSpPr>
          <p:cNvPr id="259" name="Google Shape;259;p25"/>
          <p:cNvCxnSpPr>
            <a:stCxn id="256" idx="2"/>
            <a:endCxn id="258" idx="3"/>
          </p:cNvCxnSpPr>
          <p:nvPr/>
        </p:nvCxnSpPr>
        <p:spPr>
          <a:xfrm flipH="1">
            <a:off x="9243086" y="4286375"/>
            <a:ext cx="1459200" cy="189600"/>
          </a:xfrm>
          <a:prstGeom prst="straightConnector1">
            <a:avLst/>
          </a:prstGeom>
          <a:noFill/>
          <a:ln cap="flat" cmpd="sng" w="9525">
            <a:solidFill>
              <a:schemeClr val="dk1"/>
            </a:solidFill>
            <a:prstDash val="solid"/>
            <a:miter lim="800000"/>
            <a:headEnd len="sm" w="sm" type="none"/>
            <a:tailEnd len="med" w="med" type="triangle"/>
          </a:ln>
        </p:spPr>
      </p:cxnSp>
      <p:pic>
        <p:nvPicPr>
          <p:cNvPr id="260" name="Google Shape;260;p25"/>
          <p:cNvPicPr preferRelativeResize="0"/>
          <p:nvPr/>
        </p:nvPicPr>
        <p:blipFill rotWithShape="1">
          <a:blip r:embed="rId7">
            <a:alphaModFix/>
          </a:blip>
          <a:srcRect b="0" l="0" r="0" t="0"/>
          <a:stretch/>
        </p:blipFill>
        <p:spPr>
          <a:xfrm>
            <a:off x="5557952" y="5244526"/>
            <a:ext cx="1805413" cy="1415341"/>
          </a:xfrm>
          <a:prstGeom prst="rect">
            <a:avLst/>
          </a:prstGeom>
          <a:noFill/>
          <a:ln>
            <a:noFill/>
          </a:ln>
        </p:spPr>
      </p:pic>
      <p:pic>
        <p:nvPicPr>
          <p:cNvPr id="261" name="Google Shape;261;p25"/>
          <p:cNvPicPr preferRelativeResize="0"/>
          <p:nvPr/>
        </p:nvPicPr>
        <p:blipFill rotWithShape="1">
          <a:blip r:embed="rId8">
            <a:alphaModFix/>
          </a:blip>
          <a:srcRect b="0" l="0" r="0" t="0"/>
          <a:stretch/>
        </p:blipFill>
        <p:spPr>
          <a:xfrm>
            <a:off x="7338059" y="5280393"/>
            <a:ext cx="2529841" cy="1395774"/>
          </a:xfrm>
          <a:prstGeom prst="rect">
            <a:avLst/>
          </a:prstGeom>
          <a:noFill/>
          <a:ln>
            <a:noFill/>
          </a:ln>
        </p:spPr>
      </p:pic>
      <p:sp>
        <p:nvSpPr>
          <p:cNvPr id="262" name="Google Shape;26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Graph Embeddings (Examples)</a:t>
            </a:r>
            <a:endParaRPr/>
          </a:p>
        </p:txBody>
      </p:sp>
      <p:sp>
        <p:nvSpPr>
          <p:cNvPr id="268" name="Google Shape;268;p26"/>
          <p:cNvSpPr txBox="1"/>
          <p:nvPr>
            <p:ph idx="1" type="body"/>
          </p:nvPr>
        </p:nvSpPr>
        <p:spPr>
          <a:xfrm>
            <a:off x="838200" y="1825624"/>
            <a:ext cx="6477000" cy="459422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600"/>
              <a:buChar char="•"/>
            </a:pPr>
            <a:r>
              <a:rPr lang="en-US" sz="1600"/>
              <a:t>For this presentation, we </a:t>
            </a:r>
            <a:r>
              <a:rPr b="1" lang="en-US" sz="1600"/>
              <a:t>show the results about the “important” nodes, as shown by the graph analytics</a:t>
            </a:r>
            <a:r>
              <a:rPr lang="en-US" sz="1600"/>
              <a:t> algorithms.</a:t>
            </a:r>
            <a:endParaRPr/>
          </a:p>
          <a:p>
            <a:pPr indent="-228600" lvl="0" marL="228600" rtl="0" algn="just">
              <a:lnSpc>
                <a:spcPct val="90000"/>
              </a:lnSpc>
              <a:spcBef>
                <a:spcPts val="1000"/>
              </a:spcBef>
              <a:spcAft>
                <a:spcPts val="0"/>
              </a:spcAft>
              <a:buClr>
                <a:schemeClr val="dk1"/>
              </a:buClr>
              <a:buSzPts val="1600"/>
              <a:buChar char="•"/>
            </a:pPr>
            <a:r>
              <a:rPr lang="en-US" sz="1600"/>
              <a:t>Considering the accuracy of the embeddings training, we could </a:t>
            </a:r>
            <a:r>
              <a:rPr b="1" lang="en-US" sz="1600"/>
              <a:t>discover connections between nodes </a:t>
            </a:r>
            <a:r>
              <a:rPr lang="en-US" sz="1600"/>
              <a:t>(for example offshores, people, intermediaries …) that were not easily shown previously.</a:t>
            </a:r>
            <a:endParaRPr/>
          </a:p>
          <a:p>
            <a:pPr indent="-228600" lvl="0" marL="228600" rtl="0" algn="just">
              <a:lnSpc>
                <a:spcPct val="90000"/>
              </a:lnSpc>
              <a:spcBef>
                <a:spcPts val="1000"/>
              </a:spcBef>
              <a:spcAft>
                <a:spcPts val="0"/>
              </a:spcAft>
              <a:buClr>
                <a:schemeClr val="dk1"/>
              </a:buClr>
              <a:buSzPts val="1600"/>
              <a:buChar char="•"/>
            </a:pPr>
            <a:r>
              <a:rPr lang="en-US" sz="1600"/>
              <a:t>More about the vocabulary creation, embedding training and RDFsim can be found in the official paper, published in Sep. 2021.</a:t>
            </a:r>
            <a:endParaRPr/>
          </a:p>
          <a:p>
            <a:pPr indent="-228600" lvl="0" marL="228600" rtl="0" algn="just">
              <a:lnSpc>
                <a:spcPct val="90000"/>
              </a:lnSpc>
              <a:spcBef>
                <a:spcPts val="1000"/>
              </a:spcBef>
              <a:spcAft>
                <a:spcPts val="0"/>
              </a:spcAft>
              <a:buClr>
                <a:schemeClr val="dk1"/>
              </a:buClr>
              <a:buSzPts val="1600"/>
              <a:buChar char="•"/>
            </a:pPr>
            <a:r>
              <a:rPr lang="en-US" sz="1600"/>
              <a:t>The nodes that we will explore are (as shown from graph analytics):</a:t>
            </a:r>
            <a:endParaRPr/>
          </a:p>
          <a:p>
            <a:pPr indent="-228600" lvl="1" marL="685800" rtl="0" algn="just">
              <a:lnSpc>
                <a:spcPct val="90000"/>
              </a:lnSpc>
              <a:spcBef>
                <a:spcPts val="500"/>
              </a:spcBef>
              <a:spcAft>
                <a:spcPts val="0"/>
              </a:spcAft>
              <a:buClr>
                <a:schemeClr val="dk1"/>
              </a:buClr>
              <a:buSzPts val="1600"/>
              <a:buChar char="•"/>
            </a:pPr>
            <a:r>
              <a:rPr b="1" lang="en-US" sz="1600"/>
              <a:t>ACCELONIC LTD</a:t>
            </a:r>
            <a:r>
              <a:rPr lang="en-US" sz="1600"/>
              <a:t>:  Important entity with high PageRank and EV score.</a:t>
            </a:r>
            <a:endParaRPr/>
          </a:p>
          <a:p>
            <a:pPr indent="-228600" lvl="1" marL="685800" rtl="0" algn="just">
              <a:lnSpc>
                <a:spcPct val="90000"/>
              </a:lnSpc>
              <a:spcBef>
                <a:spcPts val="500"/>
              </a:spcBef>
              <a:spcAft>
                <a:spcPts val="0"/>
              </a:spcAft>
              <a:buClr>
                <a:schemeClr val="dk1"/>
              </a:buClr>
              <a:buSzPts val="1600"/>
              <a:buChar char="•"/>
            </a:pPr>
            <a:r>
              <a:rPr b="1" lang="en-US" sz="1600"/>
              <a:t>VELA GAS INVESTMENTS LTD</a:t>
            </a:r>
            <a:r>
              <a:rPr lang="en-US" sz="1600"/>
              <a:t>: Important entity with high PageRank and EV score.</a:t>
            </a:r>
            <a:endParaRPr sz="1600"/>
          </a:p>
          <a:p>
            <a:pPr indent="-228600" lvl="1" marL="685800" rtl="0" algn="just">
              <a:lnSpc>
                <a:spcPct val="90000"/>
              </a:lnSpc>
              <a:spcBef>
                <a:spcPts val="500"/>
              </a:spcBef>
              <a:spcAft>
                <a:spcPts val="0"/>
              </a:spcAft>
              <a:buClr>
                <a:schemeClr val="dk1"/>
              </a:buClr>
              <a:buSzPts val="1600"/>
              <a:buChar char="•"/>
            </a:pPr>
            <a:r>
              <a:rPr b="1" lang="en-US" sz="1600"/>
              <a:t>ORION HOUSE SERVICES (HK) LIMITED</a:t>
            </a:r>
            <a:r>
              <a:rPr lang="en-US" sz="1600"/>
              <a:t>: Important intermediary node with high degree centrality score.</a:t>
            </a:r>
            <a:endParaRPr/>
          </a:p>
          <a:p>
            <a:pPr indent="-228600" lvl="1" marL="685800" rtl="0" algn="just">
              <a:lnSpc>
                <a:spcPct val="90000"/>
              </a:lnSpc>
              <a:spcBef>
                <a:spcPts val="500"/>
              </a:spcBef>
              <a:spcAft>
                <a:spcPts val="0"/>
              </a:spcAft>
              <a:buClr>
                <a:schemeClr val="dk1"/>
              </a:buClr>
              <a:buSzPts val="1600"/>
              <a:buChar char="•"/>
            </a:pPr>
            <a:r>
              <a:rPr lang="en-US" sz="1600"/>
              <a:t>Note: Although we selected only three of the important nodes from all the algorithms we simulated, the search engine can create the results for any node existing in the embeddings database.</a:t>
            </a:r>
            <a:endParaRPr/>
          </a:p>
        </p:txBody>
      </p:sp>
      <p:pic>
        <p:nvPicPr>
          <p:cNvPr id="269" name="Google Shape;269;p26"/>
          <p:cNvPicPr preferRelativeResize="0"/>
          <p:nvPr/>
        </p:nvPicPr>
        <p:blipFill rotWithShape="1">
          <a:blip r:embed="rId3">
            <a:alphaModFix/>
          </a:blip>
          <a:srcRect b="0" l="0" r="0" t="0"/>
          <a:stretch/>
        </p:blipFill>
        <p:spPr>
          <a:xfrm>
            <a:off x="8405595" y="365125"/>
            <a:ext cx="3110129" cy="1827799"/>
          </a:xfrm>
          <a:prstGeom prst="rect">
            <a:avLst/>
          </a:prstGeom>
          <a:noFill/>
          <a:ln>
            <a:noFill/>
          </a:ln>
        </p:spPr>
      </p:pic>
      <p:pic>
        <p:nvPicPr>
          <p:cNvPr id="270" name="Google Shape;270;p26"/>
          <p:cNvPicPr preferRelativeResize="0"/>
          <p:nvPr/>
        </p:nvPicPr>
        <p:blipFill rotWithShape="1">
          <a:blip r:embed="rId4">
            <a:alphaModFix/>
          </a:blip>
          <a:srcRect b="0" l="0" r="0" t="0"/>
          <a:stretch/>
        </p:blipFill>
        <p:spPr>
          <a:xfrm>
            <a:off x="8405595" y="2299939"/>
            <a:ext cx="3110129" cy="1642615"/>
          </a:xfrm>
          <a:prstGeom prst="rect">
            <a:avLst/>
          </a:prstGeom>
          <a:noFill/>
          <a:ln>
            <a:noFill/>
          </a:ln>
        </p:spPr>
      </p:pic>
      <p:pic>
        <p:nvPicPr>
          <p:cNvPr id="271" name="Google Shape;271;p26"/>
          <p:cNvPicPr preferRelativeResize="0"/>
          <p:nvPr/>
        </p:nvPicPr>
        <p:blipFill rotWithShape="1">
          <a:blip r:embed="rId5">
            <a:alphaModFix/>
          </a:blip>
          <a:srcRect b="0" l="0" r="0" t="0"/>
          <a:stretch/>
        </p:blipFill>
        <p:spPr>
          <a:xfrm>
            <a:off x="8460261" y="5467031"/>
            <a:ext cx="3126433" cy="952818"/>
          </a:xfrm>
          <a:prstGeom prst="rect">
            <a:avLst/>
          </a:prstGeom>
          <a:noFill/>
          <a:ln>
            <a:noFill/>
          </a:ln>
        </p:spPr>
      </p:pic>
      <p:pic>
        <p:nvPicPr>
          <p:cNvPr id="272" name="Google Shape;272;p26"/>
          <p:cNvPicPr preferRelativeResize="0"/>
          <p:nvPr/>
        </p:nvPicPr>
        <p:blipFill rotWithShape="1">
          <a:blip r:embed="rId6">
            <a:alphaModFix/>
          </a:blip>
          <a:srcRect b="0" l="0" r="0" t="0"/>
          <a:stretch/>
        </p:blipFill>
        <p:spPr>
          <a:xfrm>
            <a:off x="8460261" y="4049569"/>
            <a:ext cx="3113910" cy="1293956"/>
          </a:xfrm>
          <a:prstGeom prst="rect">
            <a:avLst/>
          </a:prstGeom>
          <a:noFill/>
          <a:ln>
            <a:noFill/>
          </a:ln>
        </p:spPr>
      </p:pic>
      <p:sp>
        <p:nvSpPr>
          <p:cNvPr id="273" name="Google Shape;2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7"/>
          <p:cNvPicPr preferRelativeResize="0"/>
          <p:nvPr/>
        </p:nvPicPr>
        <p:blipFill rotWithShape="1">
          <a:blip r:embed="rId3">
            <a:alphaModFix/>
          </a:blip>
          <a:srcRect b="0" l="0" r="0" t="0"/>
          <a:stretch/>
        </p:blipFill>
        <p:spPr>
          <a:xfrm>
            <a:off x="4045016" y="1247280"/>
            <a:ext cx="3777213" cy="2910879"/>
          </a:xfrm>
          <a:prstGeom prst="rect">
            <a:avLst/>
          </a:prstGeom>
          <a:noFill/>
          <a:ln>
            <a:noFill/>
          </a:ln>
        </p:spPr>
      </p:pic>
      <p:sp>
        <p:nvSpPr>
          <p:cNvPr id="279" name="Google Shape;27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(using RDFsim)</a:t>
            </a:r>
            <a:endParaRPr/>
          </a:p>
        </p:txBody>
      </p:sp>
      <p:pic>
        <p:nvPicPr>
          <p:cNvPr id="280" name="Google Shape;280;p27"/>
          <p:cNvPicPr preferRelativeResize="0"/>
          <p:nvPr/>
        </p:nvPicPr>
        <p:blipFill rotWithShape="1">
          <a:blip r:embed="rId4">
            <a:alphaModFix/>
          </a:blip>
          <a:srcRect b="0" l="0" r="0" t="0"/>
          <a:stretch/>
        </p:blipFill>
        <p:spPr>
          <a:xfrm>
            <a:off x="7896404" y="3741046"/>
            <a:ext cx="3990796" cy="3013739"/>
          </a:xfrm>
          <a:prstGeom prst="rect">
            <a:avLst/>
          </a:prstGeom>
          <a:noFill/>
          <a:ln>
            <a:noFill/>
          </a:ln>
        </p:spPr>
      </p:pic>
      <p:pic>
        <p:nvPicPr>
          <p:cNvPr id="281" name="Google Shape;281;p27"/>
          <p:cNvPicPr preferRelativeResize="0"/>
          <p:nvPr/>
        </p:nvPicPr>
        <p:blipFill rotWithShape="1">
          <a:blip r:embed="rId5">
            <a:alphaModFix/>
          </a:blip>
          <a:srcRect b="0" l="0" r="0" t="0"/>
          <a:stretch/>
        </p:blipFill>
        <p:spPr>
          <a:xfrm>
            <a:off x="7822229" y="365125"/>
            <a:ext cx="4272790" cy="3349625"/>
          </a:xfrm>
          <a:prstGeom prst="rect">
            <a:avLst/>
          </a:prstGeom>
          <a:noFill/>
          <a:ln>
            <a:noFill/>
          </a:ln>
        </p:spPr>
      </p:pic>
      <p:pic>
        <p:nvPicPr>
          <p:cNvPr id="282" name="Google Shape;282;p27"/>
          <p:cNvPicPr preferRelativeResize="0"/>
          <p:nvPr/>
        </p:nvPicPr>
        <p:blipFill rotWithShape="1">
          <a:blip r:embed="rId6">
            <a:alphaModFix/>
          </a:blip>
          <a:srcRect b="0" l="0" r="0" t="0"/>
          <a:stretch/>
        </p:blipFill>
        <p:spPr>
          <a:xfrm>
            <a:off x="219775" y="1406991"/>
            <a:ext cx="3667450" cy="2865195"/>
          </a:xfrm>
          <a:prstGeom prst="rect">
            <a:avLst/>
          </a:prstGeom>
          <a:noFill/>
          <a:ln>
            <a:noFill/>
          </a:ln>
        </p:spPr>
      </p:pic>
      <p:pic>
        <p:nvPicPr>
          <p:cNvPr id="283" name="Google Shape;283;p27"/>
          <p:cNvPicPr preferRelativeResize="0"/>
          <p:nvPr/>
        </p:nvPicPr>
        <p:blipFill rotWithShape="1">
          <a:blip r:embed="rId7">
            <a:alphaModFix/>
          </a:blip>
          <a:srcRect b="0" l="0" r="0" t="0"/>
          <a:stretch/>
        </p:blipFill>
        <p:spPr>
          <a:xfrm>
            <a:off x="190469" y="4305294"/>
            <a:ext cx="3514756" cy="2382816"/>
          </a:xfrm>
          <a:prstGeom prst="rect">
            <a:avLst/>
          </a:prstGeom>
          <a:noFill/>
          <a:ln>
            <a:noFill/>
          </a:ln>
        </p:spPr>
      </p:pic>
      <p:pic>
        <p:nvPicPr>
          <p:cNvPr id="284" name="Google Shape;284;p27"/>
          <p:cNvPicPr preferRelativeResize="0"/>
          <p:nvPr/>
        </p:nvPicPr>
        <p:blipFill rotWithShape="1">
          <a:blip r:embed="rId8">
            <a:alphaModFix/>
          </a:blip>
          <a:srcRect b="0" l="0" r="0" t="0"/>
          <a:stretch/>
        </p:blipFill>
        <p:spPr>
          <a:xfrm>
            <a:off x="3961400" y="4152894"/>
            <a:ext cx="3777213" cy="2601891"/>
          </a:xfrm>
          <a:prstGeom prst="rect">
            <a:avLst/>
          </a:prstGeom>
          <a:noFill/>
          <a:ln>
            <a:noFill/>
          </a:ln>
        </p:spPr>
      </p:pic>
      <p:sp>
        <p:nvSpPr>
          <p:cNvPr id="285" name="Google Shape;2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8"/>
          <p:cNvPicPr preferRelativeResize="0"/>
          <p:nvPr/>
        </p:nvPicPr>
        <p:blipFill rotWithShape="1">
          <a:blip r:embed="rId3">
            <a:alphaModFix/>
          </a:blip>
          <a:srcRect b="0" l="0" r="0" t="0"/>
          <a:stretch/>
        </p:blipFill>
        <p:spPr>
          <a:xfrm>
            <a:off x="6760391" y="3044825"/>
            <a:ext cx="4859385" cy="3669674"/>
          </a:xfrm>
          <a:prstGeom prst="rect">
            <a:avLst/>
          </a:prstGeom>
          <a:noFill/>
          <a:ln cap="flat" cmpd="sng" w="9525">
            <a:solidFill>
              <a:schemeClr val="dk1"/>
            </a:solidFill>
            <a:prstDash val="solid"/>
            <a:round/>
            <a:headEnd len="sm" w="sm" type="none"/>
            <a:tailEnd len="sm" w="sm" type="none"/>
          </a:ln>
        </p:spPr>
      </p:pic>
      <p:sp>
        <p:nvSpPr>
          <p:cNvPr id="291" name="Google Shape;29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Understanding the results</a:t>
            </a:r>
            <a:endParaRPr/>
          </a:p>
        </p:txBody>
      </p:sp>
      <p:sp>
        <p:nvSpPr>
          <p:cNvPr id="292" name="Google Shape;292;p28"/>
          <p:cNvSpPr txBox="1"/>
          <p:nvPr>
            <p:ph idx="1" type="body"/>
          </p:nvPr>
        </p:nvSpPr>
        <p:spPr>
          <a:xfrm>
            <a:off x="838200" y="1690687"/>
            <a:ext cx="5675811" cy="4776787"/>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90000"/>
              </a:lnSpc>
              <a:spcBef>
                <a:spcPts val="0"/>
              </a:spcBef>
              <a:spcAft>
                <a:spcPts val="0"/>
              </a:spcAft>
              <a:buClr>
                <a:schemeClr val="dk1"/>
              </a:buClr>
              <a:buSzPct val="100000"/>
              <a:buNone/>
            </a:pPr>
            <a:r>
              <a:rPr lang="en-US" sz="2000"/>
              <a:t>Lets look at the similarity network of ACCELONIC LTD. </a:t>
            </a:r>
            <a:endParaRPr/>
          </a:p>
          <a:p>
            <a:pPr indent="0" lvl="0" marL="0" rtl="0" algn="just">
              <a:lnSpc>
                <a:spcPct val="90000"/>
              </a:lnSpc>
              <a:spcBef>
                <a:spcPts val="1000"/>
              </a:spcBef>
              <a:spcAft>
                <a:spcPts val="0"/>
              </a:spcAft>
              <a:buClr>
                <a:schemeClr val="dk1"/>
              </a:buClr>
              <a:buSzPct val="100000"/>
              <a:buNone/>
            </a:pPr>
            <a:r>
              <a:rPr lang="en-US" sz="2000"/>
              <a:t>Using this network, we can discover connections between offshores and other entities that were not clear before. For example, we see that our current node has high similarity score with ASPAM NAVIGATION LTD. </a:t>
            </a:r>
            <a:endParaRPr/>
          </a:p>
          <a:p>
            <a:pPr indent="0" lvl="0" marL="0" rtl="0" algn="just">
              <a:lnSpc>
                <a:spcPct val="90000"/>
              </a:lnSpc>
              <a:spcBef>
                <a:spcPts val="1000"/>
              </a:spcBef>
              <a:spcAft>
                <a:spcPts val="0"/>
              </a:spcAft>
              <a:buClr>
                <a:schemeClr val="dk1"/>
              </a:buClr>
              <a:buSzPct val="100000"/>
              <a:buNone/>
            </a:pPr>
            <a:r>
              <a:rPr lang="en-US" sz="2000"/>
              <a:t>This result could mean that there two nodes may have connections to similar entities, officers, companies and more. </a:t>
            </a:r>
            <a:endParaRPr/>
          </a:p>
          <a:p>
            <a:pPr indent="0" lvl="0" marL="0" rtl="0" algn="just">
              <a:lnSpc>
                <a:spcPct val="90000"/>
              </a:lnSpc>
              <a:spcBef>
                <a:spcPts val="1000"/>
              </a:spcBef>
              <a:spcAft>
                <a:spcPts val="0"/>
              </a:spcAft>
              <a:buClr>
                <a:schemeClr val="dk1"/>
              </a:buClr>
              <a:buSzPct val="100000"/>
              <a:buNone/>
            </a:pPr>
            <a:r>
              <a:rPr lang="en-US" sz="2000"/>
              <a:t>Given that our base data are dense and might have many connections between nodes, it could be difficult to discover such connections, or even worse, such connections might not even exist in the starting dataset.</a:t>
            </a:r>
            <a:endParaRPr/>
          </a:p>
          <a:p>
            <a:pPr indent="0" lvl="0" marL="0" rtl="0" algn="just">
              <a:lnSpc>
                <a:spcPct val="90000"/>
              </a:lnSpc>
              <a:spcBef>
                <a:spcPts val="1000"/>
              </a:spcBef>
              <a:spcAft>
                <a:spcPts val="0"/>
              </a:spcAft>
              <a:buClr>
                <a:schemeClr val="dk1"/>
              </a:buClr>
              <a:buSzPct val="100000"/>
              <a:buNone/>
            </a:pPr>
            <a:r>
              <a:rPr lang="en-US" sz="2000"/>
              <a:t>Exploiting graph embeddings for such graphs could actually offer a new way to discover relationships between the nodes of the graph, group offshores with same fraudulent activity and more.</a:t>
            </a:r>
            <a:endParaRPr/>
          </a:p>
        </p:txBody>
      </p:sp>
      <p:sp>
        <p:nvSpPr>
          <p:cNvPr id="293" name="Google Shape;293;p28"/>
          <p:cNvSpPr/>
          <p:nvPr/>
        </p:nvSpPr>
        <p:spPr>
          <a:xfrm>
            <a:off x="8690292" y="5266915"/>
            <a:ext cx="690563" cy="20976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8"/>
          <p:cNvSpPr/>
          <p:nvPr/>
        </p:nvSpPr>
        <p:spPr>
          <a:xfrm>
            <a:off x="9337993" y="5557319"/>
            <a:ext cx="957262" cy="20976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5" name="Google Shape;295;p28"/>
          <p:cNvPicPr preferRelativeResize="0"/>
          <p:nvPr/>
        </p:nvPicPr>
        <p:blipFill rotWithShape="1">
          <a:blip r:embed="rId4">
            <a:alphaModFix/>
          </a:blip>
          <a:srcRect b="0" l="0" r="0" t="0"/>
          <a:stretch/>
        </p:blipFill>
        <p:spPr>
          <a:xfrm>
            <a:off x="7040351" y="365125"/>
            <a:ext cx="4299463" cy="2077331"/>
          </a:xfrm>
          <a:prstGeom prst="rect">
            <a:avLst/>
          </a:prstGeom>
          <a:noFill/>
          <a:ln cap="flat" cmpd="sng" w="9525">
            <a:solidFill>
              <a:schemeClr val="dk1"/>
            </a:solidFill>
            <a:prstDash val="solid"/>
            <a:round/>
            <a:headEnd len="sm" w="sm" type="none"/>
            <a:tailEnd len="sm" w="sm" type="none"/>
          </a:ln>
        </p:spPr>
      </p:pic>
      <p:sp>
        <p:nvSpPr>
          <p:cNvPr id="296" name="Google Shape;296;p28"/>
          <p:cNvSpPr/>
          <p:nvPr/>
        </p:nvSpPr>
        <p:spPr>
          <a:xfrm>
            <a:off x="8982102" y="2487850"/>
            <a:ext cx="415960" cy="498476"/>
          </a:xfrm>
          <a:prstGeom prst="down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303" name="Google Shape;303;p29"/>
          <p:cNvSpPr txBox="1"/>
          <p:nvPr>
            <p:ph idx="1" type="body"/>
          </p:nvPr>
        </p:nvSpPr>
        <p:spPr>
          <a:xfrm>
            <a:off x="838200" y="1758156"/>
            <a:ext cx="5019675" cy="346154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We presented an analysis which combines graph analytics methods with graph embeddings.</a:t>
            </a:r>
            <a:endParaRPr/>
          </a:p>
          <a:p>
            <a:pPr indent="-228600" lvl="0" marL="228600" rtl="0" algn="just">
              <a:lnSpc>
                <a:spcPct val="90000"/>
              </a:lnSpc>
              <a:spcBef>
                <a:spcPts val="1000"/>
              </a:spcBef>
              <a:spcAft>
                <a:spcPts val="0"/>
              </a:spcAft>
              <a:buClr>
                <a:schemeClr val="dk1"/>
              </a:buClr>
              <a:buSzPct val="100000"/>
              <a:buChar char="•"/>
            </a:pPr>
            <a:r>
              <a:rPr lang="en-US"/>
              <a:t>The analysis resulted in a set of important nodes over the network and the creation of a Fraud Detection Graph Embeddings database.</a:t>
            </a:r>
            <a:endParaRPr/>
          </a:p>
          <a:p>
            <a:pPr indent="-228600" lvl="0" marL="228600" rtl="0" algn="just">
              <a:lnSpc>
                <a:spcPct val="90000"/>
              </a:lnSpc>
              <a:spcBef>
                <a:spcPts val="1000"/>
              </a:spcBef>
              <a:spcAft>
                <a:spcPts val="0"/>
              </a:spcAft>
              <a:buClr>
                <a:schemeClr val="dk1"/>
              </a:buClr>
              <a:buSzPct val="100000"/>
              <a:buChar char="•"/>
            </a:pPr>
            <a:r>
              <a:rPr lang="en-US"/>
              <a:t>An extended analysis of our work including more figures, algorithms and explanations is available in the repository of our project.</a:t>
            </a:r>
            <a:endParaRPr/>
          </a:p>
        </p:txBody>
      </p:sp>
      <p:sp>
        <p:nvSpPr>
          <p:cNvPr id="304" name="Google Shape;304;p29"/>
          <p:cNvSpPr txBox="1"/>
          <p:nvPr/>
        </p:nvSpPr>
        <p:spPr>
          <a:xfrm>
            <a:off x="1170591" y="5523249"/>
            <a:ext cx="435489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dk1"/>
                </a:solidFill>
                <a:latin typeface="Calibri"/>
                <a:ea typeface="Calibri"/>
                <a:cs typeface="Calibri"/>
                <a:sym typeface="Calibri"/>
              </a:rPr>
              <a:t>Thank You!</a:t>
            </a:r>
            <a:endParaRPr b="1" i="1" sz="6000">
              <a:solidFill>
                <a:schemeClr val="dk1"/>
              </a:solidFill>
              <a:latin typeface="Calibri"/>
              <a:ea typeface="Calibri"/>
              <a:cs typeface="Calibri"/>
              <a:sym typeface="Calibri"/>
            </a:endParaRPr>
          </a:p>
        </p:txBody>
      </p:sp>
      <p:pic>
        <p:nvPicPr>
          <p:cNvPr id="305" name="Google Shape;305;p29"/>
          <p:cNvPicPr preferRelativeResize="0"/>
          <p:nvPr/>
        </p:nvPicPr>
        <p:blipFill rotWithShape="1">
          <a:blip r:embed="rId3">
            <a:alphaModFix/>
          </a:blip>
          <a:srcRect b="0" l="0" r="0" t="0"/>
          <a:stretch/>
        </p:blipFill>
        <p:spPr>
          <a:xfrm>
            <a:off x="6260930" y="266700"/>
            <a:ext cx="5816770" cy="3889528"/>
          </a:xfrm>
          <a:prstGeom prst="rect">
            <a:avLst/>
          </a:prstGeom>
          <a:noFill/>
          <a:ln cap="flat" cmpd="sng" w="9525">
            <a:solidFill>
              <a:schemeClr val="dk1"/>
            </a:solidFill>
            <a:prstDash val="solid"/>
            <a:round/>
            <a:headEnd len="sm" w="sm" type="none"/>
            <a:tailEnd len="sm" w="sm" type="none"/>
          </a:ln>
        </p:spPr>
      </p:pic>
      <p:pic>
        <p:nvPicPr>
          <p:cNvPr id="306" name="Google Shape;306;p29"/>
          <p:cNvPicPr preferRelativeResize="0"/>
          <p:nvPr/>
        </p:nvPicPr>
        <p:blipFill rotWithShape="1">
          <a:blip r:embed="rId4">
            <a:alphaModFix/>
          </a:blip>
          <a:srcRect b="0" l="0" r="0" t="0"/>
          <a:stretch/>
        </p:blipFill>
        <p:spPr>
          <a:xfrm>
            <a:off x="6260930" y="4297847"/>
            <a:ext cx="4578864" cy="1676890"/>
          </a:xfrm>
          <a:prstGeom prst="rect">
            <a:avLst/>
          </a:prstGeom>
          <a:noFill/>
          <a:ln>
            <a:noFill/>
          </a:ln>
        </p:spPr>
      </p:pic>
      <p:sp>
        <p:nvSpPr>
          <p:cNvPr id="307" name="Google Shape;30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38200" y="33796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the Panama Papers?</a:t>
            </a:r>
            <a:endParaRPr/>
          </a:p>
        </p:txBody>
      </p:sp>
      <p:pic>
        <p:nvPicPr>
          <p:cNvPr id="104" name="Google Shape;104;p14"/>
          <p:cNvPicPr preferRelativeResize="0"/>
          <p:nvPr>
            <p:ph idx="1" type="body"/>
          </p:nvPr>
        </p:nvPicPr>
        <p:blipFill rotWithShape="1">
          <a:blip r:embed="rId3">
            <a:alphaModFix/>
          </a:blip>
          <a:srcRect b="0" l="0" r="0" t="0"/>
          <a:stretch/>
        </p:blipFill>
        <p:spPr>
          <a:xfrm>
            <a:off x="7955125" y="746339"/>
            <a:ext cx="3101343" cy="1936757"/>
          </a:xfrm>
          <a:prstGeom prst="rect">
            <a:avLst/>
          </a:prstGeom>
          <a:noFill/>
          <a:ln>
            <a:noFill/>
          </a:ln>
        </p:spPr>
      </p:pic>
      <p:sp>
        <p:nvSpPr>
          <p:cNvPr id="105" name="Google Shape;105;p14"/>
          <p:cNvSpPr txBox="1"/>
          <p:nvPr/>
        </p:nvSpPr>
        <p:spPr>
          <a:xfrm>
            <a:off x="838200" y="1419798"/>
            <a:ext cx="5401800" cy="501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Documents Exposing:</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Financial activity of over 200.000 offshores and other companies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Relations between clients and other entities</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Released to public in 2016!</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available panama papers datasets are widely used as data source for work related to graph analysis. Using these datasets, we can create a kind of </a:t>
            </a:r>
            <a:r>
              <a:rPr b="1" lang="en-US" sz="2000" u="sng">
                <a:solidFill>
                  <a:schemeClr val="dk1"/>
                </a:solidFill>
                <a:latin typeface="Calibri"/>
                <a:ea typeface="Calibri"/>
                <a:cs typeface="Calibri"/>
                <a:sym typeface="Calibri"/>
              </a:rPr>
              <a:t>Fraud Detection Graph</a:t>
            </a:r>
            <a:r>
              <a:rPr lang="en-US" sz="2000">
                <a:solidFill>
                  <a:schemeClr val="dk1"/>
                </a:solidFill>
                <a:latin typeface="Calibri"/>
                <a:ea typeface="Calibri"/>
                <a:cs typeface="Calibri"/>
                <a:sym typeface="Calibri"/>
              </a:rPr>
              <a:t>, with specific types of nodes and links.</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Graph analytics methods are used over these graph to harvest information about nodes, in order to discover important nodes, expose connection between companies, predict fraudulent activities of other nodes and more!</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id="106" name="Google Shape;106;p14"/>
          <p:cNvPicPr preferRelativeResize="0"/>
          <p:nvPr/>
        </p:nvPicPr>
        <p:blipFill rotWithShape="1">
          <a:blip r:embed="rId4">
            <a:alphaModFix/>
          </a:blip>
          <a:srcRect b="0" l="0" r="0" t="0"/>
          <a:stretch/>
        </p:blipFill>
        <p:spPr>
          <a:xfrm>
            <a:off x="7497925" y="3295802"/>
            <a:ext cx="4160675" cy="2447842"/>
          </a:xfrm>
          <a:prstGeom prst="rect">
            <a:avLst/>
          </a:prstGeom>
          <a:noFill/>
          <a:ln cap="flat" cmpd="sng" w="9525">
            <a:solidFill>
              <a:schemeClr val="dk1"/>
            </a:solidFill>
            <a:prstDash val="solid"/>
            <a:round/>
            <a:headEnd len="sm" w="sm" type="none"/>
            <a:tailEnd len="sm" w="sm" type="none"/>
          </a:ln>
        </p:spPr>
      </p:pic>
      <p:cxnSp>
        <p:nvCxnSpPr>
          <p:cNvPr id="107" name="Google Shape;107;p14"/>
          <p:cNvCxnSpPr>
            <a:endCxn id="106" idx="1"/>
          </p:cNvCxnSpPr>
          <p:nvPr/>
        </p:nvCxnSpPr>
        <p:spPr>
          <a:xfrm>
            <a:off x="5101525" y="4185823"/>
            <a:ext cx="2396400" cy="333900"/>
          </a:xfrm>
          <a:prstGeom prst="straightConnector1">
            <a:avLst/>
          </a:prstGeom>
          <a:noFill/>
          <a:ln cap="flat" cmpd="sng" w="9525">
            <a:solidFill>
              <a:schemeClr val="dk1"/>
            </a:solidFill>
            <a:prstDash val="solid"/>
            <a:miter lim="800000"/>
            <a:headEnd len="sm" w="sm" type="none"/>
            <a:tailEnd len="med" w="med" type="triangle"/>
          </a:ln>
        </p:spPr>
      </p:cxnSp>
      <p:sp>
        <p:nvSpPr>
          <p:cNvPr id="108" name="Google Shape;10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0" r="0" t="0"/>
          <a:stretch/>
        </p:blipFill>
        <p:spPr>
          <a:xfrm>
            <a:off x="8267700" y="1825625"/>
            <a:ext cx="3736975" cy="3736975"/>
          </a:xfrm>
          <a:prstGeom prst="rect">
            <a:avLst/>
          </a:prstGeom>
          <a:noFill/>
          <a:ln>
            <a:noFill/>
          </a:ln>
        </p:spPr>
      </p:pic>
      <p:sp>
        <p:nvSpPr>
          <p:cNvPr id="114" name="Google Shape;11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a:t>
            </a:r>
            <a:endParaRPr/>
          </a:p>
        </p:txBody>
      </p:sp>
      <p:sp>
        <p:nvSpPr>
          <p:cNvPr id="115" name="Google Shape;115;p15"/>
          <p:cNvSpPr txBox="1"/>
          <p:nvPr>
            <p:ph idx="1" type="body"/>
          </p:nvPr>
        </p:nvSpPr>
        <p:spPr>
          <a:xfrm>
            <a:off x="838200" y="1825625"/>
            <a:ext cx="72898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It is interesting to run generic algorithms over a fraud detection graph in order to locate the most important nodes</a:t>
            </a:r>
            <a:endParaRPr/>
          </a:p>
          <a:p>
            <a:pPr indent="-228600" lvl="0" marL="228600" rtl="0" algn="just">
              <a:lnSpc>
                <a:spcPct val="90000"/>
              </a:lnSpc>
              <a:spcBef>
                <a:spcPts val="1000"/>
              </a:spcBef>
              <a:spcAft>
                <a:spcPts val="0"/>
              </a:spcAft>
              <a:buClr>
                <a:schemeClr val="dk1"/>
              </a:buClr>
              <a:buSzPct val="100000"/>
              <a:buChar char="•"/>
            </a:pPr>
            <a:r>
              <a:rPr lang="en-US"/>
              <a:t>This way we can filter the data: Having information about which entities of the graph are most “popular” is important. It can lead us to conclusions about interactions of companies, nodes that are most likely to commit frauds in the future and more.</a:t>
            </a:r>
            <a:endParaRPr/>
          </a:p>
          <a:p>
            <a:pPr indent="-228600" lvl="0" marL="228600" rtl="0" algn="just">
              <a:lnSpc>
                <a:spcPct val="90000"/>
              </a:lnSpc>
              <a:spcBef>
                <a:spcPts val="1000"/>
              </a:spcBef>
              <a:spcAft>
                <a:spcPts val="0"/>
              </a:spcAft>
              <a:buClr>
                <a:schemeClr val="dk1"/>
              </a:buClr>
              <a:buSzPct val="100000"/>
              <a:buChar char="•"/>
            </a:pPr>
            <a:r>
              <a:rPr lang="en-US"/>
              <a:t>But is just running a bunch of graph analytics algorithms in a network enough?</a:t>
            </a:r>
            <a:endParaRPr/>
          </a:p>
          <a:p>
            <a:pPr indent="-228600" lvl="0" marL="228600" rtl="0" algn="just">
              <a:lnSpc>
                <a:spcPct val="90000"/>
              </a:lnSpc>
              <a:spcBef>
                <a:spcPts val="1000"/>
              </a:spcBef>
              <a:spcAft>
                <a:spcPts val="0"/>
              </a:spcAft>
              <a:buClr>
                <a:schemeClr val="dk1"/>
              </a:buClr>
              <a:buSzPct val="100000"/>
              <a:buChar char="•"/>
            </a:pPr>
            <a:r>
              <a:rPr lang="en-US"/>
              <a:t>How could we go one step further? More importantly, how can we combine methods from other fields (i.e. graph embeddings)  with classic graph analytics methods?</a:t>
            </a:r>
            <a:endParaRPr/>
          </a:p>
        </p:txBody>
      </p:sp>
      <p:sp>
        <p:nvSpPr>
          <p:cNvPr id="116" name="Google Shape;1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b="0" l="0" r="0" t="0"/>
          <a:stretch/>
        </p:blipFill>
        <p:spPr>
          <a:xfrm>
            <a:off x="2647352" y="3388709"/>
            <a:ext cx="6903048" cy="3469291"/>
          </a:xfrm>
          <a:prstGeom prst="rect">
            <a:avLst/>
          </a:prstGeom>
          <a:noFill/>
          <a:ln>
            <a:noFill/>
          </a:ln>
        </p:spPr>
      </p:pic>
      <p:sp>
        <p:nvSpPr>
          <p:cNvPr id="122" name="Google Shape;1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a:t>
            </a:r>
            <a:endParaRPr/>
          </a:p>
        </p:txBody>
      </p:sp>
      <p:sp>
        <p:nvSpPr>
          <p:cNvPr id="123" name="Google Shape;123;p16"/>
          <p:cNvSpPr txBox="1"/>
          <p:nvPr>
            <p:ph idx="1" type="body"/>
          </p:nvPr>
        </p:nvSpPr>
        <p:spPr>
          <a:xfrm>
            <a:off x="838200" y="1825625"/>
            <a:ext cx="11214100" cy="190817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lang="en-US"/>
              <a:t>We propose an approach that combines the results of graph analytics with a graph embeddings database, in order to create similarity networks of the most important nodes of our data!</a:t>
            </a:r>
            <a:endParaRPr/>
          </a:p>
          <a:p>
            <a:pPr indent="0" lvl="0" marL="0" rtl="0" algn="just">
              <a:lnSpc>
                <a:spcPct val="90000"/>
              </a:lnSpc>
              <a:spcBef>
                <a:spcPts val="1000"/>
              </a:spcBef>
              <a:spcAft>
                <a:spcPts val="0"/>
              </a:spcAft>
              <a:buClr>
                <a:schemeClr val="dk1"/>
              </a:buClr>
              <a:buSzPct val="100000"/>
              <a:buNone/>
            </a:pPr>
            <a:r>
              <a:rPr lang="en-US"/>
              <a:t>This way, we can go one step further: By finding similar nodes of the most important nodes, we can discover relationships between companies, nodes and other which could not be easily located before! </a:t>
            </a:r>
            <a:endParaRPr/>
          </a:p>
        </p:txBody>
      </p:sp>
      <p:sp>
        <p:nvSpPr>
          <p:cNvPr id="124" name="Google Shape;1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p:nvPr/>
        </p:nvSpPr>
        <p:spPr>
          <a:xfrm>
            <a:off x="1895126" y="3272174"/>
            <a:ext cx="1715633" cy="303973"/>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Graph Analytics</a:t>
            </a:r>
            <a:endParaRPr/>
          </a:p>
        </p:txBody>
      </p:sp>
      <p:sp>
        <p:nvSpPr>
          <p:cNvPr id="131" name="Google Shape;131;p17"/>
          <p:cNvSpPr/>
          <p:nvPr/>
        </p:nvSpPr>
        <p:spPr>
          <a:xfrm>
            <a:off x="1912952" y="4023519"/>
            <a:ext cx="1715633" cy="25692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Embeddings</a:t>
            </a:r>
            <a:endParaRPr/>
          </a:p>
        </p:txBody>
      </p:sp>
      <p:cxnSp>
        <p:nvCxnSpPr>
          <p:cNvPr id="132" name="Google Shape;132;p17"/>
          <p:cNvCxnSpPr>
            <a:stCxn id="133" idx="4"/>
            <a:endCxn id="130" idx="1"/>
          </p:cNvCxnSpPr>
          <p:nvPr/>
        </p:nvCxnSpPr>
        <p:spPr>
          <a:xfrm flipH="1" rot="10800000">
            <a:off x="1730143" y="3424022"/>
            <a:ext cx="165000" cy="384000"/>
          </a:xfrm>
          <a:prstGeom prst="straightConnector1">
            <a:avLst/>
          </a:prstGeom>
          <a:noFill/>
          <a:ln cap="flat" cmpd="sng" w="9525">
            <a:solidFill>
              <a:schemeClr val="dk1"/>
            </a:solidFill>
            <a:prstDash val="solid"/>
            <a:miter lim="800000"/>
            <a:headEnd len="sm" w="sm" type="none"/>
            <a:tailEnd len="med" w="med" type="triangle"/>
          </a:ln>
        </p:spPr>
      </p:cxnSp>
      <p:cxnSp>
        <p:nvCxnSpPr>
          <p:cNvPr id="134" name="Google Shape;134;p17"/>
          <p:cNvCxnSpPr>
            <a:stCxn id="133" idx="4"/>
            <a:endCxn id="131" idx="1"/>
          </p:cNvCxnSpPr>
          <p:nvPr/>
        </p:nvCxnSpPr>
        <p:spPr>
          <a:xfrm>
            <a:off x="1730143" y="3808022"/>
            <a:ext cx="182700" cy="344100"/>
          </a:xfrm>
          <a:prstGeom prst="straightConnector1">
            <a:avLst/>
          </a:prstGeom>
          <a:noFill/>
          <a:ln cap="flat" cmpd="sng" w="9525">
            <a:solidFill>
              <a:schemeClr val="dk1"/>
            </a:solidFill>
            <a:prstDash val="solid"/>
            <a:miter lim="800000"/>
            <a:headEnd len="sm" w="sm" type="none"/>
            <a:tailEnd len="med" w="med" type="triangle"/>
          </a:ln>
        </p:spPr>
      </p:cxnSp>
      <p:sp>
        <p:nvSpPr>
          <p:cNvPr id="135" name="Google Shape;135;p17"/>
          <p:cNvSpPr/>
          <p:nvPr/>
        </p:nvSpPr>
        <p:spPr>
          <a:xfrm>
            <a:off x="1895126" y="2318592"/>
            <a:ext cx="1715633" cy="319702"/>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NetworkX</a:t>
            </a:r>
            <a:endParaRPr/>
          </a:p>
        </p:txBody>
      </p:sp>
      <p:sp>
        <p:nvSpPr>
          <p:cNvPr id="136" name="Google Shape;136;p17"/>
          <p:cNvSpPr/>
          <p:nvPr/>
        </p:nvSpPr>
        <p:spPr>
          <a:xfrm>
            <a:off x="3886775" y="3272174"/>
            <a:ext cx="1715633" cy="312228"/>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TSP</a:t>
            </a:r>
            <a:endParaRPr/>
          </a:p>
        </p:txBody>
      </p:sp>
      <p:cxnSp>
        <p:nvCxnSpPr>
          <p:cNvPr id="137" name="Google Shape;137;p17"/>
          <p:cNvCxnSpPr>
            <a:stCxn id="130" idx="0"/>
            <a:endCxn id="135" idx="2"/>
          </p:cNvCxnSpPr>
          <p:nvPr/>
        </p:nvCxnSpPr>
        <p:spPr>
          <a:xfrm rot="10800000">
            <a:off x="2752942" y="2638274"/>
            <a:ext cx="0" cy="633900"/>
          </a:xfrm>
          <a:prstGeom prst="straightConnector1">
            <a:avLst/>
          </a:prstGeom>
          <a:noFill/>
          <a:ln cap="flat" cmpd="sng" w="9525">
            <a:solidFill>
              <a:schemeClr val="dk1"/>
            </a:solidFill>
            <a:prstDash val="solid"/>
            <a:miter lim="800000"/>
            <a:headEnd len="sm" w="sm" type="none"/>
            <a:tailEnd len="med" w="med" type="triangle"/>
          </a:ln>
        </p:spPr>
      </p:cxnSp>
      <p:cxnSp>
        <p:nvCxnSpPr>
          <p:cNvPr id="138" name="Google Shape;138;p17"/>
          <p:cNvCxnSpPr>
            <a:stCxn id="130" idx="3"/>
            <a:endCxn id="136" idx="1"/>
          </p:cNvCxnSpPr>
          <p:nvPr/>
        </p:nvCxnSpPr>
        <p:spPr>
          <a:xfrm>
            <a:off x="3610759" y="3424161"/>
            <a:ext cx="276000" cy="4200"/>
          </a:xfrm>
          <a:prstGeom prst="straightConnector1">
            <a:avLst/>
          </a:prstGeom>
          <a:noFill/>
          <a:ln cap="flat" cmpd="sng" w="9525">
            <a:solidFill>
              <a:schemeClr val="dk1"/>
            </a:solidFill>
            <a:prstDash val="solid"/>
            <a:miter lim="800000"/>
            <a:headEnd len="sm" w="sm" type="none"/>
            <a:tailEnd len="med" w="med" type="triangle"/>
          </a:ln>
        </p:spPr>
      </p:cxnSp>
      <p:sp>
        <p:nvSpPr>
          <p:cNvPr id="139" name="Google Shape;139;p17"/>
          <p:cNvSpPr/>
          <p:nvPr/>
        </p:nvSpPr>
        <p:spPr>
          <a:xfrm>
            <a:off x="1241845" y="4743431"/>
            <a:ext cx="1306561" cy="664233"/>
          </a:xfrm>
          <a:prstGeom prst="roundRect">
            <a:avLst>
              <a:gd fmla="val 16667" name="adj"/>
            </a:avLst>
          </a:prstGeom>
          <a:solidFill>
            <a:srgbClr val="F7CAA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Create a corpus from the graph</a:t>
            </a:r>
            <a:endParaRPr sz="1400">
              <a:solidFill>
                <a:schemeClr val="dk1"/>
              </a:solidFill>
              <a:latin typeface="Calibri"/>
              <a:ea typeface="Calibri"/>
              <a:cs typeface="Calibri"/>
              <a:sym typeface="Calibri"/>
            </a:endParaRPr>
          </a:p>
        </p:txBody>
      </p:sp>
      <p:sp>
        <p:nvSpPr>
          <p:cNvPr id="140" name="Google Shape;140;p17"/>
          <p:cNvSpPr/>
          <p:nvPr/>
        </p:nvSpPr>
        <p:spPr>
          <a:xfrm>
            <a:off x="2624933" y="4736575"/>
            <a:ext cx="1432718" cy="671090"/>
          </a:xfrm>
          <a:prstGeom prst="roundRect">
            <a:avLst>
              <a:gd fmla="val 16667" name="adj"/>
            </a:avLst>
          </a:prstGeom>
          <a:solidFill>
            <a:srgbClr val="F7CAA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Train the corpus using word2vec</a:t>
            </a:r>
            <a:endParaRPr sz="1400">
              <a:solidFill>
                <a:schemeClr val="dk1"/>
              </a:solidFill>
              <a:latin typeface="Calibri"/>
              <a:ea typeface="Calibri"/>
              <a:cs typeface="Calibri"/>
              <a:sym typeface="Calibri"/>
            </a:endParaRPr>
          </a:p>
        </p:txBody>
      </p:sp>
      <p:cxnSp>
        <p:nvCxnSpPr>
          <p:cNvPr id="141" name="Google Shape;141;p17"/>
          <p:cNvCxnSpPr>
            <a:stCxn id="139" idx="0"/>
            <a:endCxn id="131" idx="2"/>
          </p:cNvCxnSpPr>
          <p:nvPr/>
        </p:nvCxnSpPr>
        <p:spPr>
          <a:xfrm flipH="1" rot="10800000">
            <a:off x="1895126" y="4280531"/>
            <a:ext cx="875700" cy="462900"/>
          </a:xfrm>
          <a:prstGeom prst="straightConnector1">
            <a:avLst/>
          </a:prstGeom>
          <a:noFill/>
          <a:ln cap="flat" cmpd="sng" w="9525">
            <a:solidFill>
              <a:schemeClr val="dk1"/>
            </a:solidFill>
            <a:prstDash val="solid"/>
            <a:miter lim="800000"/>
            <a:headEnd len="sm" w="sm" type="none"/>
            <a:tailEnd len="med" w="med" type="triangle"/>
          </a:ln>
        </p:spPr>
      </p:cxnSp>
      <p:cxnSp>
        <p:nvCxnSpPr>
          <p:cNvPr id="142" name="Google Shape;142;p17"/>
          <p:cNvCxnSpPr>
            <a:stCxn id="140" idx="0"/>
            <a:endCxn id="131" idx="2"/>
          </p:cNvCxnSpPr>
          <p:nvPr/>
        </p:nvCxnSpPr>
        <p:spPr>
          <a:xfrm rot="10800000">
            <a:off x="2770692" y="4280575"/>
            <a:ext cx="570600" cy="456000"/>
          </a:xfrm>
          <a:prstGeom prst="straightConnector1">
            <a:avLst/>
          </a:prstGeom>
          <a:noFill/>
          <a:ln cap="flat" cmpd="sng" w="9525">
            <a:solidFill>
              <a:schemeClr val="dk1"/>
            </a:solidFill>
            <a:prstDash val="solid"/>
            <a:miter lim="800000"/>
            <a:headEnd len="sm" w="sm" type="none"/>
            <a:tailEnd len="med" w="med" type="triangle"/>
          </a:ln>
        </p:spPr>
      </p:cxnSp>
      <p:sp>
        <p:nvSpPr>
          <p:cNvPr id="143" name="Google Shape;143;p17"/>
          <p:cNvSpPr/>
          <p:nvPr/>
        </p:nvSpPr>
        <p:spPr>
          <a:xfrm>
            <a:off x="2832670" y="2802465"/>
            <a:ext cx="3050559" cy="337530"/>
          </a:xfrm>
          <a:prstGeom prst="righ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PageRank and other</a:t>
            </a:r>
            <a:endParaRPr sz="1600">
              <a:solidFill>
                <a:schemeClr val="dk1"/>
              </a:solidFill>
              <a:latin typeface="Calibri"/>
              <a:ea typeface="Calibri"/>
              <a:cs typeface="Calibri"/>
              <a:sym typeface="Calibri"/>
            </a:endParaRPr>
          </a:p>
        </p:txBody>
      </p:sp>
      <p:sp>
        <p:nvSpPr>
          <p:cNvPr id="133" name="Google Shape;133;p17"/>
          <p:cNvSpPr/>
          <p:nvPr/>
        </p:nvSpPr>
        <p:spPr>
          <a:xfrm>
            <a:off x="426445" y="3237892"/>
            <a:ext cx="1303698" cy="1140260"/>
          </a:xfrm>
          <a:prstGeom prst="can">
            <a:avLst>
              <a:gd fmla="val 25000"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Panama Papers Dataset</a:t>
            </a:r>
            <a:endParaRPr sz="1600">
              <a:solidFill>
                <a:schemeClr val="dk1"/>
              </a:solidFill>
              <a:latin typeface="Calibri"/>
              <a:ea typeface="Calibri"/>
              <a:cs typeface="Calibri"/>
              <a:sym typeface="Calibri"/>
            </a:endParaRPr>
          </a:p>
        </p:txBody>
      </p:sp>
      <p:sp>
        <p:nvSpPr>
          <p:cNvPr id="144" name="Google Shape;144;p17"/>
          <p:cNvSpPr/>
          <p:nvPr/>
        </p:nvSpPr>
        <p:spPr>
          <a:xfrm>
            <a:off x="3665237" y="4019336"/>
            <a:ext cx="2130514" cy="327453"/>
          </a:xfrm>
          <a:prstGeom prst="righ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NLP model, RDFsim</a:t>
            </a:r>
            <a:endParaRPr sz="1600">
              <a:solidFill>
                <a:schemeClr val="dk1"/>
              </a:solidFill>
              <a:latin typeface="Calibri"/>
              <a:ea typeface="Calibri"/>
              <a:cs typeface="Calibri"/>
              <a:sym typeface="Calibri"/>
            </a:endParaRPr>
          </a:p>
        </p:txBody>
      </p:sp>
      <p:sp>
        <p:nvSpPr>
          <p:cNvPr id="145" name="Google Shape;145;p17"/>
          <p:cNvSpPr/>
          <p:nvPr/>
        </p:nvSpPr>
        <p:spPr>
          <a:xfrm>
            <a:off x="5951165" y="2221923"/>
            <a:ext cx="1084736" cy="1043714"/>
          </a:xfrm>
          <a:prstGeom prst="can">
            <a:avLst>
              <a:gd fmla="val 25000"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Set of important nodes</a:t>
            </a:r>
            <a:endParaRPr sz="1600">
              <a:solidFill>
                <a:schemeClr val="dk1"/>
              </a:solidFill>
              <a:latin typeface="Calibri"/>
              <a:ea typeface="Calibri"/>
              <a:cs typeface="Calibri"/>
              <a:sym typeface="Calibri"/>
            </a:endParaRPr>
          </a:p>
        </p:txBody>
      </p:sp>
      <p:sp>
        <p:nvSpPr>
          <p:cNvPr id="146" name="Google Shape;146;p17"/>
          <p:cNvSpPr/>
          <p:nvPr/>
        </p:nvSpPr>
        <p:spPr>
          <a:xfrm>
            <a:off x="5883229" y="3968680"/>
            <a:ext cx="1229198" cy="1672080"/>
          </a:xfrm>
          <a:prstGeom prst="can">
            <a:avLst>
              <a:gd fmla="val 25000"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Embeddings database -  similarity networks</a:t>
            </a:r>
            <a:endParaRPr sz="1600">
              <a:solidFill>
                <a:schemeClr val="dk1"/>
              </a:solidFill>
              <a:latin typeface="Calibri"/>
              <a:ea typeface="Calibri"/>
              <a:cs typeface="Calibri"/>
              <a:sym typeface="Calibri"/>
            </a:endParaRPr>
          </a:p>
        </p:txBody>
      </p:sp>
      <p:sp>
        <p:nvSpPr>
          <p:cNvPr id="147" name="Google Shape;147;p17"/>
          <p:cNvSpPr/>
          <p:nvPr/>
        </p:nvSpPr>
        <p:spPr>
          <a:xfrm rot="5400000">
            <a:off x="6121743" y="3457562"/>
            <a:ext cx="726366" cy="397183"/>
          </a:xfrm>
          <a:prstGeom prst="righ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Load </a:t>
            </a:r>
            <a:endParaRPr sz="1600">
              <a:solidFill>
                <a:schemeClr val="dk1"/>
              </a:solidFill>
              <a:latin typeface="Calibri"/>
              <a:ea typeface="Calibri"/>
              <a:cs typeface="Calibri"/>
              <a:sym typeface="Calibri"/>
            </a:endParaRPr>
          </a:p>
        </p:txBody>
      </p:sp>
      <p:sp>
        <p:nvSpPr>
          <p:cNvPr id="148" name="Google Shape;148;p17"/>
          <p:cNvSpPr/>
          <p:nvPr/>
        </p:nvSpPr>
        <p:spPr>
          <a:xfrm>
            <a:off x="7898621" y="2802465"/>
            <a:ext cx="4026443" cy="100555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Present an analysis that combines classic graph analytics algorithms and graph embeddings!</a:t>
            </a:r>
            <a:endParaRPr sz="1800">
              <a:solidFill>
                <a:schemeClr val="dk1"/>
              </a:solidFill>
              <a:latin typeface="Calibri"/>
              <a:ea typeface="Calibri"/>
              <a:cs typeface="Calibri"/>
              <a:sym typeface="Calibri"/>
            </a:endParaRPr>
          </a:p>
        </p:txBody>
      </p:sp>
      <p:sp>
        <p:nvSpPr>
          <p:cNvPr id="149" name="Google Shape;14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 Outline</a:t>
            </a:r>
            <a:endParaRPr/>
          </a:p>
        </p:txBody>
      </p:sp>
      <p:pic>
        <p:nvPicPr>
          <p:cNvPr id="150" name="Google Shape;150;p17"/>
          <p:cNvPicPr preferRelativeResize="0"/>
          <p:nvPr/>
        </p:nvPicPr>
        <p:blipFill rotWithShape="1">
          <a:blip r:embed="rId3">
            <a:alphaModFix/>
          </a:blip>
          <a:srcRect b="0" l="0" r="0" t="0"/>
          <a:stretch/>
        </p:blipFill>
        <p:spPr>
          <a:xfrm>
            <a:off x="7996194" y="3917269"/>
            <a:ext cx="726340" cy="726340"/>
          </a:xfrm>
          <a:prstGeom prst="rect">
            <a:avLst/>
          </a:prstGeom>
          <a:noFill/>
          <a:ln>
            <a:noFill/>
          </a:ln>
        </p:spPr>
      </p:pic>
      <p:pic>
        <p:nvPicPr>
          <p:cNvPr id="151" name="Google Shape;151;p17"/>
          <p:cNvPicPr preferRelativeResize="0"/>
          <p:nvPr/>
        </p:nvPicPr>
        <p:blipFill rotWithShape="1">
          <a:blip r:embed="rId4">
            <a:alphaModFix/>
          </a:blip>
          <a:srcRect b="0" l="0" r="0" t="0"/>
          <a:stretch/>
        </p:blipFill>
        <p:spPr>
          <a:xfrm>
            <a:off x="8788813" y="4039808"/>
            <a:ext cx="1468022" cy="481262"/>
          </a:xfrm>
          <a:prstGeom prst="rect">
            <a:avLst/>
          </a:prstGeom>
          <a:noFill/>
          <a:ln>
            <a:noFill/>
          </a:ln>
        </p:spPr>
      </p:pic>
      <p:pic>
        <p:nvPicPr>
          <p:cNvPr id="152" name="Google Shape;152;p17"/>
          <p:cNvPicPr preferRelativeResize="0"/>
          <p:nvPr/>
        </p:nvPicPr>
        <p:blipFill rotWithShape="1">
          <a:blip r:embed="rId5">
            <a:alphaModFix/>
          </a:blip>
          <a:srcRect b="0" l="0" r="0" t="0"/>
          <a:stretch/>
        </p:blipFill>
        <p:spPr>
          <a:xfrm>
            <a:off x="10344313" y="3932000"/>
            <a:ext cx="1571048" cy="708608"/>
          </a:xfrm>
          <a:prstGeom prst="rect">
            <a:avLst/>
          </a:prstGeom>
          <a:noFill/>
          <a:ln>
            <a:noFill/>
          </a:ln>
        </p:spPr>
      </p:pic>
      <p:sp>
        <p:nvSpPr>
          <p:cNvPr id="153" name="Google Shape;153;p17"/>
          <p:cNvSpPr/>
          <p:nvPr/>
        </p:nvSpPr>
        <p:spPr>
          <a:xfrm>
            <a:off x="7446982" y="1777620"/>
            <a:ext cx="427896" cy="4524375"/>
          </a:xfrm>
          <a:prstGeom prst="rightBrace">
            <a:avLst>
              <a:gd fmla="val 8333" name="adj1"/>
              <a:gd fmla="val 47684"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b="0" l="0" r="0" t="0"/>
          <a:stretch/>
        </p:blipFill>
        <p:spPr>
          <a:xfrm>
            <a:off x="1147198" y="3323586"/>
            <a:ext cx="4413094" cy="3459615"/>
          </a:xfrm>
          <a:prstGeom prst="rect">
            <a:avLst/>
          </a:prstGeom>
          <a:noFill/>
          <a:ln>
            <a:noFill/>
          </a:ln>
        </p:spPr>
      </p:pic>
      <p:pic>
        <p:nvPicPr>
          <p:cNvPr id="160" name="Google Shape;160;p18"/>
          <p:cNvPicPr preferRelativeResize="0"/>
          <p:nvPr/>
        </p:nvPicPr>
        <p:blipFill rotWithShape="1">
          <a:blip r:embed="rId4">
            <a:alphaModFix/>
          </a:blip>
          <a:srcRect b="0" l="0" r="0" t="0"/>
          <a:stretch/>
        </p:blipFill>
        <p:spPr>
          <a:xfrm>
            <a:off x="5869290" y="3096572"/>
            <a:ext cx="4881837" cy="3686629"/>
          </a:xfrm>
          <a:prstGeom prst="rect">
            <a:avLst/>
          </a:prstGeom>
          <a:noFill/>
          <a:ln>
            <a:noFill/>
          </a:ln>
        </p:spPr>
      </p:pic>
      <p:sp>
        <p:nvSpPr>
          <p:cNvPr id="161" name="Google Shape;16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 early example (spoilers..)</a:t>
            </a:r>
            <a:endParaRPr/>
          </a:p>
        </p:txBody>
      </p:sp>
      <p:sp>
        <p:nvSpPr>
          <p:cNvPr id="162" name="Google Shape;162;p18"/>
          <p:cNvSpPr txBox="1"/>
          <p:nvPr>
            <p:ph idx="1" type="body"/>
          </p:nvPr>
        </p:nvSpPr>
        <p:spPr>
          <a:xfrm>
            <a:off x="838200" y="1825625"/>
            <a:ext cx="10515600" cy="159385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lang="en-US"/>
              <a:t>By running PageRank and Eigenvector Centrality, we discovered that the node with the highest value is </a:t>
            </a:r>
            <a:r>
              <a:rPr b="1" lang="en-US"/>
              <a:t>ACCELONIC LTD. (entity)</a:t>
            </a:r>
            <a:endParaRPr/>
          </a:p>
          <a:p>
            <a:pPr indent="0" lvl="0" marL="0" rtl="0" algn="just">
              <a:lnSpc>
                <a:spcPct val="90000"/>
              </a:lnSpc>
              <a:spcBef>
                <a:spcPts val="1000"/>
              </a:spcBef>
              <a:spcAft>
                <a:spcPts val="0"/>
              </a:spcAft>
              <a:buClr>
                <a:schemeClr val="dk1"/>
              </a:buClr>
              <a:buSzPts val="2800"/>
              <a:buNone/>
            </a:pPr>
            <a:r>
              <a:rPr lang="en-US"/>
              <a:t>Knowing this, we can search for similar nodes in the embeddings database, and get the following:</a:t>
            </a:r>
            <a:endParaRPr/>
          </a:p>
        </p:txBody>
      </p:sp>
      <p:sp>
        <p:nvSpPr>
          <p:cNvPr id="163" name="Google Shape;16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b="0" l="0" r="0" t="0"/>
          <a:stretch/>
        </p:blipFill>
        <p:spPr>
          <a:xfrm>
            <a:off x="5591175" y="735768"/>
            <a:ext cx="1733550" cy="568311"/>
          </a:xfrm>
          <a:prstGeom prst="rect">
            <a:avLst/>
          </a:prstGeom>
          <a:noFill/>
          <a:ln>
            <a:noFill/>
          </a:ln>
        </p:spPr>
      </p:pic>
      <p:sp>
        <p:nvSpPr>
          <p:cNvPr id="169" name="Google Shape;1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Graph Analytics: TSP </a:t>
            </a:r>
            <a:endParaRPr/>
          </a:p>
        </p:txBody>
      </p:sp>
      <p:sp>
        <p:nvSpPr>
          <p:cNvPr id="170" name="Google Shape;170;p19"/>
          <p:cNvSpPr txBox="1"/>
          <p:nvPr>
            <p:ph idx="1" type="body"/>
          </p:nvPr>
        </p:nvSpPr>
        <p:spPr>
          <a:xfrm>
            <a:off x="838199" y="1825625"/>
            <a:ext cx="5481637"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en-US"/>
              <a:t>We tried loading our data to TSP, in order to run algorithms using the analyzers of the tool. The problem was that the dataset was way too big to load from the tool, thus we decided to explore methods to take subsets of the dataset, without losing information about how the data are structured in the complete graph. We used the following methods:</a:t>
            </a:r>
            <a:endParaRPr/>
          </a:p>
          <a:p>
            <a:pPr indent="-228600" lvl="2" marL="1143000" rtl="0" algn="just">
              <a:lnSpc>
                <a:spcPct val="90000"/>
              </a:lnSpc>
              <a:spcBef>
                <a:spcPts val="500"/>
              </a:spcBef>
              <a:spcAft>
                <a:spcPts val="0"/>
              </a:spcAft>
              <a:buClr>
                <a:schemeClr val="dk1"/>
              </a:buClr>
              <a:buSzPct val="100000"/>
              <a:buChar char="•"/>
            </a:pPr>
            <a:r>
              <a:rPr lang="en-US"/>
              <a:t>Simple subset chunking: A straightforward approach that selects N sequential edges from the dataset and build the graph by searching for the corresponding nodes.</a:t>
            </a:r>
            <a:endParaRPr/>
          </a:p>
          <a:p>
            <a:pPr indent="-228600" lvl="2" marL="1143000" rtl="0" algn="just">
              <a:lnSpc>
                <a:spcPct val="90000"/>
              </a:lnSpc>
              <a:spcBef>
                <a:spcPts val="500"/>
              </a:spcBef>
              <a:spcAft>
                <a:spcPts val="0"/>
              </a:spcAft>
              <a:buClr>
                <a:schemeClr val="dk1"/>
              </a:buClr>
              <a:buSzPct val="100000"/>
              <a:buChar char="•"/>
            </a:pPr>
            <a:r>
              <a:rPr lang="en-US"/>
              <a:t>Sampling: A sampling method that takes N random edges from the file and tries to build the corresponding graph by locating the corresponding nodes from the files.</a:t>
            </a:r>
            <a:endParaRPr/>
          </a:p>
          <a:p>
            <a:pPr indent="-228600" lvl="2" marL="1143000" rtl="0" algn="just">
              <a:lnSpc>
                <a:spcPct val="90000"/>
              </a:lnSpc>
              <a:spcBef>
                <a:spcPts val="500"/>
              </a:spcBef>
              <a:spcAft>
                <a:spcPts val="0"/>
              </a:spcAft>
              <a:buClr>
                <a:schemeClr val="dk1"/>
              </a:buClr>
              <a:buSzPct val="100000"/>
              <a:buChar char="•"/>
            </a:pPr>
            <a:r>
              <a:rPr lang="en-US"/>
              <a:t>Graph Reconstruction: A BFS-like approach that begins from a number of source nodes and tries to recreate their direct network by visiting the neighbors in a leveled manner.</a:t>
            </a:r>
            <a:endParaRPr/>
          </a:p>
          <a:p>
            <a:pPr indent="-228600" lvl="0" marL="228600" rtl="0" algn="just">
              <a:lnSpc>
                <a:spcPct val="90000"/>
              </a:lnSpc>
              <a:spcBef>
                <a:spcPts val="1000"/>
              </a:spcBef>
              <a:spcAft>
                <a:spcPts val="0"/>
              </a:spcAft>
              <a:buClr>
                <a:schemeClr val="dk1"/>
              </a:buClr>
              <a:buSzPct val="100000"/>
              <a:buChar char="•"/>
            </a:pPr>
            <a:r>
              <a:rPr lang="en-US"/>
              <a:t>The sampling method gave the best and most efficient results, thus we decided to use this method to exploit the features of TSP. </a:t>
            </a:r>
            <a:endParaRPr/>
          </a:p>
          <a:p>
            <a:pPr indent="-228600" lvl="0" marL="228600" rtl="0" algn="just">
              <a:lnSpc>
                <a:spcPct val="90000"/>
              </a:lnSpc>
              <a:spcBef>
                <a:spcPts val="1000"/>
              </a:spcBef>
              <a:spcAft>
                <a:spcPts val="0"/>
              </a:spcAft>
              <a:buClr>
                <a:schemeClr val="dk1"/>
              </a:buClr>
              <a:buSzPct val="100000"/>
              <a:buChar char="•"/>
            </a:pPr>
            <a:r>
              <a:rPr lang="en-US"/>
              <a:t>After we were capable of having a subset of the dataset, we defined our schema. We decided to use a simple schema , containing only nodes and edges.</a:t>
            </a:r>
            <a:endParaRPr/>
          </a:p>
        </p:txBody>
      </p:sp>
      <p:sp>
        <p:nvSpPr>
          <p:cNvPr id="171" name="Google Shape;1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2" name="Google Shape;172;p19"/>
          <p:cNvPicPr preferRelativeResize="0"/>
          <p:nvPr/>
        </p:nvPicPr>
        <p:blipFill rotWithShape="1">
          <a:blip r:embed="rId4">
            <a:alphaModFix/>
          </a:blip>
          <a:srcRect b="0" l="0" r="0" t="0"/>
          <a:stretch/>
        </p:blipFill>
        <p:spPr>
          <a:xfrm>
            <a:off x="7860351" y="528817"/>
            <a:ext cx="3741099" cy="5780966"/>
          </a:xfrm>
          <a:prstGeom prst="rect">
            <a:avLst/>
          </a:prstGeom>
          <a:noFill/>
          <a:ln cap="flat" cmpd="sng" w="9525">
            <a:solidFill>
              <a:schemeClr val="dk1"/>
            </a:solidFill>
            <a:prstDash val="solid"/>
            <a:round/>
            <a:headEnd len="sm" w="sm" type="none"/>
            <a:tailEnd len="sm" w="sm" type="none"/>
          </a:ln>
        </p:spPr>
      </p:pic>
      <p:cxnSp>
        <p:nvCxnSpPr>
          <p:cNvPr id="173" name="Google Shape;173;p19"/>
          <p:cNvCxnSpPr>
            <a:stCxn id="174" idx="3"/>
            <a:endCxn id="172" idx="1"/>
          </p:cNvCxnSpPr>
          <p:nvPr/>
        </p:nvCxnSpPr>
        <p:spPr>
          <a:xfrm flipH="1" rot="10800000">
            <a:off x="6319750" y="3419325"/>
            <a:ext cx="1540500" cy="2252100"/>
          </a:xfrm>
          <a:prstGeom prst="straightConnector1">
            <a:avLst/>
          </a:prstGeom>
          <a:noFill/>
          <a:ln cap="flat" cmpd="sng" w="9525">
            <a:solidFill>
              <a:schemeClr val="dk1"/>
            </a:solidFill>
            <a:prstDash val="solid"/>
            <a:miter lim="800000"/>
            <a:headEnd len="sm" w="sm" type="none"/>
            <a:tailEnd len="med" w="med" type="triangle"/>
          </a:ln>
        </p:spPr>
      </p:cxnSp>
      <p:sp>
        <p:nvSpPr>
          <p:cNvPr id="174" name="Google Shape;174;p19"/>
          <p:cNvSpPr/>
          <p:nvPr/>
        </p:nvSpPr>
        <p:spPr>
          <a:xfrm>
            <a:off x="766750" y="5288325"/>
            <a:ext cx="5553000" cy="7662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TSP subgraph visualization </a:t>
            </a:r>
            <a:endParaRPr/>
          </a:p>
        </p:txBody>
      </p:sp>
      <p:sp>
        <p:nvSpPr>
          <p:cNvPr id="180" name="Google Shape;180;p20"/>
          <p:cNvSpPr txBox="1"/>
          <p:nvPr>
            <p:ph idx="1" type="body"/>
          </p:nvPr>
        </p:nvSpPr>
        <p:spPr>
          <a:xfrm>
            <a:off x="838200" y="1825626"/>
            <a:ext cx="5606143" cy="261291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t>We visualized a sample subset of 4000 edges.</a:t>
            </a:r>
            <a:endParaRPr/>
          </a:p>
          <a:p>
            <a:pPr indent="-228600" lvl="0" marL="228600" rtl="0" algn="just">
              <a:lnSpc>
                <a:spcPct val="90000"/>
              </a:lnSpc>
              <a:spcBef>
                <a:spcPts val="1000"/>
              </a:spcBef>
              <a:spcAft>
                <a:spcPts val="0"/>
              </a:spcAft>
              <a:buClr>
                <a:schemeClr val="dk1"/>
              </a:buClr>
              <a:buSzPct val="100000"/>
              <a:buChar char="•"/>
            </a:pPr>
            <a:r>
              <a:rPr lang="en-US"/>
              <a:t>By using the reconstruction and sampling method, we discovered that the graph consists of several smaller networks of nodes that show the direct connections of the nodes.</a:t>
            </a:r>
            <a:endParaRPr/>
          </a:p>
          <a:p>
            <a:pPr indent="-228600" lvl="0" marL="228600" rtl="0" algn="just">
              <a:lnSpc>
                <a:spcPct val="90000"/>
              </a:lnSpc>
              <a:spcBef>
                <a:spcPts val="1000"/>
              </a:spcBef>
              <a:spcAft>
                <a:spcPts val="0"/>
              </a:spcAft>
              <a:buClr>
                <a:schemeClr val="dk1"/>
              </a:buClr>
              <a:buSzPct val="100000"/>
              <a:buChar char="•"/>
            </a:pPr>
            <a:r>
              <a:rPr lang="en-US"/>
              <a:t>Thus we used the TSP analyzers and visualized the results of this subgraph.</a:t>
            </a:r>
            <a:endParaRPr/>
          </a:p>
        </p:txBody>
      </p:sp>
      <p:sp>
        <p:nvSpPr>
          <p:cNvPr id="181" name="Google Shape;18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2" name="Google Shape;182;p20"/>
          <p:cNvPicPr preferRelativeResize="0"/>
          <p:nvPr/>
        </p:nvPicPr>
        <p:blipFill rotWithShape="1">
          <a:blip r:embed="rId3">
            <a:alphaModFix/>
          </a:blip>
          <a:srcRect b="0" l="0" r="0" t="0"/>
          <a:stretch/>
        </p:blipFill>
        <p:spPr>
          <a:xfrm>
            <a:off x="7350034" y="107346"/>
            <a:ext cx="4711895" cy="3748302"/>
          </a:xfrm>
          <a:prstGeom prst="rect">
            <a:avLst/>
          </a:prstGeom>
          <a:noFill/>
          <a:ln cap="flat" cmpd="sng" w="9525">
            <a:solidFill>
              <a:schemeClr val="dk1"/>
            </a:solidFill>
            <a:prstDash val="solid"/>
            <a:round/>
            <a:headEnd len="sm" w="sm" type="none"/>
            <a:tailEnd len="sm" w="sm" type="none"/>
          </a:ln>
        </p:spPr>
      </p:pic>
      <p:pic>
        <p:nvPicPr>
          <p:cNvPr id="183" name="Google Shape;183;p20"/>
          <p:cNvPicPr preferRelativeResize="0"/>
          <p:nvPr/>
        </p:nvPicPr>
        <p:blipFill rotWithShape="1">
          <a:blip r:embed="rId4">
            <a:alphaModFix/>
          </a:blip>
          <a:srcRect b="0" l="0" r="0" t="0"/>
          <a:stretch/>
        </p:blipFill>
        <p:spPr>
          <a:xfrm>
            <a:off x="748932" y="4293326"/>
            <a:ext cx="5206699" cy="2299063"/>
          </a:xfrm>
          <a:prstGeom prst="rect">
            <a:avLst/>
          </a:prstGeom>
          <a:noFill/>
          <a:ln cap="flat" cmpd="sng" w="9525">
            <a:solidFill>
              <a:schemeClr val="dk1"/>
            </a:solidFill>
            <a:prstDash val="solid"/>
            <a:round/>
            <a:headEnd len="sm" w="sm" type="none"/>
            <a:tailEnd len="sm" w="sm" type="none"/>
          </a:ln>
        </p:spPr>
      </p:pic>
      <p:pic>
        <p:nvPicPr>
          <p:cNvPr id="184" name="Google Shape;184;p20"/>
          <p:cNvPicPr preferRelativeResize="0"/>
          <p:nvPr/>
        </p:nvPicPr>
        <p:blipFill rotWithShape="1">
          <a:blip r:embed="rId5">
            <a:alphaModFix/>
          </a:blip>
          <a:srcRect b="0" l="0" r="0" t="0"/>
          <a:stretch/>
        </p:blipFill>
        <p:spPr>
          <a:xfrm>
            <a:off x="6760274" y="3969672"/>
            <a:ext cx="5109509" cy="238667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TSP Graph Analytics</a:t>
            </a:r>
            <a:endParaRPr/>
          </a:p>
        </p:txBody>
      </p:sp>
      <p:sp>
        <p:nvSpPr>
          <p:cNvPr id="190" name="Google Shape;190;p21"/>
          <p:cNvSpPr txBox="1"/>
          <p:nvPr>
            <p:ph idx="1" type="body"/>
          </p:nvPr>
        </p:nvSpPr>
        <p:spPr>
          <a:xfrm>
            <a:off x="4663568" y="9682033"/>
            <a:ext cx="3838303" cy="254607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Char char="•"/>
            </a:pPr>
            <a:r>
              <a:rPr lang="en-US"/>
              <a:t>Eigenvector Centrality</a:t>
            </a:r>
            <a:endParaRPr/>
          </a:p>
        </p:txBody>
      </p:sp>
      <p:sp>
        <p:nvSpPr>
          <p:cNvPr id="191" name="Google Shape;191;p21"/>
          <p:cNvSpPr txBox="1"/>
          <p:nvPr>
            <p:ph idx="12" type="sldNum"/>
          </p:nvPr>
        </p:nvSpPr>
        <p:spPr>
          <a:xfrm>
            <a:off x="12355286" y="11581492"/>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2" name="Google Shape;192;p21"/>
          <p:cNvSpPr txBox="1"/>
          <p:nvPr/>
        </p:nvSpPr>
        <p:spPr>
          <a:xfrm>
            <a:off x="11216363" y="8931971"/>
            <a:ext cx="3838303" cy="2546078"/>
          </a:xfrm>
          <a:prstGeom prst="rect">
            <a:avLst/>
          </a:prstGeom>
          <a:noFill/>
          <a:ln>
            <a:noFill/>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193" name="Google Shape;193;p21"/>
          <p:cNvSpPr txBox="1"/>
          <p:nvPr/>
        </p:nvSpPr>
        <p:spPr>
          <a:xfrm>
            <a:off x="7674006" y="12225991"/>
            <a:ext cx="3838303" cy="2546078"/>
          </a:xfrm>
          <a:prstGeom prst="rect">
            <a:avLst/>
          </a:prstGeom>
          <a:noFill/>
          <a:ln>
            <a:noFill/>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sp>
        <p:nvSpPr>
          <p:cNvPr id="194" name="Google Shape;194;p21"/>
          <p:cNvSpPr txBox="1"/>
          <p:nvPr/>
        </p:nvSpPr>
        <p:spPr>
          <a:xfrm>
            <a:off x="381000" y="1495310"/>
            <a:ext cx="6057900" cy="28629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We used the analyzers of TSP tool, in order to run Eigenvector centrality, Degree centrality and Clustering</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Eigenvector centrality: We discovered  that the most popular node is </a:t>
            </a:r>
            <a:r>
              <a:rPr b="1" lang="en-US" sz="1600">
                <a:solidFill>
                  <a:schemeClr val="dk1"/>
                </a:solidFill>
                <a:latin typeface="Calibri"/>
                <a:ea typeface="Calibri"/>
                <a:cs typeface="Calibri"/>
                <a:sym typeface="Calibri"/>
              </a:rPr>
              <a:t>ORION HOUSE SERVICES LIMITED, MOSSACK FONSECA CO. </a:t>
            </a:r>
            <a:r>
              <a:rPr lang="en-US" sz="1600">
                <a:solidFill>
                  <a:schemeClr val="dk1"/>
                </a:solidFill>
                <a:latin typeface="Calibri"/>
                <a:ea typeface="Calibri"/>
                <a:cs typeface="Calibri"/>
                <a:sym typeface="Calibri"/>
              </a:rPr>
              <a:t>and </a:t>
            </a:r>
            <a:r>
              <a:rPr b="1" lang="en-US" sz="1600">
                <a:solidFill>
                  <a:schemeClr val="dk1"/>
                </a:solidFill>
                <a:latin typeface="Calibri"/>
                <a:ea typeface="Calibri"/>
                <a:cs typeface="Calibri"/>
                <a:sym typeface="Calibri"/>
              </a:rPr>
              <a:t>OFFSHORE BUSINESS CONSULTANT (INT'L) LIMITED. </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Clustering Centrality: We discovered  that the most popular node is </a:t>
            </a:r>
            <a:r>
              <a:rPr b="1" lang="en-US" sz="1600">
                <a:solidFill>
                  <a:schemeClr val="dk1"/>
                </a:solidFill>
                <a:latin typeface="Calibri"/>
                <a:ea typeface="Calibri"/>
                <a:cs typeface="Calibri"/>
                <a:sym typeface="Calibri"/>
              </a:rPr>
              <a:t>ORION HOUSE SERVICES LIMITED </a:t>
            </a:r>
            <a:r>
              <a:rPr lang="en-US" sz="1600">
                <a:solidFill>
                  <a:schemeClr val="dk1"/>
                </a:solidFill>
                <a:latin typeface="Calibri"/>
                <a:ea typeface="Calibri"/>
                <a:cs typeface="Calibri"/>
                <a:sym typeface="Calibri"/>
              </a:rPr>
              <a:t>and </a:t>
            </a:r>
            <a:r>
              <a:rPr lang="en-US" sz="1800">
                <a:solidFill>
                  <a:schemeClr val="dk1"/>
                </a:solidFill>
                <a:latin typeface="Calibri"/>
                <a:ea typeface="Calibri"/>
                <a:cs typeface="Calibri"/>
                <a:sym typeface="Calibri"/>
              </a:rPr>
              <a:t>MOSSACK FONSECA &amp; CO. </a:t>
            </a:r>
            <a:endParaRPr>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Degree Centrality: We discovered  that the most popular node is </a:t>
            </a:r>
            <a:r>
              <a:rPr b="1" lang="en-US" sz="1600">
                <a:solidFill>
                  <a:schemeClr val="dk1"/>
                </a:solidFill>
                <a:latin typeface="Calibri"/>
                <a:ea typeface="Calibri"/>
                <a:cs typeface="Calibri"/>
                <a:sym typeface="Calibri"/>
              </a:rPr>
              <a:t>ORION HOUSE SERVICES LIMITED </a:t>
            </a:r>
            <a:r>
              <a:rPr lang="en-US" sz="1600">
                <a:solidFill>
                  <a:schemeClr val="dk1"/>
                </a:solidFill>
                <a:latin typeface="Calibri"/>
                <a:ea typeface="Calibri"/>
                <a:cs typeface="Calibri"/>
                <a:sym typeface="Calibri"/>
              </a:rPr>
              <a:t>and</a:t>
            </a:r>
            <a:r>
              <a:rPr b="1" lang="en-US" sz="1600">
                <a:solidFill>
                  <a:schemeClr val="dk1"/>
                </a:solidFill>
                <a:latin typeface="Calibri"/>
                <a:ea typeface="Calibri"/>
                <a:cs typeface="Calibri"/>
                <a:sym typeface="Calibri"/>
              </a:rPr>
              <a:t> MOSSFON SUBSCRIBERS LTD.</a:t>
            </a:r>
            <a:endParaRPr sz="1600">
              <a:solidFill>
                <a:schemeClr val="dk1"/>
              </a:solidFill>
              <a:latin typeface="Calibri"/>
              <a:ea typeface="Calibri"/>
              <a:cs typeface="Calibri"/>
              <a:sym typeface="Calibri"/>
            </a:endParaRPr>
          </a:p>
        </p:txBody>
      </p:sp>
      <p:pic>
        <p:nvPicPr>
          <p:cNvPr id="195" name="Google Shape;195;p21"/>
          <p:cNvPicPr preferRelativeResize="0"/>
          <p:nvPr/>
        </p:nvPicPr>
        <p:blipFill rotWithShape="1">
          <a:blip r:embed="rId3">
            <a:alphaModFix/>
          </a:blip>
          <a:srcRect b="0" l="0" r="0" t="0"/>
          <a:stretch/>
        </p:blipFill>
        <p:spPr>
          <a:xfrm>
            <a:off x="499268" y="4379640"/>
            <a:ext cx="2443166" cy="2346086"/>
          </a:xfrm>
          <a:prstGeom prst="rect">
            <a:avLst/>
          </a:prstGeom>
          <a:noFill/>
          <a:ln cap="flat" cmpd="sng" w="9525">
            <a:solidFill>
              <a:schemeClr val="dk1"/>
            </a:solidFill>
            <a:prstDash val="solid"/>
            <a:round/>
            <a:headEnd len="sm" w="sm" type="none"/>
            <a:tailEnd len="sm" w="sm" type="none"/>
          </a:ln>
        </p:spPr>
      </p:pic>
      <p:pic>
        <p:nvPicPr>
          <p:cNvPr descr="https://cdn.discordapp.com/attachments/778679337288990761/928777482566520862/Analyzer_Clustering_View_1.png" id="196" name="Google Shape;196;p21"/>
          <p:cNvPicPr preferRelativeResize="0"/>
          <p:nvPr/>
        </p:nvPicPr>
        <p:blipFill rotWithShape="1">
          <a:blip r:embed="rId4">
            <a:alphaModFix/>
          </a:blip>
          <a:srcRect b="0" l="0" r="0" t="0"/>
          <a:stretch/>
        </p:blipFill>
        <p:spPr>
          <a:xfrm>
            <a:off x="7381875" y="2351962"/>
            <a:ext cx="4390885" cy="1935268"/>
          </a:xfrm>
          <a:prstGeom prst="rect">
            <a:avLst/>
          </a:prstGeom>
          <a:noFill/>
          <a:ln cap="flat" cmpd="sng" w="9525">
            <a:solidFill>
              <a:schemeClr val="dk1"/>
            </a:solidFill>
            <a:prstDash val="solid"/>
            <a:round/>
            <a:headEnd len="sm" w="sm" type="none"/>
            <a:tailEnd len="sm" w="sm" type="none"/>
          </a:ln>
        </p:spPr>
      </p:pic>
      <p:pic>
        <p:nvPicPr>
          <p:cNvPr descr="https://cdn.discordapp.com/attachments/778679337288990761/928778960588927007/Analyzer_Eigenvector_View_1.png" id="197" name="Google Shape;197;p21"/>
          <p:cNvPicPr preferRelativeResize="0"/>
          <p:nvPr/>
        </p:nvPicPr>
        <p:blipFill rotWithShape="1">
          <a:blip r:embed="rId5">
            <a:alphaModFix/>
          </a:blip>
          <a:srcRect b="0" l="0" r="0" t="0"/>
          <a:stretch/>
        </p:blipFill>
        <p:spPr>
          <a:xfrm>
            <a:off x="7381875" y="66652"/>
            <a:ext cx="4390886" cy="1938832"/>
          </a:xfrm>
          <a:prstGeom prst="rect">
            <a:avLst/>
          </a:prstGeom>
          <a:noFill/>
          <a:ln cap="flat" cmpd="sng" w="9525">
            <a:solidFill>
              <a:schemeClr val="dk1"/>
            </a:solidFill>
            <a:prstDash val="solid"/>
            <a:round/>
            <a:headEnd len="sm" w="sm" type="none"/>
            <a:tailEnd len="sm" w="sm" type="none"/>
          </a:ln>
        </p:spPr>
      </p:pic>
      <p:cxnSp>
        <p:nvCxnSpPr>
          <p:cNvPr id="198" name="Google Shape;198;p21"/>
          <p:cNvCxnSpPr>
            <a:stCxn id="199" idx="3"/>
            <a:endCxn id="197" idx="1"/>
          </p:cNvCxnSpPr>
          <p:nvPr/>
        </p:nvCxnSpPr>
        <p:spPr>
          <a:xfrm flipH="1" rot="10800000">
            <a:off x="6642725" y="1036038"/>
            <a:ext cx="739200" cy="1356000"/>
          </a:xfrm>
          <a:prstGeom prst="straightConnector1">
            <a:avLst/>
          </a:prstGeom>
          <a:noFill/>
          <a:ln cap="flat" cmpd="sng" w="9525">
            <a:solidFill>
              <a:schemeClr val="dk1"/>
            </a:solidFill>
            <a:prstDash val="solid"/>
            <a:miter lim="800000"/>
            <a:headEnd len="sm" w="sm" type="none"/>
            <a:tailEnd len="med" w="med" type="triangle"/>
          </a:ln>
        </p:spPr>
      </p:cxnSp>
      <p:cxnSp>
        <p:nvCxnSpPr>
          <p:cNvPr id="200" name="Google Shape;200;p21"/>
          <p:cNvCxnSpPr>
            <a:stCxn id="201" idx="3"/>
            <a:endCxn id="196" idx="1"/>
          </p:cNvCxnSpPr>
          <p:nvPr/>
        </p:nvCxnSpPr>
        <p:spPr>
          <a:xfrm>
            <a:off x="6642725" y="3089163"/>
            <a:ext cx="739200" cy="230400"/>
          </a:xfrm>
          <a:prstGeom prst="straightConnector1">
            <a:avLst/>
          </a:prstGeom>
          <a:noFill/>
          <a:ln cap="flat" cmpd="sng" w="9525">
            <a:solidFill>
              <a:schemeClr val="dk1"/>
            </a:solidFill>
            <a:prstDash val="solid"/>
            <a:miter lim="800000"/>
            <a:headEnd len="sm" w="sm" type="none"/>
            <a:tailEnd len="med" w="med" type="triangle"/>
          </a:ln>
        </p:spPr>
      </p:cxnSp>
      <p:sp>
        <p:nvSpPr>
          <p:cNvPr id="202" name="Google Shape;202;p21"/>
          <p:cNvSpPr/>
          <p:nvPr/>
        </p:nvSpPr>
        <p:spPr>
          <a:xfrm>
            <a:off x="0" y="0"/>
            <a:ext cx="8636000" cy="0"/>
          </a:xfrm>
          <a:prstGeom prst="rect">
            <a:avLst/>
          </a:prstGeom>
          <a:solidFill>
            <a:srgbClr val="40444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DCDDDE"/>
              </a:buClr>
              <a:buSzPts val="1200"/>
              <a:buFont typeface="Arial"/>
              <a:buNone/>
            </a:pPr>
            <a:br>
              <a:rPr b="0" i="0" lang="en-US" sz="1200" u="none" cap="none" strike="noStrike">
                <a:solidFill>
                  <a:srgbClr val="DCDDDE"/>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https://cdn.discordapp.com/attachments/778679337288990761/928779778704683058/Analyzer_DegreeCentr_View_1.png" id="203" name="Google Shape;203;p21"/>
          <p:cNvPicPr preferRelativeResize="0"/>
          <p:nvPr/>
        </p:nvPicPr>
        <p:blipFill rotWithShape="1">
          <a:blip r:embed="rId6">
            <a:alphaModFix/>
          </a:blip>
          <a:srcRect b="0" l="0" r="0" t="0"/>
          <a:stretch/>
        </p:blipFill>
        <p:spPr>
          <a:xfrm>
            <a:off x="4768629" y="4415784"/>
            <a:ext cx="5226492" cy="2309677"/>
          </a:xfrm>
          <a:prstGeom prst="rect">
            <a:avLst/>
          </a:prstGeom>
          <a:noFill/>
          <a:ln cap="flat" cmpd="sng" w="9525">
            <a:solidFill>
              <a:schemeClr val="dk1"/>
            </a:solidFill>
            <a:prstDash val="solid"/>
            <a:round/>
            <a:headEnd len="sm" w="sm" type="none"/>
            <a:tailEnd len="sm" w="sm" type="none"/>
          </a:ln>
        </p:spPr>
      </p:pic>
      <p:cxnSp>
        <p:nvCxnSpPr>
          <p:cNvPr id="204" name="Google Shape;204;p21"/>
          <p:cNvCxnSpPr>
            <a:endCxn id="203" idx="1"/>
          </p:cNvCxnSpPr>
          <p:nvPr/>
        </p:nvCxnSpPr>
        <p:spPr>
          <a:xfrm>
            <a:off x="3195429" y="4111122"/>
            <a:ext cx="1573200" cy="1459500"/>
          </a:xfrm>
          <a:prstGeom prst="straightConnector1">
            <a:avLst/>
          </a:prstGeom>
          <a:noFill/>
          <a:ln cap="flat" cmpd="sng" w="9525">
            <a:solidFill>
              <a:schemeClr val="dk1"/>
            </a:solidFill>
            <a:prstDash val="solid"/>
            <a:miter lim="800000"/>
            <a:headEnd len="sm" w="sm" type="none"/>
            <a:tailEnd len="med" w="med" type="triangle"/>
          </a:ln>
        </p:spPr>
      </p:cxnSp>
      <p:pic>
        <p:nvPicPr>
          <p:cNvPr id="199" name="Google Shape;199;p21"/>
          <p:cNvPicPr preferRelativeResize="0"/>
          <p:nvPr/>
        </p:nvPicPr>
        <p:blipFill>
          <a:blip r:embed="rId7">
            <a:alphaModFix/>
          </a:blip>
          <a:stretch>
            <a:fillRect/>
          </a:stretch>
        </p:blipFill>
        <p:spPr>
          <a:xfrm>
            <a:off x="6354125" y="2055825"/>
            <a:ext cx="288600" cy="672425"/>
          </a:xfrm>
          <a:prstGeom prst="rect">
            <a:avLst/>
          </a:prstGeom>
          <a:noFill/>
          <a:ln>
            <a:noFill/>
          </a:ln>
        </p:spPr>
      </p:pic>
      <p:pic>
        <p:nvPicPr>
          <p:cNvPr id="201" name="Google Shape;201;p21"/>
          <p:cNvPicPr preferRelativeResize="0"/>
          <p:nvPr/>
        </p:nvPicPr>
        <p:blipFill>
          <a:blip r:embed="rId7">
            <a:alphaModFix/>
          </a:blip>
          <a:stretch>
            <a:fillRect/>
          </a:stretch>
        </p:blipFill>
        <p:spPr>
          <a:xfrm>
            <a:off x="6354125" y="2752950"/>
            <a:ext cx="288600" cy="67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