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General" id="{BAAC0F09-3054-42E6-8355-540A60977788}">
          <p14:sldIdLst>
            <p14:sldId id="256"/>
            <p14:sldId id="274"/>
            <p14:sldId id="257"/>
            <p14:sldId id="258"/>
            <p14:sldId id="259"/>
            <p14:sldId id="260"/>
            <p14:sldId id="261"/>
          </p14:sldIdLst>
        </p14:section>
        <p14:section name="Analytics" id="{46295063-F06A-4D37-8E29-4974D73E3139}">
          <p14:sldIdLst>
            <p14:sldId id="262"/>
            <p14:sldId id="263"/>
            <p14:sldId id="264"/>
            <p14:sldId id="265"/>
            <p14:sldId id="266"/>
          </p14:sldIdLst>
        </p14:section>
        <p14:section name="Embeddings" id="{5E5D211E-C6D9-4BDE-9A33-9A176B8C81C3}">
          <p14:sldIdLst>
            <p14:sldId id="267"/>
            <p14:sldId id="268"/>
            <p14:sldId id="269"/>
            <p14:sldId id="270"/>
            <p14:sldId id="271"/>
          </p14:sldIdLst>
        </p14:section>
        <p14:section name="Conclusion" id="{56B3A86C-4B49-4F37-AF47-3877611D1FE2}">
          <p14:sldIdLst>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72183" autoAdjust="0"/>
  </p:normalViewPr>
  <p:slideViewPr>
    <p:cSldViewPr snapToGrid="0">
      <p:cViewPr varScale="1">
        <p:scale>
          <a:sx n="82" d="100"/>
          <a:sy n="82" d="100"/>
        </p:scale>
        <p:origin x="15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Our</a:t>
            </a:r>
            <a:r>
              <a:rPr lang="en-US" baseline="0" dirty="0" smtClean="0"/>
              <a:t> work regarding the project of the course was a Panama Papers Analysis using Graph Analytics and Embeddings.</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Regarding</a:t>
            </a:r>
            <a:r>
              <a:rPr lang="en-US" baseline="0" dirty="0" smtClean="0"/>
              <a:t> the analysis, we decided to run </a:t>
            </a:r>
            <a:r>
              <a:rPr lang="en-US" sz="1200" b="1" dirty="0" smtClean="0">
                <a:solidFill>
                  <a:schemeClr val="dk1"/>
                </a:solidFill>
                <a:latin typeface="Calibri"/>
                <a:ea typeface="Calibri"/>
                <a:cs typeface="Calibri"/>
                <a:sym typeface="Calibri"/>
              </a:rPr>
              <a:t>Eigenvector centrality</a:t>
            </a:r>
            <a:r>
              <a:rPr lang="en-US" sz="1200" dirty="0" smtClean="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Degree centrality </a:t>
            </a:r>
            <a:r>
              <a:rPr lang="en-US" sz="1200" dirty="0" smtClean="0">
                <a:solidFill>
                  <a:schemeClr val="dk1"/>
                </a:solidFill>
                <a:latin typeface="Calibri"/>
                <a:ea typeface="Calibri"/>
                <a:cs typeface="Calibri"/>
                <a:sym typeface="Calibri"/>
              </a:rPr>
              <a:t>and </a:t>
            </a:r>
            <a:r>
              <a:rPr lang="en-US" sz="1200" b="1" dirty="0" smtClean="0">
                <a:solidFill>
                  <a:schemeClr val="dk1"/>
                </a:solidFill>
                <a:latin typeface="Calibri"/>
                <a:ea typeface="Calibri"/>
                <a:cs typeface="Calibri"/>
                <a:sym typeface="Calibri"/>
              </a:rPr>
              <a:t>Clustering </a:t>
            </a:r>
            <a:r>
              <a:rPr lang="en-US" sz="1200" b="0" dirty="0" smtClean="0">
                <a:solidFill>
                  <a:schemeClr val="dk1"/>
                </a:solidFill>
                <a:latin typeface="Calibri"/>
                <a:ea typeface="Calibri"/>
                <a:cs typeface="Calibri"/>
                <a:sym typeface="Calibri"/>
              </a:rPr>
              <a:t>algorithms</a:t>
            </a:r>
            <a:r>
              <a:rPr lang="en-US" sz="1200" b="0" baseline="0" dirty="0" smtClean="0">
                <a:solidFill>
                  <a:schemeClr val="dk1"/>
                </a:solidFill>
                <a:latin typeface="Calibri"/>
                <a:ea typeface="Calibri"/>
                <a:cs typeface="Calibri"/>
                <a:sym typeface="Calibri"/>
              </a:rPr>
              <a:t> using the analyzers of TSP. </a:t>
            </a:r>
          </a:p>
          <a:p>
            <a:pPr marL="0" lvl="0" indent="0" algn="l" rtl="0">
              <a:spcBef>
                <a:spcPts val="0"/>
              </a:spcBef>
              <a:spcAft>
                <a:spcPts val="0"/>
              </a:spcAft>
              <a:buNone/>
            </a:pPr>
            <a:r>
              <a:rPr lang="en-US" sz="1200" b="1" dirty="0" smtClean="0">
                <a:solidFill>
                  <a:schemeClr val="dk1"/>
                </a:solidFill>
                <a:latin typeface="Calibri"/>
                <a:ea typeface="Calibri"/>
                <a:cs typeface="Calibri"/>
                <a:sym typeface="Calibri"/>
              </a:rPr>
              <a:t>Eigenvector centrality </a:t>
            </a:r>
            <a:r>
              <a:rPr lang="en-US" sz="1200" b="0" dirty="0" smtClean="0">
                <a:solidFill>
                  <a:schemeClr val="dk1"/>
                </a:solidFill>
                <a:latin typeface="Calibri"/>
                <a:ea typeface="Calibri"/>
                <a:cs typeface="Calibri"/>
                <a:sym typeface="Calibri"/>
              </a:rPr>
              <a:t>is [</a:t>
            </a:r>
            <a:r>
              <a:rPr lang="en-US" sz="1200" b="1" i="0" u="none" strike="noStrike" cap="none" dirty="0" smtClean="0">
                <a:solidFill>
                  <a:schemeClr val="dk1"/>
                </a:solidFill>
                <a:effectLst/>
                <a:latin typeface="Calibri"/>
                <a:ea typeface="Calibri"/>
                <a:cs typeface="Calibri"/>
                <a:sym typeface="Calibri"/>
              </a:rPr>
              <a:t>a measure of the influence of a node in a network. Relative scores are assigned to all nodes in the network based on the concept that connections to high-scoring nodes contribute more to the score of the node in question than equal connections to low-scoring nodes</a:t>
            </a:r>
            <a:r>
              <a:rPr lang="en-US" sz="1200" b="0" i="0" u="none" strike="noStrike" cap="none" dirty="0" smtClean="0">
                <a:solidFill>
                  <a:schemeClr val="dk1"/>
                </a:solidFill>
                <a:effectLst/>
                <a:latin typeface="Calibri"/>
                <a:ea typeface="Calibri"/>
                <a:cs typeface="Calibri"/>
                <a:sym typeface="Calibri"/>
              </a:rPr>
              <a:t>. ]</a:t>
            </a:r>
            <a:r>
              <a:rPr lang="en-US" sz="1200" b="0" dirty="0" smtClean="0">
                <a:solidFill>
                  <a:schemeClr val="dk1"/>
                </a:solidFill>
                <a:latin typeface="Calibri"/>
                <a:ea typeface="Calibri"/>
                <a:cs typeface="Calibri"/>
                <a:sym typeface="Calibri"/>
              </a:rPr>
              <a:t> and you can see</a:t>
            </a:r>
            <a:r>
              <a:rPr lang="en-US" sz="1200" b="0" baseline="0" dirty="0" smtClean="0">
                <a:solidFill>
                  <a:schemeClr val="dk1"/>
                </a:solidFill>
                <a:latin typeface="Calibri"/>
                <a:ea typeface="Calibri"/>
                <a:cs typeface="Calibri"/>
                <a:sym typeface="Calibri"/>
              </a:rPr>
              <a:t> the output and the best results in the corresponding figure.</a:t>
            </a:r>
            <a:endParaRPr lang="en-US" sz="1200" b="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b="1" dirty="0" smtClean="0">
                <a:solidFill>
                  <a:schemeClr val="dk1"/>
                </a:solidFill>
                <a:latin typeface="Calibri"/>
                <a:ea typeface="Calibri"/>
                <a:cs typeface="Calibri"/>
                <a:sym typeface="Calibri"/>
              </a:rPr>
              <a:t>Degree centrality </a:t>
            </a:r>
            <a:r>
              <a:rPr lang="en-US" sz="1200" b="0" dirty="0" smtClean="0">
                <a:solidFill>
                  <a:schemeClr val="dk1"/>
                </a:solidFill>
                <a:latin typeface="Calibri"/>
                <a:ea typeface="Calibri"/>
                <a:cs typeface="Calibri"/>
                <a:sym typeface="Calibri"/>
              </a:rPr>
              <a:t>is [</a:t>
            </a:r>
            <a:r>
              <a:rPr lang="en-US" sz="1200" b="1" i="0" u="none" strike="noStrike" cap="none" dirty="0" smtClean="0">
                <a:solidFill>
                  <a:schemeClr val="dk1"/>
                </a:solidFill>
                <a:effectLst/>
                <a:latin typeface="Calibri"/>
                <a:ea typeface="Calibri"/>
                <a:cs typeface="Calibri"/>
                <a:sym typeface="Calibri"/>
              </a:rPr>
              <a:t>The higher the degree, the more central the node is</a:t>
            </a:r>
            <a:r>
              <a:rPr lang="en-US" sz="1200" b="0" i="0" u="none" strike="noStrike" cap="none" dirty="0" smtClean="0">
                <a:solidFill>
                  <a:schemeClr val="dk1"/>
                </a:solidFill>
                <a:effectLst/>
                <a:latin typeface="Calibri"/>
                <a:ea typeface="Calibri"/>
                <a:cs typeface="Calibri"/>
                <a:sym typeface="Calibri"/>
              </a:rPr>
              <a:t>.</a:t>
            </a:r>
            <a:r>
              <a:rPr lang="en-US" sz="1200" b="0" dirty="0" smtClean="0">
                <a:solidFill>
                  <a:schemeClr val="dk1"/>
                </a:solidFill>
                <a:latin typeface="Calibri"/>
                <a:ea typeface="Calibri"/>
                <a:cs typeface="Calibri"/>
                <a:sym typeface="Calibri"/>
              </a:rPr>
              <a:t>] and you can see</a:t>
            </a:r>
            <a:r>
              <a:rPr lang="en-US" sz="1200" b="0" baseline="0" dirty="0" smtClean="0">
                <a:solidFill>
                  <a:schemeClr val="dk1"/>
                </a:solidFill>
                <a:latin typeface="Calibri"/>
                <a:ea typeface="Calibri"/>
                <a:cs typeface="Calibri"/>
                <a:sym typeface="Calibri"/>
              </a:rPr>
              <a:t> the output and the best results in the corresponding figure.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dirty="0" smtClean="0">
                <a:solidFill>
                  <a:schemeClr val="dk1"/>
                </a:solidFill>
                <a:latin typeface="Calibri"/>
                <a:ea typeface="Calibri"/>
                <a:cs typeface="Calibri"/>
                <a:sym typeface="Calibri"/>
              </a:rPr>
              <a:t>Clustering </a:t>
            </a:r>
            <a:r>
              <a:rPr lang="en-US" sz="1200" b="0" baseline="0" dirty="0" smtClean="0">
                <a:solidFill>
                  <a:schemeClr val="dk1"/>
                </a:solidFill>
                <a:latin typeface="Calibri"/>
                <a:ea typeface="Calibri"/>
                <a:cs typeface="Calibri"/>
                <a:sym typeface="Calibri"/>
              </a:rPr>
              <a:t>is </a:t>
            </a:r>
            <a:r>
              <a:rPr lang="en-US" sz="1200" b="0" dirty="0" smtClean="0">
                <a:solidFill>
                  <a:schemeClr val="dk1"/>
                </a:solidFill>
                <a:latin typeface="Calibri"/>
                <a:ea typeface="Calibri"/>
                <a:cs typeface="Calibri"/>
                <a:sym typeface="Calibri"/>
              </a:rPr>
              <a:t>[</a:t>
            </a:r>
            <a:r>
              <a:rPr lang="en-US" sz="1200" b="1" i="0" u="none" strike="noStrike" cap="none" dirty="0" smtClean="0">
                <a:solidFill>
                  <a:schemeClr val="dk1"/>
                </a:solidFill>
                <a:effectLst/>
                <a:latin typeface="Calibri"/>
                <a:ea typeface="Calibri"/>
                <a:cs typeface="Calibri"/>
                <a:sym typeface="Calibri"/>
              </a:rPr>
              <a:t>the task of grouping a set of objects in such way that objects in the same group are more similar to each other than to those in other groups</a:t>
            </a:r>
            <a:r>
              <a:rPr lang="en-US" sz="1200" b="0" dirty="0" smtClean="0">
                <a:solidFill>
                  <a:schemeClr val="dk1"/>
                </a:solidFill>
                <a:latin typeface="Calibri"/>
                <a:ea typeface="Calibri"/>
                <a:cs typeface="Calibri"/>
                <a:sym typeface="Calibri"/>
              </a:rPr>
              <a:t>] and you can see</a:t>
            </a:r>
            <a:r>
              <a:rPr lang="en-US" sz="1200" b="0" baseline="0" dirty="0" smtClean="0">
                <a:solidFill>
                  <a:schemeClr val="dk1"/>
                </a:solidFill>
                <a:latin typeface="Calibri"/>
                <a:ea typeface="Calibri"/>
                <a:cs typeface="Calibri"/>
                <a:sym typeface="Calibri"/>
              </a:rPr>
              <a:t> the output and the best results in the corresponding figure.</a:t>
            </a:r>
          </a:p>
          <a:p>
            <a:pPr marL="0" lvl="0" indent="0" algn="l" rtl="0">
              <a:spcBef>
                <a:spcPts val="0"/>
              </a:spcBef>
              <a:spcAft>
                <a:spcPts val="0"/>
              </a:spcAft>
              <a:buNone/>
            </a:pPr>
            <a:endParaRPr dirty="0"/>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NetworkX is an open source Python API which was able to </a:t>
            </a:r>
            <a:r>
              <a:rPr lang="en-US" b="1" dirty="0" smtClean="0"/>
              <a:t>load the dataset completely</a:t>
            </a:r>
            <a:r>
              <a:rPr lang="en-US" dirty="0" smtClean="0"/>
              <a:t> and run the algorithms we selected. To use it we needed to create a custom dataset</a:t>
            </a:r>
            <a:r>
              <a:rPr lang="en-US" baseline="0" dirty="0" smtClean="0"/>
              <a:t> parsing python script and some wrappers for the built in functions of the library. </a:t>
            </a:r>
          </a:p>
          <a:p>
            <a:pPr marL="0" lvl="0" indent="0" algn="l" rtl="0">
              <a:spcBef>
                <a:spcPts val="0"/>
              </a:spcBef>
              <a:spcAft>
                <a:spcPts val="0"/>
              </a:spcAft>
              <a:buNone/>
            </a:pPr>
            <a:r>
              <a:rPr lang="en-US" baseline="0" dirty="0" smtClean="0"/>
              <a:t>We decided to proceed with the results of </a:t>
            </a:r>
            <a:r>
              <a:rPr lang="en-US" baseline="0" dirty="0" err="1" smtClean="0"/>
              <a:t>NetworkX,because</a:t>
            </a:r>
            <a:r>
              <a:rPr lang="en-US" baseline="0" dirty="0" smtClean="0"/>
              <a:t> using this library we managed to load the whole graph. The algorithms we decided to use are </a:t>
            </a:r>
            <a:r>
              <a:rPr lang="en-US" b="0" baseline="0" dirty="0" smtClean="0"/>
              <a:t>the previous ones plus PageRank [</a:t>
            </a:r>
            <a:r>
              <a:rPr lang="en-US" sz="1200" b="1" i="0" u="none" strike="noStrike" cap="none" dirty="0" smtClean="0">
                <a:solidFill>
                  <a:schemeClr val="dk1"/>
                </a:solidFill>
                <a:effectLst/>
                <a:latin typeface="Calibri"/>
                <a:ea typeface="Calibri"/>
                <a:cs typeface="Calibri"/>
                <a:sym typeface="Calibri"/>
              </a:rPr>
              <a:t>PageRank computes a ranking of the nodes in the graph based on the structure of the incoming and out-coming links</a:t>
            </a:r>
            <a:r>
              <a:rPr lang="en-US" b="0" baseline="0" dirty="0" smtClean="0"/>
              <a:t>] . We decided to rule out of the final results the nodes that corresponded to addresses, because for this analysis we mostly care to find the most important nodes representing entities, intermediaries and officers.</a:t>
            </a:r>
            <a:endParaRPr dirty="0"/>
          </a:p>
        </p:txBody>
      </p:sp>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So, here you can</a:t>
            </a:r>
            <a:r>
              <a:rPr lang="en-US" baseline="0" dirty="0" smtClean="0"/>
              <a:t> see the top results of each of the algorithms we run. Now, you notice that entity we presented in the beginning of the presentation is actually the one with the highest PageRank and EV centrality score. </a:t>
            </a:r>
            <a:endParaRPr dirty="0"/>
          </a:p>
        </p:txBody>
      </p:sp>
      <p:sp>
        <p:nvSpPr>
          <p:cNvPr id="215" name="Google Shape;2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Now,</a:t>
            </a:r>
            <a:r>
              <a:rPr lang="en-US" baseline="0" dirty="0" smtClean="0"/>
              <a:t> we will proceed to the embeddings creation part. You can consider embeddings as </a:t>
            </a:r>
            <a:r>
              <a:rPr lang="en-US" sz="1200" b="1" dirty="0" smtClean="0"/>
              <a:t>vector representations of words. </a:t>
            </a:r>
            <a:r>
              <a:rPr lang="en-US" sz="1200" b="0" dirty="0" smtClean="0"/>
              <a:t>There are many libraries for embeddings creation</a:t>
            </a:r>
            <a:r>
              <a:rPr lang="en-US" sz="1200" b="0" baseline="0" dirty="0" smtClean="0"/>
              <a:t> that </a:t>
            </a:r>
            <a:r>
              <a:rPr lang="en-US" sz="1200" dirty="0" smtClean="0"/>
              <a:t>exploit </a:t>
            </a:r>
            <a:r>
              <a:rPr lang="en-US" sz="1200" b="1" dirty="0" smtClean="0"/>
              <a:t>pre-trained neural networks</a:t>
            </a:r>
            <a:r>
              <a:rPr lang="en-US" sz="1200" dirty="0" smtClean="0"/>
              <a:t> trying to group the words based on their semantic meaning. This means that based on the input, </a:t>
            </a:r>
            <a:r>
              <a:rPr lang="en-US" sz="1200" b="1" dirty="0" smtClean="0"/>
              <a:t>words that have similar meaning will also have closer vectors.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dirty="0" smtClean="0"/>
              <a:t>Regarding</a:t>
            </a:r>
            <a:r>
              <a:rPr lang="en-US" sz="1200" b="0" baseline="0" dirty="0" smtClean="0"/>
              <a:t> graph embeddings, t</a:t>
            </a:r>
            <a:r>
              <a:rPr lang="en-US" sz="1200" dirty="0" smtClean="0"/>
              <a:t>he idea is to </a:t>
            </a:r>
            <a:r>
              <a:rPr lang="en-US" sz="1200" b="1" dirty="0" smtClean="0"/>
              <a:t>transform the graph into text corpus</a:t>
            </a:r>
            <a:r>
              <a:rPr lang="en-US" sz="1200" dirty="0" smtClean="0"/>
              <a:t>, by representing it as triples of the form (“nodeName” “</a:t>
            </a:r>
            <a:r>
              <a:rPr lang="en-US" sz="1200" dirty="0" err="1" smtClean="0"/>
              <a:t>linkName</a:t>
            </a:r>
            <a:r>
              <a:rPr lang="en-US" sz="1200" dirty="0" smtClean="0"/>
              <a:t>” “nodeName”). This will result in a vector for each node, and </a:t>
            </a:r>
            <a:r>
              <a:rPr lang="en-US" sz="1200" b="1" dirty="0" smtClean="0"/>
              <a:t>nodes that share many same information will have closer vectors too. </a:t>
            </a:r>
            <a:r>
              <a:rPr lang="en-US" sz="1200" dirty="0" smtClean="0"/>
              <a:t>This way, we can make operations like </a:t>
            </a:r>
            <a:r>
              <a:rPr lang="en-US" sz="1200" b="1" dirty="0" smtClean="0"/>
              <a:t>similarity search </a:t>
            </a:r>
            <a:r>
              <a:rPr lang="en-US" sz="1200" dirty="0" smtClean="0"/>
              <a:t>i.e. “</a:t>
            </a:r>
            <a:r>
              <a:rPr lang="en-US" sz="1200" b="1" dirty="0" smtClean="0"/>
              <a:t>give me the first top-K” similar nodes </a:t>
            </a:r>
            <a:r>
              <a:rPr lang="en-US" sz="1200" dirty="0" smtClean="0"/>
              <a:t>of the node N. </a:t>
            </a:r>
            <a:endParaRPr lang="en-US" sz="1800" dirty="0" smtClean="0"/>
          </a:p>
          <a:p>
            <a:pPr marL="0" lvl="0" indent="0" algn="l" rtl="0">
              <a:spcBef>
                <a:spcPts val="0"/>
              </a:spcBef>
              <a:spcAft>
                <a:spcPts val="0"/>
              </a:spcAft>
              <a:buNone/>
            </a:pPr>
            <a:endParaRPr b="0" dirty="0"/>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In this figure,</a:t>
            </a:r>
            <a:r>
              <a:rPr lang="en-US" baseline="0" dirty="0" smtClean="0"/>
              <a:t> the process of embedding creation for our work is depicted. We start by transforming the graph into text corpus, which is used as input for an embedding creation library called word2vec. Then, after the vector space is produced we load this space into a embeddings database framework called RDFsim.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aseline="0" dirty="0" smtClean="0"/>
              <a:t>RDFsim </a:t>
            </a:r>
            <a:r>
              <a:rPr lang="en-US" sz="1200" dirty="0" smtClean="0"/>
              <a:t>is a </a:t>
            </a:r>
            <a:r>
              <a:rPr lang="en-US" sz="1200" b="1" dirty="0" smtClean="0"/>
              <a:t>search engine </a:t>
            </a:r>
            <a:r>
              <a:rPr lang="en-US" sz="1200" dirty="0" smtClean="0"/>
              <a:t>which is able to </a:t>
            </a:r>
            <a:r>
              <a:rPr lang="en-US" sz="1200" b="1" dirty="0" smtClean="0"/>
              <a:t>use embedding datasets </a:t>
            </a:r>
            <a:r>
              <a:rPr lang="en-US" sz="1200" dirty="0" smtClean="0"/>
              <a:t>and create </a:t>
            </a:r>
            <a:r>
              <a:rPr lang="en-US" sz="1200" b="1" dirty="0" smtClean="0"/>
              <a:t>similarity networks</a:t>
            </a:r>
            <a:r>
              <a:rPr lang="en-US" sz="1200" dirty="0" smtClean="0"/>
              <a:t>. Although it is designed for </a:t>
            </a:r>
            <a:r>
              <a:rPr lang="en-US" sz="1200" b="1" dirty="0" smtClean="0"/>
              <a:t>knowledge graphs</a:t>
            </a:r>
            <a:r>
              <a:rPr lang="en-US" sz="1200" dirty="0" smtClean="0"/>
              <a:t>, we managed to </a:t>
            </a:r>
            <a:r>
              <a:rPr lang="en-US" sz="1200" b="1" dirty="0" smtClean="0"/>
              <a:t>port the Fraud Detection </a:t>
            </a:r>
            <a:r>
              <a:rPr lang="en-US" sz="1200" dirty="0" smtClean="0"/>
              <a:t>data.</a:t>
            </a:r>
            <a:r>
              <a:rPr lang="en-US" sz="1200" baseline="0" dirty="0" smtClean="0"/>
              <a:t> W</a:t>
            </a:r>
            <a:r>
              <a:rPr lang="en-US" sz="1200" dirty="0" smtClean="0"/>
              <a:t>e can use the search engine features of RDFsim (e.g. search for a specific node of the graph) and </a:t>
            </a:r>
            <a:r>
              <a:rPr lang="en-US" sz="1200" b="1" dirty="0" smtClean="0"/>
              <a:t>create networks </a:t>
            </a:r>
            <a:r>
              <a:rPr lang="en-US" sz="1200" dirty="0" smtClean="0"/>
              <a:t>of any kind and depth, for any entity</a:t>
            </a:r>
            <a:r>
              <a:rPr lang="en-US" sz="1200" baseline="0" dirty="0" smtClean="0"/>
              <a:t> we want.</a:t>
            </a:r>
            <a:endParaRPr lang="en-US" sz="1200" dirty="0" smtClean="0"/>
          </a:p>
          <a:p>
            <a:pPr marL="0" lvl="0" indent="0" algn="l" rtl="0">
              <a:spcBef>
                <a:spcPts val="0"/>
              </a:spcBef>
              <a:spcAft>
                <a:spcPts val="0"/>
              </a:spcAft>
              <a:buNone/>
            </a:pPr>
            <a:endParaRPr dirty="0"/>
          </a:p>
        </p:txBody>
      </p:sp>
      <p:sp>
        <p:nvSpPr>
          <p:cNvPr id="238" name="Google Shape;2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Now,</a:t>
            </a:r>
            <a:r>
              <a:rPr lang="en-US" baseline="0" dirty="0" smtClean="0"/>
              <a:t> we can exploit the RDFsim graph database to create the similarity networks we presented in the beginning. If you want more information about the tuning and work of RDFsim, there is a publication available.</a:t>
            </a:r>
          </a:p>
          <a:p>
            <a:pPr marL="0" lvl="0" indent="0" algn="l" rtl="0">
              <a:spcBef>
                <a:spcPts val="0"/>
              </a:spcBef>
              <a:spcAft>
                <a:spcPts val="0"/>
              </a:spcAft>
              <a:buNone/>
            </a:pPr>
            <a:r>
              <a:rPr lang="en-US" baseline="0" dirty="0" smtClean="0"/>
              <a:t>Here, you can three nodes we selected, and their networks are presented In the next slide.</a:t>
            </a:r>
            <a:endParaRPr dirty="0"/>
          </a:p>
        </p:txBody>
      </p:sp>
      <p:sp>
        <p:nvSpPr>
          <p:cNvPr id="265" name="Google Shape;2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Here</a:t>
            </a:r>
            <a:r>
              <a:rPr lang="en-US" baseline="0" dirty="0" smtClean="0"/>
              <a:t> you can see examples of the similarity networks. The generated graphs can be tuned to have specific depth and similarity count. That means that for every entity, we can decide the top-K similar entities to see and the size of the paths that will be created.</a:t>
            </a:r>
            <a:endParaRPr dirty="0"/>
          </a:p>
        </p:txBody>
      </p:sp>
      <p:sp>
        <p:nvSpPr>
          <p:cNvPr id="276" name="Google Shape;2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ct val="100000"/>
              <a:buNone/>
            </a:pPr>
            <a:r>
              <a:rPr lang="en-US" sz="1200" dirty="0" smtClean="0"/>
              <a:t>Lets look at the similarity network of ACCELONIC LTD. Using this network, </a:t>
            </a:r>
            <a:r>
              <a:rPr lang="en-US" sz="1200" b="1" dirty="0" smtClean="0"/>
              <a:t>we can discover connections between offshores and other entities that were not clear before</a:t>
            </a:r>
            <a:r>
              <a:rPr lang="en-US" sz="1200" dirty="0" smtClean="0"/>
              <a:t>. </a:t>
            </a:r>
          </a:p>
          <a:p>
            <a:pPr marL="0" lvl="0" indent="0" algn="just" rtl="0">
              <a:lnSpc>
                <a:spcPct val="90000"/>
              </a:lnSpc>
              <a:spcBef>
                <a:spcPts val="1000"/>
              </a:spcBef>
              <a:spcAft>
                <a:spcPts val="0"/>
              </a:spcAft>
              <a:buClr>
                <a:schemeClr val="dk1"/>
              </a:buClr>
              <a:buSzPct val="100000"/>
              <a:buNone/>
            </a:pPr>
            <a:r>
              <a:rPr lang="en-US" sz="1200" dirty="0" smtClean="0"/>
              <a:t>For example, we see that our current node has high similarity score with </a:t>
            </a:r>
            <a:r>
              <a:rPr lang="en-US" sz="1200" b="1" dirty="0" smtClean="0"/>
              <a:t>ASPAM NAVIGATION LTD. </a:t>
            </a:r>
            <a:r>
              <a:rPr lang="en-US" sz="1200" i="1" dirty="0" smtClean="0"/>
              <a:t>(the similarity score is based on how close are the corresponding vectors, i.e. it is the </a:t>
            </a:r>
            <a:r>
              <a:rPr lang="en-US" sz="1200" b="1" i="1" dirty="0" smtClean="0"/>
              <a:t>cosine similarity</a:t>
            </a:r>
            <a:r>
              <a:rPr lang="en-US" sz="1200" i="1" dirty="0" smtClean="0"/>
              <a:t>) </a:t>
            </a:r>
            <a:r>
              <a:rPr lang="en-US" sz="1200" dirty="0" smtClean="0"/>
              <a:t>.  </a:t>
            </a:r>
          </a:p>
          <a:p>
            <a:pPr marL="0" lvl="0" indent="0" algn="just" rtl="0">
              <a:lnSpc>
                <a:spcPct val="90000"/>
              </a:lnSpc>
              <a:spcBef>
                <a:spcPts val="1000"/>
              </a:spcBef>
              <a:spcAft>
                <a:spcPts val="0"/>
              </a:spcAft>
              <a:buClr>
                <a:schemeClr val="dk1"/>
              </a:buClr>
              <a:buSzPct val="100000"/>
              <a:buNone/>
            </a:pPr>
            <a:r>
              <a:rPr lang="en-US" sz="1200" dirty="0" smtClean="0"/>
              <a:t>This result could mean that </a:t>
            </a:r>
            <a:r>
              <a:rPr lang="en-US" sz="1200" b="1" dirty="0" smtClean="0"/>
              <a:t>these two nodes may have connections to similar entities, officers, companies and more</a:t>
            </a:r>
            <a:r>
              <a:rPr lang="en-US" sz="1200" dirty="0" smtClean="0"/>
              <a:t>. </a:t>
            </a:r>
          </a:p>
          <a:p>
            <a:pPr marL="0" lvl="0" indent="0" algn="just" rtl="0">
              <a:lnSpc>
                <a:spcPct val="90000"/>
              </a:lnSpc>
              <a:spcBef>
                <a:spcPts val="1000"/>
              </a:spcBef>
              <a:spcAft>
                <a:spcPts val="0"/>
              </a:spcAft>
              <a:buClr>
                <a:schemeClr val="dk1"/>
              </a:buClr>
              <a:buSzPct val="100000"/>
              <a:buNone/>
            </a:pPr>
            <a:r>
              <a:rPr lang="en-US" sz="1200" dirty="0" smtClean="0"/>
              <a:t>Given that our base data are dense and might have many connections between nodes, </a:t>
            </a:r>
            <a:r>
              <a:rPr lang="en-US" sz="1200" b="1" dirty="0" smtClean="0"/>
              <a:t>it could be difficult to discover such connections</a:t>
            </a:r>
            <a:r>
              <a:rPr lang="en-US" sz="1200" dirty="0" smtClean="0"/>
              <a:t>, or even worse, such connections </a:t>
            </a:r>
            <a:r>
              <a:rPr lang="en-US" sz="1200" b="1" dirty="0" smtClean="0"/>
              <a:t>could not even exist in the starting dataset </a:t>
            </a:r>
            <a:r>
              <a:rPr lang="en-US" sz="1200" dirty="0" smtClean="0"/>
              <a:t>(as a path or direct edge).</a:t>
            </a:r>
            <a:r>
              <a:rPr lang="en-US" sz="1200" baseline="0" dirty="0" smtClean="0"/>
              <a:t> </a:t>
            </a:r>
            <a:r>
              <a:rPr lang="en-US" sz="1200" dirty="0" smtClean="0"/>
              <a:t>Exploiting graph embeddings could </a:t>
            </a:r>
            <a:r>
              <a:rPr lang="en-US" sz="1200" b="1" dirty="0" smtClean="0"/>
              <a:t>offer a new way to discover relationships between the nodes of the graph, group offshores with same fraudulent activity etc</a:t>
            </a:r>
            <a:r>
              <a:rPr lang="en-US" sz="1200" dirty="0" smtClean="0"/>
              <a:t>.</a:t>
            </a:r>
          </a:p>
          <a:p>
            <a:pPr marL="0" lvl="0" indent="0" algn="l" rtl="0">
              <a:spcBef>
                <a:spcPts val="0"/>
              </a:spcBef>
              <a:spcAft>
                <a:spcPts val="0"/>
              </a:spcAft>
              <a:buNone/>
            </a:pPr>
            <a:endParaRPr dirty="0"/>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The presentation will take around 10 minutes, covering these</a:t>
            </a:r>
            <a:r>
              <a:rPr lang="en-US" baseline="0" dirty="0" smtClean="0"/>
              <a:t> sections.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9281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So first</a:t>
            </a:r>
            <a:r>
              <a:rPr lang="en-US" baseline="0" dirty="0" smtClean="0"/>
              <a:t> of all, we will give a brief explanation about Panama Papers. </a:t>
            </a:r>
          </a:p>
          <a:p>
            <a:pPr marL="0" lvl="0" indent="0" algn="l" rtl="0">
              <a:spcBef>
                <a:spcPts val="0"/>
              </a:spcBef>
              <a:spcAft>
                <a:spcPts val="0"/>
              </a:spcAft>
              <a:buNone/>
            </a:pPr>
            <a:r>
              <a:rPr lang="en-US" baseline="0" dirty="0" smtClean="0"/>
              <a:t>They are collections of documents exposing the financial activity of over 200.000 offshore and the relations between clients with other entities. </a:t>
            </a:r>
          </a:p>
          <a:p>
            <a:pPr marL="0" lvl="0" indent="0" algn="l" rtl="0">
              <a:spcBef>
                <a:spcPts val="0"/>
              </a:spcBef>
              <a:spcAft>
                <a:spcPts val="0"/>
              </a:spcAft>
              <a:buNone/>
            </a:pPr>
            <a:r>
              <a:rPr lang="en-US" baseline="0" dirty="0" smtClean="0"/>
              <a:t>Panama Papers where released to public in 2016 and after that they are widely used for graph analysis, as they form a specific type of Fraud Detection graph.</a:t>
            </a:r>
          </a:p>
          <a:p>
            <a:pPr marL="0" lvl="0" indent="0" algn="l" rtl="0">
              <a:spcBef>
                <a:spcPts val="0"/>
              </a:spcBef>
              <a:spcAft>
                <a:spcPts val="0"/>
              </a:spcAft>
              <a:buNone/>
            </a:pPr>
            <a:r>
              <a:rPr lang="en-US" baseline="0" dirty="0" smtClean="0"/>
              <a:t>As you can see, the graph is directed and has specific types of nodes, representing entities, officers, intermediaries and addresses, and links between them. </a:t>
            </a:r>
            <a:endParaRPr dirty="0"/>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aseline="0" dirty="0" smtClean="0"/>
              <a:t>It is interesting to use graph analysis algorithms over such datasets to find the most important nodes, because having information about the popular entities of the graph can lead us to conclusions about the interactions between the nodes, entities that are likely to commit frauds in the future etc. </a:t>
            </a:r>
          </a:p>
          <a:p>
            <a:pPr marL="0" lvl="0" indent="0" algn="l" rtl="0">
              <a:spcBef>
                <a:spcPts val="0"/>
              </a:spcBef>
              <a:spcAft>
                <a:spcPts val="0"/>
              </a:spcAft>
              <a:buNone/>
            </a:pPr>
            <a:r>
              <a:rPr lang="en-US" baseline="0" dirty="0" smtClean="0"/>
              <a:t>But, is just running a set of algorithms over the network enough?</a:t>
            </a:r>
          </a:p>
          <a:p>
            <a:pPr marL="0" lvl="0" indent="0" algn="l" rtl="0">
              <a:spcBef>
                <a:spcPts val="0"/>
              </a:spcBef>
              <a:spcAft>
                <a:spcPts val="0"/>
              </a:spcAft>
              <a:buNone/>
            </a:pPr>
            <a:r>
              <a:rPr lang="en-US" baseline="0" dirty="0" smtClean="0"/>
              <a:t>How could we go one step further and combine techniques from multiple fields of data analysis?</a:t>
            </a:r>
            <a:endParaRPr lang="en-US" baseline="0" dirty="0" smtClean="0"/>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smtClean="0"/>
              <a:t>We propose an approach that </a:t>
            </a:r>
            <a:r>
              <a:rPr lang="en-US" sz="1200" b="1" dirty="0" smtClean="0"/>
              <a:t>combines </a:t>
            </a:r>
            <a:r>
              <a:rPr lang="en-US" sz="1200" dirty="0" smtClean="0"/>
              <a:t>the</a:t>
            </a:r>
            <a:r>
              <a:rPr lang="en-US" sz="1200" b="1" dirty="0" smtClean="0"/>
              <a:t> results </a:t>
            </a:r>
            <a:r>
              <a:rPr lang="en-US" sz="1200" dirty="0" smtClean="0"/>
              <a:t>of</a:t>
            </a:r>
            <a:r>
              <a:rPr lang="en-US" sz="1200" b="1" dirty="0" smtClean="0"/>
              <a:t> graph analytics </a:t>
            </a:r>
            <a:r>
              <a:rPr lang="en-US" sz="1200" dirty="0" smtClean="0"/>
              <a:t>with a</a:t>
            </a:r>
            <a:r>
              <a:rPr lang="en-US" sz="1200" b="1" dirty="0" smtClean="0"/>
              <a:t> graph embeddings database</a:t>
            </a:r>
            <a:r>
              <a:rPr lang="en-US" sz="1200" dirty="0" smtClean="0"/>
              <a:t>, in order to create </a:t>
            </a:r>
            <a:r>
              <a:rPr lang="en-US" sz="1200" b="1" dirty="0" smtClean="0"/>
              <a:t>similarity networks</a:t>
            </a:r>
            <a:r>
              <a:rPr lang="en-US" sz="1200" dirty="0" smtClean="0"/>
              <a:t> of the</a:t>
            </a:r>
            <a:r>
              <a:rPr lang="en-US" sz="1200" b="1" dirty="0" smtClean="0"/>
              <a:t> most important nodes </a:t>
            </a:r>
            <a:r>
              <a:rPr lang="en-US" sz="1200" dirty="0" smtClean="0"/>
              <a:t>of our data, so as to discover relationships between nodes that could not be easily seen before.</a:t>
            </a:r>
            <a:endParaRPr lang="en-US" dirty="0"/>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This is the outline of our work. You can think the</a:t>
            </a:r>
            <a:r>
              <a:rPr lang="en-US" baseline="0" dirty="0" smtClean="0"/>
              <a:t> outline as two in-depended processes, but in the last step we use the results of graph analytics for the embeddings database.</a:t>
            </a:r>
            <a:endParaRPr dirty="0"/>
          </a:p>
        </p:txBody>
      </p:sp>
      <p:sp>
        <p:nvSpPr>
          <p:cNvPr id="128" name="Google Shape;12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As an early</a:t>
            </a:r>
            <a:r>
              <a:rPr lang="en-US" baseline="0" dirty="0" smtClean="0"/>
              <a:t> example of our work, you can consider that after running </a:t>
            </a:r>
            <a:r>
              <a:rPr lang="en-US" sz="1200" b="1" dirty="0" smtClean="0"/>
              <a:t>PageRank</a:t>
            </a:r>
            <a:r>
              <a:rPr lang="en-US" sz="1200" dirty="0" smtClean="0"/>
              <a:t> and </a:t>
            </a:r>
            <a:r>
              <a:rPr lang="en-US" sz="1200" b="1" dirty="0" smtClean="0"/>
              <a:t>Eigenvector Centrality, </a:t>
            </a:r>
            <a:r>
              <a:rPr lang="en-US" sz="1200" b="0" dirty="0" smtClean="0"/>
              <a:t>we</a:t>
            </a:r>
            <a:r>
              <a:rPr lang="en-US" sz="1200" b="0" baseline="0" dirty="0" smtClean="0"/>
              <a:t> found out that the node with the highest score is ACCELONIC LTD, which is an offshore company of Hong Kong.</a:t>
            </a:r>
          </a:p>
          <a:p>
            <a:pPr marL="0" lvl="0" indent="0" algn="l" rtl="0">
              <a:spcBef>
                <a:spcPts val="0"/>
              </a:spcBef>
              <a:spcAft>
                <a:spcPts val="0"/>
              </a:spcAft>
              <a:buNone/>
            </a:pPr>
            <a:r>
              <a:rPr lang="en-US" sz="1200" b="0" baseline="0" dirty="0" smtClean="0"/>
              <a:t>As a next step, we create the similarity network of the company and we notice that it has high similarity score with other companies, people etc.</a:t>
            </a:r>
          </a:p>
          <a:p>
            <a:pPr marL="0" lvl="0" indent="0" algn="l" rtl="0">
              <a:spcBef>
                <a:spcPts val="0"/>
              </a:spcBef>
              <a:spcAft>
                <a:spcPts val="0"/>
              </a:spcAft>
              <a:buNone/>
            </a:pPr>
            <a:r>
              <a:rPr lang="en-US" sz="1200" b="0" baseline="0" dirty="0" smtClean="0"/>
              <a:t>So now, we can explore how and why it turns out that this offshore is similar to other nodes as such processes can shed light to node connections that were not clear before, and could we worth investigating!</a:t>
            </a:r>
          </a:p>
          <a:p>
            <a:pPr marL="0" lvl="0" indent="0" algn="l" rtl="0">
              <a:spcBef>
                <a:spcPts val="0"/>
              </a:spcBef>
              <a:spcAft>
                <a:spcPts val="0"/>
              </a:spcAft>
              <a:buNone/>
            </a:pPr>
            <a:r>
              <a:rPr lang="en-US" sz="1200" b="0" baseline="0" dirty="0" smtClean="0"/>
              <a:t>Till now, we have not explained how this network is created and what “similarity” actually means, but these concepts will be presented later on.</a:t>
            </a:r>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Now let’s proceed</a:t>
            </a:r>
            <a:r>
              <a:rPr lang="en-US" baseline="0" dirty="0" smtClean="0"/>
              <a:t> with our work regarding TSP. </a:t>
            </a:r>
            <a:r>
              <a:rPr lang="en-US" dirty="0" smtClean="0"/>
              <a:t>We had difficulties</a:t>
            </a:r>
            <a:r>
              <a:rPr lang="en-US" baseline="0" dirty="0" smtClean="0"/>
              <a:t> trying to analyze the dataset using TSP given it’s enormous size. For this reason, we decided to explore methods to load subsets of the dataset without losing information about the graph. We developed three methods in total:</a:t>
            </a:r>
          </a:p>
          <a:p>
            <a:pPr marL="171450" lvl="0" indent="-171450" algn="l" rtl="0">
              <a:spcBef>
                <a:spcPts val="0"/>
              </a:spcBef>
              <a:spcAft>
                <a:spcPts val="0"/>
              </a:spcAft>
              <a:buFont typeface="Arial" panose="020B0604020202020204" pitchFamily="34" charset="0"/>
              <a:buChar char="•"/>
            </a:pPr>
            <a:r>
              <a:rPr lang="en-US" baseline="0" dirty="0" smtClean="0"/>
              <a:t>Simple dataset chunking: Load N sequential edges from the file and finds the corresponding nodes.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baseline="0" dirty="0" smtClean="0"/>
              <a:t>Sampling: Load N edges randomly from the file and finds the corresponding nodes.</a:t>
            </a:r>
          </a:p>
          <a:p>
            <a:pPr marL="171450" lvl="0" indent="-171450" algn="l" rtl="0">
              <a:spcBef>
                <a:spcPts val="0"/>
              </a:spcBef>
              <a:spcAft>
                <a:spcPts val="0"/>
              </a:spcAft>
              <a:buFont typeface="Arial" panose="020B0604020202020204" pitchFamily="34" charset="0"/>
              <a:buChar char="•"/>
            </a:pPr>
            <a:r>
              <a:rPr lang="en-US" baseline="0" dirty="0" smtClean="0"/>
              <a:t>Reconstruction: Tries to recreated the subnetworks of a number of selected source node using a BFS-like algorithm.</a:t>
            </a:r>
          </a:p>
          <a:p>
            <a:pPr marL="0" lvl="0" indent="0" algn="l" rtl="0">
              <a:spcBef>
                <a:spcPts val="0"/>
              </a:spcBef>
              <a:spcAft>
                <a:spcPts val="0"/>
              </a:spcAft>
              <a:buNone/>
            </a:pPr>
            <a:r>
              <a:rPr lang="en-US" baseline="0" dirty="0" smtClean="0"/>
              <a:t>From these methods, the better results were taken using sampling, so we decided to use it to create the subgraph.</a:t>
            </a:r>
          </a:p>
          <a:p>
            <a:pPr marL="0" lvl="0" indent="0" algn="l" rtl="0">
              <a:spcBef>
                <a:spcPts val="0"/>
              </a:spcBef>
              <a:spcAft>
                <a:spcPts val="0"/>
              </a:spcAft>
              <a:buNone/>
            </a:pPr>
            <a:r>
              <a:rPr lang="en-US" baseline="0" dirty="0" smtClean="0"/>
              <a:t>Then we proceeded to create a schema for our model. For simplicity we selected a simple schema, containing only the interaction between nodes and edges with specific attributes.</a:t>
            </a:r>
          </a:p>
          <a:p>
            <a:pPr marL="0" lvl="0" indent="0" algn="l" rtl="0">
              <a:spcBef>
                <a:spcPts val="0"/>
              </a:spcBef>
              <a:spcAft>
                <a:spcPts val="0"/>
              </a:spcAft>
              <a:buNone/>
            </a:pPr>
            <a:endParaRPr dirty="0"/>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Using</a:t>
            </a:r>
            <a:r>
              <a:rPr lang="en-US" baseline="0" dirty="0" smtClean="0"/>
              <a:t> sampling we managed to load an visualize a subgraph of 4000 edges and around 3700 nodes. As you see the result didn’t create a large connected component but smaller networks of nodes. We decided to investigate the matter even further, by using the reconstruction method, but we got the same results. So we understood that loading a subset of the dataset in the range of some thousands of edges the graph had actually this form, as you can see in our figures.</a:t>
            </a:r>
            <a:endParaRPr dirty="0"/>
          </a:p>
        </p:txBody>
      </p:sp>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3"/>
          <p:cNvSpPr txBox="1">
            <a:spLocks noGrp="1"/>
          </p:cNvSpPr>
          <p:nvPr>
            <p:ph type="ctrTitle"/>
          </p:nvPr>
        </p:nvSpPr>
        <p:spPr>
          <a:xfrm>
            <a:off x="1378067" y="390033"/>
            <a:ext cx="9144000" cy="211751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a:t>Panama Papers Analysis</a:t>
            </a:r>
            <a:br>
              <a:rPr lang="en-US" dirty="0"/>
            </a:br>
            <a:r>
              <a:rPr lang="en-US" sz="2000" i="1" dirty="0"/>
              <a:t>through </a:t>
            </a:r>
            <a:r>
              <a:rPr lang="en-US" sz="2000" b="1" i="1" dirty="0"/>
              <a:t>Graph Analytics </a:t>
            </a:r>
            <a:r>
              <a:rPr lang="en-US" sz="2000" i="1" dirty="0"/>
              <a:t>and </a:t>
            </a:r>
            <a:r>
              <a:rPr lang="en-US" sz="2000" b="1" i="1" dirty="0"/>
              <a:t>Embeddings</a:t>
            </a:r>
            <a:br>
              <a:rPr lang="en-US" sz="2000" b="1" i="1" dirty="0"/>
            </a:br>
            <a:endParaRPr sz="4400" dirty="0"/>
          </a:p>
        </p:txBody>
      </p:sp>
      <p:sp>
        <p:nvSpPr>
          <p:cNvPr id="91" name="Google Shape;91;p13"/>
          <p:cNvSpPr txBox="1">
            <a:spLocks noGrp="1"/>
          </p:cNvSpPr>
          <p:nvPr>
            <p:ph type="subTitle" idx="1"/>
          </p:nvPr>
        </p:nvSpPr>
        <p:spPr>
          <a:xfrm>
            <a:off x="1526811" y="4421497"/>
            <a:ext cx="8860971" cy="34788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600"/>
              <a:buNone/>
            </a:pPr>
            <a:r>
              <a:rPr lang="en-US" sz="1600" dirty="0" smtClean="0">
                <a:sym typeface="Calibri"/>
              </a:rPr>
              <a:t>Complex </a:t>
            </a:r>
            <a:r>
              <a:rPr lang="en-US" sz="1600" dirty="0">
                <a:sym typeface="Calibri"/>
              </a:rPr>
              <a:t>Networks Dynamics</a:t>
            </a:r>
            <a:endParaRPr dirty="0"/>
          </a:p>
        </p:txBody>
      </p:sp>
      <p:pic>
        <p:nvPicPr>
          <p:cNvPr id="92" name="Google Shape;92;p13"/>
          <p:cNvPicPr preferRelativeResize="0"/>
          <p:nvPr/>
        </p:nvPicPr>
        <p:blipFill rotWithShape="1">
          <a:blip r:embed="rId3">
            <a:alphaModFix/>
          </a:blip>
          <a:srcRect/>
          <a:stretch/>
        </p:blipFill>
        <p:spPr>
          <a:xfrm>
            <a:off x="5339403" y="2585095"/>
            <a:ext cx="1235785" cy="1207026"/>
          </a:xfrm>
          <a:prstGeom prst="rect">
            <a:avLst/>
          </a:prstGeom>
          <a:noFill/>
          <a:ln>
            <a:noFill/>
          </a:ln>
        </p:spPr>
      </p:pic>
      <p:pic>
        <p:nvPicPr>
          <p:cNvPr id="93" name="Google Shape;93;p13"/>
          <p:cNvPicPr preferRelativeResize="0"/>
          <p:nvPr/>
        </p:nvPicPr>
        <p:blipFill rotWithShape="1">
          <a:blip r:embed="rId4">
            <a:alphaModFix/>
          </a:blip>
          <a:srcRect/>
          <a:stretch/>
        </p:blipFill>
        <p:spPr>
          <a:xfrm>
            <a:off x="3302553" y="5128742"/>
            <a:ext cx="1154663" cy="1154663"/>
          </a:xfrm>
          <a:prstGeom prst="rect">
            <a:avLst/>
          </a:prstGeom>
          <a:noFill/>
          <a:ln>
            <a:noFill/>
          </a:ln>
        </p:spPr>
      </p:pic>
      <p:pic>
        <p:nvPicPr>
          <p:cNvPr id="94" name="Google Shape;94;p13"/>
          <p:cNvPicPr preferRelativeResize="0"/>
          <p:nvPr/>
        </p:nvPicPr>
        <p:blipFill rotWithShape="1">
          <a:blip r:embed="rId5">
            <a:alphaModFix/>
          </a:blip>
          <a:srcRect/>
          <a:stretch/>
        </p:blipFill>
        <p:spPr>
          <a:xfrm>
            <a:off x="4621284" y="5323543"/>
            <a:ext cx="2333713" cy="765062"/>
          </a:xfrm>
          <a:prstGeom prst="rect">
            <a:avLst/>
          </a:prstGeom>
          <a:noFill/>
          <a:ln>
            <a:noFill/>
          </a:ln>
        </p:spPr>
      </p:pic>
      <p:pic>
        <p:nvPicPr>
          <p:cNvPr id="95" name="Google Shape;95;p13"/>
          <p:cNvPicPr preferRelativeResize="0"/>
          <p:nvPr/>
        </p:nvPicPr>
        <p:blipFill rotWithShape="1">
          <a:blip r:embed="rId6">
            <a:alphaModFix/>
          </a:blip>
          <a:srcRect/>
          <a:stretch/>
        </p:blipFill>
        <p:spPr>
          <a:xfrm>
            <a:off x="7119065" y="5206293"/>
            <a:ext cx="2497494" cy="1126474"/>
          </a:xfrm>
          <a:prstGeom prst="rect">
            <a:avLst/>
          </a:prstGeom>
          <a:noFill/>
          <a:ln>
            <a:noFill/>
          </a:ln>
        </p:spPr>
      </p:pic>
      <p:sp>
        <p:nvSpPr>
          <p:cNvPr id="96" name="Google Shape;96;p13"/>
          <p:cNvSpPr txBox="1"/>
          <p:nvPr/>
        </p:nvSpPr>
        <p:spPr>
          <a:xfrm>
            <a:off x="653813" y="5375171"/>
            <a:ext cx="1917938"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dirty="0" smtClean="0">
                <a:solidFill>
                  <a:schemeClr val="dk1"/>
                </a:solidFill>
                <a:latin typeface="Calibri"/>
                <a:ea typeface="Calibri"/>
                <a:cs typeface="Calibri"/>
                <a:sym typeface="Calibri"/>
              </a:rPr>
              <a:t>Authors</a:t>
            </a:r>
            <a:endParaRPr sz="12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dirty="0">
                <a:solidFill>
                  <a:schemeClr val="dk1"/>
                </a:solidFill>
                <a:latin typeface="Calibri"/>
                <a:ea typeface="Calibri"/>
                <a:cs typeface="Calibri"/>
                <a:sym typeface="Calibri"/>
              </a:rPr>
              <a:t>Manos Chatzakis </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(chatzakis@ics.forth.gr</a:t>
            </a:r>
            <a:r>
              <a:rPr lang="en-US" sz="1200" dirty="0" smtClean="0">
                <a:solidFill>
                  <a:schemeClr val="dk1"/>
                </a:solidFill>
                <a:latin typeface="Calibri"/>
                <a:ea typeface="Calibri"/>
                <a:cs typeface="Calibri"/>
                <a:sym typeface="Calibri"/>
              </a:rPr>
              <a:t>)</a:t>
            </a:r>
          </a:p>
          <a:p>
            <a:pPr marL="0" marR="0" lvl="0" indent="0" algn="l" rtl="0">
              <a:spcBef>
                <a:spcPts val="0"/>
              </a:spcBef>
              <a:spcAft>
                <a:spcPts val="0"/>
              </a:spcAft>
              <a:buNone/>
            </a:pPr>
            <a:r>
              <a:rPr lang="en-US" sz="1200" b="1" dirty="0" smtClean="0">
                <a:solidFill>
                  <a:schemeClr val="dk1"/>
                </a:solidFill>
                <a:latin typeface="Calibri"/>
                <a:ea typeface="Calibri"/>
                <a:cs typeface="Calibri"/>
                <a:sym typeface="Calibri"/>
              </a:rPr>
              <a:t>Eva Chamilaki</a:t>
            </a:r>
            <a:endParaRPr dirty="0" smtClean="0"/>
          </a:p>
          <a:p>
            <a:pPr marL="0" marR="0" lvl="0" indent="0" algn="l" rtl="0">
              <a:spcBef>
                <a:spcPts val="0"/>
              </a:spcBef>
              <a:spcAft>
                <a:spcPts val="0"/>
              </a:spcAft>
              <a:buNone/>
            </a:pPr>
            <a:r>
              <a:rPr lang="en-US" sz="1200" dirty="0" smtClean="0">
                <a:solidFill>
                  <a:schemeClr val="dk1"/>
                </a:solidFill>
                <a:latin typeface="Calibri"/>
                <a:ea typeface="Calibri"/>
                <a:cs typeface="Calibri"/>
                <a:sym typeface="Calibri"/>
              </a:rPr>
              <a:t>(evacham7@gmail.com)</a:t>
            </a:r>
            <a:endParaRPr sz="1200" dirty="0">
              <a:solidFill>
                <a:schemeClr val="dk1"/>
              </a:solidFill>
              <a:latin typeface="Calibri"/>
              <a:ea typeface="Calibri"/>
              <a:cs typeface="Calibri"/>
              <a:sym typeface="Calibri"/>
            </a:endParaRPr>
          </a:p>
        </p:txBody>
      </p:sp>
      <p:sp>
        <p:nvSpPr>
          <p:cNvPr id="97" name="Google Shape;97;p13"/>
          <p:cNvSpPr txBox="1"/>
          <p:nvPr/>
        </p:nvSpPr>
        <p:spPr>
          <a:xfrm>
            <a:off x="9778484" y="5721669"/>
            <a:ext cx="1704292"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i="1" dirty="0">
                <a:solidFill>
                  <a:schemeClr val="dk1"/>
                </a:solidFill>
                <a:latin typeface="Calibri"/>
                <a:ea typeface="Calibri"/>
                <a:cs typeface="Calibri"/>
                <a:sym typeface="Calibri"/>
              </a:rPr>
              <a:t>Course Instructor</a:t>
            </a:r>
            <a:endParaRPr sz="1200" i="1" dirty="0">
              <a:solidFill>
                <a:schemeClr val="dk1"/>
              </a:solidFill>
              <a:latin typeface="Calibri"/>
              <a:ea typeface="Calibri"/>
              <a:cs typeface="Calibri"/>
              <a:sym typeface="Calibri"/>
            </a:endParaRPr>
          </a:p>
          <a:p>
            <a:pPr marL="0" marR="0" lvl="0" indent="0" algn="r" rtl="0">
              <a:spcBef>
                <a:spcPts val="0"/>
              </a:spcBef>
              <a:spcAft>
                <a:spcPts val="0"/>
              </a:spcAft>
              <a:buNone/>
            </a:pPr>
            <a:r>
              <a:rPr lang="en-US" sz="1200" i="1" dirty="0">
                <a:solidFill>
                  <a:schemeClr val="dk1"/>
                </a:solidFill>
                <a:latin typeface="Calibri"/>
                <a:ea typeface="Calibri"/>
                <a:cs typeface="Calibri"/>
                <a:sym typeface="Calibri"/>
              </a:rPr>
              <a:t>I.G. </a:t>
            </a:r>
            <a:r>
              <a:rPr lang="en-US" sz="1200" i="1" dirty="0" err="1">
                <a:solidFill>
                  <a:schemeClr val="dk1"/>
                </a:solidFill>
                <a:latin typeface="Calibri"/>
                <a:ea typeface="Calibri"/>
                <a:cs typeface="Calibri"/>
                <a:sym typeface="Calibri"/>
              </a:rPr>
              <a:t>Tollis</a:t>
            </a:r>
            <a:endParaRPr dirty="0"/>
          </a:p>
        </p:txBody>
      </p:sp>
      <p:sp>
        <p:nvSpPr>
          <p:cNvPr id="98" name="Google Shape;9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04" name="Google Shape;204;p21"/>
          <p:cNvCxnSpPr>
            <a:endCxn id="203" idx="1"/>
          </p:cNvCxnSpPr>
          <p:nvPr/>
        </p:nvCxnSpPr>
        <p:spPr>
          <a:xfrm>
            <a:off x="1974850" y="3492500"/>
            <a:ext cx="2793779" cy="2078123"/>
          </a:xfrm>
          <a:prstGeom prst="straightConnector1">
            <a:avLst/>
          </a:prstGeom>
          <a:noFill/>
          <a:ln w="9525" cap="flat" cmpd="sng">
            <a:solidFill>
              <a:schemeClr val="dk1"/>
            </a:solidFill>
            <a:prstDash val="solid"/>
            <a:miter lim="800000"/>
            <a:headEnd type="none" w="sm" len="sm"/>
            <a:tailEnd type="triangle" w="med" len="med"/>
          </a:ln>
        </p:spPr>
      </p:cxnSp>
      <p:sp>
        <p:nvSpPr>
          <p:cNvPr id="189" name="Google Shape;18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TSP Graph Analytics</a:t>
            </a:r>
            <a:endParaRPr/>
          </a:p>
        </p:txBody>
      </p:sp>
      <p:sp>
        <p:nvSpPr>
          <p:cNvPr id="190" name="Google Shape;190;p21"/>
          <p:cNvSpPr txBox="1">
            <a:spLocks noGrp="1"/>
          </p:cNvSpPr>
          <p:nvPr>
            <p:ph type="body" idx="1"/>
          </p:nvPr>
        </p:nvSpPr>
        <p:spPr>
          <a:xfrm>
            <a:off x="4663568" y="9682033"/>
            <a:ext cx="3838303" cy="2546078"/>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a:t>Eigenvector Centrality</a:t>
            </a:r>
            <a:endParaRPr/>
          </a:p>
        </p:txBody>
      </p:sp>
      <p:sp>
        <p:nvSpPr>
          <p:cNvPr id="191" name="Google Shape;191;p21"/>
          <p:cNvSpPr txBox="1">
            <a:spLocks noGrp="1"/>
          </p:cNvSpPr>
          <p:nvPr>
            <p:ph type="sldNum" idx="12"/>
          </p:nvPr>
        </p:nvSpPr>
        <p:spPr>
          <a:xfrm>
            <a:off x="12355286" y="11581492"/>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92" name="Google Shape;192;p21"/>
          <p:cNvSpPr txBox="1"/>
          <p:nvPr/>
        </p:nvSpPr>
        <p:spPr>
          <a:xfrm>
            <a:off x="11216363" y="8931971"/>
            <a:ext cx="3838303" cy="2546078"/>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Degree Centrality</a:t>
            </a:r>
            <a:endParaRPr sz="2800">
              <a:solidFill>
                <a:schemeClr val="dk1"/>
              </a:solidFill>
              <a:latin typeface="Calibri"/>
              <a:ea typeface="Calibri"/>
              <a:cs typeface="Calibri"/>
              <a:sym typeface="Calibri"/>
            </a:endParaRPr>
          </a:p>
        </p:txBody>
      </p:sp>
      <p:sp>
        <p:nvSpPr>
          <p:cNvPr id="193" name="Google Shape;193;p21"/>
          <p:cNvSpPr txBox="1"/>
          <p:nvPr/>
        </p:nvSpPr>
        <p:spPr>
          <a:xfrm>
            <a:off x="7674006" y="12225991"/>
            <a:ext cx="3838303" cy="2546078"/>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Clustering</a:t>
            </a:r>
            <a:endParaRPr sz="2800">
              <a:solidFill>
                <a:schemeClr val="dk1"/>
              </a:solidFill>
              <a:latin typeface="Calibri"/>
              <a:ea typeface="Calibri"/>
              <a:cs typeface="Calibri"/>
              <a:sym typeface="Calibri"/>
            </a:endParaRPr>
          </a:p>
        </p:txBody>
      </p:sp>
      <p:sp>
        <p:nvSpPr>
          <p:cNvPr id="194" name="Google Shape;194;p21"/>
          <p:cNvSpPr txBox="1"/>
          <p:nvPr/>
        </p:nvSpPr>
        <p:spPr>
          <a:xfrm>
            <a:off x="381000" y="1495310"/>
            <a:ext cx="6057900" cy="258528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We used the analyzers of TSP </a:t>
            </a:r>
            <a:r>
              <a:rPr lang="en-US" sz="1600" dirty="0" smtClean="0">
                <a:solidFill>
                  <a:schemeClr val="dk1"/>
                </a:solidFill>
                <a:latin typeface="Calibri"/>
                <a:ea typeface="Calibri"/>
                <a:cs typeface="Calibri"/>
                <a:sym typeface="Calibri"/>
              </a:rPr>
              <a:t>in </a:t>
            </a:r>
            <a:r>
              <a:rPr lang="en-US" sz="1600" dirty="0">
                <a:solidFill>
                  <a:schemeClr val="dk1"/>
                </a:solidFill>
                <a:latin typeface="Calibri"/>
                <a:ea typeface="Calibri"/>
                <a:cs typeface="Calibri"/>
                <a:sym typeface="Calibri"/>
              </a:rPr>
              <a:t>order to run </a:t>
            </a:r>
            <a:r>
              <a:rPr lang="en-US" sz="1600" b="1" dirty="0">
                <a:solidFill>
                  <a:schemeClr val="dk1"/>
                </a:solidFill>
                <a:latin typeface="Calibri"/>
                <a:ea typeface="Calibri"/>
                <a:cs typeface="Calibri"/>
                <a:sym typeface="Calibri"/>
              </a:rPr>
              <a:t>Eigenvector centrality</a:t>
            </a:r>
            <a:r>
              <a:rPr lang="en-US" sz="1600" dirty="0">
                <a:solidFill>
                  <a:schemeClr val="dk1"/>
                </a:solidFill>
                <a:latin typeface="Calibri"/>
                <a:ea typeface="Calibri"/>
                <a:cs typeface="Calibri"/>
                <a:sym typeface="Calibri"/>
              </a:rPr>
              <a:t>, </a:t>
            </a:r>
            <a:r>
              <a:rPr lang="en-US" sz="1600" b="1" dirty="0">
                <a:solidFill>
                  <a:schemeClr val="dk1"/>
                </a:solidFill>
                <a:latin typeface="Calibri"/>
                <a:ea typeface="Calibri"/>
                <a:cs typeface="Calibri"/>
                <a:sym typeface="Calibri"/>
              </a:rPr>
              <a:t>Degree centrality </a:t>
            </a:r>
            <a:r>
              <a:rPr lang="en-US" sz="1600" dirty="0">
                <a:solidFill>
                  <a:schemeClr val="dk1"/>
                </a:solidFill>
                <a:latin typeface="Calibri"/>
                <a:ea typeface="Calibri"/>
                <a:cs typeface="Calibri"/>
                <a:sym typeface="Calibri"/>
              </a:rPr>
              <a:t>and </a:t>
            </a:r>
            <a:r>
              <a:rPr lang="en-US" sz="1600" b="1" dirty="0" smtClean="0">
                <a:solidFill>
                  <a:schemeClr val="dk1"/>
                </a:solidFill>
                <a:latin typeface="Calibri"/>
                <a:ea typeface="Calibri"/>
                <a:cs typeface="Calibri"/>
                <a:sym typeface="Calibri"/>
              </a:rPr>
              <a:t>Clustering.</a:t>
            </a:r>
            <a:endParaRPr b="1" dirty="0"/>
          </a:p>
          <a:p>
            <a:pPr marL="285750" marR="0" lvl="0" indent="-285750" algn="just" rtl="0">
              <a:spcBef>
                <a:spcPts val="0"/>
              </a:spcBef>
              <a:spcAft>
                <a:spcPts val="0"/>
              </a:spcAft>
              <a:buClr>
                <a:schemeClr val="dk1"/>
              </a:buClr>
              <a:buSzPts val="1600"/>
              <a:buFont typeface="Arial"/>
              <a:buChar char="•"/>
            </a:pPr>
            <a:r>
              <a:rPr lang="en-US" sz="1600" u="sng" dirty="0">
                <a:solidFill>
                  <a:schemeClr val="dk1"/>
                </a:solidFill>
                <a:latin typeface="Calibri"/>
                <a:ea typeface="Calibri"/>
                <a:cs typeface="Calibri"/>
                <a:sym typeface="Calibri"/>
              </a:rPr>
              <a:t>Eigenvector centrality</a:t>
            </a:r>
            <a:r>
              <a:rPr lang="en-US" sz="1600" dirty="0">
                <a:solidFill>
                  <a:schemeClr val="dk1"/>
                </a:solidFill>
                <a:latin typeface="Calibri"/>
                <a:ea typeface="Calibri"/>
                <a:cs typeface="Calibri"/>
                <a:sym typeface="Calibri"/>
              </a:rPr>
              <a:t>: We discovered  that the most popular node is </a:t>
            </a:r>
            <a:r>
              <a:rPr lang="en-US" sz="1600" b="1" i="1" dirty="0">
                <a:solidFill>
                  <a:schemeClr val="dk1"/>
                </a:solidFill>
                <a:latin typeface="Calibri"/>
                <a:ea typeface="Calibri"/>
                <a:cs typeface="Calibri"/>
                <a:sym typeface="Calibri"/>
              </a:rPr>
              <a:t>ORION HOUSE SERVICES LIMITED</a:t>
            </a:r>
            <a:r>
              <a:rPr lang="en-US" sz="1600" b="1" dirty="0">
                <a:solidFill>
                  <a:schemeClr val="dk1"/>
                </a:solidFill>
                <a:latin typeface="Calibri"/>
                <a:ea typeface="Calibri"/>
                <a:cs typeface="Calibri"/>
                <a:sym typeface="Calibri"/>
              </a:rPr>
              <a:t>, </a:t>
            </a:r>
            <a:r>
              <a:rPr lang="en-US" sz="1600" b="1" i="1" dirty="0">
                <a:solidFill>
                  <a:schemeClr val="dk1"/>
                </a:solidFill>
                <a:latin typeface="Calibri"/>
                <a:ea typeface="Calibri"/>
                <a:cs typeface="Calibri"/>
                <a:sym typeface="Calibri"/>
              </a:rPr>
              <a:t>MOSSACK FONSECA CO. </a:t>
            </a:r>
            <a:r>
              <a:rPr lang="en-US" sz="1600" dirty="0">
                <a:solidFill>
                  <a:schemeClr val="dk1"/>
                </a:solidFill>
                <a:latin typeface="Calibri"/>
                <a:ea typeface="Calibri"/>
                <a:cs typeface="Calibri"/>
                <a:sym typeface="Calibri"/>
              </a:rPr>
              <a:t>and </a:t>
            </a:r>
            <a:r>
              <a:rPr lang="en-US" sz="1600" b="1" i="1" dirty="0">
                <a:solidFill>
                  <a:schemeClr val="dk1"/>
                </a:solidFill>
                <a:latin typeface="Calibri"/>
                <a:ea typeface="Calibri"/>
                <a:cs typeface="Calibri"/>
                <a:sym typeface="Calibri"/>
              </a:rPr>
              <a:t>OFFSHORE BUSINESS CONSULTANT (INT'L) LIMITED</a:t>
            </a:r>
            <a:r>
              <a:rPr lang="en-US" sz="1600" b="1" dirty="0">
                <a:solidFill>
                  <a:schemeClr val="dk1"/>
                </a:solidFill>
                <a:latin typeface="Calibri"/>
                <a:ea typeface="Calibri"/>
                <a:cs typeface="Calibri"/>
                <a:sym typeface="Calibri"/>
              </a:rPr>
              <a:t>. </a:t>
            </a:r>
            <a:endParaRPr dirty="0"/>
          </a:p>
          <a:p>
            <a:pPr marL="285750" marR="0" lvl="0" indent="-285750" algn="just" rtl="0">
              <a:spcBef>
                <a:spcPts val="0"/>
              </a:spcBef>
              <a:spcAft>
                <a:spcPts val="0"/>
              </a:spcAft>
              <a:buClr>
                <a:schemeClr val="dk1"/>
              </a:buClr>
              <a:buSzPts val="1600"/>
              <a:buFont typeface="Arial"/>
              <a:buChar char="•"/>
            </a:pPr>
            <a:r>
              <a:rPr lang="en-US" sz="1600" u="sng" dirty="0" smtClean="0">
                <a:solidFill>
                  <a:schemeClr val="dk1"/>
                </a:solidFill>
                <a:latin typeface="Calibri"/>
                <a:ea typeface="Calibri"/>
                <a:cs typeface="Calibri"/>
                <a:sym typeface="Calibri"/>
              </a:rPr>
              <a:t>Clustering</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We discovered  that the most popular node is </a:t>
            </a:r>
            <a:r>
              <a:rPr lang="en-US" sz="1600" b="1" i="1" dirty="0">
                <a:solidFill>
                  <a:schemeClr val="dk1"/>
                </a:solidFill>
                <a:latin typeface="Calibri"/>
                <a:ea typeface="Calibri"/>
                <a:cs typeface="Calibri"/>
                <a:sym typeface="Calibri"/>
              </a:rPr>
              <a:t>ORION HOUSE SERVICES LIMITED </a:t>
            </a:r>
            <a:r>
              <a:rPr lang="en-US" sz="1600" dirty="0">
                <a:solidFill>
                  <a:schemeClr val="dk1"/>
                </a:solidFill>
                <a:latin typeface="Calibri"/>
                <a:ea typeface="Calibri"/>
                <a:cs typeface="Calibri"/>
                <a:sym typeface="Calibri"/>
              </a:rPr>
              <a:t>and </a:t>
            </a:r>
            <a:r>
              <a:rPr lang="en-US" sz="1800" b="1" i="1" dirty="0">
                <a:solidFill>
                  <a:schemeClr val="dk1"/>
                </a:solidFill>
                <a:latin typeface="Calibri"/>
                <a:ea typeface="Calibri"/>
                <a:cs typeface="Calibri"/>
                <a:sym typeface="Calibri"/>
              </a:rPr>
              <a:t>MOSSACK FONSECA &amp; CO</a:t>
            </a:r>
            <a:r>
              <a:rPr lang="en-US" sz="1800" dirty="0">
                <a:solidFill>
                  <a:schemeClr val="dk1"/>
                </a:solidFill>
                <a:latin typeface="Calibri"/>
                <a:ea typeface="Calibri"/>
                <a:cs typeface="Calibri"/>
                <a:sym typeface="Calibri"/>
              </a:rPr>
              <a:t>. </a:t>
            </a:r>
            <a:endParaRPr dirty="0">
              <a:latin typeface="Calibri"/>
              <a:ea typeface="Calibri"/>
              <a:cs typeface="Calibri"/>
              <a:sym typeface="Calibri"/>
            </a:endParaRPr>
          </a:p>
          <a:p>
            <a:pPr marL="285750" marR="0" lvl="0" indent="-285750" algn="just" rtl="0">
              <a:spcBef>
                <a:spcPts val="0"/>
              </a:spcBef>
              <a:spcAft>
                <a:spcPts val="0"/>
              </a:spcAft>
              <a:buClr>
                <a:schemeClr val="dk1"/>
              </a:buClr>
              <a:buSzPts val="1600"/>
              <a:buFont typeface="Arial"/>
              <a:buChar char="•"/>
            </a:pPr>
            <a:r>
              <a:rPr lang="en-US" sz="1600" u="sng" dirty="0">
                <a:solidFill>
                  <a:schemeClr val="dk1"/>
                </a:solidFill>
                <a:latin typeface="Calibri"/>
                <a:ea typeface="Calibri"/>
                <a:cs typeface="Calibri"/>
                <a:sym typeface="Calibri"/>
              </a:rPr>
              <a:t>Degree Centrality:</a:t>
            </a:r>
            <a:r>
              <a:rPr lang="en-US" sz="1600" dirty="0">
                <a:solidFill>
                  <a:schemeClr val="dk1"/>
                </a:solidFill>
                <a:latin typeface="Calibri"/>
                <a:ea typeface="Calibri"/>
                <a:cs typeface="Calibri"/>
                <a:sym typeface="Calibri"/>
              </a:rPr>
              <a:t> We discovered  that the most popular node is </a:t>
            </a:r>
            <a:r>
              <a:rPr lang="en-US" sz="1600" b="1" i="1" dirty="0">
                <a:solidFill>
                  <a:schemeClr val="dk1"/>
                </a:solidFill>
                <a:latin typeface="Calibri"/>
                <a:ea typeface="Calibri"/>
                <a:cs typeface="Calibri"/>
                <a:sym typeface="Calibri"/>
              </a:rPr>
              <a:t>ORION HOUSE SERVICES LIMITED </a:t>
            </a:r>
            <a:r>
              <a:rPr lang="en-US" sz="1600" dirty="0">
                <a:solidFill>
                  <a:schemeClr val="dk1"/>
                </a:solidFill>
                <a:latin typeface="Calibri"/>
                <a:ea typeface="Calibri"/>
                <a:cs typeface="Calibri"/>
                <a:sym typeface="Calibri"/>
              </a:rPr>
              <a:t>and</a:t>
            </a:r>
            <a:r>
              <a:rPr lang="en-US" sz="1600" b="1" dirty="0">
                <a:solidFill>
                  <a:schemeClr val="dk1"/>
                </a:solidFill>
                <a:latin typeface="Calibri"/>
                <a:ea typeface="Calibri"/>
                <a:cs typeface="Calibri"/>
                <a:sym typeface="Calibri"/>
              </a:rPr>
              <a:t> </a:t>
            </a:r>
            <a:r>
              <a:rPr lang="en-US" sz="1600" b="1" i="1" dirty="0">
                <a:solidFill>
                  <a:schemeClr val="dk1"/>
                </a:solidFill>
                <a:latin typeface="Calibri"/>
                <a:ea typeface="Calibri"/>
                <a:cs typeface="Calibri"/>
                <a:sym typeface="Calibri"/>
              </a:rPr>
              <a:t>MOSSFON SUBSCRIBERS LTD</a:t>
            </a:r>
            <a:r>
              <a:rPr lang="en-US" sz="1600" b="1"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pic>
        <p:nvPicPr>
          <p:cNvPr id="195" name="Google Shape;195;p21"/>
          <p:cNvPicPr preferRelativeResize="0"/>
          <p:nvPr/>
        </p:nvPicPr>
        <p:blipFill rotWithShape="1">
          <a:blip r:embed="rId3">
            <a:alphaModFix/>
          </a:blip>
          <a:srcRect/>
          <a:stretch/>
        </p:blipFill>
        <p:spPr>
          <a:xfrm>
            <a:off x="499268" y="4379640"/>
            <a:ext cx="2443166" cy="2346086"/>
          </a:xfrm>
          <a:prstGeom prst="rect">
            <a:avLst/>
          </a:prstGeom>
          <a:noFill/>
          <a:ln w="9525" cap="flat" cmpd="sng">
            <a:solidFill>
              <a:schemeClr val="dk1"/>
            </a:solidFill>
            <a:prstDash val="solid"/>
            <a:round/>
            <a:headEnd type="none" w="sm" len="sm"/>
            <a:tailEnd type="none" w="sm" len="sm"/>
          </a:ln>
        </p:spPr>
      </p:pic>
      <p:pic>
        <p:nvPicPr>
          <p:cNvPr id="196" name="Google Shape;196;p21" descr="https://cdn.discordapp.com/attachments/778679337288990761/928777482566520862/Analyzer_Clustering_View_1.png"/>
          <p:cNvPicPr preferRelativeResize="0"/>
          <p:nvPr/>
        </p:nvPicPr>
        <p:blipFill rotWithShape="1">
          <a:blip r:embed="rId4">
            <a:alphaModFix/>
          </a:blip>
          <a:srcRect/>
          <a:stretch/>
        </p:blipFill>
        <p:spPr>
          <a:xfrm>
            <a:off x="7381875" y="2351962"/>
            <a:ext cx="4390885" cy="1935268"/>
          </a:xfrm>
          <a:prstGeom prst="rect">
            <a:avLst/>
          </a:prstGeom>
          <a:noFill/>
          <a:ln w="9525" cap="flat" cmpd="sng">
            <a:solidFill>
              <a:schemeClr val="dk1"/>
            </a:solidFill>
            <a:prstDash val="solid"/>
            <a:round/>
            <a:headEnd type="none" w="sm" len="sm"/>
            <a:tailEnd type="none" w="sm" len="sm"/>
          </a:ln>
        </p:spPr>
      </p:pic>
      <p:pic>
        <p:nvPicPr>
          <p:cNvPr id="197" name="Google Shape;197;p21" descr="https://cdn.discordapp.com/attachments/778679337288990761/928778960588927007/Analyzer_Eigenvector_View_1.png"/>
          <p:cNvPicPr preferRelativeResize="0"/>
          <p:nvPr/>
        </p:nvPicPr>
        <p:blipFill rotWithShape="1">
          <a:blip r:embed="rId5">
            <a:alphaModFix/>
          </a:blip>
          <a:srcRect/>
          <a:stretch/>
        </p:blipFill>
        <p:spPr>
          <a:xfrm>
            <a:off x="7381875" y="66652"/>
            <a:ext cx="4390886" cy="1938832"/>
          </a:xfrm>
          <a:prstGeom prst="rect">
            <a:avLst/>
          </a:prstGeom>
          <a:noFill/>
          <a:ln w="9525" cap="flat" cmpd="sng">
            <a:solidFill>
              <a:schemeClr val="dk1"/>
            </a:solidFill>
            <a:prstDash val="solid"/>
            <a:round/>
            <a:headEnd type="none" w="sm" len="sm"/>
            <a:tailEnd type="none" w="sm" len="sm"/>
          </a:ln>
        </p:spPr>
      </p:pic>
      <p:cxnSp>
        <p:nvCxnSpPr>
          <p:cNvPr id="198" name="Google Shape;198;p21"/>
          <p:cNvCxnSpPr>
            <a:stCxn id="199" idx="3"/>
            <a:endCxn id="197" idx="1"/>
          </p:cNvCxnSpPr>
          <p:nvPr/>
        </p:nvCxnSpPr>
        <p:spPr>
          <a:xfrm rot="10800000" flipH="1">
            <a:off x="6642725" y="1036038"/>
            <a:ext cx="739200" cy="1356000"/>
          </a:xfrm>
          <a:prstGeom prst="straightConnector1">
            <a:avLst/>
          </a:prstGeom>
          <a:noFill/>
          <a:ln w="9525" cap="flat" cmpd="sng">
            <a:solidFill>
              <a:schemeClr val="dk1"/>
            </a:solidFill>
            <a:prstDash val="solid"/>
            <a:miter lim="800000"/>
            <a:headEnd type="none" w="sm" len="sm"/>
            <a:tailEnd type="triangle" w="med" len="med"/>
          </a:ln>
        </p:spPr>
      </p:cxnSp>
      <p:cxnSp>
        <p:nvCxnSpPr>
          <p:cNvPr id="200" name="Google Shape;200;p21"/>
          <p:cNvCxnSpPr>
            <a:stCxn id="201" idx="3"/>
            <a:endCxn id="196" idx="1"/>
          </p:cNvCxnSpPr>
          <p:nvPr/>
        </p:nvCxnSpPr>
        <p:spPr>
          <a:xfrm>
            <a:off x="6642725" y="3089163"/>
            <a:ext cx="739200" cy="230400"/>
          </a:xfrm>
          <a:prstGeom prst="straightConnector1">
            <a:avLst/>
          </a:prstGeom>
          <a:noFill/>
          <a:ln w="9525" cap="flat" cmpd="sng">
            <a:solidFill>
              <a:schemeClr val="dk1"/>
            </a:solidFill>
            <a:prstDash val="solid"/>
            <a:miter lim="800000"/>
            <a:headEnd type="none" w="sm" len="sm"/>
            <a:tailEnd type="triangle" w="med" len="med"/>
          </a:ln>
        </p:spPr>
      </p:cxnSp>
      <p:sp>
        <p:nvSpPr>
          <p:cNvPr id="202" name="Google Shape;202;p21"/>
          <p:cNvSpPr/>
          <p:nvPr/>
        </p:nvSpPr>
        <p:spPr>
          <a:xfrm>
            <a:off x="0" y="0"/>
            <a:ext cx="8636000" cy="0"/>
          </a:xfrm>
          <a:prstGeom prst="rect">
            <a:avLst/>
          </a:prstGeom>
          <a:solidFill>
            <a:srgbClr val="40444B"/>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DCDDDE"/>
              </a:buClr>
              <a:buSzPts val="1200"/>
              <a:buFont typeface="Arial"/>
              <a:buNone/>
            </a:pPr>
            <a:r>
              <a:rPr lang="en-US" sz="1200" b="0" i="0" u="none" strike="noStrike" cap="none">
                <a:solidFill>
                  <a:srgbClr val="DCDDDE"/>
                </a:solidFill>
                <a:latin typeface="Arial"/>
                <a:ea typeface="Arial"/>
                <a:cs typeface="Arial"/>
                <a:sym typeface="Arial"/>
              </a:rPr>
              <a:t/>
            </a:r>
            <a:br>
              <a:rPr lang="en-US" sz="1200" b="0" i="0" u="none" strike="noStrike" cap="none">
                <a:solidFill>
                  <a:srgbClr val="DCDDDE"/>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203" name="Google Shape;203;p21" descr="https://cdn.discordapp.com/attachments/778679337288990761/928779778704683058/Analyzer_DegreeCentr_View_1.png"/>
          <p:cNvPicPr preferRelativeResize="0"/>
          <p:nvPr/>
        </p:nvPicPr>
        <p:blipFill rotWithShape="1">
          <a:blip r:embed="rId6">
            <a:alphaModFix/>
          </a:blip>
          <a:srcRect/>
          <a:stretch/>
        </p:blipFill>
        <p:spPr>
          <a:xfrm>
            <a:off x="4768629" y="4415784"/>
            <a:ext cx="5226492" cy="2309677"/>
          </a:xfrm>
          <a:prstGeom prst="rect">
            <a:avLst/>
          </a:prstGeom>
          <a:noFill/>
          <a:ln w="9525" cap="flat" cmpd="sng">
            <a:solidFill>
              <a:schemeClr val="dk1"/>
            </a:solidFill>
            <a:prstDash val="solid"/>
            <a:round/>
            <a:headEnd type="none" w="sm" len="sm"/>
            <a:tailEnd type="none" w="sm" len="sm"/>
          </a:ln>
        </p:spPr>
      </p:pic>
      <p:pic>
        <p:nvPicPr>
          <p:cNvPr id="199" name="Google Shape;199;p21"/>
          <p:cNvPicPr preferRelativeResize="0"/>
          <p:nvPr/>
        </p:nvPicPr>
        <p:blipFill>
          <a:blip r:embed="rId7">
            <a:alphaModFix/>
          </a:blip>
          <a:stretch>
            <a:fillRect/>
          </a:stretch>
        </p:blipFill>
        <p:spPr>
          <a:xfrm>
            <a:off x="6354125" y="2055825"/>
            <a:ext cx="288600" cy="672425"/>
          </a:xfrm>
          <a:prstGeom prst="rect">
            <a:avLst/>
          </a:prstGeom>
          <a:noFill/>
          <a:ln>
            <a:noFill/>
          </a:ln>
        </p:spPr>
      </p:pic>
      <p:pic>
        <p:nvPicPr>
          <p:cNvPr id="201" name="Google Shape;201;p21"/>
          <p:cNvPicPr preferRelativeResize="0"/>
          <p:nvPr/>
        </p:nvPicPr>
        <p:blipFill>
          <a:blip r:embed="rId7">
            <a:alphaModFix/>
          </a:blip>
          <a:stretch>
            <a:fillRect/>
          </a:stretch>
        </p:blipFill>
        <p:spPr>
          <a:xfrm>
            <a:off x="6354125" y="2752950"/>
            <a:ext cx="288600" cy="6724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Graph Analytics: NetworkX</a:t>
            </a:r>
            <a:endParaRPr dirty="0"/>
          </a:p>
        </p:txBody>
      </p:sp>
      <p:sp>
        <p:nvSpPr>
          <p:cNvPr id="210" name="Google Shape;210;p22"/>
          <p:cNvSpPr txBox="1">
            <a:spLocks noGrp="1"/>
          </p:cNvSpPr>
          <p:nvPr>
            <p:ph type="body" idx="1"/>
          </p:nvPr>
        </p:nvSpPr>
        <p:spPr>
          <a:xfrm>
            <a:off x="838200" y="1996037"/>
            <a:ext cx="10696575" cy="4180925"/>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ts val="2800"/>
              <a:buChar char="•"/>
            </a:pPr>
            <a:r>
              <a:rPr lang="en-US" dirty="0"/>
              <a:t>NetworkX is an open source </a:t>
            </a:r>
            <a:r>
              <a:rPr lang="en-US" dirty="0" smtClean="0"/>
              <a:t>Python </a:t>
            </a:r>
            <a:r>
              <a:rPr lang="en-US" dirty="0"/>
              <a:t>API which was able to </a:t>
            </a:r>
            <a:r>
              <a:rPr lang="en-US" b="1" dirty="0"/>
              <a:t>load the dataset completely</a:t>
            </a:r>
            <a:r>
              <a:rPr lang="en-US" dirty="0"/>
              <a:t> and run the algorithms we </a:t>
            </a:r>
            <a:r>
              <a:rPr lang="en-US" dirty="0" smtClean="0"/>
              <a:t>selected.</a:t>
            </a:r>
            <a:endParaRPr dirty="0"/>
          </a:p>
          <a:p>
            <a:pPr marL="685800" lvl="1" indent="-228600" algn="just" rtl="0">
              <a:lnSpc>
                <a:spcPct val="90000"/>
              </a:lnSpc>
              <a:spcBef>
                <a:spcPts val="500"/>
              </a:spcBef>
              <a:spcAft>
                <a:spcPts val="0"/>
              </a:spcAft>
              <a:buClr>
                <a:schemeClr val="dk1"/>
              </a:buClr>
              <a:buSzPts val="2400"/>
              <a:buChar char="•"/>
            </a:pPr>
            <a:r>
              <a:rPr lang="en-US" dirty="0" smtClean="0"/>
              <a:t>We created a </a:t>
            </a:r>
            <a:r>
              <a:rPr lang="en-US" b="1" dirty="0" smtClean="0"/>
              <a:t>custom csv dataset parsing script </a:t>
            </a:r>
            <a:r>
              <a:rPr lang="en-US" dirty="0" smtClean="0"/>
              <a:t>to load the data and create </a:t>
            </a:r>
            <a:r>
              <a:rPr lang="en-US" b="1" dirty="0" smtClean="0"/>
              <a:t>mappings</a:t>
            </a:r>
            <a:r>
              <a:rPr lang="en-US" dirty="0" smtClean="0"/>
              <a:t> (nodeID, nodeName) using dictionaries.</a:t>
            </a:r>
            <a:endParaRPr dirty="0"/>
          </a:p>
          <a:p>
            <a:pPr marL="685800" lvl="1" indent="-228600" algn="just" rtl="0">
              <a:lnSpc>
                <a:spcPct val="90000"/>
              </a:lnSpc>
              <a:spcBef>
                <a:spcPts val="500"/>
              </a:spcBef>
              <a:spcAft>
                <a:spcPts val="0"/>
              </a:spcAft>
              <a:buClr>
                <a:schemeClr val="dk1"/>
              </a:buClr>
              <a:buSzPts val="2400"/>
              <a:buChar char="•"/>
            </a:pPr>
            <a:r>
              <a:rPr lang="en-US" dirty="0" smtClean="0"/>
              <a:t>We also implemented some </a:t>
            </a:r>
            <a:r>
              <a:rPr lang="en-US" b="1" dirty="0" smtClean="0"/>
              <a:t>wrapper functions </a:t>
            </a:r>
            <a:r>
              <a:rPr lang="en-US" dirty="0" smtClean="0"/>
              <a:t>for the built-in algorithms of NetworkX to get the results from the simulations.</a:t>
            </a:r>
            <a:endParaRPr dirty="0"/>
          </a:p>
          <a:p>
            <a:pPr marL="228600" lvl="0" indent="-228600" algn="just" rtl="0">
              <a:lnSpc>
                <a:spcPct val="90000"/>
              </a:lnSpc>
              <a:spcBef>
                <a:spcPts val="1000"/>
              </a:spcBef>
              <a:spcAft>
                <a:spcPts val="0"/>
              </a:spcAft>
              <a:buClr>
                <a:schemeClr val="dk1"/>
              </a:buClr>
              <a:buSzPts val="2800"/>
              <a:buChar char="•"/>
            </a:pPr>
            <a:r>
              <a:rPr lang="en-US" dirty="0"/>
              <a:t>We decided to </a:t>
            </a:r>
            <a:r>
              <a:rPr lang="en-US" b="1" dirty="0"/>
              <a:t>use the results of NetworkX</a:t>
            </a:r>
            <a:r>
              <a:rPr lang="en-US" dirty="0"/>
              <a:t>, as these results are extracted from the </a:t>
            </a:r>
            <a:r>
              <a:rPr lang="en-US" dirty="0" smtClean="0"/>
              <a:t>whole dataset.</a:t>
            </a:r>
            <a:endParaRPr dirty="0"/>
          </a:p>
          <a:p>
            <a:pPr marL="228600" lvl="0" indent="-228600" algn="just" rtl="0">
              <a:lnSpc>
                <a:spcPct val="90000"/>
              </a:lnSpc>
              <a:spcBef>
                <a:spcPts val="1000"/>
              </a:spcBef>
              <a:spcAft>
                <a:spcPts val="0"/>
              </a:spcAft>
              <a:buClr>
                <a:schemeClr val="dk1"/>
              </a:buClr>
              <a:buSzPts val="2800"/>
              <a:buChar char="•"/>
            </a:pPr>
            <a:r>
              <a:rPr lang="en-US" dirty="0"/>
              <a:t>The algorithms we used were </a:t>
            </a:r>
            <a:r>
              <a:rPr lang="en-US" b="1" dirty="0"/>
              <a:t>PageRank</a:t>
            </a:r>
            <a:r>
              <a:rPr lang="en-US" dirty="0"/>
              <a:t>, </a:t>
            </a:r>
            <a:r>
              <a:rPr lang="en-US" b="1" dirty="0"/>
              <a:t>Eigenvector Centrality</a:t>
            </a:r>
            <a:r>
              <a:rPr lang="en-US" dirty="0"/>
              <a:t>, </a:t>
            </a:r>
            <a:r>
              <a:rPr lang="en-US" b="1" dirty="0"/>
              <a:t>Degree Centrality</a:t>
            </a:r>
            <a:r>
              <a:rPr lang="en-US" dirty="0"/>
              <a:t> and </a:t>
            </a:r>
            <a:r>
              <a:rPr lang="en-US" b="1" dirty="0"/>
              <a:t>Clustering</a:t>
            </a:r>
            <a:r>
              <a:rPr lang="en-US" dirty="0"/>
              <a:t>, as they are the most applicable for locating “popular” nodes </a:t>
            </a:r>
            <a:r>
              <a:rPr lang="en-US" dirty="0" smtClean="0"/>
              <a:t>in </a:t>
            </a:r>
            <a:r>
              <a:rPr lang="en-US" dirty="0"/>
              <a:t>a Fraud Detection </a:t>
            </a:r>
            <a:r>
              <a:rPr lang="en-US" dirty="0" smtClean="0"/>
              <a:t>graph. After the simulation of the algorithms, we kept only the top results.</a:t>
            </a:r>
            <a:endParaRPr lang="en-US" dirty="0"/>
          </a:p>
          <a:p>
            <a:pPr marL="228600" lvl="0" indent="-228600" algn="just" rtl="0">
              <a:lnSpc>
                <a:spcPct val="90000"/>
              </a:lnSpc>
              <a:spcBef>
                <a:spcPts val="1000"/>
              </a:spcBef>
              <a:spcAft>
                <a:spcPts val="0"/>
              </a:spcAft>
              <a:buClr>
                <a:schemeClr val="dk1"/>
              </a:buClr>
              <a:buSzPts val="2800"/>
              <a:buChar char="•"/>
            </a:pPr>
            <a:r>
              <a:rPr lang="en-US" dirty="0" smtClean="0"/>
              <a:t>Given that through this analysis we mostly care about the entities, the officers and the intermediaries, we decided to </a:t>
            </a:r>
            <a:r>
              <a:rPr lang="en-US" b="1" dirty="0" smtClean="0"/>
              <a:t>rule out</a:t>
            </a:r>
            <a:r>
              <a:rPr lang="en-US" dirty="0" smtClean="0"/>
              <a:t> the results that were about </a:t>
            </a:r>
            <a:r>
              <a:rPr lang="en-US" b="1" dirty="0" smtClean="0"/>
              <a:t>nodes representing addresses</a:t>
            </a:r>
            <a:r>
              <a:rPr lang="en-US" dirty="0" smtClean="0"/>
              <a:t>.</a:t>
            </a:r>
            <a:endParaRPr dirty="0"/>
          </a:p>
        </p:txBody>
      </p:sp>
      <p:sp>
        <p:nvSpPr>
          <p:cNvPr id="211" name="Google Shape;21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12" name="Google Shape;212;p22"/>
          <p:cNvPicPr preferRelativeResize="0"/>
          <p:nvPr/>
        </p:nvPicPr>
        <p:blipFill rotWithShape="1">
          <a:blip r:embed="rId3">
            <a:alphaModFix/>
          </a:blip>
          <a:srcRect/>
          <a:stretch/>
        </p:blipFill>
        <p:spPr>
          <a:xfrm>
            <a:off x="7191773" y="508895"/>
            <a:ext cx="960824" cy="84765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NetworkX Results</a:t>
            </a:r>
            <a:endParaRPr dirty="0"/>
          </a:p>
        </p:txBody>
      </p:sp>
      <p:sp>
        <p:nvSpPr>
          <p:cNvPr id="218" name="Google Shape;218;p23"/>
          <p:cNvSpPr txBox="1">
            <a:spLocks noGrp="1"/>
          </p:cNvSpPr>
          <p:nvPr>
            <p:ph type="body" idx="1"/>
          </p:nvPr>
        </p:nvSpPr>
        <p:spPr>
          <a:xfrm>
            <a:off x="1479371" y="1690688"/>
            <a:ext cx="4204062" cy="240674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dirty="0"/>
              <a:t>PageRank(</a:t>
            </a:r>
            <a:r>
              <a:rPr lang="en-US" i="1" dirty="0"/>
              <a:t>a=0.85,it=100</a:t>
            </a:r>
            <a:r>
              <a:rPr lang="en-US" dirty="0"/>
              <a:t>)</a:t>
            </a:r>
            <a:endParaRPr dirty="0"/>
          </a:p>
        </p:txBody>
      </p:sp>
      <p:pic>
        <p:nvPicPr>
          <p:cNvPr id="219" name="Google Shape;219;p23"/>
          <p:cNvPicPr preferRelativeResize="0"/>
          <p:nvPr/>
        </p:nvPicPr>
        <p:blipFill rotWithShape="1">
          <a:blip r:embed="rId3">
            <a:alphaModFix/>
          </a:blip>
          <a:srcRect/>
          <a:stretch/>
        </p:blipFill>
        <p:spPr>
          <a:xfrm>
            <a:off x="2026337" y="2136982"/>
            <a:ext cx="3110129" cy="1827799"/>
          </a:xfrm>
          <a:prstGeom prst="rect">
            <a:avLst/>
          </a:prstGeom>
          <a:noFill/>
          <a:ln>
            <a:noFill/>
          </a:ln>
        </p:spPr>
      </p:pic>
      <p:sp>
        <p:nvSpPr>
          <p:cNvPr id="220" name="Google Shape;220;p23"/>
          <p:cNvSpPr txBox="1"/>
          <p:nvPr/>
        </p:nvSpPr>
        <p:spPr>
          <a:xfrm>
            <a:off x="1479370" y="4097429"/>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Eigenvector Centrality</a:t>
            </a:r>
            <a:endParaRPr sz="2800" dirty="0">
              <a:solidFill>
                <a:schemeClr val="dk1"/>
              </a:solidFill>
              <a:latin typeface="Calibri"/>
              <a:ea typeface="Calibri"/>
              <a:cs typeface="Calibri"/>
              <a:sym typeface="Calibri"/>
            </a:endParaRPr>
          </a:p>
        </p:txBody>
      </p:sp>
      <p:sp>
        <p:nvSpPr>
          <p:cNvPr id="221" name="Google Shape;221;p23"/>
          <p:cNvSpPr txBox="1"/>
          <p:nvPr/>
        </p:nvSpPr>
        <p:spPr>
          <a:xfrm>
            <a:off x="6660969" y="1690688"/>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Degree Centrality</a:t>
            </a:r>
            <a:endParaRPr sz="2800" dirty="0">
              <a:solidFill>
                <a:schemeClr val="dk1"/>
              </a:solidFill>
              <a:latin typeface="Calibri"/>
              <a:ea typeface="Calibri"/>
              <a:cs typeface="Calibri"/>
              <a:sym typeface="Calibri"/>
            </a:endParaRPr>
          </a:p>
        </p:txBody>
      </p:sp>
      <p:sp>
        <p:nvSpPr>
          <p:cNvPr id="222" name="Google Shape;222;p23"/>
          <p:cNvSpPr txBox="1"/>
          <p:nvPr/>
        </p:nvSpPr>
        <p:spPr>
          <a:xfrm>
            <a:off x="6660969" y="4232366"/>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Clustering</a:t>
            </a:r>
            <a:endParaRPr sz="2800" dirty="0">
              <a:solidFill>
                <a:schemeClr val="dk1"/>
              </a:solidFill>
              <a:latin typeface="Calibri"/>
              <a:ea typeface="Calibri"/>
              <a:cs typeface="Calibri"/>
              <a:sym typeface="Calibri"/>
            </a:endParaRPr>
          </a:p>
        </p:txBody>
      </p:sp>
      <p:pic>
        <p:nvPicPr>
          <p:cNvPr id="223" name="Google Shape;223;p23"/>
          <p:cNvPicPr preferRelativeResize="0"/>
          <p:nvPr/>
        </p:nvPicPr>
        <p:blipFill rotWithShape="1">
          <a:blip r:embed="rId4">
            <a:alphaModFix/>
          </a:blip>
          <a:srcRect/>
          <a:stretch/>
        </p:blipFill>
        <p:spPr>
          <a:xfrm>
            <a:off x="1917959" y="4557189"/>
            <a:ext cx="3326884" cy="1757094"/>
          </a:xfrm>
          <a:prstGeom prst="rect">
            <a:avLst/>
          </a:prstGeom>
          <a:noFill/>
          <a:ln>
            <a:noFill/>
          </a:ln>
        </p:spPr>
      </p:pic>
      <p:pic>
        <p:nvPicPr>
          <p:cNvPr id="224" name="Google Shape;224;p23"/>
          <p:cNvPicPr preferRelativeResize="0"/>
          <p:nvPr/>
        </p:nvPicPr>
        <p:blipFill rotWithShape="1">
          <a:blip r:embed="rId5">
            <a:alphaModFix/>
          </a:blip>
          <a:srcRect/>
          <a:stretch/>
        </p:blipFill>
        <p:spPr>
          <a:xfrm>
            <a:off x="6822691" y="4835833"/>
            <a:ext cx="3876879" cy="1181525"/>
          </a:xfrm>
          <a:prstGeom prst="rect">
            <a:avLst/>
          </a:prstGeom>
          <a:noFill/>
          <a:ln>
            <a:noFill/>
          </a:ln>
        </p:spPr>
      </p:pic>
      <p:pic>
        <p:nvPicPr>
          <p:cNvPr id="225" name="Google Shape;225;p23"/>
          <p:cNvPicPr preferRelativeResize="0"/>
          <p:nvPr/>
        </p:nvPicPr>
        <p:blipFill rotWithShape="1">
          <a:blip r:embed="rId6">
            <a:alphaModFix/>
          </a:blip>
          <a:srcRect/>
          <a:stretch/>
        </p:blipFill>
        <p:spPr>
          <a:xfrm>
            <a:off x="6584667" y="2136982"/>
            <a:ext cx="4352926" cy="1808818"/>
          </a:xfrm>
          <a:prstGeom prst="rect">
            <a:avLst/>
          </a:prstGeom>
          <a:noFill/>
          <a:ln>
            <a:noFill/>
          </a:ln>
        </p:spPr>
      </p:pic>
      <p:sp>
        <p:nvSpPr>
          <p:cNvPr id="226" name="Google Shape;2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Embeddings (General) </a:t>
            </a:r>
            <a:endParaRPr dirty="0"/>
          </a:p>
        </p:txBody>
      </p:sp>
      <p:sp>
        <p:nvSpPr>
          <p:cNvPr id="232" name="Google Shape;232;p24"/>
          <p:cNvSpPr txBox="1">
            <a:spLocks noGrp="1"/>
          </p:cNvSpPr>
          <p:nvPr>
            <p:ph type="body" idx="1"/>
          </p:nvPr>
        </p:nvSpPr>
        <p:spPr>
          <a:xfrm>
            <a:off x="838200" y="1530035"/>
            <a:ext cx="6404572" cy="467408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000" dirty="0"/>
              <a:t>Embeddings are </a:t>
            </a:r>
            <a:r>
              <a:rPr lang="en-US" sz="2000" b="1" dirty="0"/>
              <a:t>vector representations of words</a:t>
            </a:r>
            <a:r>
              <a:rPr lang="en-US" sz="2000" dirty="0"/>
              <a:t>.</a:t>
            </a:r>
            <a:endParaRPr sz="2000" dirty="0"/>
          </a:p>
          <a:p>
            <a:pPr marL="228600" lvl="0" indent="-228600" algn="just" rtl="0">
              <a:lnSpc>
                <a:spcPct val="90000"/>
              </a:lnSpc>
              <a:spcBef>
                <a:spcPts val="1000"/>
              </a:spcBef>
              <a:spcAft>
                <a:spcPts val="0"/>
              </a:spcAft>
              <a:buClr>
                <a:schemeClr val="dk1"/>
              </a:buClr>
              <a:buSzPts val="1800"/>
              <a:buChar char="•"/>
            </a:pPr>
            <a:r>
              <a:rPr lang="en-US" sz="2000" dirty="0"/>
              <a:t>L</a:t>
            </a:r>
            <a:r>
              <a:rPr lang="en-US" sz="2000" dirty="0" smtClean="0"/>
              <a:t>ibraries </a:t>
            </a:r>
            <a:r>
              <a:rPr lang="en-US" sz="2000" dirty="0"/>
              <a:t>for embedding </a:t>
            </a:r>
            <a:r>
              <a:rPr lang="en-US" sz="2000" dirty="0" smtClean="0"/>
              <a:t>creation exploit </a:t>
            </a:r>
            <a:r>
              <a:rPr lang="en-US" sz="2000" b="1" dirty="0"/>
              <a:t>pre-trained neural </a:t>
            </a:r>
            <a:r>
              <a:rPr lang="en-US" sz="2000" b="1" dirty="0" smtClean="0"/>
              <a:t>networks</a:t>
            </a:r>
            <a:r>
              <a:rPr lang="en-US" sz="2000" dirty="0" smtClean="0"/>
              <a:t> trying </a:t>
            </a:r>
            <a:r>
              <a:rPr lang="en-US" sz="2000" dirty="0"/>
              <a:t>to group the words based on their semantic meaning. This means that based on the input, </a:t>
            </a:r>
            <a:r>
              <a:rPr lang="en-US" sz="2000" b="1" dirty="0"/>
              <a:t>words that have similar meaning will also have closer vectors</a:t>
            </a:r>
            <a:r>
              <a:rPr lang="en-US" sz="2000" dirty="0"/>
              <a:t>.</a:t>
            </a:r>
            <a:endParaRPr sz="3200" dirty="0"/>
          </a:p>
          <a:p>
            <a:pPr marL="228600" lvl="0" indent="-228600" algn="just" rtl="0">
              <a:lnSpc>
                <a:spcPct val="90000"/>
              </a:lnSpc>
              <a:spcBef>
                <a:spcPts val="1000"/>
              </a:spcBef>
              <a:spcAft>
                <a:spcPts val="0"/>
              </a:spcAft>
              <a:buClr>
                <a:schemeClr val="dk1"/>
              </a:buClr>
              <a:buSzPts val="1800"/>
              <a:buChar char="•"/>
            </a:pPr>
            <a:r>
              <a:rPr lang="en-US" sz="2000" dirty="0"/>
              <a:t>The idea is to </a:t>
            </a:r>
            <a:r>
              <a:rPr lang="en-US" sz="2000" b="1" dirty="0"/>
              <a:t>transform the graph into text corpus</a:t>
            </a:r>
            <a:r>
              <a:rPr lang="en-US" sz="2000" dirty="0"/>
              <a:t>, by representing it as triples of the form (“</a:t>
            </a:r>
            <a:r>
              <a:rPr lang="en-US" sz="2000" dirty="0" smtClean="0"/>
              <a:t>nodeName” </a:t>
            </a:r>
            <a:r>
              <a:rPr lang="en-US" sz="2000" dirty="0"/>
              <a:t>“</a:t>
            </a:r>
            <a:r>
              <a:rPr lang="en-US" sz="2000" dirty="0" err="1" smtClean="0"/>
              <a:t>linkName</a:t>
            </a:r>
            <a:r>
              <a:rPr lang="en-US" sz="2000" dirty="0" smtClean="0"/>
              <a:t>” </a:t>
            </a:r>
            <a:r>
              <a:rPr lang="en-US" sz="2000" dirty="0"/>
              <a:t>“</a:t>
            </a:r>
            <a:r>
              <a:rPr lang="en-US" sz="2000" dirty="0" smtClean="0"/>
              <a:t>nodeName”). </a:t>
            </a:r>
            <a:r>
              <a:rPr lang="en-US" sz="2000" dirty="0"/>
              <a:t>This will </a:t>
            </a:r>
            <a:r>
              <a:rPr lang="en-US" sz="2000" dirty="0" smtClean="0"/>
              <a:t>result </a:t>
            </a:r>
            <a:r>
              <a:rPr lang="en-US" sz="2000" dirty="0"/>
              <a:t>in a vector for each node, and </a:t>
            </a:r>
            <a:r>
              <a:rPr lang="en-US" sz="2000" b="1" dirty="0"/>
              <a:t>nodes that share many same information will have closer vectors </a:t>
            </a:r>
            <a:r>
              <a:rPr lang="en-US" sz="2000" b="1" dirty="0" smtClean="0"/>
              <a:t>too</a:t>
            </a:r>
            <a:r>
              <a:rPr lang="en-US" sz="2000" dirty="0" smtClean="0"/>
              <a:t>.</a:t>
            </a:r>
            <a:endParaRPr sz="3200" dirty="0"/>
          </a:p>
          <a:p>
            <a:pPr marL="228600" lvl="0" indent="-228600" algn="just" rtl="0">
              <a:lnSpc>
                <a:spcPct val="90000"/>
              </a:lnSpc>
              <a:spcBef>
                <a:spcPts val="1000"/>
              </a:spcBef>
              <a:spcAft>
                <a:spcPts val="0"/>
              </a:spcAft>
              <a:buClr>
                <a:schemeClr val="dk1"/>
              </a:buClr>
              <a:buSzPts val="1800"/>
              <a:buChar char="•"/>
            </a:pPr>
            <a:r>
              <a:rPr lang="en-US" sz="2000" dirty="0" smtClean="0"/>
              <a:t>This </a:t>
            </a:r>
            <a:r>
              <a:rPr lang="en-US" sz="2000" dirty="0"/>
              <a:t>way, we can make operations like </a:t>
            </a:r>
            <a:r>
              <a:rPr lang="en-US" sz="2000" b="1" dirty="0"/>
              <a:t>similarity search </a:t>
            </a:r>
            <a:r>
              <a:rPr lang="en-US" sz="2000" dirty="0"/>
              <a:t>i.e. “</a:t>
            </a:r>
            <a:r>
              <a:rPr lang="en-US" sz="2000" b="1" dirty="0"/>
              <a:t>give me the first top-K” similar nodes </a:t>
            </a:r>
            <a:r>
              <a:rPr lang="en-US" sz="2000" dirty="0"/>
              <a:t>of the node N. </a:t>
            </a:r>
            <a:endParaRPr sz="3200" dirty="0"/>
          </a:p>
        </p:txBody>
      </p:sp>
      <p:pic>
        <p:nvPicPr>
          <p:cNvPr id="233" name="Google Shape;233;p24"/>
          <p:cNvPicPr preferRelativeResize="0"/>
          <p:nvPr/>
        </p:nvPicPr>
        <p:blipFill rotWithShape="1">
          <a:blip r:embed="rId3">
            <a:alphaModFix/>
          </a:blip>
          <a:srcRect/>
          <a:stretch/>
        </p:blipFill>
        <p:spPr>
          <a:xfrm>
            <a:off x="7505568" y="3731277"/>
            <a:ext cx="4221612" cy="2225393"/>
          </a:xfrm>
          <a:prstGeom prst="rect">
            <a:avLst/>
          </a:prstGeom>
          <a:noFill/>
          <a:ln>
            <a:noFill/>
          </a:ln>
        </p:spPr>
      </p:pic>
      <p:pic>
        <p:nvPicPr>
          <p:cNvPr id="234" name="Google Shape;234;p24"/>
          <p:cNvPicPr preferRelativeResize="0"/>
          <p:nvPr/>
        </p:nvPicPr>
        <p:blipFill rotWithShape="1">
          <a:blip r:embed="rId4">
            <a:alphaModFix/>
          </a:blip>
          <a:srcRect/>
          <a:stretch/>
        </p:blipFill>
        <p:spPr>
          <a:xfrm>
            <a:off x="7505568" y="1690688"/>
            <a:ext cx="4372579" cy="1663902"/>
          </a:xfrm>
          <a:prstGeom prst="rect">
            <a:avLst/>
          </a:prstGeom>
          <a:noFill/>
          <a:ln>
            <a:noFill/>
          </a:ln>
        </p:spPr>
      </p:pic>
      <p:sp>
        <p:nvSpPr>
          <p:cNvPr id="235" name="Google Shape;2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1" name="Google Shape;241;p25"/>
          <p:cNvPicPr preferRelativeResize="0"/>
          <p:nvPr/>
        </p:nvPicPr>
        <p:blipFill rotWithShape="1">
          <a:blip r:embed="rId3">
            <a:alphaModFix/>
          </a:blip>
          <a:srcRect/>
          <a:stretch/>
        </p:blipFill>
        <p:spPr>
          <a:xfrm>
            <a:off x="6825536" y="3138945"/>
            <a:ext cx="2310117" cy="1042581"/>
          </a:xfrm>
          <a:prstGeom prst="rect">
            <a:avLst/>
          </a:prstGeom>
          <a:noFill/>
          <a:ln w="9525" cap="flat" cmpd="sng">
            <a:solidFill>
              <a:schemeClr val="dk1"/>
            </a:solidFill>
            <a:prstDash val="solid"/>
            <a:round/>
            <a:headEnd type="none" w="sm" len="sm"/>
            <a:tailEnd type="none" w="sm" len="sm"/>
          </a:ln>
        </p:spPr>
      </p:pic>
      <p:pic>
        <p:nvPicPr>
          <p:cNvPr id="242" name="Google Shape;242;p25"/>
          <p:cNvPicPr preferRelativeResize="0"/>
          <p:nvPr/>
        </p:nvPicPr>
        <p:blipFill rotWithShape="1">
          <a:blip r:embed="rId4">
            <a:alphaModFix/>
          </a:blip>
          <a:srcRect/>
          <a:stretch/>
        </p:blipFill>
        <p:spPr>
          <a:xfrm>
            <a:off x="10271738" y="1986121"/>
            <a:ext cx="1542483" cy="1299122"/>
          </a:xfrm>
          <a:prstGeom prst="rect">
            <a:avLst/>
          </a:prstGeom>
          <a:noFill/>
          <a:ln>
            <a:noFill/>
          </a:ln>
        </p:spPr>
      </p:pic>
      <p:sp>
        <p:nvSpPr>
          <p:cNvPr id="243" name="Google Shape;24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Embeddings (RDFsim </a:t>
            </a:r>
            <a:r>
              <a:rPr lang="en-US" dirty="0" smtClean="0"/>
              <a:t>tuned for </a:t>
            </a:r>
            <a:r>
              <a:rPr lang="en-US" dirty="0"/>
              <a:t>FD) </a:t>
            </a:r>
            <a:endParaRPr dirty="0"/>
          </a:p>
        </p:txBody>
      </p:sp>
      <p:sp>
        <p:nvSpPr>
          <p:cNvPr id="244" name="Google Shape;244;p25"/>
          <p:cNvSpPr txBox="1">
            <a:spLocks noGrp="1"/>
          </p:cNvSpPr>
          <p:nvPr>
            <p:ph type="body" idx="1"/>
          </p:nvPr>
        </p:nvSpPr>
        <p:spPr>
          <a:xfrm>
            <a:off x="858848" y="1580057"/>
            <a:ext cx="4747789" cy="501324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2000" dirty="0"/>
              <a:t>By calculating all </a:t>
            </a:r>
            <a:r>
              <a:rPr lang="en-US" sz="2000" dirty="0" smtClean="0"/>
              <a:t>similar </a:t>
            </a:r>
            <a:r>
              <a:rPr lang="en-US" sz="2000" dirty="0"/>
              <a:t>nodes of every node, we can create a </a:t>
            </a:r>
            <a:r>
              <a:rPr lang="en-US" sz="2000" b="1" dirty="0"/>
              <a:t>graph database </a:t>
            </a:r>
            <a:r>
              <a:rPr lang="en-US" sz="2000" b="1" dirty="0" smtClean="0"/>
              <a:t>of embeddings</a:t>
            </a:r>
            <a:r>
              <a:rPr lang="en-US" sz="2000" dirty="0"/>
              <a:t> </a:t>
            </a:r>
            <a:r>
              <a:rPr lang="en-US" sz="2000" dirty="0" smtClean="0"/>
              <a:t>in order to </a:t>
            </a:r>
            <a:r>
              <a:rPr lang="en-US" sz="2000" b="1" dirty="0" smtClean="0"/>
              <a:t>develop </a:t>
            </a:r>
            <a:r>
              <a:rPr lang="en-US" sz="2000" b="1" dirty="0"/>
              <a:t>similarity </a:t>
            </a:r>
            <a:r>
              <a:rPr lang="en-US" sz="2000" b="1" dirty="0" smtClean="0"/>
              <a:t>networks</a:t>
            </a:r>
            <a:r>
              <a:rPr lang="en-US" sz="2000" dirty="0" smtClean="0"/>
              <a:t> by exploiting RDFsim.</a:t>
            </a:r>
            <a:endParaRPr sz="2000" dirty="0"/>
          </a:p>
          <a:p>
            <a:pPr marL="228600" lvl="0" indent="-228600" algn="just" rtl="0">
              <a:lnSpc>
                <a:spcPct val="90000"/>
              </a:lnSpc>
              <a:spcBef>
                <a:spcPts val="1000"/>
              </a:spcBef>
              <a:spcAft>
                <a:spcPts val="0"/>
              </a:spcAft>
              <a:buClr>
                <a:schemeClr val="dk1"/>
              </a:buClr>
              <a:buSzPct val="100000"/>
              <a:buChar char="•"/>
            </a:pPr>
            <a:r>
              <a:rPr lang="en-US" sz="2000" b="1" dirty="0"/>
              <a:t>RDFsim</a:t>
            </a:r>
            <a:r>
              <a:rPr lang="en-US" sz="2000" dirty="0"/>
              <a:t> is a </a:t>
            </a:r>
            <a:r>
              <a:rPr lang="en-US" sz="2000" b="1" dirty="0"/>
              <a:t>search engine </a:t>
            </a:r>
            <a:r>
              <a:rPr lang="en-US" sz="2000" dirty="0"/>
              <a:t>which is able to </a:t>
            </a:r>
            <a:r>
              <a:rPr lang="en-US" sz="2000" b="1" dirty="0"/>
              <a:t>use embedding datasets </a:t>
            </a:r>
            <a:r>
              <a:rPr lang="en-US" sz="2000" dirty="0" smtClean="0"/>
              <a:t>and create </a:t>
            </a:r>
            <a:r>
              <a:rPr lang="en-US" sz="2000" b="1" dirty="0" smtClean="0"/>
              <a:t>similarity </a:t>
            </a:r>
            <a:r>
              <a:rPr lang="en-US" sz="2000" b="1" dirty="0"/>
              <a:t>networks</a:t>
            </a:r>
            <a:r>
              <a:rPr lang="en-US" sz="2000" dirty="0"/>
              <a:t>. Although it is designed for </a:t>
            </a:r>
            <a:r>
              <a:rPr lang="en-US" sz="2000" b="1" dirty="0"/>
              <a:t>knowledge graphs</a:t>
            </a:r>
            <a:r>
              <a:rPr lang="en-US" sz="2000" dirty="0"/>
              <a:t>, we managed to </a:t>
            </a:r>
            <a:r>
              <a:rPr lang="en-US" sz="2000" b="1" dirty="0"/>
              <a:t>port the Fraud Detection </a:t>
            </a:r>
            <a:r>
              <a:rPr lang="en-US" sz="2000" dirty="0" smtClean="0"/>
              <a:t>data. </a:t>
            </a:r>
            <a:endParaRPr sz="2000" dirty="0"/>
          </a:p>
          <a:p>
            <a:pPr marL="228600" lvl="0" indent="-228600" algn="just" rtl="0">
              <a:lnSpc>
                <a:spcPct val="90000"/>
              </a:lnSpc>
              <a:spcBef>
                <a:spcPts val="1000"/>
              </a:spcBef>
              <a:spcAft>
                <a:spcPts val="0"/>
              </a:spcAft>
              <a:buClr>
                <a:schemeClr val="dk1"/>
              </a:buClr>
              <a:buSzPct val="100000"/>
              <a:buChar char="•"/>
            </a:pPr>
            <a:r>
              <a:rPr lang="en-US" sz="2000" dirty="0"/>
              <a:t>This way we can use the search engine features of RDFsim </a:t>
            </a:r>
            <a:r>
              <a:rPr lang="en-US" sz="2000" dirty="0" smtClean="0"/>
              <a:t>(e.g. </a:t>
            </a:r>
            <a:r>
              <a:rPr lang="en-US" sz="2000" dirty="0"/>
              <a:t>search for a specific node of the graph) and </a:t>
            </a:r>
            <a:r>
              <a:rPr lang="en-US" sz="2000" b="1" dirty="0"/>
              <a:t>create </a:t>
            </a:r>
            <a:r>
              <a:rPr lang="en-US" sz="2000" b="1" dirty="0" smtClean="0"/>
              <a:t>networks </a:t>
            </a:r>
            <a:r>
              <a:rPr lang="en-US" sz="2000" dirty="0" smtClean="0"/>
              <a:t>of any kind and depth.</a:t>
            </a:r>
            <a:endParaRPr sz="2000" dirty="0"/>
          </a:p>
        </p:txBody>
      </p:sp>
      <p:sp>
        <p:nvSpPr>
          <p:cNvPr id="245" name="Google Shape;245;p25"/>
          <p:cNvSpPr/>
          <p:nvPr/>
        </p:nvSpPr>
        <p:spPr>
          <a:xfrm>
            <a:off x="5730796" y="2938274"/>
            <a:ext cx="968351" cy="1443922"/>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Dataset</a:t>
            </a:r>
            <a:endParaRPr sz="1600" b="1" dirty="0">
              <a:solidFill>
                <a:schemeClr val="dk1"/>
              </a:solidFill>
              <a:latin typeface="Calibri"/>
              <a:ea typeface="Calibri"/>
              <a:cs typeface="Calibri"/>
              <a:sym typeface="Calibri"/>
            </a:endParaRPr>
          </a:p>
        </p:txBody>
      </p:sp>
      <p:sp>
        <p:nvSpPr>
          <p:cNvPr id="246" name="Google Shape;246;p25"/>
          <p:cNvSpPr txBox="1"/>
          <p:nvPr/>
        </p:nvSpPr>
        <p:spPr>
          <a:xfrm>
            <a:off x="6827767" y="2271581"/>
            <a:ext cx="2307886" cy="7848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1" u="sng" dirty="0">
                <a:solidFill>
                  <a:schemeClr val="dk1"/>
                </a:solidFill>
                <a:latin typeface="Calibri"/>
                <a:ea typeface="Calibri"/>
                <a:cs typeface="Calibri"/>
                <a:sym typeface="Calibri"/>
              </a:rPr>
              <a:t>Text Corpus</a:t>
            </a:r>
            <a:endParaRPr dirty="0"/>
          </a:p>
          <a:p>
            <a:pPr marL="0" marR="0" lvl="0" indent="0" algn="ctr" rtl="0">
              <a:spcBef>
                <a:spcPts val="0"/>
              </a:spcBef>
              <a:spcAft>
                <a:spcPts val="0"/>
              </a:spcAft>
              <a:buNone/>
            </a:pPr>
            <a:r>
              <a:rPr lang="en-US" sz="900" dirty="0">
                <a:solidFill>
                  <a:schemeClr val="dk1"/>
                </a:solidFill>
                <a:latin typeface="Calibri"/>
                <a:ea typeface="Calibri"/>
                <a:cs typeface="Calibri"/>
                <a:sym typeface="Calibri"/>
              </a:rPr>
              <a:t>1.&lt;nodeName&gt; &lt;</a:t>
            </a:r>
            <a:r>
              <a:rPr lang="en-US" sz="900" dirty="0" err="1">
                <a:solidFill>
                  <a:schemeClr val="dk1"/>
                </a:solidFill>
                <a:latin typeface="Calibri"/>
                <a:ea typeface="Calibri"/>
                <a:cs typeface="Calibri"/>
                <a:sym typeface="Calibri"/>
              </a:rPr>
              <a:t>linkType</a:t>
            </a:r>
            <a:r>
              <a:rPr lang="en-US" sz="900" dirty="0">
                <a:solidFill>
                  <a:schemeClr val="dk1"/>
                </a:solidFill>
                <a:latin typeface="Calibri"/>
                <a:ea typeface="Calibri"/>
                <a:cs typeface="Calibri"/>
                <a:sym typeface="Calibri"/>
              </a:rPr>
              <a:t>&gt; &lt;nodeName&gt;</a:t>
            </a:r>
            <a:endParaRPr dirty="0"/>
          </a:p>
          <a:p>
            <a:pPr marL="0" marR="0" lvl="0" indent="0" algn="ctr" rtl="0">
              <a:spcBef>
                <a:spcPts val="0"/>
              </a:spcBef>
              <a:spcAft>
                <a:spcPts val="0"/>
              </a:spcAft>
              <a:buNone/>
            </a:pPr>
            <a:r>
              <a:rPr lang="en-US" sz="900" dirty="0">
                <a:solidFill>
                  <a:schemeClr val="dk1"/>
                </a:solidFill>
                <a:latin typeface="Calibri"/>
                <a:ea typeface="Calibri"/>
                <a:cs typeface="Calibri"/>
                <a:sym typeface="Calibri"/>
              </a:rPr>
              <a:t>2.&lt;nodeName&gt; &lt;</a:t>
            </a:r>
            <a:r>
              <a:rPr lang="en-US" sz="900" dirty="0" err="1">
                <a:solidFill>
                  <a:schemeClr val="dk1"/>
                </a:solidFill>
                <a:latin typeface="Calibri"/>
                <a:ea typeface="Calibri"/>
                <a:cs typeface="Calibri"/>
                <a:sym typeface="Calibri"/>
              </a:rPr>
              <a:t>linkType</a:t>
            </a:r>
            <a:r>
              <a:rPr lang="en-US" sz="900" dirty="0">
                <a:solidFill>
                  <a:schemeClr val="dk1"/>
                </a:solidFill>
                <a:latin typeface="Calibri"/>
                <a:ea typeface="Calibri"/>
                <a:cs typeface="Calibri"/>
                <a:sym typeface="Calibri"/>
              </a:rPr>
              <a:t>&gt; &lt;nodeName&gt;</a:t>
            </a:r>
            <a:endParaRPr dirty="0"/>
          </a:p>
          <a:p>
            <a:pPr marL="0" marR="0" lvl="0" indent="0" algn="ctr" rtl="0">
              <a:spcBef>
                <a:spcPts val="0"/>
              </a:spcBef>
              <a:spcAft>
                <a:spcPts val="0"/>
              </a:spcAft>
              <a:buNone/>
            </a:pPr>
            <a:r>
              <a:rPr lang="en-US" sz="900" dirty="0">
                <a:solidFill>
                  <a:schemeClr val="dk1"/>
                </a:solidFill>
                <a:latin typeface="Calibri"/>
                <a:ea typeface="Calibri"/>
                <a:cs typeface="Calibri"/>
                <a:sym typeface="Calibri"/>
              </a:rPr>
              <a:t>3.&lt;nodeName&gt; &lt;</a:t>
            </a:r>
            <a:r>
              <a:rPr lang="en-US" sz="900" dirty="0" err="1">
                <a:solidFill>
                  <a:schemeClr val="dk1"/>
                </a:solidFill>
                <a:latin typeface="Calibri"/>
                <a:ea typeface="Calibri"/>
                <a:cs typeface="Calibri"/>
                <a:sym typeface="Calibri"/>
              </a:rPr>
              <a:t>linkType</a:t>
            </a:r>
            <a:r>
              <a:rPr lang="en-US" sz="900" dirty="0">
                <a:solidFill>
                  <a:schemeClr val="dk1"/>
                </a:solidFill>
                <a:latin typeface="Calibri"/>
                <a:ea typeface="Calibri"/>
                <a:cs typeface="Calibri"/>
                <a:sym typeface="Calibri"/>
              </a:rPr>
              <a:t>&gt; &lt;nodeName&gt;</a:t>
            </a:r>
            <a:endParaRPr dirty="0"/>
          </a:p>
          <a:p>
            <a:pPr marL="0" marR="0" lvl="0" indent="0" algn="ctr" rtl="0">
              <a:spcBef>
                <a:spcPts val="0"/>
              </a:spcBef>
              <a:spcAft>
                <a:spcPts val="0"/>
              </a:spcAft>
              <a:buNone/>
            </a:pPr>
            <a:r>
              <a:rPr lang="en-US" sz="900" dirty="0">
                <a:solidFill>
                  <a:schemeClr val="dk1"/>
                </a:solidFill>
                <a:latin typeface="Calibri"/>
                <a:ea typeface="Calibri"/>
                <a:cs typeface="Calibri"/>
                <a:sym typeface="Calibri"/>
              </a:rPr>
              <a:t>…..</a:t>
            </a:r>
            <a:endParaRPr dirty="0"/>
          </a:p>
        </p:txBody>
      </p:sp>
      <p:cxnSp>
        <p:nvCxnSpPr>
          <p:cNvPr id="247" name="Google Shape;247;p25"/>
          <p:cNvCxnSpPr>
            <a:stCxn id="245" idx="4"/>
            <a:endCxn id="246" idx="1"/>
          </p:cNvCxnSpPr>
          <p:nvPr/>
        </p:nvCxnSpPr>
        <p:spPr>
          <a:xfrm flipV="1">
            <a:off x="6699147" y="2663996"/>
            <a:ext cx="128620" cy="996239"/>
          </a:xfrm>
          <a:prstGeom prst="straightConnector1">
            <a:avLst/>
          </a:prstGeom>
          <a:noFill/>
          <a:ln w="9525" cap="flat" cmpd="sng">
            <a:solidFill>
              <a:schemeClr val="dk1"/>
            </a:solidFill>
            <a:prstDash val="solid"/>
            <a:miter lim="800000"/>
            <a:headEnd type="none" w="sm" len="sm"/>
            <a:tailEnd type="triangle" w="med" len="med"/>
          </a:ln>
        </p:spPr>
      </p:cxnSp>
      <p:cxnSp>
        <p:nvCxnSpPr>
          <p:cNvPr id="248" name="Google Shape;248;p25"/>
          <p:cNvCxnSpPr>
            <a:stCxn id="246" idx="3"/>
          </p:cNvCxnSpPr>
          <p:nvPr/>
        </p:nvCxnSpPr>
        <p:spPr>
          <a:xfrm rot="10800000" flipH="1">
            <a:off x="9135653" y="2625596"/>
            <a:ext cx="1367700" cy="38400"/>
          </a:xfrm>
          <a:prstGeom prst="straightConnector1">
            <a:avLst/>
          </a:prstGeom>
          <a:noFill/>
          <a:ln w="9525" cap="flat" cmpd="sng">
            <a:solidFill>
              <a:schemeClr val="dk1"/>
            </a:solidFill>
            <a:prstDash val="solid"/>
            <a:miter lim="800000"/>
            <a:headEnd type="none" w="sm" len="sm"/>
            <a:tailEnd type="triangle" w="med" len="med"/>
          </a:ln>
        </p:spPr>
      </p:cxnSp>
      <p:sp>
        <p:nvSpPr>
          <p:cNvPr id="249" name="Google Shape;249;p25"/>
          <p:cNvSpPr/>
          <p:nvPr/>
        </p:nvSpPr>
        <p:spPr>
          <a:xfrm>
            <a:off x="9292454" y="2290817"/>
            <a:ext cx="889000" cy="707886"/>
          </a:xfrm>
          <a:prstGeom prst="rect">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word2vec</a:t>
            </a:r>
            <a:endParaRPr sz="1100" b="1">
              <a:solidFill>
                <a:schemeClr val="dk1"/>
              </a:solidFill>
              <a:latin typeface="Calibri"/>
              <a:ea typeface="Calibri"/>
              <a:cs typeface="Calibri"/>
              <a:sym typeface="Calibri"/>
            </a:endParaRPr>
          </a:p>
        </p:txBody>
      </p:sp>
      <p:sp>
        <p:nvSpPr>
          <p:cNvPr id="250" name="Google Shape;250;p25"/>
          <p:cNvSpPr/>
          <p:nvPr/>
        </p:nvSpPr>
        <p:spPr>
          <a:xfrm>
            <a:off x="9877534" y="1786531"/>
            <a:ext cx="1101798" cy="154588"/>
          </a:xfrm>
          <a:prstGeom prst="rect">
            <a:avLst/>
          </a:prstGeom>
          <a:solidFill>
            <a:srgbClr val="D0CEC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accelonic</a:t>
            </a:r>
            <a:endParaRPr sz="2800">
              <a:solidFill>
                <a:schemeClr val="dk1"/>
              </a:solidFill>
              <a:latin typeface="Calibri"/>
              <a:ea typeface="Calibri"/>
              <a:cs typeface="Calibri"/>
              <a:sym typeface="Calibri"/>
            </a:endParaRPr>
          </a:p>
        </p:txBody>
      </p:sp>
      <p:sp>
        <p:nvSpPr>
          <p:cNvPr id="251" name="Google Shape;251;p25"/>
          <p:cNvSpPr/>
          <p:nvPr/>
        </p:nvSpPr>
        <p:spPr>
          <a:xfrm>
            <a:off x="10932828" y="1580058"/>
            <a:ext cx="1101798" cy="154588"/>
          </a:xfrm>
          <a:prstGeom prst="rect">
            <a:avLst/>
          </a:prstGeom>
          <a:solidFill>
            <a:srgbClr val="D0CEC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orion</a:t>
            </a:r>
            <a:endParaRPr sz="2800">
              <a:solidFill>
                <a:schemeClr val="dk1"/>
              </a:solidFill>
              <a:latin typeface="Calibri"/>
              <a:ea typeface="Calibri"/>
              <a:cs typeface="Calibri"/>
              <a:sym typeface="Calibri"/>
            </a:endParaRPr>
          </a:p>
        </p:txBody>
      </p:sp>
      <p:cxnSp>
        <p:nvCxnSpPr>
          <p:cNvPr id="252" name="Google Shape;252;p25"/>
          <p:cNvCxnSpPr>
            <a:endCxn id="250" idx="2"/>
          </p:cNvCxnSpPr>
          <p:nvPr/>
        </p:nvCxnSpPr>
        <p:spPr>
          <a:xfrm rot="10800000">
            <a:off x="10428433" y="1941119"/>
            <a:ext cx="481200" cy="892800"/>
          </a:xfrm>
          <a:prstGeom prst="straightConnector1">
            <a:avLst/>
          </a:prstGeom>
          <a:noFill/>
          <a:ln w="9525" cap="flat" cmpd="sng">
            <a:solidFill>
              <a:schemeClr val="dk1"/>
            </a:solidFill>
            <a:prstDash val="solid"/>
            <a:miter lim="800000"/>
            <a:headEnd type="none" w="sm" len="sm"/>
            <a:tailEnd type="triangle" w="med" len="med"/>
          </a:ln>
        </p:spPr>
      </p:cxnSp>
      <p:cxnSp>
        <p:nvCxnSpPr>
          <p:cNvPr id="253" name="Google Shape;253;p25"/>
          <p:cNvCxnSpPr>
            <a:endCxn id="251" idx="2"/>
          </p:cNvCxnSpPr>
          <p:nvPr/>
        </p:nvCxnSpPr>
        <p:spPr>
          <a:xfrm rot="10800000" flipH="1">
            <a:off x="10909827" y="1734646"/>
            <a:ext cx="573900" cy="1099500"/>
          </a:xfrm>
          <a:prstGeom prst="straightConnector1">
            <a:avLst/>
          </a:prstGeom>
          <a:noFill/>
          <a:ln w="9525" cap="flat" cmpd="sng">
            <a:solidFill>
              <a:schemeClr val="dk1"/>
            </a:solidFill>
            <a:prstDash val="solid"/>
            <a:miter lim="800000"/>
            <a:headEnd type="none" w="sm" len="sm"/>
            <a:tailEnd type="triangle" w="med" len="med"/>
          </a:ln>
        </p:spPr>
      </p:cxnSp>
      <p:cxnSp>
        <p:nvCxnSpPr>
          <p:cNvPr id="254" name="Google Shape;254;p25"/>
          <p:cNvCxnSpPr/>
          <p:nvPr/>
        </p:nvCxnSpPr>
        <p:spPr>
          <a:xfrm>
            <a:off x="11042979" y="2877663"/>
            <a:ext cx="5142" cy="1324166"/>
          </a:xfrm>
          <a:prstGeom prst="straightConnector1">
            <a:avLst/>
          </a:prstGeom>
          <a:noFill/>
          <a:ln w="9525" cap="flat" cmpd="sng">
            <a:solidFill>
              <a:schemeClr val="dk1"/>
            </a:solidFill>
            <a:prstDash val="solid"/>
            <a:miter lim="800000"/>
            <a:headEnd type="none" w="sm" len="sm"/>
            <a:tailEnd type="triangle" w="med" len="med"/>
          </a:ln>
        </p:spPr>
      </p:cxnSp>
      <p:sp>
        <p:nvSpPr>
          <p:cNvPr id="255" name="Google Shape;255;p25"/>
          <p:cNvSpPr/>
          <p:nvPr/>
        </p:nvSpPr>
        <p:spPr>
          <a:xfrm>
            <a:off x="10594727" y="3259371"/>
            <a:ext cx="889000" cy="707886"/>
          </a:xfrm>
          <a:prstGeom prst="rect">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Produce RDFsim dataset</a:t>
            </a:r>
            <a:endParaRPr sz="1100" b="1">
              <a:solidFill>
                <a:schemeClr val="dk1"/>
              </a:solidFill>
              <a:latin typeface="Calibri"/>
              <a:ea typeface="Calibri"/>
              <a:cs typeface="Calibri"/>
              <a:sym typeface="Calibri"/>
            </a:endParaRPr>
          </a:p>
        </p:txBody>
      </p:sp>
      <p:sp>
        <p:nvSpPr>
          <p:cNvPr id="256" name="Google Shape;256;p25"/>
          <p:cNvSpPr/>
          <p:nvPr/>
        </p:nvSpPr>
        <p:spPr>
          <a:xfrm>
            <a:off x="10594727" y="4208191"/>
            <a:ext cx="948693" cy="1138146"/>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dirty="0" err="1">
                <a:solidFill>
                  <a:schemeClr val="dk1"/>
                </a:solidFill>
                <a:latin typeface="Calibri"/>
                <a:ea typeface="Calibri"/>
                <a:cs typeface="Calibri"/>
                <a:sym typeface="Calibri"/>
              </a:rPr>
              <a:t>RDFsim</a:t>
            </a:r>
            <a:endParaRPr dirty="0"/>
          </a:p>
          <a:p>
            <a:pPr marL="0" marR="0" lvl="0" indent="0" algn="ctr" rtl="0">
              <a:spcBef>
                <a:spcPts val="0"/>
              </a:spcBef>
              <a:spcAft>
                <a:spcPts val="0"/>
              </a:spcAft>
              <a:buNone/>
            </a:pPr>
            <a:r>
              <a:rPr lang="en-US" sz="1100" b="1" dirty="0">
                <a:solidFill>
                  <a:schemeClr val="dk1"/>
                </a:solidFill>
                <a:latin typeface="Calibri"/>
                <a:ea typeface="Calibri"/>
                <a:cs typeface="Calibri"/>
                <a:sym typeface="Calibri"/>
              </a:rPr>
              <a:t>Embeddings</a:t>
            </a:r>
            <a:endParaRPr dirty="0"/>
          </a:p>
          <a:p>
            <a:pPr marL="0" marR="0" lvl="0" indent="0" algn="ctr" rtl="0">
              <a:spcBef>
                <a:spcPts val="0"/>
              </a:spcBef>
              <a:spcAft>
                <a:spcPts val="0"/>
              </a:spcAft>
              <a:buNone/>
            </a:pPr>
            <a:r>
              <a:rPr lang="en-US" sz="1100" b="1" dirty="0">
                <a:solidFill>
                  <a:schemeClr val="dk1"/>
                </a:solidFill>
                <a:latin typeface="Calibri"/>
                <a:ea typeface="Calibri"/>
                <a:cs typeface="Calibri"/>
                <a:sym typeface="Calibri"/>
              </a:rPr>
              <a:t>database</a:t>
            </a:r>
            <a:endParaRPr sz="1100" b="1" dirty="0">
              <a:solidFill>
                <a:schemeClr val="dk1"/>
              </a:solidFill>
              <a:latin typeface="Calibri"/>
              <a:ea typeface="Calibri"/>
              <a:cs typeface="Calibri"/>
              <a:sym typeface="Calibri"/>
            </a:endParaRPr>
          </a:p>
        </p:txBody>
      </p:sp>
      <p:cxnSp>
        <p:nvCxnSpPr>
          <p:cNvPr id="257" name="Google Shape;257;p25"/>
          <p:cNvCxnSpPr>
            <a:stCxn id="256" idx="2"/>
            <a:endCxn id="241" idx="3"/>
          </p:cNvCxnSpPr>
          <p:nvPr/>
        </p:nvCxnSpPr>
        <p:spPr>
          <a:xfrm rot="10800000">
            <a:off x="9135527" y="3660364"/>
            <a:ext cx="1459200" cy="1116900"/>
          </a:xfrm>
          <a:prstGeom prst="straightConnector1">
            <a:avLst/>
          </a:prstGeom>
          <a:noFill/>
          <a:ln w="9525" cap="flat" cmpd="sng">
            <a:solidFill>
              <a:schemeClr val="dk1"/>
            </a:solidFill>
            <a:prstDash val="solid"/>
            <a:miter lim="800000"/>
            <a:headEnd type="none" w="sm" len="sm"/>
            <a:tailEnd type="triangle" w="med" len="med"/>
          </a:ln>
        </p:spPr>
      </p:cxnSp>
      <p:pic>
        <p:nvPicPr>
          <p:cNvPr id="258" name="Google Shape;258;p25"/>
          <p:cNvPicPr preferRelativeResize="0"/>
          <p:nvPr/>
        </p:nvPicPr>
        <p:blipFill rotWithShape="1">
          <a:blip r:embed="rId5">
            <a:alphaModFix/>
          </a:blip>
          <a:srcRect/>
          <a:stretch/>
        </p:blipFill>
        <p:spPr>
          <a:xfrm>
            <a:off x="6825536" y="4302315"/>
            <a:ext cx="2310117" cy="1328976"/>
          </a:xfrm>
          <a:prstGeom prst="rect">
            <a:avLst/>
          </a:prstGeom>
          <a:noFill/>
          <a:ln w="9525" cap="flat" cmpd="sng">
            <a:solidFill>
              <a:schemeClr val="dk1"/>
            </a:solidFill>
            <a:prstDash val="solid"/>
            <a:round/>
            <a:headEnd type="none" w="sm" len="sm"/>
            <a:tailEnd type="none" w="sm" len="sm"/>
          </a:ln>
        </p:spPr>
      </p:pic>
      <p:cxnSp>
        <p:nvCxnSpPr>
          <p:cNvPr id="259" name="Google Shape;259;p25"/>
          <p:cNvCxnSpPr>
            <a:stCxn id="256" idx="2"/>
            <a:endCxn id="258" idx="3"/>
          </p:cNvCxnSpPr>
          <p:nvPr/>
        </p:nvCxnSpPr>
        <p:spPr>
          <a:xfrm flipH="1">
            <a:off x="9135527" y="4777264"/>
            <a:ext cx="1459200" cy="189600"/>
          </a:xfrm>
          <a:prstGeom prst="straightConnector1">
            <a:avLst/>
          </a:prstGeom>
          <a:noFill/>
          <a:ln w="9525" cap="flat" cmpd="sng">
            <a:solidFill>
              <a:schemeClr val="dk1"/>
            </a:solidFill>
            <a:prstDash val="solid"/>
            <a:miter lim="800000"/>
            <a:headEnd type="none" w="sm" len="sm"/>
            <a:tailEnd type="triangle" w="med" len="med"/>
          </a:ln>
        </p:spPr>
      </p:cxnSp>
      <p:sp>
        <p:nvSpPr>
          <p:cNvPr id="262" name="Google Shape;26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Embeddings (Examples)</a:t>
            </a:r>
            <a:endParaRPr dirty="0"/>
          </a:p>
        </p:txBody>
      </p:sp>
      <p:sp>
        <p:nvSpPr>
          <p:cNvPr id="268" name="Google Shape;268;p26"/>
          <p:cNvSpPr txBox="1">
            <a:spLocks noGrp="1"/>
          </p:cNvSpPr>
          <p:nvPr>
            <p:ph type="body" idx="1"/>
          </p:nvPr>
        </p:nvSpPr>
        <p:spPr>
          <a:xfrm>
            <a:off x="838200" y="1825624"/>
            <a:ext cx="6477000" cy="481580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600"/>
              <a:buChar char="•"/>
            </a:pPr>
            <a:r>
              <a:rPr lang="en-US" sz="1800" dirty="0"/>
              <a:t>For this presentation, we show</a:t>
            </a:r>
            <a:r>
              <a:rPr lang="en-US" sz="1800" b="1" dirty="0"/>
              <a:t> </a:t>
            </a:r>
            <a:r>
              <a:rPr lang="en-US" sz="1800" dirty="0"/>
              <a:t>the</a:t>
            </a:r>
            <a:r>
              <a:rPr lang="en-US" sz="1800" b="1" dirty="0"/>
              <a:t> </a:t>
            </a:r>
            <a:r>
              <a:rPr lang="en-US" sz="1800" dirty="0"/>
              <a:t>results</a:t>
            </a:r>
            <a:r>
              <a:rPr lang="en-US" sz="1800" b="1" dirty="0"/>
              <a:t> </a:t>
            </a:r>
            <a:r>
              <a:rPr lang="en-US" sz="1800" dirty="0"/>
              <a:t>about</a:t>
            </a:r>
            <a:r>
              <a:rPr lang="en-US" sz="1800" b="1" dirty="0"/>
              <a:t> </a:t>
            </a:r>
            <a:r>
              <a:rPr lang="en-US" sz="1800" dirty="0"/>
              <a:t>the</a:t>
            </a:r>
            <a:r>
              <a:rPr lang="en-US" sz="1800" b="1" dirty="0"/>
              <a:t> </a:t>
            </a:r>
            <a:r>
              <a:rPr lang="en-US" sz="1800" b="1" dirty="0" smtClean="0"/>
              <a:t>important nodes </a:t>
            </a:r>
            <a:r>
              <a:rPr lang="en-US" sz="1800" dirty="0" smtClean="0"/>
              <a:t>from graph analytics.</a:t>
            </a:r>
            <a:endParaRPr sz="1800" dirty="0"/>
          </a:p>
          <a:p>
            <a:pPr marL="228600" lvl="0" indent="-228600" algn="just" rtl="0">
              <a:lnSpc>
                <a:spcPct val="90000"/>
              </a:lnSpc>
              <a:spcBef>
                <a:spcPts val="1000"/>
              </a:spcBef>
              <a:spcAft>
                <a:spcPts val="0"/>
              </a:spcAft>
              <a:buClr>
                <a:schemeClr val="dk1"/>
              </a:buClr>
              <a:buSzPts val="1600"/>
              <a:buChar char="•"/>
            </a:pPr>
            <a:r>
              <a:rPr lang="en-US" sz="1800" dirty="0" smtClean="0"/>
              <a:t>More </a:t>
            </a:r>
            <a:r>
              <a:rPr lang="en-US" sz="1800" dirty="0"/>
              <a:t>about the vocabulary creation, embedding training and RDFsim can be found in the official paper, published in Sep. 2021.</a:t>
            </a:r>
            <a:endParaRPr sz="1800" dirty="0"/>
          </a:p>
          <a:p>
            <a:pPr marL="228600" lvl="0" indent="-228600" algn="just" rtl="0">
              <a:lnSpc>
                <a:spcPct val="90000"/>
              </a:lnSpc>
              <a:spcBef>
                <a:spcPts val="1000"/>
              </a:spcBef>
              <a:spcAft>
                <a:spcPts val="0"/>
              </a:spcAft>
              <a:buClr>
                <a:schemeClr val="dk1"/>
              </a:buClr>
              <a:buSzPts val="1600"/>
              <a:buChar char="•"/>
            </a:pPr>
            <a:r>
              <a:rPr lang="en-US" sz="1800" dirty="0"/>
              <a:t>The nodes that we will explore </a:t>
            </a:r>
            <a:r>
              <a:rPr lang="en-US" sz="1800" dirty="0" smtClean="0"/>
              <a:t>are:</a:t>
            </a:r>
            <a:endParaRPr sz="1800" dirty="0"/>
          </a:p>
          <a:p>
            <a:pPr marL="685800" lvl="1" indent="-228600" algn="just" rtl="0">
              <a:lnSpc>
                <a:spcPct val="90000"/>
              </a:lnSpc>
              <a:spcBef>
                <a:spcPts val="500"/>
              </a:spcBef>
              <a:spcAft>
                <a:spcPts val="0"/>
              </a:spcAft>
              <a:buClr>
                <a:schemeClr val="dk1"/>
              </a:buClr>
              <a:buSzPts val="1600"/>
              <a:buChar char="•"/>
            </a:pPr>
            <a:r>
              <a:rPr lang="en-US" sz="1800" b="1" dirty="0"/>
              <a:t>ACCELONIC LTD</a:t>
            </a:r>
            <a:r>
              <a:rPr lang="en-US" sz="1800" dirty="0"/>
              <a:t>:  Important entity with high PageRank and EV score.</a:t>
            </a:r>
            <a:endParaRPr sz="1800" dirty="0"/>
          </a:p>
          <a:p>
            <a:pPr marL="685800" lvl="1" indent="-228600" algn="just" rtl="0">
              <a:lnSpc>
                <a:spcPct val="90000"/>
              </a:lnSpc>
              <a:spcBef>
                <a:spcPts val="500"/>
              </a:spcBef>
              <a:spcAft>
                <a:spcPts val="0"/>
              </a:spcAft>
              <a:buClr>
                <a:schemeClr val="dk1"/>
              </a:buClr>
              <a:buSzPts val="1600"/>
              <a:buChar char="•"/>
            </a:pPr>
            <a:r>
              <a:rPr lang="en-US" sz="1800" b="1" dirty="0"/>
              <a:t>VELA GAS INVESTMENTS LTD</a:t>
            </a:r>
            <a:r>
              <a:rPr lang="en-US" sz="1800" dirty="0"/>
              <a:t>: Important entity with high PageRank and EV score.</a:t>
            </a:r>
            <a:endParaRPr sz="1800" dirty="0"/>
          </a:p>
          <a:p>
            <a:pPr marL="685800" lvl="1" indent="-228600" algn="just" rtl="0">
              <a:lnSpc>
                <a:spcPct val="90000"/>
              </a:lnSpc>
              <a:spcBef>
                <a:spcPts val="500"/>
              </a:spcBef>
              <a:spcAft>
                <a:spcPts val="0"/>
              </a:spcAft>
              <a:buClr>
                <a:schemeClr val="dk1"/>
              </a:buClr>
              <a:buSzPts val="1600"/>
              <a:buChar char="•"/>
            </a:pPr>
            <a:r>
              <a:rPr lang="en-US" sz="1800" b="1" dirty="0"/>
              <a:t>ORION HOUSE SERVICES (HK) LIMITED</a:t>
            </a:r>
            <a:r>
              <a:rPr lang="en-US" sz="1800" dirty="0"/>
              <a:t>: Important intermediary node with high degree centrality score.</a:t>
            </a:r>
            <a:endParaRPr sz="1800" dirty="0"/>
          </a:p>
          <a:p>
            <a:pPr marL="685800" lvl="1" indent="-228600" algn="just" rtl="0">
              <a:lnSpc>
                <a:spcPct val="90000"/>
              </a:lnSpc>
              <a:spcBef>
                <a:spcPts val="500"/>
              </a:spcBef>
              <a:spcAft>
                <a:spcPts val="0"/>
              </a:spcAft>
              <a:buClr>
                <a:schemeClr val="dk1"/>
              </a:buClr>
              <a:buSzPts val="1600"/>
              <a:buChar char="•"/>
            </a:pPr>
            <a:r>
              <a:rPr lang="en-US" sz="1800" dirty="0"/>
              <a:t>Note: Although we selected only three of the important nodes from all the algorithms we simulated, the search engine can create the results </a:t>
            </a:r>
            <a:r>
              <a:rPr lang="en-US" sz="1800" b="1" dirty="0"/>
              <a:t>for any node existing in the </a:t>
            </a:r>
            <a:r>
              <a:rPr lang="en-US" sz="1800" b="1" dirty="0" smtClean="0"/>
              <a:t>database</a:t>
            </a:r>
            <a:r>
              <a:rPr lang="en-US" sz="1800" dirty="0"/>
              <a:t>.</a:t>
            </a:r>
            <a:endParaRPr sz="1800" dirty="0"/>
          </a:p>
        </p:txBody>
      </p:sp>
      <p:pic>
        <p:nvPicPr>
          <p:cNvPr id="269" name="Google Shape;269;p26"/>
          <p:cNvPicPr preferRelativeResize="0"/>
          <p:nvPr/>
        </p:nvPicPr>
        <p:blipFill rotWithShape="1">
          <a:blip r:embed="rId3">
            <a:alphaModFix/>
          </a:blip>
          <a:srcRect/>
          <a:stretch/>
        </p:blipFill>
        <p:spPr>
          <a:xfrm>
            <a:off x="8405595" y="365125"/>
            <a:ext cx="3110129" cy="1827799"/>
          </a:xfrm>
          <a:prstGeom prst="rect">
            <a:avLst/>
          </a:prstGeom>
          <a:noFill/>
          <a:ln>
            <a:noFill/>
          </a:ln>
        </p:spPr>
      </p:pic>
      <p:pic>
        <p:nvPicPr>
          <p:cNvPr id="270" name="Google Shape;270;p26"/>
          <p:cNvPicPr preferRelativeResize="0"/>
          <p:nvPr/>
        </p:nvPicPr>
        <p:blipFill rotWithShape="1">
          <a:blip r:embed="rId4">
            <a:alphaModFix/>
          </a:blip>
          <a:srcRect/>
          <a:stretch/>
        </p:blipFill>
        <p:spPr>
          <a:xfrm>
            <a:off x="8405595" y="2299939"/>
            <a:ext cx="3110129" cy="1642615"/>
          </a:xfrm>
          <a:prstGeom prst="rect">
            <a:avLst/>
          </a:prstGeom>
          <a:noFill/>
          <a:ln>
            <a:noFill/>
          </a:ln>
        </p:spPr>
      </p:pic>
      <p:pic>
        <p:nvPicPr>
          <p:cNvPr id="271" name="Google Shape;271;p26"/>
          <p:cNvPicPr preferRelativeResize="0"/>
          <p:nvPr/>
        </p:nvPicPr>
        <p:blipFill rotWithShape="1">
          <a:blip r:embed="rId5">
            <a:alphaModFix/>
          </a:blip>
          <a:srcRect/>
          <a:stretch/>
        </p:blipFill>
        <p:spPr>
          <a:xfrm>
            <a:off x="8460261" y="5467031"/>
            <a:ext cx="3126433" cy="952818"/>
          </a:xfrm>
          <a:prstGeom prst="rect">
            <a:avLst/>
          </a:prstGeom>
          <a:noFill/>
          <a:ln>
            <a:noFill/>
          </a:ln>
        </p:spPr>
      </p:pic>
      <p:pic>
        <p:nvPicPr>
          <p:cNvPr id="272" name="Google Shape;272;p26"/>
          <p:cNvPicPr preferRelativeResize="0"/>
          <p:nvPr/>
        </p:nvPicPr>
        <p:blipFill rotWithShape="1">
          <a:blip r:embed="rId6">
            <a:alphaModFix/>
          </a:blip>
          <a:srcRect/>
          <a:stretch/>
        </p:blipFill>
        <p:spPr>
          <a:xfrm>
            <a:off x="8460261" y="4049569"/>
            <a:ext cx="3113910" cy="1293956"/>
          </a:xfrm>
          <a:prstGeom prst="rect">
            <a:avLst/>
          </a:prstGeom>
          <a:noFill/>
          <a:ln>
            <a:noFill/>
          </a:ln>
        </p:spPr>
      </p:pic>
      <p:sp>
        <p:nvSpPr>
          <p:cNvPr id="273" name="Google Shape;2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27"/>
          <p:cNvPicPr preferRelativeResize="0"/>
          <p:nvPr/>
        </p:nvPicPr>
        <p:blipFill rotWithShape="1">
          <a:blip r:embed="rId3">
            <a:alphaModFix/>
          </a:blip>
          <a:srcRect/>
          <a:stretch/>
        </p:blipFill>
        <p:spPr>
          <a:xfrm>
            <a:off x="4045016" y="1247280"/>
            <a:ext cx="3777213" cy="2910879"/>
          </a:xfrm>
          <a:prstGeom prst="rect">
            <a:avLst/>
          </a:prstGeom>
          <a:noFill/>
          <a:ln>
            <a:noFill/>
          </a:ln>
        </p:spPr>
      </p:pic>
      <p:sp>
        <p:nvSpPr>
          <p:cNvPr id="279" name="Google Shape;27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Examples (using RDFsim)</a:t>
            </a:r>
            <a:endParaRPr/>
          </a:p>
        </p:txBody>
      </p:sp>
      <p:pic>
        <p:nvPicPr>
          <p:cNvPr id="280" name="Google Shape;280;p27"/>
          <p:cNvPicPr preferRelativeResize="0"/>
          <p:nvPr/>
        </p:nvPicPr>
        <p:blipFill rotWithShape="1">
          <a:blip r:embed="rId4">
            <a:alphaModFix/>
          </a:blip>
          <a:srcRect/>
          <a:stretch/>
        </p:blipFill>
        <p:spPr>
          <a:xfrm>
            <a:off x="7896404" y="3741046"/>
            <a:ext cx="3990796" cy="3013739"/>
          </a:xfrm>
          <a:prstGeom prst="rect">
            <a:avLst/>
          </a:prstGeom>
          <a:noFill/>
          <a:ln>
            <a:noFill/>
          </a:ln>
        </p:spPr>
      </p:pic>
      <p:pic>
        <p:nvPicPr>
          <p:cNvPr id="281" name="Google Shape;281;p27"/>
          <p:cNvPicPr preferRelativeResize="0"/>
          <p:nvPr/>
        </p:nvPicPr>
        <p:blipFill rotWithShape="1">
          <a:blip r:embed="rId5">
            <a:alphaModFix/>
          </a:blip>
          <a:srcRect/>
          <a:stretch/>
        </p:blipFill>
        <p:spPr>
          <a:xfrm>
            <a:off x="7822229" y="365125"/>
            <a:ext cx="4272790" cy="3349625"/>
          </a:xfrm>
          <a:prstGeom prst="rect">
            <a:avLst/>
          </a:prstGeom>
          <a:noFill/>
          <a:ln>
            <a:noFill/>
          </a:ln>
        </p:spPr>
      </p:pic>
      <p:pic>
        <p:nvPicPr>
          <p:cNvPr id="282" name="Google Shape;282;p27"/>
          <p:cNvPicPr preferRelativeResize="0"/>
          <p:nvPr/>
        </p:nvPicPr>
        <p:blipFill rotWithShape="1">
          <a:blip r:embed="rId6">
            <a:alphaModFix/>
          </a:blip>
          <a:srcRect/>
          <a:stretch/>
        </p:blipFill>
        <p:spPr>
          <a:xfrm>
            <a:off x="219775" y="1406991"/>
            <a:ext cx="3667450" cy="2865195"/>
          </a:xfrm>
          <a:prstGeom prst="rect">
            <a:avLst/>
          </a:prstGeom>
          <a:noFill/>
          <a:ln>
            <a:noFill/>
          </a:ln>
        </p:spPr>
      </p:pic>
      <p:pic>
        <p:nvPicPr>
          <p:cNvPr id="283" name="Google Shape;283;p27"/>
          <p:cNvPicPr preferRelativeResize="0"/>
          <p:nvPr/>
        </p:nvPicPr>
        <p:blipFill rotWithShape="1">
          <a:blip r:embed="rId7">
            <a:alphaModFix/>
          </a:blip>
          <a:srcRect/>
          <a:stretch/>
        </p:blipFill>
        <p:spPr>
          <a:xfrm>
            <a:off x="190469" y="4305294"/>
            <a:ext cx="3514756" cy="2382816"/>
          </a:xfrm>
          <a:prstGeom prst="rect">
            <a:avLst/>
          </a:prstGeom>
          <a:noFill/>
          <a:ln>
            <a:noFill/>
          </a:ln>
        </p:spPr>
      </p:pic>
      <p:pic>
        <p:nvPicPr>
          <p:cNvPr id="284" name="Google Shape;284;p27"/>
          <p:cNvPicPr preferRelativeResize="0"/>
          <p:nvPr/>
        </p:nvPicPr>
        <p:blipFill rotWithShape="1">
          <a:blip r:embed="rId8">
            <a:alphaModFix/>
          </a:blip>
          <a:srcRect/>
          <a:stretch/>
        </p:blipFill>
        <p:spPr>
          <a:xfrm>
            <a:off x="3961400" y="4004110"/>
            <a:ext cx="3935004" cy="2750676"/>
          </a:xfrm>
          <a:prstGeom prst="rect">
            <a:avLst/>
          </a:prstGeom>
          <a:noFill/>
          <a:ln>
            <a:noFill/>
          </a:ln>
        </p:spPr>
      </p:pic>
      <p:sp>
        <p:nvSpPr>
          <p:cNvPr id="285" name="Google Shape;2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28"/>
          <p:cNvPicPr preferRelativeResize="0"/>
          <p:nvPr/>
        </p:nvPicPr>
        <p:blipFill rotWithShape="1">
          <a:blip r:embed="rId3">
            <a:alphaModFix/>
          </a:blip>
          <a:srcRect/>
          <a:stretch/>
        </p:blipFill>
        <p:spPr>
          <a:xfrm>
            <a:off x="6760391" y="3044825"/>
            <a:ext cx="4859385" cy="3669674"/>
          </a:xfrm>
          <a:prstGeom prst="rect">
            <a:avLst/>
          </a:prstGeom>
          <a:noFill/>
          <a:ln w="9525" cap="flat" cmpd="sng">
            <a:solidFill>
              <a:schemeClr val="dk1"/>
            </a:solidFill>
            <a:prstDash val="solid"/>
            <a:round/>
            <a:headEnd type="none" w="sm" len="sm"/>
            <a:tailEnd type="none" w="sm" len="sm"/>
          </a:ln>
        </p:spPr>
      </p:pic>
      <p:sp>
        <p:nvSpPr>
          <p:cNvPr id="291" name="Google Shape;29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Understanding the results</a:t>
            </a:r>
            <a:endParaRPr dirty="0"/>
          </a:p>
        </p:txBody>
      </p:sp>
      <p:sp>
        <p:nvSpPr>
          <p:cNvPr id="292" name="Google Shape;292;p28"/>
          <p:cNvSpPr txBox="1">
            <a:spLocks noGrp="1"/>
          </p:cNvSpPr>
          <p:nvPr>
            <p:ph type="body" idx="1"/>
          </p:nvPr>
        </p:nvSpPr>
        <p:spPr>
          <a:xfrm>
            <a:off x="838200" y="1410057"/>
            <a:ext cx="5675811" cy="486103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ct val="100000"/>
              <a:buNone/>
            </a:pPr>
            <a:r>
              <a:rPr lang="en-US" sz="1800" dirty="0"/>
              <a:t>Lets look at the similarity network of ACCELONIC LTD. </a:t>
            </a:r>
            <a:endParaRPr sz="1800" dirty="0"/>
          </a:p>
          <a:p>
            <a:pPr marL="0" lvl="0" indent="0" algn="just" rtl="0">
              <a:lnSpc>
                <a:spcPct val="90000"/>
              </a:lnSpc>
              <a:spcBef>
                <a:spcPts val="1000"/>
              </a:spcBef>
              <a:spcAft>
                <a:spcPts val="0"/>
              </a:spcAft>
              <a:buClr>
                <a:schemeClr val="dk1"/>
              </a:buClr>
              <a:buSzPct val="100000"/>
              <a:buNone/>
            </a:pPr>
            <a:r>
              <a:rPr lang="en-US" sz="1800" dirty="0"/>
              <a:t>Using this network, </a:t>
            </a:r>
            <a:r>
              <a:rPr lang="en-US" sz="1800" b="1" dirty="0"/>
              <a:t>we can discover connections between offshores and other entities that were not clear before</a:t>
            </a:r>
            <a:r>
              <a:rPr lang="en-US" sz="1800" dirty="0"/>
              <a:t>. </a:t>
            </a:r>
            <a:endParaRPr lang="en-US" sz="1800" dirty="0" smtClean="0"/>
          </a:p>
          <a:p>
            <a:pPr marL="0" lvl="0" indent="0" algn="just" rtl="0">
              <a:lnSpc>
                <a:spcPct val="90000"/>
              </a:lnSpc>
              <a:spcBef>
                <a:spcPts val="1000"/>
              </a:spcBef>
              <a:spcAft>
                <a:spcPts val="0"/>
              </a:spcAft>
              <a:buClr>
                <a:schemeClr val="dk1"/>
              </a:buClr>
              <a:buSzPct val="100000"/>
              <a:buNone/>
            </a:pPr>
            <a:r>
              <a:rPr lang="en-US" sz="1800" dirty="0" smtClean="0"/>
              <a:t>For </a:t>
            </a:r>
            <a:r>
              <a:rPr lang="en-US" sz="1800" dirty="0"/>
              <a:t>example, we see that our current node has high similarity score with </a:t>
            </a:r>
            <a:r>
              <a:rPr lang="en-US" sz="1800" b="1" dirty="0"/>
              <a:t>ASPAM NAVIGATION </a:t>
            </a:r>
            <a:r>
              <a:rPr lang="en-US" sz="1800" b="1" dirty="0" smtClean="0"/>
              <a:t>LTD. </a:t>
            </a:r>
            <a:r>
              <a:rPr lang="en-US" sz="1800" i="1" dirty="0" smtClean="0"/>
              <a:t>(the similarity score is based on how close are the corresponding vectors, i.e. it is the </a:t>
            </a:r>
            <a:r>
              <a:rPr lang="en-US" sz="1800" b="1" i="1" dirty="0" smtClean="0"/>
              <a:t>cosine similarity</a:t>
            </a:r>
            <a:r>
              <a:rPr lang="en-US" sz="1800" i="1" dirty="0" smtClean="0"/>
              <a:t>) </a:t>
            </a:r>
            <a:r>
              <a:rPr lang="en-US" sz="1800" dirty="0" smtClean="0"/>
              <a:t>.  </a:t>
            </a:r>
            <a:endParaRPr sz="1800" dirty="0"/>
          </a:p>
          <a:p>
            <a:pPr marL="0" lvl="0" indent="0" algn="just" rtl="0">
              <a:lnSpc>
                <a:spcPct val="90000"/>
              </a:lnSpc>
              <a:spcBef>
                <a:spcPts val="1000"/>
              </a:spcBef>
              <a:spcAft>
                <a:spcPts val="0"/>
              </a:spcAft>
              <a:buClr>
                <a:schemeClr val="dk1"/>
              </a:buClr>
              <a:buSzPct val="100000"/>
              <a:buNone/>
            </a:pPr>
            <a:r>
              <a:rPr lang="en-US" sz="1800" dirty="0"/>
              <a:t>This result could mean that </a:t>
            </a:r>
            <a:r>
              <a:rPr lang="en-US" sz="1800" b="1" dirty="0" smtClean="0"/>
              <a:t>these two nodes may have connections to similar entities, officers, companies and more</a:t>
            </a:r>
            <a:r>
              <a:rPr lang="en-US" sz="1800" dirty="0" smtClean="0"/>
              <a:t>. </a:t>
            </a:r>
            <a:endParaRPr sz="1800" dirty="0"/>
          </a:p>
          <a:p>
            <a:pPr marL="0" lvl="0" indent="0" algn="just" rtl="0">
              <a:lnSpc>
                <a:spcPct val="90000"/>
              </a:lnSpc>
              <a:spcBef>
                <a:spcPts val="1000"/>
              </a:spcBef>
              <a:spcAft>
                <a:spcPts val="0"/>
              </a:spcAft>
              <a:buClr>
                <a:schemeClr val="dk1"/>
              </a:buClr>
              <a:buSzPct val="100000"/>
              <a:buNone/>
            </a:pPr>
            <a:r>
              <a:rPr lang="en-US" sz="1800" dirty="0"/>
              <a:t>Given that our base data are dense and might have many connections between nodes, </a:t>
            </a:r>
            <a:r>
              <a:rPr lang="en-US" sz="1800" b="1" dirty="0"/>
              <a:t>it could be difficult to discover such connections</a:t>
            </a:r>
            <a:r>
              <a:rPr lang="en-US" sz="1800" dirty="0"/>
              <a:t>, or even worse, such connections </a:t>
            </a:r>
            <a:r>
              <a:rPr lang="en-US" sz="1800" b="1" dirty="0" smtClean="0"/>
              <a:t>could not even exist in the starting dataset </a:t>
            </a:r>
            <a:r>
              <a:rPr lang="en-US" sz="1800" dirty="0" smtClean="0"/>
              <a:t>(as a path or direct edge).</a:t>
            </a:r>
            <a:endParaRPr sz="1800" dirty="0"/>
          </a:p>
          <a:p>
            <a:pPr marL="0" lvl="0" indent="0" algn="just" rtl="0">
              <a:lnSpc>
                <a:spcPct val="90000"/>
              </a:lnSpc>
              <a:spcBef>
                <a:spcPts val="1000"/>
              </a:spcBef>
              <a:spcAft>
                <a:spcPts val="0"/>
              </a:spcAft>
              <a:buClr>
                <a:schemeClr val="dk1"/>
              </a:buClr>
              <a:buSzPct val="100000"/>
              <a:buNone/>
            </a:pPr>
            <a:r>
              <a:rPr lang="en-US" sz="1800" dirty="0"/>
              <a:t>Exploiting graph embeddings </a:t>
            </a:r>
            <a:r>
              <a:rPr lang="en-US" sz="1800" dirty="0" smtClean="0"/>
              <a:t>could </a:t>
            </a:r>
            <a:r>
              <a:rPr lang="en-US" sz="1800" b="1" dirty="0" smtClean="0"/>
              <a:t>offer </a:t>
            </a:r>
            <a:r>
              <a:rPr lang="en-US" sz="1800" b="1" dirty="0"/>
              <a:t>a new way to discover relationships between the nodes of the graph, group offshores with same fraudulent activity </a:t>
            </a:r>
            <a:r>
              <a:rPr lang="en-US" sz="1800" b="1" dirty="0" smtClean="0"/>
              <a:t>etc</a:t>
            </a:r>
            <a:r>
              <a:rPr lang="en-US" sz="1800" dirty="0" smtClean="0"/>
              <a:t>.</a:t>
            </a:r>
            <a:endParaRPr sz="1800" dirty="0"/>
          </a:p>
        </p:txBody>
      </p:sp>
      <p:sp>
        <p:nvSpPr>
          <p:cNvPr id="293" name="Google Shape;293;p28"/>
          <p:cNvSpPr/>
          <p:nvPr/>
        </p:nvSpPr>
        <p:spPr>
          <a:xfrm>
            <a:off x="8690292" y="5266915"/>
            <a:ext cx="690563" cy="20976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28"/>
          <p:cNvSpPr/>
          <p:nvPr/>
        </p:nvSpPr>
        <p:spPr>
          <a:xfrm>
            <a:off x="9337993" y="5557319"/>
            <a:ext cx="957262" cy="20976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5" name="Google Shape;295;p28"/>
          <p:cNvPicPr preferRelativeResize="0"/>
          <p:nvPr/>
        </p:nvPicPr>
        <p:blipFill rotWithShape="1">
          <a:blip r:embed="rId4">
            <a:alphaModFix/>
          </a:blip>
          <a:srcRect/>
          <a:stretch/>
        </p:blipFill>
        <p:spPr>
          <a:xfrm>
            <a:off x="7040351" y="365125"/>
            <a:ext cx="4299463" cy="2077331"/>
          </a:xfrm>
          <a:prstGeom prst="rect">
            <a:avLst/>
          </a:prstGeom>
          <a:noFill/>
          <a:ln w="9525" cap="flat" cmpd="sng">
            <a:solidFill>
              <a:schemeClr val="dk1"/>
            </a:solidFill>
            <a:prstDash val="solid"/>
            <a:round/>
            <a:headEnd type="none" w="sm" len="sm"/>
            <a:tailEnd type="none" w="sm" len="sm"/>
          </a:ln>
        </p:spPr>
      </p:pic>
      <p:sp>
        <p:nvSpPr>
          <p:cNvPr id="296" name="Google Shape;296;p28"/>
          <p:cNvSpPr/>
          <p:nvPr/>
        </p:nvSpPr>
        <p:spPr>
          <a:xfrm>
            <a:off x="8982102" y="2487850"/>
            <a:ext cx="415960" cy="498476"/>
          </a:xfrm>
          <a:prstGeom prst="down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811567"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Conclusion</a:t>
            </a:r>
            <a:endParaRPr dirty="0"/>
          </a:p>
        </p:txBody>
      </p:sp>
      <p:sp>
        <p:nvSpPr>
          <p:cNvPr id="303" name="Google Shape;303;p29"/>
          <p:cNvSpPr txBox="1">
            <a:spLocks noGrp="1"/>
          </p:cNvSpPr>
          <p:nvPr>
            <p:ph type="body" idx="1"/>
          </p:nvPr>
        </p:nvSpPr>
        <p:spPr>
          <a:xfrm>
            <a:off x="811567" y="1568107"/>
            <a:ext cx="5019675" cy="3461544"/>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2000" dirty="0"/>
              <a:t>We presented an analysis which </a:t>
            </a:r>
            <a:r>
              <a:rPr lang="en-US" sz="2000" b="1" dirty="0"/>
              <a:t>combines graph analytics </a:t>
            </a:r>
            <a:r>
              <a:rPr lang="en-US" sz="2000" dirty="0" smtClean="0"/>
              <a:t>with</a:t>
            </a:r>
            <a:r>
              <a:rPr lang="en-US" sz="2000" b="1" dirty="0" smtClean="0"/>
              <a:t> embeddings</a:t>
            </a:r>
            <a:r>
              <a:rPr lang="en-US" sz="2000" dirty="0"/>
              <a:t>.</a:t>
            </a:r>
            <a:endParaRPr sz="2000" dirty="0"/>
          </a:p>
          <a:p>
            <a:pPr marL="228600" lvl="0" indent="-228600" algn="just" rtl="0">
              <a:lnSpc>
                <a:spcPct val="90000"/>
              </a:lnSpc>
              <a:spcBef>
                <a:spcPts val="1000"/>
              </a:spcBef>
              <a:spcAft>
                <a:spcPts val="0"/>
              </a:spcAft>
              <a:buClr>
                <a:schemeClr val="dk1"/>
              </a:buClr>
              <a:buSzPct val="100000"/>
              <a:buChar char="•"/>
            </a:pPr>
            <a:r>
              <a:rPr lang="en-US" sz="2000" dirty="0"/>
              <a:t>The analysis resulted in a </a:t>
            </a:r>
            <a:r>
              <a:rPr lang="en-US" sz="2000" b="1" dirty="0"/>
              <a:t>set of important nodes </a:t>
            </a:r>
            <a:r>
              <a:rPr lang="en-US" sz="2000" dirty="0"/>
              <a:t>over the network and the </a:t>
            </a:r>
            <a:r>
              <a:rPr lang="en-US" sz="2000" b="1" dirty="0"/>
              <a:t>creation of </a:t>
            </a:r>
            <a:r>
              <a:rPr lang="en-US" sz="2000" dirty="0"/>
              <a:t>a</a:t>
            </a:r>
            <a:r>
              <a:rPr lang="en-US" sz="2000" b="1" dirty="0"/>
              <a:t> </a:t>
            </a:r>
            <a:r>
              <a:rPr lang="en-US" sz="2000" dirty="0"/>
              <a:t>Fraud Detection Graph </a:t>
            </a:r>
            <a:r>
              <a:rPr lang="en-US" sz="2000" b="1" dirty="0"/>
              <a:t>Embeddings </a:t>
            </a:r>
            <a:r>
              <a:rPr lang="en-US" sz="2000" b="1" dirty="0" smtClean="0"/>
              <a:t>Database</a:t>
            </a:r>
            <a:r>
              <a:rPr lang="en-US" sz="2000" dirty="0"/>
              <a:t>.</a:t>
            </a:r>
            <a:endParaRPr sz="2000" dirty="0"/>
          </a:p>
          <a:p>
            <a:pPr marL="228600" lvl="0" indent="-228600" algn="just" rtl="0">
              <a:lnSpc>
                <a:spcPct val="90000"/>
              </a:lnSpc>
              <a:spcBef>
                <a:spcPts val="1000"/>
              </a:spcBef>
              <a:spcAft>
                <a:spcPts val="0"/>
              </a:spcAft>
              <a:buClr>
                <a:schemeClr val="dk1"/>
              </a:buClr>
              <a:buSzPct val="100000"/>
              <a:buChar char="•"/>
            </a:pPr>
            <a:r>
              <a:rPr lang="en-US" sz="2000" dirty="0"/>
              <a:t>An extended analysis of our work including more figures, algorithms and explanations is available in the </a:t>
            </a:r>
            <a:r>
              <a:rPr lang="en-US" sz="2000" b="1" u="sng" dirty="0"/>
              <a:t>repository</a:t>
            </a:r>
            <a:r>
              <a:rPr lang="en-US" sz="2000" dirty="0"/>
              <a:t> of our project.</a:t>
            </a:r>
            <a:endParaRPr sz="2000" dirty="0"/>
          </a:p>
        </p:txBody>
      </p:sp>
      <p:sp>
        <p:nvSpPr>
          <p:cNvPr id="304" name="Google Shape;304;p29"/>
          <p:cNvSpPr txBox="1"/>
          <p:nvPr/>
        </p:nvSpPr>
        <p:spPr>
          <a:xfrm>
            <a:off x="296485" y="5029651"/>
            <a:ext cx="6431573"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1" dirty="0">
                <a:solidFill>
                  <a:schemeClr val="dk1"/>
                </a:solidFill>
                <a:latin typeface="Calibri"/>
                <a:ea typeface="Calibri"/>
                <a:cs typeface="Calibri"/>
                <a:sym typeface="Calibri"/>
              </a:rPr>
              <a:t>Thank You!</a:t>
            </a:r>
            <a:endParaRPr sz="7200" b="1" i="1" dirty="0">
              <a:solidFill>
                <a:schemeClr val="dk1"/>
              </a:solidFill>
              <a:latin typeface="Calibri"/>
              <a:ea typeface="Calibri"/>
              <a:cs typeface="Calibri"/>
              <a:sym typeface="Calibri"/>
            </a:endParaRPr>
          </a:p>
        </p:txBody>
      </p:sp>
      <p:pic>
        <p:nvPicPr>
          <p:cNvPr id="305" name="Google Shape;305;p29"/>
          <p:cNvPicPr preferRelativeResize="0"/>
          <p:nvPr/>
        </p:nvPicPr>
        <p:blipFill rotWithShape="1">
          <a:blip r:embed="rId3">
            <a:alphaModFix/>
          </a:blip>
          <a:srcRect/>
          <a:stretch/>
        </p:blipFill>
        <p:spPr>
          <a:xfrm>
            <a:off x="6234297" y="266700"/>
            <a:ext cx="5816770" cy="3889528"/>
          </a:xfrm>
          <a:prstGeom prst="rect">
            <a:avLst/>
          </a:prstGeom>
          <a:noFill/>
          <a:ln w="9525" cap="flat" cmpd="sng">
            <a:solidFill>
              <a:schemeClr val="dk1"/>
            </a:solidFill>
            <a:prstDash val="solid"/>
            <a:round/>
            <a:headEnd type="none" w="sm" len="sm"/>
            <a:tailEnd type="none" w="sm" len="sm"/>
          </a:ln>
        </p:spPr>
      </p:pic>
      <p:pic>
        <p:nvPicPr>
          <p:cNvPr id="306" name="Google Shape;306;p29"/>
          <p:cNvPicPr preferRelativeResize="0"/>
          <p:nvPr/>
        </p:nvPicPr>
        <p:blipFill rotWithShape="1">
          <a:blip r:embed="rId4">
            <a:alphaModFix/>
          </a:blip>
          <a:srcRect/>
          <a:stretch/>
        </p:blipFill>
        <p:spPr>
          <a:xfrm>
            <a:off x="7343266" y="4348137"/>
            <a:ext cx="3983901" cy="1363029"/>
          </a:xfrm>
          <a:prstGeom prst="rect">
            <a:avLst/>
          </a:prstGeom>
          <a:noFill/>
          <a:ln>
            <a:noFill/>
          </a:ln>
        </p:spPr>
      </p:pic>
      <p:sp>
        <p:nvSpPr>
          <p:cNvPr id="307" name="Google Shape;307;p29"/>
          <p:cNvSpPr txBox="1">
            <a:spLocks noGrp="1"/>
          </p:cNvSpPr>
          <p:nvPr>
            <p:ph type="sldNum" idx="12"/>
          </p:nvPr>
        </p:nvSpPr>
        <p:spPr>
          <a:xfrm>
            <a:off x="858396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 name="Oval 1"/>
          <p:cNvSpPr/>
          <p:nvPr/>
        </p:nvSpPr>
        <p:spPr>
          <a:xfrm>
            <a:off x="6348620" y="536527"/>
            <a:ext cx="5588123" cy="8966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781887" y="723239"/>
            <a:ext cx="2129254" cy="523220"/>
          </a:xfrm>
          <a:prstGeom prst="rect">
            <a:avLst/>
          </a:prstGeom>
          <a:noFill/>
          <a:ln>
            <a:solidFill>
              <a:schemeClr val="tx1"/>
            </a:solidFill>
          </a:ln>
        </p:spPr>
        <p:txBody>
          <a:bodyPr wrap="square" rtlCol="0">
            <a:spAutoFit/>
          </a:bodyPr>
          <a:lstStyle/>
          <a:p>
            <a:pPr algn="ctr"/>
            <a:r>
              <a:rPr lang="en-US" dirty="0" smtClean="0"/>
              <a:t>Authors are sorted by their </a:t>
            </a:r>
            <a:r>
              <a:rPr lang="en-US" b="1" dirty="0" smtClean="0"/>
              <a:t>patience</a:t>
            </a:r>
            <a:r>
              <a:rPr lang="en-US" dirty="0" smtClean="0"/>
              <a:t> </a:t>
            </a:r>
            <a:r>
              <a:rPr lang="en-US" dirty="0" smtClean="0">
                <a:sym typeface="Wingdings" panose="05000000000000000000" pitchFamily="2" charset="2"/>
              </a:rPr>
              <a:t> ..</a:t>
            </a:r>
            <a:endParaRPr lang="en-US" dirty="0"/>
          </a:p>
        </p:txBody>
      </p:sp>
      <p:cxnSp>
        <p:nvCxnSpPr>
          <p:cNvPr id="5" name="Straight Arrow Connector 4"/>
          <p:cNvCxnSpPr>
            <a:stCxn id="3" idx="3"/>
            <a:endCxn id="2" idx="2"/>
          </p:cNvCxnSpPr>
          <p:nvPr/>
        </p:nvCxnSpPr>
        <p:spPr>
          <a:xfrm>
            <a:off x="5911141" y="984849"/>
            <a:ext cx="43747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306" idx="1"/>
          </p:cNvCxnSpPr>
          <p:nvPr/>
        </p:nvCxnSpPr>
        <p:spPr>
          <a:xfrm>
            <a:off x="3407343" y="4327630"/>
            <a:ext cx="3935923" cy="702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217" y="1156833"/>
            <a:ext cx="6014871" cy="1325563"/>
          </a:xfrm>
        </p:spPr>
        <p:txBody>
          <a:bodyPr>
            <a:noAutofit/>
          </a:bodyPr>
          <a:lstStyle/>
          <a:p>
            <a:pPr algn="ctr"/>
            <a:r>
              <a:rPr lang="en-US" sz="6000" b="1" dirty="0" smtClean="0"/>
              <a:t>Any Questions?</a:t>
            </a:r>
            <a:endParaRPr lang="en-US" sz="6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183" y="2482396"/>
            <a:ext cx="3539332" cy="2397612"/>
          </a:xfrm>
          <a:prstGeom prst="rect">
            <a:avLst/>
          </a:prstGeom>
        </p:spPr>
      </p:pic>
    </p:spTree>
    <p:extLst>
      <p:ext uri="{BB962C8B-B14F-4D97-AF65-F5344CB8AC3E}">
        <p14:creationId xmlns:p14="http://schemas.microsoft.com/office/powerpoint/2010/main" val="4205326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Text Placeholder 2"/>
          <p:cNvSpPr>
            <a:spLocks noGrp="1"/>
          </p:cNvSpPr>
          <p:nvPr>
            <p:ph type="body" idx="1"/>
          </p:nvPr>
        </p:nvSpPr>
        <p:spPr>
          <a:xfrm>
            <a:off x="838200" y="1690689"/>
            <a:ext cx="5686425" cy="4852986"/>
          </a:xfrm>
        </p:spPr>
        <p:txBody>
          <a:bodyPr>
            <a:noAutofit/>
          </a:bodyPr>
          <a:lstStyle/>
          <a:p>
            <a:r>
              <a:rPr lang="en-US" sz="1600" b="1" dirty="0" smtClean="0"/>
              <a:t>Introduction</a:t>
            </a:r>
            <a:r>
              <a:rPr lang="en-US" sz="1600" dirty="0" smtClean="0"/>
              <a:t> (~3 minutes)</a:t>
            </a:r>
          </a:p>
          <a:p>
            <a:pPr lvl="1"/>
            <a:r>
              <a:rPr lang="en-US" sz="1600" dirty="0" smtClean="0"/>
              <a:t>Panama Papers</a:t>
            </a:r>
          </a:p>
          <a:p>
            <a:pPr lvl="1"/>
            <a:r>
              <a:rPr lang="en-US" sz="1600" dirty="0" smtClean="0"/>
              <a:t>Approach</a:t>
            </a:r>
          </a:p>
          <a:p>
            <a:pPr lvl="1"/>
            <a:r>
              <a:rPr lang="en-US" sz="1600" dirty="0" smtClean="0"/>
              <a:t>Work Outline </a:t>
            </a:r>
          </a:p>
          <a:p>
            <a:r>
              <a:rPr lang="en-US" sz="1600" b="1" dirty="0" smtClean="0"/>
              <a:t>Graph Analytics </a:t>
            </a:r>
            <a:r>
              <a:rPr lang="en-US" sz="1600" dirty="0"/>
              <a:t>(~3 minutes</a:t>
            </a:r>
            <a:r>
              <a:rPr lang="en-US" sz="1600" dirty="0" smtClean="0"/>
              <a:t>)</a:t>
            </a:r>
          </a:p>
          <a:p>
            <a:pPr lvl="1"/>
            <a:r>
              <a:rPr lang="en-US" sz="1600" dirty="0" smtClean="0"/>
              <a:t>Base Dataset Analysis</a:t>
            </a:r>
          </a:p>
          <a:p>
            <a:pPr lvl="1"/>
            <a:r>
              <a:rPr lang="en-US" sz="1600" dirty="0" smtClean="0"/>
              <a:t>TSP Graph Analytics and Visualization</a:t>
            </a:r>
          </a:p>
          <a:p>
            <a:pPr lvl="1"/>
            <a:r>
              <a:rPr lang="en-US" sz="1600" dirty="0" smtClean="0"/>
              <a:t>NetworkX Graph Analytics</a:t>
            </a:r>
          </a:p>
          <a:p>
            <a:r>
              <a:rPr lang="en-US" sz="1600" b="1" dirty="0" smtClean="0"/>
              <a:t>Embeddings</a:t>
            </a:r>
            <a:r>
              <a:rPr lang="en-US" sz="1600" dirty="0" smtClean="0"/>
              <a:t> </a:t>
            </a:r>
            <a:r>
              <a:rPr lang="en-US" sz="1600" dirty="0"/>
              <a:t>(~3 minutes</a:t>
            </a:r>
            <a:r>
              <a:rPr lang="en-US" sz="1600" dirty="0" smtClean="0"/>
              <a:t>)</a:t>
            </a:r>
          </a:p>
          <a:p>
            <a:pPr lvl="1"/>
            <a:r>
              <a:rPr lang="en-US" sz="1600" dirty="0" smtClean="0"/>
              <a:t>Preliminaries</a:t>
            </a:r>
          </a:p>
          <a:p>
            <a:pPr lvl="1"/>
            <a:r>
              <a:rPr lang="en-US" sz="1600" dirty="0" smtClean="0"/>
              <a:t>Approach</a:t>
            </a:r>
          </a:p>
          <a:p>
            <a:pPr lvl="1"/>
            <a:r>
              <a:rPr lang="en-US" sz="1600" dirty="0" smtClean="0"/>
              <a:t>RDFsim</a:t>
            </a:r>
          </a:p>
          <a:p>
            <a:pPr lvl="1"/>
            <a:r>
              <a:rPr lang="en-US" sz="1600" dirty="0" smtClean="0"/>
              <a:t>Use cases</a:t>
            </a:r>
          </a:p>
          <a:p>
            <a:r>
              <a:rPr lang="en-US" sz="1600" b="1" dirty="0" smtClean="0"/>
              <a:t>Conclusion</a:t>
            </a:r>
            <a:r>
              <a:rPr lang="en-US" sz="1600" dirty="0" smtClean="0"/>
              <a:t> (~1 minute)</a:t>
            </a:r>
          </a:p>
          <a:p>
            <a:pPr lvl="1"/>
            <a:r>
              <a:rPr lang="en-US" sz="1600" dirty="0" smtClean="0"/>
              <a:t>Summary</a:t>
            </a:r>
          </a:p>
          <a:p>
            <a:pPr lvl="1"/>
            <a:r>
              <a:rPr lang="en-US" sz="1600" dirty="0" smtClean="0"/>
              <a:t>QA</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Google Shape;89;p13"/>
          <p:cNvPicPr preferRelativeResize="0"/>
          <p:nvPr/>
        </p:nvPicPr>
        <p:blipFill rotWithShape="1">
          <a:blip r:embed="rId3">
            <a:alphaModFix/>
          </a:blip>
          <a:srcRect/>
          <a:stretch/>
        </p:blipFill>
        <p:spPr>
          <a:xfrm>
            <a:off x="5927631" y="2076450"/>
            <a:ext cx="3149694" cy="2771776"/>
          </a:xfrm>
          <a:prstGeom prst="rect">
            <a:avLst/>
          </a:prstGeom>
          <a:noFill/>
          <a:ln>
            <a:noFill/>
          </a:ln>
        </p:spPr>
      </p:pic>
    </p:spTree>
    <p:extLst>
      <p:ext uri="{BB962C8B-B14F-4D97-AF65-F5344CB8AC3E}">
        <p14:creationId xmlns:p14="http://schemas.microsoft.com/office/powerpoint/2010/main" val="1467350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38200" y="3379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are the Panama Papers?</a:t>
            </a:r>
            <a:endParaRPr/>
          </a:p>
        </p:txBody>
      </p:sp>
      <p:pic>
        <p:nvPicPr>
          <p:cNvPr id="104" name="Google Shape;104;p14"/>
          <p:cNvPicPr preferRelativeResize="0">
            <a:picLocks noGrp="1"/>
          </p:cNvPicPr>
          <p:nvPr>
            <p:ph type="body" idx="1"/>
          </p:nvPr>
        </p:nvPicPr>
        <p:blipFill rotWithShape="1">
          <a:blip r:embed="rId3">
            <a:alphaModFix/>
          </a:blip>
          <a:srcRect/>
          <a:stretch/>
        </p:blipFill>
        <p:spPr>
          <a:xfrm>
            <a:off x="7955125" y="746339"/>
            <a:ext cx="3101343" cy="1936757"/>
          </a:xfrm>
          <a:prstGeom prst="rect">
            <a:avLst/>
          </a:prstGeom>
          <a:noFill/>
          <a:ln>
            <a:noFill/>
          </a:ln>
        </p:spPr>
      </p:pic>
      <p:sp>
        <p:nvSpPr>
          <p:cNvPr id="105" name="Google Shape;105;p14"/>
          <p:cNvSpPr txBox="1"/>
          <p:nvPr/>
        </p:nvSpPr>
        <p:spPr>
          <a:xfrm>
            <a:off x="838200" y="1829373"/>
            <a:ext cx="5401800" cy="338550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dirty="0" smtClean="0">
                <a:solidFill>
                  <a:schemeClr val="dk1"/>
                </a:solidFill>
                <a:latin typeface="Calibri"/>
                <a:ea typeface="Calibri"/>
                <a:cs typeface="Calibri"/>
                <a:sym typeface="Calibri"/>
              </a:rPr>
              <a:t>They are documents </a:t>
            </a:r>
            <a:r>
              <a:rPr lang="en-US" sz="2000" dirty="0">
                <a:solidFill>
                  <a:schemeClr val="dk1"/>
                </a:solidFill>
                <a:latin typeface="Calibri"/>
                <a:ea typeface="Calibri"/>
                <a:cs typeface="Calibri"/>
                <a:sym typeface="Calibri"/>
              </a:rPr>
              <a:t>e</a:t>
            </a:r>
            <a:r>
              <a:rPr lang="en-US" sz="2000" dirty="0" smtClean="0">
                <a:solidFill>
                  <a:schemeClr val="dk1"/>
                </a:solidFill>
                <a:latin typeface="Calibri"/>
                <a:ea typeface="Calibri"/>
                <a:cs typeface="Calibri"/>
                <a:sym typeface="Calibri"/>
              </a:rPr>
              <a:t>xposing</a:t>
            </a:r>
            <a:r>
              <a:rPr lang="en-US" sz="2000" dirty="0">
                <a:solidFill>
                  <a:schemeClr val="dk1"/>
                </a:solidFill>
                <a:latin typeface="Calibri"/>
                <a:ea typeface="Calibri"/>
                <a:cs typeface="Calibri"/>
                <a:sym typeface="Calibri"/>
              </a:rPr>
              <a:t>:</a:t>
            </a:r>
            <a:endParaRPr dirty="0"/>
          </a:p>
          <a:p>
            <a:pPr marL="285750" marR="0" lvl="0" indent="-285750" algn="just" rtl="0">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Financial activity </a:t>
            </a:r>
            <a:r>
              <a:rPr lang="en-US" sz="2000" dirty="0">
                <a:solidFill>
                  <a:schemeClr val="dk1"/>
                </a:solidFill>
                <a:latin typeface="Calibri"/>
                <a:ea typeface="Calibri"/>
                <a:cs typeface="Calibri"/>
                <a:sym typeface="Calibri"/>
              </a:rPr>
              <a:t>of over 200.000 offshores </a:t>
            </a:r>
          </a:p>
          <a:p>
            <a:pPr marL="285750" marR="0" lvl="0" indent="-285750" algn="just" rtl="0">
              <a:spcBef>
                <a:spcPts val="0"/>
              </a:spcBef>
              <a:spcAft>
                <a:spcPts val="0"/>
              </a:spcAft>
              <a:buClr>
                <a:schemeClr val="dk1"/>
              </a:buClr>
              <a:buSzPts val="2000"/>
              <a:buFont typeface="Arial"/>
              <a:buChar char="•"/>
            </a:pPr>
            <a:r>
              <a:rPr lang="en-US" sz="2000" b="1" dirty="0" smtClean="0">
                <a:solidFill>
                  <a:schemeClr val="dk1"/>
                </a:solidFill>
                <a:latin typeface="Calibri"/>
                <a:ea typeface="Calibri"/>
                <a:cs typeface="Calibri"/>
                <a:sym typeface="Calibri"/>
              </a:rPr>
              <a:t>Relations </a:t>
            </a:r>
            <a:r>
              <a:rPr lang="en-US" sz="2000" b="1" dirty="0">
                <a:solidFill>
                  <a:schemeClr val="dk1"/>
                </a:solidFill>
                <a:latin typeface="Calibri"/>
                <a:ea typeface="Calibri"/>
                <a:cs typeface="Calibri"/>
                <a:sym typeface="Calibri"/>
              </a:rPr>
              <a:t>between clients </a:t>
            </a:r>
            <a:r>
              <a:rPr lang="en-US" sz="2000" dirty="0">
                <a:solidFill>
                  <a:schemeClr val="dk1"/>
                </a:solidFill>
                <a:latin typeface="Calibri"/>
                <a:ea typeface="Calibri"/>
                <a:cs typeface="Calibri"/>
                <a:sym typeface="Calibri"/>
              </a:rPr>
              <a:t>and other </a:t>
            </a:r>
            <a:r>
              <a:rPr lang="en-US" sz="2000" b="1" dirty="0" smtClean="0">
                <a:solidFill>
                  <a:schemeClr val="dk1"/>
                </a:solidFill>
                <a:latin typeface="Calibri"/>
                <a:ea typeface="Calibri"/>
                <a:cs typeface="Calibri"/>
                <a:sym typeface="Calibri"/>
              </a:rPr>
              <a:t>entities</a:t>
            </a:r>
          </a:p>
          <a:p>
            <a:pPr algn="just">
              <a:buClr>
                <a:schemeClr val="dk1"/>
              </a:buClr>
              <a:buSzPts val="2000"/>
            </a:pPr>
            <a:endParaRPr lang="en-US" sz="2000" dirty="0" smtClean="0">
              <a:solidFill>
                <a:schemeClr val="dk1"/>
              </a:solidFill>
              <a:latin typeface="Calibri"/>
              <a:ea typeface="Calibri"/>
              <a:cs typeface="Calibri"/>
              <a:sym typeface="Calibri"/>
            </a:endParaRPr>
          </a:p>
          <a:p>
            <a:pPr algn="just">
              <a:buClr>
                <a:schemeClr val="dk1"/>
              </a:buClr>
              <a:buSzPts val="2000"/>
            </a:pPr>
            <a:r>
              <a:rPr lang="en-US" sz="2000" dirty="0" smtClean="0">
                <a:solidFill>
                  <a:schemeClr val="dk1"/>
                </a:solidFill>
                <a:latin typeface="Calibri"/>
                <a:ea typeface="Calibri"/>
                <a:cs typeface="Calibri"/>
                <a:sym typeface="Calibri"/>
              </a:rPr>
              <a:t>They were released </a:t>
            </a:r>
            <a:r>
              <a:rPr lang="en-US" sz="2000" dirty="0">
                <a:solidFill>
                  <a:schemeClr val="dk1"/>
                </a:solidFill>
                <a:latin typeface="Calibri"/>
                <a:ea typeface="Calibri"/>
                <a:cs typeface="Calibri"/>
                <a:sym typeface="Calibri"/>
              </a:rPr>
              <a:t>to public in </a:t>
            </a:r>
            <a:r>
              <a:rPr lang="en-US" sz="2000" b="1" dirty="0">
                <a:solidFill>
                  <a:schemeClr val="dk1"/>
                </a:solidFill>
                <a:latin typeface="Calibri"/>
                <a:ea typeface="Calibri"/>
                <a:cs typeface="Calibri"/>
                <a:sym typeface="Calibri"/>
              </a:rPr>
              <a:t>2016</a:t>
            </a:r>
            <a:r>
              <a:rPr lang="en-US" sz="2000" dirty="0" smtClean="0">
                <a:solidFill>
                  <a:schemeClr val="dk1"/>
                </a:solidFill>
                <a:latin typeface="Calibri"/>
                <a:ea typeface="Calibri"/>
                <a:cs typeface="Calibri"/>
                <a:sym typeface="Calibri"/>
              </a:rPr>
              <a:t>!</a:t>
            </a:r>
            <a:endParaRPr b="1" dirty="0"/>
          </a:p>
          <a:p>
            <a:pPr marL="285750" marR="0" lvl="0" indent="-285750" algn="just" rtl="0">
              <a:spcBef>
                <a:spcPts val="0"/>
              </a:spcBef>
              <a:spcAft>
                <a:spcPts val="0"/>
              </a:spcAft>
              <a:buClr>
                <a:schemeClr val="dk1"/>
              </a:buClr>
              <a:buSzPts val="2000"/>
              <a:buFont typeface="Arial"/>
              <a:buChar char="•"/>
            </a:pPr>
            <a:endParaRPr lang="en-US" sz="2000" dirty="0" smtClean="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000" dirty="0" smtClean="0">
                <a:solidFill>
                  <a:schemeClr val="dk1"/>
                </a:solidFill>
                <a:latin typeface="Calibri"/>
                <a:ea typeface="Calibri"/>
                <a:cs typeface="Calibri"/>
                <a:sym typeface="Calibri"/>
              </a:rPr>
              <a:t>The </a:t>
            </a:r>
            <a:r>
              <a:rPr lang="en-US" sz="2000" dirty="0">
                <a:solidFill>
                  <a:schemeClr val="dk1"/>
                </a:solidFill>
                <a:latin typeface="Calibri"/>
                <a:ea typeface="Calibri"/>
                <a:cs typeface="Calibri"/>
                <a:sym typeface="Calibri"/>
              </a:rPr>
              <a:t>available panama papers datasets are widely used </a:t>
            </a:r>
            <a:r>
              <a:rPr lang="en-US" sz="2000" dirty="0" smtClean="0">
                <a:solidFill>
                  <a:schemeClr val="dk1"/>
                </a:solidFill>
                <a:latin typeface="Calibri"/>
                <a:ea typeface="Calibri"/>
                <a:cs typeface="Calibri"/>
                <a:sym typeface="Calibri"/>
              </a:rPr>
              <a:t>for </a:t>
            </a:r>
            <a:r>
              <a:rPr lang="en-US" sz="2000" b="1" dirty="0" smtClean="0">
                <a:solidFill>
                  <a:schemeClr val="dk1"/>
                </a:solidFill>
                <a:latin typeface="Calibri"/>
                <a:ea typeface="Calibri"/>
                <a:cs typeface="Calibri"/>
                <a:sym typeface="Calibri"/>
              </a:rPr>
              <a:t>graph analysis</a:t>
            </a:r>
            <a:r>
              <a:rPr lang="en-US" sz="2000" dirty="0" smtClean="0">
                <a:solidFill>
                  <a:schemeClr val="dk1"/>
                </a:solidFill>
                <a:latin typeface="Calibri"/>
                <a:ea typeface="Calibri"/>
                <a:cs typeface="Calibri"/>
                <a:sym typeface="Calibri"/>
              </a:rPr>
              <a:t>, as they form a specific type of </a:t>
            </a:r>
            <a:r>
              <a:rPr lang="en-US" sz="2000" b="1" u="sng" dirty="0" smtClean="0">
                <a:solidFill>
                  <a:schemeClr val="dk1"/>
                </a:solidFill>
                <a:latin typeface="Calibri"/>
                <a:ea typeface="Calibri"/>
                <a:cs typeface="Calibri"/>
                <a:sym typeface="Calibri"/>
              </a:rPr>
              <a:t>Fraud Detection Graph</a:t>
            </a:r>
            <a:endParaRPr sz="2000" b="1" u="sng" dirty="0">
              <a:solidFill>
                <a:schemeClr val="dk1"/>
              </a:solidFill>
              <a:latin typeface="Calibri"/>
              <a:ea typeface="Calibri"/>
              <a:cs typeface="Calibri"/>
              <a:sym typeface="Calibri"/>
            </a:endParaRPr>
          </a:p>
          <a:p>
            <a:pPr marR="0" lvl="0" algn="just" rtl="0">
              <a:spcBef>
                <a:spcPts val="0"/>
              </a:spcBef>
              <a:spcAft>
                <a:spcPts val="0"/>
              </a:spcAft>
              <a:buClr>
                <a:schemeClr val="dk1"/>
              </a:buClr>
              <a:buSzPts val="2000"/>
            </a:pPr>
            <a:endParaRPr dirty="0"/>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p:txBody>
      </p:sp>
      <p:pic>
        <p:nvPicPr>
          <p:cNvPr id="106" name="Google Shape;106;p14"/>
          <p:cNvPicPr preferRelativeResize="0"/>
          <p:nvPr/>
        </p:nvPicPr>
        <p:blipFill rotWithShape="1">
          <a:blip r:embed="rId4">
            <a:alphaModFix/>
          </a:blip>
          <a:srcRect/>
          <a:stretch/>
        </p:blipFill>
        <p:spPr>
          <a:xfrm>
            <a:off x="7497925" y="3295802"/>
            <a:ext cx="4160675" cy="2447842"/>
          </a:xfrm>
          <a:prstGeom prst="rect">
            <a:avLst/>
          </a:prstGeom>
          <a:noFill/>
          <a:ln w="9525" cap="flat" cmpd="sng">
            <a:solidFill>
              <a:schemeClr val="dk1"/>
            </a:solidFill>
            <a:prstDash val="solid"/>
            <a:round/>
            <a:headEnd type="none" w="sm" len="sm"/>
            <a:tailEnd type="none" w="sm" len="sm"/>
          </a:ln>
        </p:spPr>
      </p:pic>
      <p:cxnSp>
        <p:nvCxnSpPr>
          <p:cNvPr id="107" name="Google Shape;107;p14"/>
          <p:cNvCxnSpPr>
            <a:endCxn id="106" idx="1"/>
          </p:cNvCxnSpPr>
          <p:nvPr/>
        </p:nvCxnSpPr>
        <p:spPr>
          <a:xfrm>
            <a:off x="5267325" y="4519723"/>
            <a:ext cx="2230600" cy="0"/>
          </a:xfrm>
          <a:prstGeom prst="straightConnector1">
            <a:avLst/>
          </a:prstGeom>
          <a:noFill/>
          <a:ln w="9525" cap="flat" cmpd="sng">
            <a:solidFill>
              <a:schemeClr val="dk1"/>
            </a:solidFill>
            <a:prstDash val="solid"/>
            <a:miter lim="800000"/>
            <a:headEnd type="none" w="sm" len="sm"/>
            <a:tailEnd type="triangle" w="med" len="med"/>
          </a:ln>
        </p:spPr>
      </p:cxnSp>
      <p:sp>
        <p:nvSpPr>
          <p:cNvPr id="108" name="Google Shape;10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a:stretch/>
        </p:blipFill>
        <p:spPr>
          <a:xfrm>
            <a:off x="8267700" y="1825625"/>
            <a:ext cx="3736975" cy="3736975"/>
          </a:xfrm>
          <a:prstGeom prst="rect">
            <a:avLst/>
          </a:prstGeom>
          <a:noFill/>
          <a:ln>
            <a:noFill/>
          </a:ln>
        </p:spPr>
      </p:pic>
      <p:sp>
        <p:nvSpPr>
          <p:cNvPr id="114" name="Google Shape;11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Approach</a:t>
            </a:r>
            <a:endParaRPr dirty="0"/>
          </a:p>
        </p:txBody>
      </p:sp>
      <p:sp>
        <p:nvSpPr>
          <p:cNvPr id="115" name="Google Shape;115;p15"/>
          <p:cNvSpPr txBox="1">
            <a:spLocks noGrp="1"/>
          </p:cNvSpPr>
          <p:nvPr>
            <p:ph type="body" idx="1"/>
          </p:nvPr>
        </p:nvSpPr>
        <p:spPr>
          <a:xfrm>
            <a:off x="838200" y="1825625"/>
            <a:ext cx="72898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just" rtl="0">
              <a:lnSpc>
                <a:spcPct val="90000"/>
              </a:lnSpc>
              <a:spcBef>
                <a:spcPts val="0"/>
              </a:spcBef>
              <a:spcAft>
                <a:spcPts val="0"/>
              </a:spcAft>
              <a:buClr>
                <a:schemeClr val="dk1"/>
              </a:buClr>
              <a:buSzPct val="100000"/>
              <a:buChar char="•"/>
            </a:pPr>
            <a:r>
              <a:rPr lang="en-US" dirty="0"/>
              <a:t>It is interesting to </a:t>
            </a:r>
            <a:r>
              <a:rPr lang="en-US" dirty="0" smtClean="0"/>
              <a:t>use graph analysis algorithms (e.g. ranking, clustering etc.) </a:t>
            </a:r>
            <a:r>
              <a:rPr lang="en-US" dirty="0"/>
              <a:t>over a </a:t>
            </a:r>
            <a:r>
              <a:rPr lang="en-US" dirty="0" smtClean="0"/>
              <a:t>Fraud </a:t>
            </a:r>
            <a:r>
              <a:rPr lang="en-US" dirty="0"/>
              <a:t>D</a:t>
            </a:r>
            <a:r>
              <a:rPr lang="en-US" dirty="0" smtClean="0"/>
              <a:t>etection </a:t>
            </a:r>
            <a:r>
              <a:rPr lang="en-US" dirty="0"/>
              <a:t>graph in order to </a:t>
            </a:r>
            <a:r>
              <a:rPr lang="en-US" dirty="0" smtClean="0"/>
              <a:t>find the </a:t>
            </a:r>
            <a:r>
              <a:rPr lang="en-US" b="1" dirty="0"/>
              <a:t>most important </a:t>
            </a:r>
            <a:r>
              <a:rPr lang="en-US" b="1" dirty="0" smtClean="0"/>
              <a:t>nodes.</a:t>
            </a:r>
            <a:endParaRPr b="1" dirty="0"/>
          </a:p>
          <a:p>
            <a:pPr marL="228600" lvl="0" indent="-228600" algn="just" rtl="0">
              <a:lnSpc>
                <a:spcPct val="90000"/>
              </a:lnSpc>
              <a:spcBef>
                <a:spcPts val="1000"/>
              </a:spcBef>
              <a:spcAft>
                <a:spcPts val="0"/>
              </a:spcAft>
              <a:buClr>
                <a:schemeClr val="dk1"/>
              </a:buClr>
              <a:buSzPct val="100000"/>
              <a:buChar char="•"/>
            </a:pPr>
            <a:r>
              <a:rPr lang="en-US" dirty="0" smtClean="0"/>
              <a:t>Having </a:t>
            </a:r>
            <a:r>
              <a:rPr lang="en-US" dirty="0"/>
              <a:t>information about </a:t>
            </a:r>
            <a:r>
              <a:rPr lang="en-US" b="1" dirty="0"/>
              <a:t>which entities of the graph are most “popular” </a:t>
            </a:r>
            <a:r>
              <a:rPr lang="en-US" dirty="0" smtClean="0"/>
              <a:t>can </a:t>
            </a:r>
            <a:r>
              <a:rPr lang="en-US" dirty="0"/>
              <a:t>lead us to conclusions about interactions of </a:t>
            </a:r>
            <a:r>
              <a:rPr lang="en-US" dirty="0" smtClean="0"/>
              <a:t>nodes, entities that </a:t>
            </a:r>
            <a:r>
              <a:rPr lang="en-US" dirty="0"/>
              <a:t>are most likely to commit frauds in the future and more.</a:t>
            </a:r>
            <a:endParaRPr dirty="0"/>
          </a:p>
          <a:p>
            <a:pPr marL="0" lvl="0" indent="0" algn="just" rtl="0">
              <a:lnSpc>
                <a:spcPct val="90000"/>
              </a:lnSpc>
              <a:spcBef>
                <a:spcPts val="1000"/>
              </a:spcBef>
              <a:spcAft>
                <a:spcPts val="0"/>
              </a:spcAft>
              <a:buClr>
                <a:schemeClr val="dk1"/>
              </a:buClr>
              <a:buSzPct val="100000"/>
              <a:buNone/>
            </a:pPr>
            <a:r>
              <a:rPr lang="en-US" dirty="0">
                <a:solidFill>
                  <a:schemeClr val="tx1"/>
                </a:solidFill>
              </a:rPr>
              <a:t>But is just running a bunch of graph analytics algorithms in a network </a:t>
            </a:r>
            <a:r>
              <a:rPr lang="en-US" dirty="0" smtClean="0">
                <a:solidFill>
                  <a:schemeClr val="tx1"/>
                </a:solidFill>
              </a:rPr>
              <a:t>enough, or </a:t>
            </a:r>
            <a:r>
              <a:rPr lang="en-US" b="1" dirty="0" smtClean="0">
                <a:solidFill>
                  <a:srgbClr val="FF0000"/>
                </a:solidFill>
              </a:rPr>
              <a:t>could we go one step further? </a:t>
            </a:r>
          </a:p>
          <a:p>
            <a:pPr marL="0" lvl="0" indent="0" algn="just" rtl="0">
              <a:lnSpc>
                <a:spcPct val="90000"/>
              </a:lnSpc>
              <a:spcBef>
                <a:spcPts val="1000"/>
              </a:spcBef>
              <a:spcAft>
                <a:spcPts val="0"/>
              </a:spcAft>
              <a:buClr>
                <a:schemeClr val="dk1"/>
              </a:buClr>
              <a:buSzPct val="100000"/>
              <a:buNone/>
            </a:pPr>
            <a:r>
              <a:rPr lang="en-US" dirty="0" smtClean="0">
                <a:solidFill>
                  <a:schemeClr val="tx1"/>
                </a:solidFill>
              </a:rPr>
              <a:t>How </a:t>
            </a:r>
            <a:r>
              <a:rPr lang="en-US" dirty="0">
                <a:solidFill>
                  <a:schemeClr val="tx1"/>
                </a:solidFill>
              </a:rPr>
              <a:t>can we </a:t>
            </a:r>
            <a:r>
              <a:rPr lang="en-US" b="1" dirty="0" smtClean="0">
                <a:solidFill>
                  <a:srgbClr val="FF0000"/>
                </a:solidFill>
              </a:rPr>
              <a:t>utilize </a:t>
            </a:r>
            <a:r>
              <a:rPr lang="en-US" b="1" dirty="0">
                <a:solidFill>
                  <a:srgbClr val="FF0000"/>
                </a:solidFill>
              </a:rPr>
              <a:t>methods from other fields </a:t>
            </a:r>
            <a:r>
              <a:rPr lang="en-US" dirty="0" smtClean="0">
                <a:solidFill>
                  <a:schemeClr val="tx1"/>
                </a:solidFill>
              </a:rPr>
              <a:t>(e.g. </a:t>
            </a:r>
            <a:r>
              <a:rPr lang="en-US" b="1" dirty="0">
                <a:solidFill>
                  <a:srgbClr val="FF0000"/>
                </a:solidFill>
              </a:rPr>
              <a:t>graph </a:t>
            </a:r>
            <a:r>
              <a:rPr lang="en-US" b="1" dirty="0" smtClean="0">
                <a:solidFill>
                  <a:srgbClr val="FF0000"/>
                </a:solidFill>
              </a:rPr>
              <a:t>embeddings</a:t>
            </a:r>
            <a:r>
              <a:rPr lang="en-US" dirty="0" smtClean="0">
                <a:solidFill>
                  <a:schemeClr val="tx1"/>
                </a:solidFill>
              </a:rPr>
              <a:t>) with </a:t>
            </a:r>
            <a:r>
              <a:rPr lang="en-US" dirty="0">
                <a:solidFill>
                  <a:schemeClr val="tx1"/>
                </a:solidFill>
              </a:rPr>
              <a:t>classic graph analytics methods?</a:t>
            </a:r>
            <a:endParaRPr dirty="0">
              <a:solidFill>
                <a:schemeClr val="tx1"/>
              </a:solidFill>
            </a:endParaRPr>
          </a:p>
        </p:txBody>
      </p:sp>
      <p:sp>
        <p:nvSpPr>
          <p:cNvPr id="116" name="Google Shape;1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6"/>
          <p:cNvPicPr preferRelativeResize="0"/>
          <p:nvPr/>
        </p:nvPicPr>
        <p:blipFill rotWithShape="1">
          <a:blip r:embed="rId3">
            <a:alphaModFix/>
          </a:blip>
          <a:srcRect/>
          <a:stretch/>
        </p:blipFill>
        <p:spPr>
          <a:xfrm>
            <a:off x="3309315" y="3684572"/>
            <a:ext cx="5573370" cy="2721006"/>
          </a:xfrm>
          <a:prstGeom prst="rect">
            <a:avLst/>
          </a:prstGeom>
          <a:noFill/>
          <a:ln>
            <a:noFill/>
          </a:ln>
        </p:spPr>
      </p:pic>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a:t>
            </a:r>
            <a:endParaRPr/>
          </a:p>
        </p:txBody>
      </p:sp>
      <p:sp>
        <p:nvSpPr>
          <p:cNvPr id="123" name="Google Shape;123;p16"/>
          <p:cNvSpPr txBox="1">
            <a:spLocks noGrp="1"/>
          </p:cNvSpPr>
          <p:nvPr>
            <p:ph type="body" idx="1"/>
          </p:nvPr>
        </p:nvSpPr>
        <p:spPr>
          <a:xfrm>
            <a:off x="838200" y="1825626"/>
            <a:ext cx="10515600" cy="14224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ct val="100000"/>
              <a:buNone/>
            </a:pPr>
            <a:r>
              <a:rPr lang="en-US" sz="2400" dirty="0"/>
              <a:t>We propose an approach that </a:t>
            </a:r>
            <a:r>
              <a:rPr lang="en-US" sz="2400" b="1" dirty="0"/>
              <a:t>combines </a:t>
            </a:r>
            <a:r>
              <a:rPr lang="en-US" sz="2400" dirty="0"/>
              <a:t>the</a:t>
            </a:r>
            <a:r>
              <a:rPr lang="en-US" sz="2400" b="1" dirty="0"/>
              <a:t> results </a:t>
            </a:r>
            <a:r>
              <a:rPr lang="en-US" sz="2400" dirty="0"/>
              <a:t>of</a:t>
            </a:r>
            <a:r>
              <a:rPr lang="en-US" sz="2400" b="1" dirty="0"/>
              <a:t> graph analytics </a:t>
            </a:r>
            <a:r>
              <a:rPr lang="en-US" sz="2400" dirty="0"/>
              <a:t>with a</a:t>
            </a:r>
            <a:r>
              <a:rPr lang="en-US" sz="2400" b="1" dirty="0"/>
              <a:t> graph embeddings </a:t>
            </a:r>
            <a:r>
              <a:rPr lang="en-US" sz="2400" b="1" dirty="0" smtClean="0"/>
              <a:t>database</a:t>
            </a:r>
            <a:r>
              <a:rPr lang="en-US" sz="2400" dirty="0"/>
              <a:t>, in order to create </a:t>
            </a:r>
            <a:r>
              <a:rPr lang="en-US" sz="2400" b="1" dirty="0"/>
              <a:t>similarity networks</a:t>
            </a:r>
            <a:r>
              <a:rPr lang="en-US" sz="2400" dirty="0"/>
              <a:t> of </a:t>
            </a:r>
            <a:r>
              <a:rPr lang="en-US" sz="2400" dirty="0" smtClean="0"/>
              <a:t>th</a:t>
            </a:r>
            <a:r>
              <a:rPr lang="en-US" sz="2400" dirty="0"/>
              <a:t>e</a:t>
            </a:r>
            <a:r>
              <a:rPr lang="en-US" sz="2400" b="1" dirty="0" smtClean="0"/>
              <a:t> </a:t>
            </a:r>
            <a:r>
              <a:rPr lang="en-US" sz="2400" b="1" dirty="0"/>
              <a:t>most important nodes </a:t>
            </a:r>
            <a:r>
              <a:rPr lang="en-US" sz="2400" dirty="0"/>
              <a:t>of our </a:t>
            </a:r>
            <a:r>
              <a:rPr lang="en-US" sz="2400" dirty="0" smtClean="0"/>
              <a:t>data, so as to discover relationships between nodes that could </a:t>
            </a:r>
            <a:r>
              <a:rPr lang="en-US" sz="2400" dirty="0" smtClean="0"/>
              <a:t>not be </a:t>
            </a:r>
            <a:r>
              <a:rPr lang="en-US" sz="2400" dirty="0" smtClean="0"/>
              <a:t>easily seen before! </a:t>
            </a:r>
            <a:endParaRPr sz="2400" dirty="0"/>
          </a:p>
        </p:txBody>
      </p:sp>
      <p:sp>
        <p:nvSpPr>
          <p:cNvPr id="124" name="Google Shape;12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p:nvPr/>
        </p:nvSpPr>
        <p:spPr>
          <a:xfrm>
            <a:off x="1948392" y="3014721"/>
            <a:ext cx="1715633" cy="303973"/>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Graph Analytics</a:t>
            </a:r>
            <a:endParaRPr/>
          </a:p>
        </p:txBody>
      </p:sp>
      <p:sp>
        <p:nvSpPr>
          <p:cNvPr id="131" name="Google Shape;131;p17"/>
          <p:cNvSpPr/>
          <p:nvPr/>
        </p:nvSpPr>
        <p:spPr>
          <a:xfrm>
            <a:off x="1966218" y="3766066"/>
            <a:ext cx="1715633" cy="256920"/>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Embeddings</a:t>
            </a:r>
            <a:endParaRPr dirty="0"/>
          </a:p>
        </p:txBody>
      </p:sp>
      <p:cxnSp>
        <p:nvCxnSpPr>
          <p:cNvPr id="132" name="Google Shape;132;p17"/>
          <p:cNvCxnSpPr>
            <a:stCxn id="133" idx="4"/>
            <a:endCxn id="130" idx="1"/>
          </p:cNvCxnSpPr>
          <p:nvPr/>
        </p:nvCxnSpPr>
        <p:spPr>
          <a:xfrm rot="10800000" flipH="1">
            <a:off x="1783409" y="3166569"/>
            <a:ext cx="165000" cy="384000"/>
          </a:xfrm>
          <a:prstGeom prst="straightConnector1">
            <a:avLst/>
          </a:prstGeom>
          <a:noFill/>
          <a:ln w="9525" cap="flat" cmpd="sng">
            <a:solidFill>
              <a:schemeClr val="dk1"/>
            </a:solidFill>
            <a:prstDash val="solid"/>
            <a:miter lim="800000"/>
            <a:headEnd type="none" w="sm" len="sm"/>
            <a:tailEnd type="triangle" w="med" len="med"/>
          </a:ln>
        </p:spPr>
      </p:cxnSp>
      <p:cxnSp>
        <p:nvCxnSpPr>
          <p:cNvPr id="134" name="Google Shape;134;p17"/>
          <p:cNvCxnSpPr>
            <a:stCxn id="133" idx="4"/>
            <a:endCxn id="131" idx="1"/>
          </p:cNvCxnSpPr>
          <p:nvPr/>
        </p:nvCxnSpPr>
        <p:spPr>
          <a:xfrm>
            <a:off x="1783409" y="3550569"/>
            <a:ext cx="182700" cy="344100"/>
          </a:xfrm>
          <a:prstGeom prst="straightConnector1">
            <a:avLst/>
          </a:prstGeom>
          <a:noFill/>
          <a:ln w="9525" cap="flat" cmpd="sng">
            <a:solidFill>
              <a:schemeClr val="dk1"/>
            </a:solidFill>
            <a:prstDash val="solid"/>
            <a:miter lim="800000"/>
            <a:headEnd type="none" w="sm" len="sm"/>
            <a:tailEnd type="triangle" w="med" len="med"/>
          </a:ln>
        </p:spPr>
      </p:cxnSp>
      <p:sp>
        <p:nvSpPr>
          <p:cNvPr id="135" name="Google Shape;135;p17"/>
          <p:cNvSpPr/>
          <p:nvPr/>
        </p:nvSpPr>
        <p:spPr>
          <a:xfrm>
            <a:off x="1948392" y="2061139"/>
            <a:ext cx="1715633" cy="319702"/>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NetworkX</a:t>
            </a:r>
            <a:endParaRPr dirty="0"/>
          </a:p>
        </p:txBody>
      </p:sp>
      <p:sp>
        <p:nvSpPr>
          <p:cNvPr id="136" name="Google Shape;136;p17"/>
          <p:cNvSpPr/>
          <p:nvPr/>
        </p:nvSpPr>
        <p:spPr>
          <a:xfrm>
            <a:off x="3940041" y="3014721"/>
            <a:ext cx="1715633" cy="31222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TSP</a:t>
            </a:r>
            <a:endParaRPr/>
          </a:p>
        </p:txBody>
      </p:sp>
      <p:cxnSp>
        <p:nvCxnSpPr>
          <p:cNvPr id="137" name="Google Shape;137;p17"/>
          <p:cNvCxnSpPr>
            <a:stCxn id="130" idx="0"/>
            <a:endCxn id="135" idx="2"/>
          </p:cNvCxnSpPr>
          <p:nvPr/>
        </p:nvCxnSpPr>
        <p:spPr>
          <a:xfrm rot="10800000">
            <a:off x="2806208" y="2380821"/>
            <a:ext cx="0" cy="633900"/>
          </a:xfrm>
          <a:prstGeom prst="straightConnector1">
            <a:avLst/>
          </a:prstGeom>
          <a:noFill/>
          <a:ln w="9525" cap="flat" cmpd="sng">
            <a:solidFill>
              <a:schemeClr val="dk1"/>
            </a:solidFill>
            <a:prstDash val="solid"/>
            <a:miter lim="800000"/>
            <a:headEnd type="none" w="sm" len="sm"/>
            <a:tailEnd type="triangle" w="med" len="med"/>
          </a:ln>
        </p:spPr>
      </p:cxnSp>
      <p:cxnSp>
        <p:nvCxnSpPr>
          <p:cNvPr id="138" name="Google Shape;138;p17"/>
          <p:cNvCxnSpPr>
            <a:stCxn id="130" idx="3"/>
            <a:endCxn id="136" idx="1"/>
          </p:cNvCxnSpPr>
          <p:nvPr/>
        </p:nvCxnSpPr>
        <p:spPr>
          <a:xfrm>
            <a:off x="3664025" y="3166708"/>
            <a:ext cx="276000" cy="4200"/>
          </a:xfrm>
          <a:prstGeom prst="straightConnector1">
            <a:avLst/>
          </a:prstGeom>
          <a:noFill/>
          <a:ln w="9525" cap="flat" cmpd="sng">
            <a:solidFill>
              <a:schemeClr val="dk1"/>
            </a:solidFill>
            <a:prstDash val="solid"/>
            <a:miter lim="800000"/>
            <a:headEnd type="none" w="sm" len="sm"/>
            <a:tailEnd type="triangle" w="med" len="med"/>
          </a:ln>
        </p:spPr>
      </p:cxnSp>
      <p:sp>
        <p:nvSpPr>
          <p:cNvPr id="139" name="Google Shape;139;p17"/>
          <p:cNvSpPr/>
          <p:nvPr/>
        </p:nvSpPr>
        <p:spPr>
          <a:xfrm>
            <a:off x="1295111" y="4485978"/>
            <a:ext cx="1306561" cy="664233"/>
          </a:xfrm>
          <a:prstGeom prst="roundRect">
            <a:avLst>
              <a:gd name="adj" fmla="val 16667"/>
            </a:avLst>
          </a:prstGeom>
          <a:solidFill>
            <a:srgbClr val="F7CAA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Create a corpus from the graph</a:t>
            </a:r>
            <a:endParaRPr sz="1400">
              <a:solidFill>
                <a:schemeClr val="dk1"/>
              </a:solidFill>
              <a:latin typeface="Calibri"/>
              <a:ea typeface="Calibri"/>
              <a:cs typeface="Calibri"/>
              <a:sym typeface="Calibri"/>
            </a:endParaRPr>
          </a:p>
        </p:txBody>
      </p:sp>
      <p:sp>
        <p:nvSpPr>
          <p:cNvPr id="140" name="Google Shape;140;p17"/>
          <p:cNvSpPr/>
          <p:nvPr/>
        </p:nvSpPr>
        <p:spPr>
          <a:xfrm>
            <a:off x="2678199" y="4479122"/>
            <a:ext cx="1432718" cy="671090"/>
          </a:xfrm>
          <a:prstGeom prst="roundRect">
            <a:avLst>
              <a:gd name="adj" fmla="val 16667"/>
            </a:avLst>
          </a:prstGeom>
          <a:solidFill>
            <a:srgbClr val="F7CAA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Train the corpus using word2vec</a:t>
            </a:r>
            <a:endParaRPr sz="1400">
              <a:solidFill>
                <a:schemeClr val="dk1"/>
              </a:solidFill>
              <a:latin typeface="Calibri"/>
              <a:ea typeface="Calibri"/>
              <a:cs typeface="Calibri"/>
              <a:sym typeface="Calibri"/>
            </a:endParaRPr>
          </a:p>
        </p:txBody>
      </p:sp>
      <p:cxnSp>
        <p:nvCxnSpPr>
          <p:cNvPr id="141" name="Google Shape;141;p17"/>
          <p:cNvCxnSpPr>
            <a:stCxn id="139" idx="0"/>
            <a:endCxn id="131" idx="2"/>
          </p:cNvCxnSpPr>
          <p:nvPr/>
        </p:nvCxnSpPr>
        <p:spPr>
          <a:xfrm rot="10800000" flipH="1">
            <a:off x="1948392" y="4023078"/>
            <a:ext cx="875700" cy="462900"/>
          </a:xfrm>
          <a:prstGeom prst="straightConnector1">
            <a:avLst/>
          </a:prstGeom>
          <a:noFill/>
          <a:ln w="9525" cap="flat" cmpd="sng">
            <a:solidFill>
              <a:schemeClr val="dk1"/>
            </a:solidFill>
            <a:prstDash val="solid"/>
            <a:miter lim="800000"/>
            <a:headEnd type="none" w="sm" len="sm"/>
            <a:tailEnd type="triangle" w="med" len="med"/>
          </a:ln>
        </p:spPr>
      </p:cxnSp>
      <p:cxnSp>
        <p:nvCxnSpPr>
          <p:cNvPr id="142" name="Google Shape;142;p17"/>
          <p:cNvCxnSpPr>
            <a:stCxn id="140" idx="0"/>
            <a:endCxn id="131" idx="2"/>
          </p:cNvCxnSpPr>
          <p:nvPr/>
        </p:nvCxnSpPr>
        <p:spPr>
          <a:xfrm rot="10800000">
            <a:off x="2823958" y="4023122"/>
            <a:ext cx="570600" cy="456000"/>
          </a:xfrm>
          <a:prstGeom prst="straightConnector1">
            <a:avLst/>
          </a:prstGeom>
          <a:noFill/>
          <a:ln w="9525" cap="flat" cmpd="sng">
            <a:solidFill>
              <a:schemeClr val="dk1"/>
            </a:solidFill>
            <a:prstDash val="solid"/>
            <a:miter lim="800000"/>
            <a:headEnd type="none" w="sm" len="sm"/>
            <a:tailEnd type="triangle" w="med" len="med"/>
          </a:ln>
        </p:spPr>
      </p:cxnSp>
      <p:sp>
        <p:nvSpPr>
          <p:cNvPr id="143" name="Google Shape;143;p17"/>
          <p:cNvSpPr/>
          <p:nvPr/>
        </p:nvSpPr>
        <p:spPr>
          <a:xfrm>
            <a:off x="2885936" y="2545012"/>
            <a:ext cx="3050559" cy="337530"/>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PageRank and other</a:t>
            </a:r>
            <a:endParaRPr sz="1600">
              <a:solidFill>
                <a:schemeClr val="dk1"/>
              </a:solidFill>
              <a:latin typeface="Calibri"/>
              <a:ea typeface="Calibri"/>
              <a:cs typeface="Calibri"/>
              <a:sym typeface="Calibri"/>
            </a:endParaRPr>
          </a:p>
        </p:txBody>
      </p:sp>
      <p:sp>
        <p:nvSpPr>
          <p:cNvPr id="133" name="Google Shape;133;p17"/>
          <p:cNvSpPr/>
          <p:nvPr/>
        </p:nvSpPr>
        <p:spPr>
          <a:xfrm>
            <a:off x="479711" y="2980439"/>
            <a:ext cx="1303698" cy="1140260"/>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Panama Papers Dataset</a:t>
            </a:r>
            <a:endParaRPr sz="1600" dirty="0">
              <a:solidFill>
                <a:schemeClr val="dk1"/>
              </a:solidFill>
              <a:latin typeface="Calibri"/>
              <a:ea typeface="Calibri"/>
              <a:cs typeface="Calibri"/>
              <a:sym typeface="Calibri"/>
            </a:endParaRPr>
          </a:p>
        </p:txBody>
      </p:sp>
      <p:sp>
        <p:nvSpPr>
          <p:cNvPr id="144" name="Google Shape;144;p17"/>
          <p:cNvSpPr/>
          <p:nvPr/>
        </p:nvSpPr>
        <p:spPr>
          <a:xfrm>
            <a:off x="3718503" y="3761883"/>
            <a:ext cx="2130514" cy="327453"/>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NLP model, RDFsim</a:t>
            </a:r>
            <a:endParaRPr sz="1600" dirty="0">
              <a:solidFill>
                <a:schemeClr val="dk1"/>
              </a:solidFill>
              <a:latin typeface="Calibri"/>
              <a:ea typeface="Calibri"/>
              <a:cs typeface="Calibri"/>
              <a:sym typeface="Calibri"/>
            </a:endParaRPr>
          </a:p>
        </p:txBody>
      </p:sp>
      <p:sp>
        <p:nvSpPr>
          <p:cNvPr id="145" name="Google Shape;145;p17"/>
          <p:cNvSpPr/>
          <p:nvPr/>
        </p:nvSpPr>
        <p:spPr>
          <a:xfrm>
            <a:off x="6004431" y="1964470"/>
            <a:ext cx="1084736" cy="1043714"/>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Set of important nodes</a:t>
            </a:r>
            <a:endParaRPr sz="1600">
              <a:solidFill>
                <a:schemeClr val="dk1"/>
              </a:solidFill>
              <a:latin typeface="Calibri"/>
              <a:ea typeface="Calibri"/>
              <a:cs typeface="Calibri"/>
              <a:sym typeface="Calibri"/>
            </a:endParaRPr>
          </a:p>
        </p:txBody>
      </p:sp>
      <p:sp>
        <p:nvSpPr>
          <p:cNvPr id="146" name="Google Shape;146;p17"/>
          <p:cNvSpPr/>
          <p:nvPr/>
        </p:nvSpPr>
        <p:spPr>
          <a:xfrm>
            <a:off x="5936495" y="3711227"/>
            <a:ext cx="1229198" cy="1672080"/>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Embeddings database -  similarity networks</a:t>
            </a:r>
            <a:endParaRPr sz="1600" dirty="0">
              <a:solidFill>
                <a:schemeClr val="dk1"/>
              </a:solidFill>
              <a:latin typeface="Calibri"/>
              <a:ea typeface="Calibri"/>
              <a:cs typeface="Calibri"/>
              <a:sym typeface="Calibri"/>
            </a:endParaRPr>
          </a:p>
        </p:txBody>
      </p:sp>
      <p:sp>
        <p:nvSpPr>
          <p:cNvPr id="147" name="Google Shape;147;p17"/>
          <p:cNvSpPr/>
          <p:nvPr/>
        </p:nvSpPr>
        <p:spPr>
          <a:xfrm rot="5400000">
            <a:off x="6108615" y="3266503"/>
            <a:ext cx="859153" cy="397183"/>
          </a:xfrm>
          <a:prstGeom prst="rightArrow">
            <a:avLst>
              <a:gd name="adj1" fmla="val 50000"/>
              <a:gd name="adj2" fmla="val 50000"/>
            </a:avLst>
          </a:prstGeom>
          <a:solidFill>
            <a:schemeClr val="bg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Load </a:t>
            </a:r>
            <a:endParaRPr sz="1600" dirty="0">
              <a:solidFill>
                <a:schemeClr val="dk1"/>
              </a:solidFill>
              <a:latin typeface="Calibri"/>
              <a:ea typeface="Calibri"/>
              <a:cs typeface="Calibri"/>
              <a:sym typeface="Calibri"/>
            </a:endParaRPr>
          </a:p>
        </p:txBody>
      </p:sp>
      <p:sp>
        <p:nvSpPr>
          <p:cNvPr id="148" name="Google Shape;148;p17"/>
          <p:cNvSpPr/>
          <p:nvPr/>
        </p:nvSpPr>
        <p:spPr>
          <a:xfrm>
            <a:off x="8092604" y="3115142"/>
            <a:ext cx="3929750" cy="43542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smtClean="0">
                <a:solidFill>
                  <a:schemeClr val="dk1"/>
                </a:solidFill>
                <a:latin typeface="Calibri"/>
                <a:ea typeface="Calibri"/>
                <a:cs typeface="Calibri"/>
                <a:sym typeface="Calibri"/>
              </a:rPr>
              <a:t>Combine </a:t>
            </a:r>
            <a:r>
              <a:rPr lang="en-US" sz="1600" b="1" dirty="0" smtClean="0">
                <a:solidFill>
                  <a:schemeClr val="dk1"/>
                </a:solidFill>
                <a:latin typeface="Calibri"/>
                <a:ea typeface="Calibri"/>
                <a:cs typeface="Calibri"/>
                <a:sym typeface="Calibri"/>
              </a:rPr>
              <a:t>Graph Analytics </a:t>
            </a:r>
            <a:r>
              <a:rPr lang="en-US" sz="1600" dirty="0" smtClean="0">
                <a:solidFill>
                  <a:schemeClr val="dk1"/>
                </a:solidFill>
                <a:latin typeface="Calibri"/>
                <a:ea typeface="Calibri"/>
                <a:cs typeface="Calibri"/>
                <a:sym typeface="Calibri"/>
              </a:rPr>
              <a:t>with </a:t>
            </a:r>
            <a:r>
              <a:rPr lang="en-US" sz="1600" b="1" dirty="0" smtClean="0">
                <a:solidFill>
                  <a:schemeClr val="dk1"/>
                </a:solidFill>
                <a:latin typeface="Calibri"/>
                <a:ea typeface="Calibri"/>
                <a:cs typeface="Calibri"/>
                <a:sym typeface="Calibri"/>
              </a:rPr>
              <a:t>Embeddings</a:t>
            </a:r>
            <a:r>
              <a:rPr lang="en-US" sz="1600" dirty="0" smtClean="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Work Outline</a:t>
            </a:r>
            <a:endParaRPr dirty="0"/>
          </a:p>
        </p:txBody>
      </p:sp>
      <p:pic>
        <p:nvPicPr>
          <p:cNvPr id="150" name="Google Shape;150;p17"/>
          <p:cNvPicPr preferRelativeResize="0"/>
          <p:nvPr/>
        </p:nvPicPr>
        <p:blipFill rotWithShape="1">
          <a:blip r:embed="rId3">
            <a:alphaModFix/>
          </a:blip>
          <a:srcRect/>
          <a:stretch/>
        </p:blipFill>
        <p:spPr>
          <a:xfrm>
            <a:off x="8092604" y="3582255"/>
            <a:ext cx="726340" cy="726340"/>
          </a:xfrm>
          <a:prstGeom prst="rect">
            <a:avLst/>
          </a:prstGeom>
          <a:noFill/>
          <a:ln>
            <a:noFill/>
          </a:ln>
        </p:spPr>
      </p:pic>
      <p:pic>
        <p:nvPicPr>
          <p:cNvPr id="151" name="Google Shape;151;p17"/>
          <p:cNvPicPr preferRelativeResize="0"/>
          <p:nvPr/>
        </p:nvPicPr>
        <p:blipFill rotWithShape="1">
          <a:blip r:embed="rId4">
            <a:alphaModFix/>
          </a:blip>
          <a:srcRect/>
          <a:stretch/>
        </p:blipFill>
        <p:spPr>
          <a:xfrm>
            <a:off x="8848241" y="3698204"/>
            <a:ext cx="1468022" cy="481262"/>
          </a:xfrm>
          <a:prstGeom prst="rect">
            <a:avLst/>
          </a:prstGeom>
          <a:noFill/>
          <a:ln>
            <a:noFill/>
          </a:ln>
        </p:spPr>
      </p:pic>
      <p:pic>
        <p:nvPicPr>
          <p:cNvPr id="152" name="Google Shape;152;p17"/>
          <p:cNvPicPr preferRelativeResize="0"/>
          <p:nvPr/>
        </p:nvPicPr>
        <p:blipFill rotWithShape="1">
          <a:blip r:embed="rId5">
            <a:alphaModFix/>
          </a:blip>
          <a:srcRect/>
          <a:stretch/>
        </p:blipFill>
        <p:spPr>
          <a:xfrm>
            <a:off x="10403741" y="3590396"/>
            <a:ext cx="1571048" cy="708608"/>
          </a:xfrm>
          <a:prstGeom prst="rect">
            <a:avLst/>
          </a:prstGeom>
          <a:noFill/>
          <a:ln>
            <a:noFill/>
          </a:ln>
        </p:spPr>
      </p:pic>
      <p:sp>
        <p:nvSpPr>
          <p:cNvPr id="153" name="Google Shape;153;p17"/>
          <p:cNvSpPr/>
          <p:nvPr/>
        </p:nvSpPr>
        <p:spPr>
          <a:xfrm>
            <a:off x="7500248" y="1520167"/>
            <a:ext cx="427896" cy="4524375"/>
          </a:xfrm>
          <a:prstGeom prst="rightBrace">
            <a:avLst>
              <a:gd name="adj1" fmla="val 8333"/>
              <a:gd name="adj2" fmla="val 4768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3">
            <a:alphaModFix/>
          </a:blip>
          <a:srcRect/>
          <a:stretch/>
        </p:blipFill>
        <p:spPr>
          <a:xfrm>
            <a:off x="1244853" y="3323586"/>
            <a:ext cx="4413094" cy="3459615"/>
          </a:xfrm>
          <a:prstGeom prst="rect">
            <a:avLst/>
          </a:prstGeom>
          <a:noFill/>
          <a:ln>
            <a:noFill/>
          </a:ln>
        </p:spPr>
      </p:pic>
      <p:pic>
        <p:nvPicPr>
          <p:cNvPr id="160" name="Google Shape;160;p18"/>
          <p:cNvPicPr preferRelativeResize="0"/>
          <p:nvPr/>
        </p:nvPicPr>
        <p:blipFill rotWithShape="1">
          <a:blip r:embed="rId4">
            <a:alphaModFix/>
          </a:blip>
          <a:srcRect/>
          <a:stretch/>
        </p:blipFill>
        <p:spPr>
          <a:xfrm>
            <a:off x="5771636" y="3096572"/>
            <a:ext cx="4881837" cy="3686629"/>
          </a:xfrm>
          <a:prstGeom prst="rect">
            <a:avLst/>
          </a:prstGeom>
          <a:noFill/>
          <a:ln>
            <a:noFill/>
          </a:ln>
        </p:spPr>
      </p:pic>
      <p:sp>
        <p:nvSpPr>
          <p:cNvPr id="161" name="Google Shape;16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An early </a:t>
            </a:r>
            <a:r>
              <a:rPr lang="en-US" dirty="0" smtClean="0"/>
              <a:t>example</a:t>
            </a:r>
            <a:endParaRPr dirty="0"/>
          </a:p>
        </p:txBody>
      </p:sp>
      <p:sp>
        <p:nvSpPr>
          <p:cNvPr id="162" name="Google Shape;162;p18"/>
          <p:cNvSpPr txBox="1">
            <a:spLocks noGrp="1"/>
          </p:cNvSpPr>
          <p:nvPr>
            <p:ph type="body" idx="1"/>
          </p:nvPr>
        </p:nvSpPr>
        <p:spPr>
          <a:xfrm>
            <a:off x="838200" y="1825625"/>
            <a:ext cx="10515600" cy="159385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400" dirty="0"/>
              <a:t>By running </a:t>
            </a:r>
            <a:r>
              <a:rPr lang="en-US" sz="2400" b="1" dirty="0"/>
              <a:t>PageRank</a:t>
            </a:r>
            <a:r>
              <a:rPr lang="en-US" sz="2400" dirty="0"/>
              <a:t> and </a:t>
            </a:r>
            <a:r>
              <a:rPr lang="en-US" sz="2400" b="1" dirty="0"/>
              <a:t>Eigenvector Centrality</a:t>
            </a:r>
            <a:r>
              <a:rPr lang="en-US" sz="2400" dirty="0"/>
              <a:t>, we discovered that the node with the highest value is </a:t>
            </a:r>
            <a:r>
              <a:rPr lang="en-US" sz="2400" b="1" dirty="0"/>
              <a:t>ACCELONIC </a:t>
            </a:r>
            <a:r>
              <a:rPr lang="en-US" sz="2400" b="1" dirty="0" smtClean="0"/>
              <a:t>LTD. </a:t>
            </a:r>
            <a:r>
              <a:rPr lang="en-US" sz="2400" dirty="0" smtClean="0"/>
              <a:t>which is an offshore located in Hong-Kong. We could use this entity to locate the </a:t>
            </a:r>
            <a:r>
              <a:rPr lang="en-US" sz="2400" b="1" dirty="0" smtClean="0"/>
              <a:t>similar nodes </a:t>
            </a:r>
            <a:r>
              <a:rPr lang="en-US" sz="2400" dirty="0" smtClean="0"/>
              <a:t>using the graph embeddings database</a:t>
            </a:r>
            <a:endParaRPr sz="2400" dirty="0"/>
          </a:p>
        </p:txBody>
      </p:sp>
      <p:sp>
        <p:nvSpPr>
          <p:cNvPr id="163" name="Google Shape;16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Analytics: TSP </a:t>
            </a:r>
            <a:endParaRPr dirty="0"/>
          </a:p>
        </p:txBody>
      </p:sp>
      <p:sp>
        <p:nvSpPr>
          <p:cNvPr id="170" name="Google Shape;170;p19"/>
          <p:cNvSpPr txBox="1">
            <a:spLocks noGrp="1"/>
          </p:cNvSpPr>
          <p:nvPr>
            <p:ph type="body" idx="1"/>
          </p:nvPr>
        </p:nvSpPr>
        <p:spPr>
          <a:xfrm>
            <a:off x="838199" y="1825625"/>
            <a:ext cx="5481637"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ct val="100000"/>
              <a:buChar char="•"/>
            </a:pPr>
            <a:r>
              <a:rPr lang="en-US" dirty="0" smtClean="0"/>
              <a:t>Given the enormous dataset size, we decided to </a:t>
            </a:r>
            <a:r>
              <a:rPr lang="en-US" b="1" dirty="0" smtClean="0"/>
              <a:t>explore </a:t>
            </a:r>
            <a:r>
              <a:rPr lang="en-US" b="1" dirty="0"/>
              <a:t>methods to </a:t>
            </a:r>
            <a:r>
              <a:rPr lang="en-US" b="1" dirty="0" smtClean="0"/>
              <a:t>load </a:t>
            </a:r>
            <a:r>
              <a:rPr lang="en-US" b="1" dirty="0"/>
              <a:t>subsets of the dataset</a:t>
            </a:r>
            <a:r>
              <a:rPr lang="en-US" dirty="0"/>
              <a:t>, </a:t>
            </a:r>
            <a:r>
              <a:rPr lang="en-US" b="1" dirty="0"/>
              <a:t>without losing </a:t>
            </a:r>
            <a:r>
              <a:rPr lang="en-US" b="1" dirty="0" smtClean="0"/>
              <a:t>information </a:t>
            </a:r>
            <a:r>
              <a:rPr lang="en-US" dirty="0" smtClean="0"/>
              <a:t>about the graph:</a:t>
            </a:r>
            <a:endParaRPr dirty="0"/>
          </a:p>
          <a:p>
            <a:pPr marL="1143000" lvl="2" indent="-228600" algn="just" rtl="0">
              <a:lnSpc>
                <a:spcPct val="90000"/>
              </a:lnSpc>
              <a:spcBef>
                <a:spcPts val="500"/>
              </a:spcBef>
              <a:spcAft>
                <a:spcPts val="0"/>
              </a:spcAft>
              <a:buClr>
                <a:schemeClr val="dk1"/>
              </a:buClr>
              <a:buSzPct val="100000"/>
              <a:buChar char="•"/>
            </a:pPr>
            <a:r>
              <a:rPr lang="en-US" b="1" dirty="0"/>
              <a:t>Simple </a:t>
            </a:r>
            <a:r>
              <a:rPr lang="en-US" b="1" dirty="0" smtClean="0"/>
              <a:t>Subset </a:t>
            </a:r>
            <a:r>
              <a:rPr lang="en-US" b="1" dirty="0"/>
              <a:t>C</a:t>
            </a:r>
            <a:r>
              <a:rPr lang="en-US" b="1" dirty="0" smtClean="0"/>
              <a:t>hunking</a:t>
            </a:r>
            <a:r>
              <a:rPr lang="en-US" dirty="0"/>
              <a:t>: </a:t>
            </a:r>
            <a:r>
              <a:rPr lang="en-US" dirty="0" smtClean="0"/>
              <a:t>Selects </a:t>
            </a:r>
            <a:r>
              <a:rPr lang="en-US" b="1" dirty="0"/>
              <a:t>N sequential edges </a:t>
            </a:r>
            <a:r>
              <a:rPr lang="en-US" dirty="0" smtClean="0"/>
              <a:t>and builds </a:t>
            </a:r>
            <a:r>
              <a:rPr lang="en-US" dirty="0"/>
              <a:t>the graph by searching for the corresponding nodes.</a:t>
            </a:r>
            <a:endParaRPr dirty="0"/>
          </a:p>
          <a:p>
            <a:pPr marL="1143000" lvl="2" indent="-228600" algn="just" rtl="0">
              <a:lnSpc>
                <a:spcPct val="90000"/>
              </a:lnSpc>
              <a:spcBef>
                <a:spcPts val="500"/>
              </a:spcBef>
              <a:spcAft>
                <a:spcPts val="0"/>
              </a:spcAft>
              <a:buClr>
                <a:schemeClr val="dk1"/>
              </a:buClr>
              <a:buSzPct val="100000"/>
              <a:buChar char="•"/>
            </a:pPr>
            <a:r>
              <a:rPr lang="en-US" b="1" dirty="0"/>
              <a:t>Sampling:</a:t>
            </a:r>
            <a:r>
              <a:rPr lang="en-US" dirty="0"/>
              <a:t> </a:t>
            </a:r>
            <a:r>
              <a:rPr lang="en-US" dirty="0" smtClean="0"/>
              <a:t>Selects </a:t>
            </a:r>
            <a:r>
              <a:rPr lang="en-US" b="1" dirty="0" smtClean="0"/>
              <a:t>N random edges </a:t>
            </a:r>
            <a:r>
              <a:rPr lang="en-US" dirty="0" smtClean="0"/>
              <a:t>and  builds </a:t>
            </a:r>
            <a:r>
              <a:rPr lang="en-US" dirty="0"/>
              <a:t>the corresponding graph by locating the </a:t>
            </a:r>
            <a:r>
              <a:rPr lang="en-US" dirty="0" smtClean="0"/>
              <a:t>appropriate nodes. </a:t>
            </a:r>
          </a:p>
          <a:p>
            <a:pPr marL="1143000" lvl="2" indent="-228600" algn="just" rtl="0">
              <a:lnSpc>
                <a:spcPct val="90000"/>
              </a:lnSpc>
              <a:spcBef>
                <a:spcPts val="500"/>
              </a:spcBef>
              <a:spcAft>
                <a:spcPts val="0"/>
              </a:spcAft>
              <a:buClr>
                <a:schemeClr val="dk1"/>
              </a:buClr>
              <a:buSzPct val="100000"/>
              <a:buChar char="•"/>
            </a:pPr>
            <a:r>
              <a:rPr lang="en-US" b="1" dirty="0" smtClean="0"/>
              <a:t>Reconstruction</a:t>
            </a:r>
            <a:r>
              <a:rPr lang="en-US" b="1" dirty="0"/>
              <a:t>: </a:t>
            </a:r>
            <a:r>
              <a:rPr lang="en-US" dirty="0" smtClean="0"/>
              <a:t>BFS-like </a:t>
            </a:r>
            <a:r>
              <a:rPr lang="en-US" dirty="0"/>
              <a:t>approach that begins from a number of source nodes and </a:t>
            </a:r>
            <a:r>
              <a:rPr lang="en-US" dirty="0" smtClean="0"/>
              <a:t>recreates </a:t>
            </a:r>
            <a:r>
              <a:rPr lang="en-US" dirty="0"/>
              <a:t>their direct network by visiting the </a:t>
            </a:r>
            <a:r>
              <a:rPr lang="en-US" dirty="0" smtClean="0"/>
              <a:t>neighbors.</a:t>
            </a:r>
            <a:endParaRPr dirty="0"/>
          </a:p>
          <a:p>
            <a:pPr marL="228600" lvl="0" indent="-228600" algn="just" rtl="0">
              <a:lnSpc>
                <a:spcPct val="90000"/>
              </a:lnSpc>
              <a:spcBef>
                <a:spcPts val="1000"/>
              </a:spcBef>
              <a:spcAft>
                <a:spcPts val="0"/>
              </a:spcAft>
              <a:buClr>
                <a:schemeClr val="dk1"/>
              </a:buClr>
              <a:buSzPct val="100000"/>
              <a:buChar char="•"/>
            </a:pPr>
            <a:r>
              <a:rPr lang="en-US" b="1" dirty="0"/>
              <a:t>S</a:t>
            </a:r>
            <a:r>
              <a:rPr lang="en-US" b="1" dirty="0" smtClean="0"/>
              <a:t>ampling</a:t>
            </a:r>
            <a:r>
              <a:rPr lang="en-US" dirty="0" smtClean="0"/>
              <a:t> </a:t>
            </a:r>
            <a:r>
              <a:rPr lang="en-US" b="1" dirty="0"/>
              <a:t>method</a:t>
            </a:r>
            <a:r>
              <a:rPr lang="en-US" dirty="0"/>
              <a:t> gave the best </a:t>
            </a:r>
            <a:r>
              <a:rPr lang="en-US" dirty="0" smtClean="0"/>
              <a:t>results</a:t>
            </a:r>
            <a:r>
              <a:rPr lang="en-US" dirty="0"/>
              <a:t>, thus we decided to use </a:t>
            </a:r>
            <a:r>
              <a:rPr lang="en-US" dirty="0" smtClean="0"/>
              <a:t>it to </a:t>
            </a:r>
            <a:r>
              <a:rPr lang="en-US" dirty="0"/>
              <a:t>exploit the features of TSP. </a:t>
            </a:r>
            <a:endParaRPr dirty="0"/>
          </a:p>
          <a:p>
            <a:pPr marL="228600" lvl="0" indent="-228600" algn="just" rtl="0">
              <a:lnSpc>
                <a:spcPct val="90000"/>
              </a:lnSpc>
              <a:spcBef>
                <a:spcPts val="1000"/>
              </a:spcBef>
              <a:spcAft>
                <a:spcPts val="0"/>
              </a:spcAft>
              <a:buClr>
                <a:schemeClr val="dk1"/>
              </a:buClr>
              <a:buSzPct val="100000"/>
              <a:buChar char="•"/>
            </a:pPr>
            <a:r>
              <a:rPr lang="en-US" dirty="0" smtClean="0"/>
              <a:t>We </a:t>
            </a:r>
            <a:r>
              <a:rPr lang="en-US" dirty="0"/>
              <a:t>decided to use a simple </a:t>
            </a:r>
            <a:r>
              <a:rPr lang="en-US" dirty="0" smtClean="0"/>
              <a:t>schema, </a:t>
            </a:r>
            <a:r>
              <a:rPr lang="en-US" b="1" dirty="0"/>
              <a:t>containing only nodes and </a:t>
            </a:r>
            <a:r>
              <a:rPr lang="en-US" b="1" dirty="0" smtClean="0"/>
              <a:t>edges</a:t>
            </a:r>
            <a:r>
              <a:rPr lang="en-US" dirty="0" smtClean="0"/>
              <a:t>.</a:t>
            </a:r>
            <a:endParaRPr dirty="0"/>
          </a:p>
        </p:txBody>
      </p:sp>
      <p:sp>
        <p:nvSpPr>
          <p:cNvPr id="171" name="Google Shape;1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72" name="Google Shape;172;p19"/>
          <p:cNvPicPr preferRelativeResize="0"/>
          <p:nvPr/>
        </p:nvPicPr>
        <p:blipFill rotWithShape="1">
          <a:blip r:embed="rId3">
            <a:alphaModFix/>
          </a:blip>
          <a:srcRect/>
          <a:stretch/>
        </p:blipFill>
        <p:spPr>
          <a:xfrm>
            <a:off x="7860351" y="528817"/>
            <a:ext cx="3741099" cy="5780966"/>
          </a:xfrm>
          <a:prstGeom prst="rect">
            <a:avLst/>
          </a:prstGeom>
          <a:noFill/>
          <a:ln w="9525" cap="flat" cmpd="sng">
            <a:solidFill>
              <a:schemeClr val="dk1"/>
            </a:solidFill>
            <a:prstDash val="solid"/>
            <a:round/>
            <a:headEnd type="none" w="sm" len="sm"/>
            <a:tailEnd type="none" w="sm" len="sm"/>
          </a:ln>
        </p:spPr>
      </p:pic>
      <p:cxnSp>
        <p:nvCxnSpPr>
          <p:cNvPr id="173" name="Google Shape;173;p19"/>
          <p:cNvCxnSpPr>
            <a:stCxn id="174" idx="3"/>
            <a:endCxn id="172" idx="1"/>
          </p:cNvCxnSpPr>
          <p:nvPr/>
        </p:nvCxnSpPr>
        <p:spPr>
          <a:xfrm flipV="1">
            <a:off x="6319836" y="3419300"/>
            <a:ext cx="1540515" cy="2309987"/>
          </a:xfrm>
          <a:prstGeom prst="straightConnector1">
            <a:avLst/>
          </a:prstGeom>
          <a:noFill/>
          <a:ln w="9525" cap="flat" cmpd="sng">
            <a:solidFill>
              <a:schemeClr val="dk1"/>
            </a:solidFill>
            <a:prstDash val="solid"/>
            <a:miter lim="800000"/>
            <a:headEnd type="none" w="sm" len="sm"/>
            <a:tailEnd type="triangle" w="med" len="med"/>
          </a:ln>
        </p:spPr>
      </p:cxnSp>
      <p:sp>
        <p:nvSpPr>
          <p:cNvPr id="174" name="Google Shape;174;p19"/>
          <p:cNvSpPr/>
          <p:nvPr/>
        </p:nvSpPr>
        <p:spPr>
          <a:xfrm>
            <a:off x="902133" y="5381625"/>
            <a:ext cx="5417703" cy="695324"/>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cxnSp>
        <p:nvCxnSpPr>
          <p:cNvPr id="7" name="Straight Arrow Connector 6"/>
          <p:cNvCxnSpPr>
            <a:endCxn id="183" idx="3"/>
          </p:cNvCxnSpPr>
          <p:nvPr/>
        </p:nvCxnSpPr>
        <p:spPr>
          <a:xfrm flipH="1">
            <a:off x="5955631" y="3176588"/>
            <a:ext cx="507082" cy="2266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endCxn id="182" idx="1"/>
          </p:cNvCxnSpPr>
          <p:nvPr/>
        </p:nvCxnSpPr>
        <p:spPr>
          <a:xfrm flipV="1">
            <a:off x="4752975" y="1981497"/>
            <a:ext cx="2597059" cy="609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184" idx="0"/>
          </p:cNvCxnSpPr>
          <p:nvPr/>
        </p:nvCxnSpPr>
        <p:spPr>
          <a:xfrm>
            <a:off x="4752975" y="2590800"/>
            <a:ext cx="4411134" cy="1522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Google Shape;17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TSP </a:t>
            </a:r>
            <a:r>
              <a:rPr lang="en-US" dirty="0" smtClean="0"/>
              <a:t>Subgraph </a:t>
            </a:r>
            <a:r>
              <a:rPr lang="en-US" dirty="0"/>
              <a:t>V</a:t>
            </a:r>
            <a:r>
              <a:rPr lang="en-US" dirty="0" smtClean="0"/>
              <a:t>isualization </a:t>
            </a:r>
            <a:endParaRPr dirty="0"/>
          </a:p>
        </p:txBody>
      </p:sp>
      <p:sp>
        <p:nvSpPr>
          <p:cNvPr id="180" name="Google Shape;180;p20"/>
          <p:cNvSpPr txBox="1">
            <a:spLocks noGrp="1"/>
          </p:cNvSpPr>
          <p:nvPr>
            <p:ph type="body" idx="1"/>
          </p:nvPr>
        </p:nvSpPr>
        <p:spPr>
          <a:xfrm>
            <a:off x="838200" y="1825625"/>
            <a:ext cx="5606143" cy="235575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1600" dirty="0"/>
              <a:t>We visualized a </a:t>
            </a:r>
            <a:r>
              <a:rPr lang="en-US" sz="1600" dirty="0" smtClean="0"/>
              <a:t>sampled </a:t>
            </a:r>
            <a:r>
              <a:rPr lang="en-US" sz="1600" dirty="0"/>
              <a:t>subset of </a:t>
            </a:r>
            <a:r>
              <a:rPr lang="en-US" sz="1600" b="1" dirty="0"/>
              <a:t>4000 </a:t>
            </a:r>
            <a:r>
              <a:rPr lang="en-US" sz="1600" b="1" dirty="0" smtClean="0"/>
              <a:t>edges</a:t>
            </a:r>
            <a:r>
              <a:rPr lang="en-US" sz="1600" dirty="0" smtClean="0"/>
              <a:t>. </a:t>
            </a:r>
            <a:endParaRPr sz="1600" dirty="0"/>
          </a:p>
          <a:p>
            <a:pPr marL="228600" lvl="0" indent="-228600" algn="just" rtl="0">
              <a:lnSpc>
                <a:spcPct val="90000"/>
              </a:lnSpc>
              <a:spcBef>
                <a:spcPts val="1000"/>
              </a:spcBef>
              <a:spcAft>
                <a:spcPts val="0"/>
              </a:spcAft>
              <a:buClr>
                <a:schemeClr val="dk1"/>
              </a:buClr>
              <a:buSzPct val="100000"/>
              <a:buChar char="•"/>
            </a:pPr>
            <a:r>
              <a:rPr lang="en-US" sz="1600" dirty="0"/>
              <a:t>By using </a:t>
            </a:r>
            <a:r>
              <a:rPr lang="en-US" sz="1600" b="1" dirty="0" smtClean="0"/>
              <a:t>reconstruction</a:t>
            </a:r>
            <a:r>
              <a:rPr lang="en-US" sz="1600" dirty="0" smtClean="0"/>
              <a:t> </a:t>
            </a:r>
            <a:r>
              <a:rPr lang="en-US" sz="1600" dirty="0"/>
              <a:t>and </a:t>
            </a:r>
            <a:r>
              <a:rPr lang="en-US" sz="1600" b="1" dirty="0" smtClean="0"/>
              <a:t>sampling</a:t>
            </a:r>
            <a:r>
              <a:rPr lang="en-US" sz="1600" dirty="0" smtClean="0"/>
              <a:t>, </a:t>
            </a:r>
            <a:r>
              <a:rPr lang="en-US" sz="1600" dirty="0"/>
              <a:t>we discovered that the graph consists of several </a:t>
            </a:r>
            <a:r>
              <a:rPr lang="en-US" sz="1600" b="1" u="sng" dirty="0"/>
              <a:t>smaller networks </a:t>
            </a:r>
            <a:r>
              <a:rPr lang="en-US" sz="1600" dirty="0"/>
              <a:t>of nodes </a:t>
            </a:r>
            <a:r>
              <a:rPr lang="en-US" sz="1600" dirty="0" smtClean="0"/>
              <a:t>and their neighbors.</a:t>
            </a:r>
            <a:endParaRPr sz="1600" dirty="0"/>
          </a:p>
          <a:p>
            <a:pPr marL="228600" lvl="0" indent="-228600" algn="just" rtl="0">
              <a:lnSpc>
                <a:spcPct val="90000"/>
              </a:lnSpc>
              <a:spcBef>
                <a:spcPts val="1000"/>
              </a:spcBef>
              <a:spcAft>
                <a:spcPts val="0"/>
              </a:spcAft>
              <a:buClr>
                <a:schemeClr val="dk1"/>
              </a:buClr>
              <a:buSzPct val="100000"/>
              <a:buChar char="•"/>
            </a:pPr>
            <a:r>
              <a:rPr lang="en-US" sz="1600" dirty="0" smtClean="0"/>
              <a:t>We used </a:t>
            </a:r>
            <a:r>
              <a:rPr lang="en-US" sz="1600" dirty="0"/>
              <a:t>the TSP </a:t>
            </a:r>
            <a:r>
              <a:rPr lang="en-US" sz="1600" dirty="0" smtClean="0"/>
              <a:t>previewer </a:t>
            </a:r>
            <a:r>
              <a:rPr lang="en-US" sz="1600" dirty="0"/>
              <a:t>and</a:t>
            </a:r>
            <a:r>
              <a:rPr lang="en-US" sz="1600" b="1" dirty="0"/>
              <a:t> visualized</a:t>
            </a:r>
            <a:r>
              <a:rPr lang="en-US" sz="1600" dirty="0"/>
              <a:t> </a:t>
            </a:r>
            <a:r>
              <a:rPr lang="en-US" sz="1600" dirty="0" smtClean="0"/>
              <a:t>the </a:t>
            </a:r>
            <a:r>
              <a:rPr lang="en-US" sz="1600" dirty="0"/>
              <a:t>subgraph</a:t>
            </a:r>
            <a:r>
              <a:rPr lang="en-US" sz="1600" dirty="0" smtClean="0"/>
              <a:t>.</a:t>
            </a:r>
          </a:p>
          <a:p>
            <a:pPr marL="685800" lvl="1" indent="-228600" algn="just">
              <a:spcBef>
                <a:spcPts val="1000"/>
              </a:spcBef>
              <a:buSzPct val="100000"/>
            </a:pPr>
            <a:r>
              <a:rPr lang="en-US" sz="1600" dirty="0" smtClean="0"/>
              <a:t>We also tried to use the reconstruction method for visualization by selecting a number of random source nodes, but the results were the same.</a:t>
            </a:r>
            <a:endParaRPr sz="1600" dirty="0"/>
          </a:p>
        </p:txBody>
      </p:sp>
      <p:sp>
        <p:nvSpPr>
          <p:cNvPr id="181" name="Google Shape;18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82" name="Google Shape;182;p20"/>
          <p:cNvPicPr preferRelativeResize="0"/>
          <p:nvPr/>
        </p:nvPicPr>
        <p:blipFill rotWithShape="1">
          <a:blip r:embed="rId3">
            <a:alphaModFix/>
          </a:blip>
          <a:srcRect/>
          <a:stretch/>
        </p:blipFill>
        <p:spPr>
          <a:xfrm>
            <a:off x="7350034" y="107346"/>
            <a:ext cx="4711895" cy="3748302"/>
          </a:xfrm>
          <a:prstGeom prst="rect">
            <a:avLst/>
          </a:prstGeom>
          <a:noFill/>
          <a:ln w="9525" cap="flat" cmpd="sng">
            <a:solidFill>
              <a:schemeClr val="dk1"/>
            </a:solidFill>
            <a:prstDash val="solid"/>
            <a:round/>
            <a:headEnd type="none" w="sm" len="sm"/>
            <a:tailEnd type="none" w="sm" len="sm"/>
          </a:ln>
        </p:spPr>
      </p:pic>
      <p:pic>
        <p:nvPicPr>
          <p:cNvPr id="183" name="Google Shape;183;p20"/>
          <p:cNvPicPr preferRelativeResize="0"/>
          <p:nvPr/>
        </p:nvPicPr>
        <p:blipFill rotWithShape="1">
          <a:blip r:embed="rId4">
            <a:alphaModFix/>
          </a:blip>
          <a:srcRect/>
          <a:stretch/>
        </p:blipFill>
        <p:spPr>
          <a:xfrm>
            <a:off x="748932" y="4293326"/>
            <a:ext cx="5206699" cy="2299063"/>
          </a:xfrm>
          <a:prstGeom prst="rect">
            <a:avLst/>
          </a:prstGeom>
          <a:noFill/>
          <a:ln w="9525" cap="flat" cmpd="sng">
            <a:solidFill>
              <a:schemeClr val="dk1"/>
            </a:solidFill>
            <a:prstDash val="solid"/>
            <a:round/>
            <a:headEnd type="none" w="sm" len="sm"/>
            <a:tailEnd type="none" w="sm" len="sm"/>
          </a:ln>
        </p:spPr>
      </p:pic>
      <p:pic>
        <p:nvPicPr>
          <p:cNvPr id="184" name="Google Shape;184;p20"/>
          <p:cNvPicPr preferRelativeResize="0"/>
          <p:nvPr/>
        </p:nvPicPr>
        <p:blipFill rotWithShape="1">
          <a:blip r:embed="rId5">
            <a:alphaModFix/>
          </a:blip>
          <a:srcRect/>
          <a:stretch/>
        </p:blipFill>
        <p:spPr>
          <a:xfrm>
            <a:off x="6609354" y="4113427"/>
            <a:ext cx="5109509" cy="2386678"/>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3072</Words>
  <Application>Microsoft Office PowerPoint</Application>
  <PresentationFormat>Widescreen</PresentationFormat>
  <Paragraphs>197</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Panama Papers Analysis through Graph Analytics and Embeddings </vt:lpstr>
      <vt:lpstr>Contents</vt:lpstr>
      <vt:lpstr>What are the Panama Papers?</vt:lpstr>
      <vt:lpstr>Approach</vt:lpstr>
      <vt:lpstr>Approach</vt:lpstr>
      <vt:lpstr>Work Outline</vt:lpstr>
      <vt:lpstr>An early example</vt:lpstr>
      <vt:lpstr>Graph Analytics: TSP </vt:lpstr>
      <vt:lpstr>TSP Subgraph Visualization </vt:lpstr>
      <vt:lpstr>TSP Graph Analytics</vt:lpstr>
      <vt:lpstr>Graph Analytics: NetworkX</vt:lpstr>
      <vt:lpstr>NetworkX Results</vt:lpstr>
      <vt:lpstr>Graph Embeddings (General) </vt:lpstr>
      <vt:lpstr>Graph Embeddings (RDFsim tuned for FD) </vt:lpstr>
      <vt:lpstr>Graph Embeddings (Examples)</vt:lpstr>
      <vt:lpstr>Examples (using RDFsim)</vt:lpstr>
      <vt:lpstr>Understanding the results</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Panama Papers Analysis through Graph Analytics and Embeddings</dc:title>
  <dc:creator>Manos Chatzakis</dc:creator>
  <cp:lastModifiedBy>Manos Chatzakis</cp:lastModifiedBy>
  <cp:revision>86</cp:revision>
  <dcterms:modified xsi:type="dcterms:W3CDTF">2022-01-07T16:25:59Z</dcterms:modified>
</cp:coreProperties>
</file>