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859" r:id="rId5"/>
  </p:sldMasterIdLst>
  <p:notesMasterIdLst>
    <p:notesMasterId r:id="rId16"/>
  </p:notesMasterIdLst>
  <p:handoutMasterIdLst>
    <p:handoutMasterId r:id="rId17"/>
  </p:handoutMasterIdLst>
  <p:sldIdLst>
    <p:sldId id="624" r:id="rId6"/>
    <p:sldId id="666" r:id="rId7"/>
    <p:sldId id="667" r:id="rId8"/>
    <p:sldId id="686" r:id="rId9"/>
    <p:sldId id="688" r:id="rId10"/>
    <p:sldId id="685" r:id="rId11"/>
    <p:sldId id="670" r:id="rId12"/>
    <p:sldId id="689" r:id="rId13"/>
    <p:sldId id="671" r:id="rId14"/>
    <p:sldId id="691" r:id="rId15"/>
  </p:sldIdLst>
  <p:sldSz cx="12122150" cy="6859588"/>
  <p:notesSz cx="6858000" cy="9926638"/>
  <p:defaultTextStyle>
    <a:defPPr>
      <a:defRPr lang="fr-FR"/>
    </a:defPPr>
    <a:lvl1pPr marL="0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561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121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19684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6242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2803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39359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5922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2482" algn="l" defTabSz="1213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VERTURE INTERNES/EXTERNES" id="{1B231908-066B-40E4-B387-4BC5D35255C9}">
          <p14:sldIdLst>
            <p14:sldId id="624"/>
          </p14:sldIdLst>
        </p14:section>
        <p14:section name="AGENDA - SOMMAIRE : 2 SLIDES AU CHOIX" id="{EEE59002-1EAE-49AC-8007-33295F802521}">
          <p14:sldIdLst>
            <p14:sldId id="666"/>
          </p14:sldIdLst>
        </p14:section>
        <p14:section name="INTERCALAIRES : 3 SLIDES AU CHOIX" id="{9C4A2537-BED0-4BDF-A5B0-40F8A9036FA1}">
          <p14:sldIdLst>
            <p14:sldId id="667"/>
            <p14:sldId id="686"/>
            <p14:sldId id="688"/>
            <p14:sldId id="685"/>
            <p14:sldId id="670"/>
            <p14:sldId id="689"/>
            <p14:sldId id="671"/>
            <p14:sldId id="691"/>
          </p14:sldIdLst>
        </p14:section>
        <p14:section name="SLIDES DE CITATION" id="{5C805DE1-D28B-49B9-B99D-634353A75C80}">
          <p14:sldIdLst/>
        </p14:section>
        <p14:section name="SLIDES DE CONTENUS" id="{FAAB34FD-9037-4AAB-B5CD-716ACDD56D39}">
          <p14:sldIdLst/>
        </p14:section>
        <p14:section name="SLIDES DE TEXTES" id="{E96F3287-A8BD-6547-B06C-3ACCB257905D}">
          <p14:sldIdLst/>
        </p14:section>
        <p14:section name="INFOGRAPHIES" id="{6891B822-07B6-484A-940B-E7581DC199DB}">
          <p14:sldIdLst/>
        </p14:section>
        <p14:section name="SLIDES PROJET" id="{50D14D6A-C3E5-4D2B-B105-619633B0FA22}">
          <p14:sldIdLst/>
        </p14:section>
        <p14:section name="CONCLUSION SLIDES" id="{F6BF7790-2F0E-4E55-8B7E-68887AF9D897}">
          <p14:sldIdLst/>
        </p14:section>
        <p14:section name="COMPARAISON" id="{61D2C9FA-8DE0-4FE3-9393-D16C301C9DA7}">
          <p14:sldIdLst/>
        </p14:section>
        <p14:section name="DEVICES" id="{EBACBC01-E532-44A3-92F8-6AA4B93AF397}">
          <p14:sldIdLst/>
        </p14:section>
        <p14:section name="CHRONOLOGIE" id="{DCE6D092-4B41-4558-912A-0AC92A788EE9}">
          <p14:sldIdLst/>
        </p14:section>
        <p14:section name="PRESENTATION EQUIPE" id="{831BE919-F043-43CA-8F2A-53BF48E338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299" userDrawn="1">
          <p15:clr>
            <a:srgbClr val="A4A3A4"/>
          </p15:clr>
        </p15:guide>
        <p15:guide id="2" orient="horz" pos="664" userDrawn="1">
          <p15:clr>
            <a:srgbClr val="A4A3A4"/>
          </p15:clr>
        </p15:guide>
        <p15:guide id="3" orient="horz" pos="1798" userDrawn="1">
          <p15:clr>
            <a:srgbClr val="A4A3A4"/>
          </p15:clr>
        </p15:guide>
        <p15:guide id="4" pos="5360" userDrawn="1">
          <p15:clr>
            <a:srgbClr val="A4A3A4"/>
          </p15:clr>
        </p15:guide>
        <p15:guide id="5" pos="280">
          <p15:clr>
            <a:srgbClr val="A4A3A4"/>
          </p15:clr>
        </p15:guide>
        <p15:guide id="6" pos="7265" userDrawn="1">
          <p15:clr>
            <a:srgbClr val="A4A3A4"/>
          </p15:clr>
        </p15:guide>
        <p15:guide id="7" pos="4771" userDrawn="1">
          <p15:clr>
            <a:srgbClr val="A4A3A4"/>
          </p15:clr>
        </p15:guide>
        <p15:guide id="8" pos="1187" userDrawn="1">
          <p15:clr>
            <a:srgbClr val="A4A3A4"/>
          </p15:clr>
        </p15:guide>
        <p15:guide id="9" pos="3818" userDrawn="1">
          <p15:clr>
            <a:srgbClr val="A4A3A4"/>
          </p15:clr>
        </p15:guide>
        <p15:guide id="10" pos="4907" userDrawn="1">
          <p15:clr>
            <a:srgbClr val="A4A3A4"/>
          </p15:clr>
        </p15:guide>
        <p15:guide id="11" pos="2276" userDrawn="1">
          <p15:clr>
            <a:srgbClr val="A4A3A4"/>
          </p15:clr>
        </p15:guide>
        <p15:guide id="12" pos="1731" userDrawn="1">
          <p15:clr>
            <a:srgbClr val="A4A3A4"/>
          </p15:clr>
        </p15:guide>
        <p15:guide id="13" pos="5950" userDrawn="1">
          <p15:clr>
            <a:srgbClr val="A4A3A4"/>
          </p15:clr>
        </p15:guide>
        <p15:guide id="14" pos="7356" userDrawn="1">
          <p15:clr>
            <a:srgbClr val="A4A3A4"/>
          </p15:clr>
        </p15:guide>
        <p15:guide id="15" pos="371" userDrawn="1">
          <p15:clr>
            <a:srgbClr val="A4A3A4"/>
          </p15:clr>
        </p15:guide>
        <p15:guide id="16" pos="2956" userDrawn="1">
          <p15:clr>
            <a:srgbClr val="A4A3A4"/>
          </p15:clr>
        </p15:guide>
        <p15:guide id="17" pos="3546" userDrawn="1">
          <p15:clr>
            <a:srgbClr val="A4A3A4"/>
          </p15:clr>
        </p15:guide>
        <p15:guide id="18" pos="6721" userDrawn="1">
          <p15:clr>
            <a:srgbClr val="A4A3A4"/>
          </p15:clr>
        </p15:guide>
        <p15:guide id="19" orient="horz" pos="2206" userDrawn="1">
          <p15:clr>
            <a:srgbClr val="A4A3A4"/>
          </p15:clr>
        </p15:guide>
        <p15:guide id="20" orient="horz" pos="2750" userDrawn="1">
          <p15:clr>
            <a:srgbClr val="A4A3A4"/>
          </p15:clr>
        </p15:guide>
        <p15:guide id="21" orient="horz" pos="3113" userDrawn="1">
          <p15:clr>
            <a:srgbClr val="A4A3A4"/>
          </p15:clr>
        </p15:guide>
        <p15:guide id="22" orient="horz" pos="3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YAO" initials="JY" lastIdx="2" clrIdx="0">
    <p:extLst>
      <p:ext uri="{19B8F6BF-5375-455C-9EA6-DF929625EA0E}">
        <p15:presenceInfo xmlns:p15="http://schemas.microsoft.com/office/powerpoint/2012/main" userId="Jin Y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A0D"/>
    <a:srgbClr val="ED6B06"/>
    <a:srgbClr val="FF5050"/>
    <a:srgbClr val="FF0000"/>
    <a:srgbClr val="B1A8A2"/>
    <a:srgbClr val="17998B"/>
    <a:srgbClr val="008BAC"/>
    <a:srgbClr val="7C7EAA"/>
    <a:srgbClr val="FFFF66"/>
    <a:srgbClr val="009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3" autoAdjust="0"/>
    <p:restoredTop sz="95181" autoAdjust="0"/>
  </p:normalViewPr>
  <p:slideViewPr>
    <p:cSldViewPr>
      <p:cViewPr>
        <p:scale>
          <a:sx n="103" d="100"/>
          <a:sy n="103" d="100"/>
        </p:scale>
        <p:origin x="132" y="168"/>
      </p:cViewPr>
      <p:guideLst>
        <p:guide orient="horz" pos="1299"/>
        <p:guide orient="horz" pos="664"/>
        <p:guide orient="horz" pos="1798"/>
        <p:guide pos="5360"/>
        <p:guide pos="280"/>
        <p:guide pos="7265"/>
        <p:guide pos="4771"/>
        <p:guide pos="1187"/>
        <p:guide pos="3818"/>
        <p:guide pos="4907"/>
        <p:guide pos="2276"/>
        <p:guide pos="1731"/>
        <p:guide pos="5950"/>
        <p:guide pos="7356"/>
        <p:guide pos="371"/>
        <p:guide pos="2956"/>
        <p:guide pos="3546"/>
        <p:guide pos="6721"/>
        <p:guide orient="horz" pos="2206"/>
        <p:guide orient="horz" pos="2750"/>
        <p:guide orient="horz" pos="3113"/>
        <p:guide orient="horz" pos="3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245" y="67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004" cy="495793"/>
          </a:xfrm>
          <a:prstGeom prst="rect">
            <a:avLst/>
          </a:prstGeom>
        </p:spPr>
        <p:txBody>
          <a:bodyPr vert="horz" lIns="88541" tIns="44271" rIns="88541" bIns="442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63" y="0"/>
            <a:ext cx="2972004" cy="495793"/>
          </a:xfrm>
          <a:prstGeom prst="rect">
            <a:avLst/>
          </a:prstGeom>
        </p:spPr>
        <p:txBody>
          <a:bodyPr vert="horz" lIns="88541" tIns="44271" rIns="88541" bIns="44271" rtlCol="0"/>
          <a:lstStyle>
            <a:lvl1pPr algn="r">
              <a:defRPr sz="1200"/>
            </a:lvl1pPr>
          </a:lstStyle>
          <a:p>
            <a:fld id="{EFCA8206-14FE-421C-905D-2ECB6981DF5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305"/>
            <a:ext cx="2972004" cy="495793"/>
          </a:xfrm>
          <a:prstGeom prst="rect">
            <a:avLst/>
          </a:prstGeom>
        </p:spPr>
        <p:txBody>
          <a:bodyPr vert="horz" lIns="88541" tIns="44271" rIns="88541" bIns="442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63" y="9429305"/>
            <a:ext cx="2972004" cy="495793"/>
          </a:xfrm>
          <a:prstGeom prst="rect">
            <a:avLst/>
          </a:prstGeom>
        </p:spPr>
        <p:txBody>
          <a:bodyPr vert="horz" lIns="88541" tIns="44271" rIns="88541" bIns="44271" rtlCol="0" anchor="b"/>
          <a:lstStyle>
            <a:lvl1pPr algn="r">
              <a:defRPr sz="1200"/>
            </a:lvl1pPr>
          </a:lstStyle>
          <a:p>
            <a:fld id="{BCF9315F-931E-40B5-A461-5BC42B780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9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4538"/>
            <a:ext cx="65786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08" tIns="47954" rIns="95908" bIns="4795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08" tIns="47954" rIns="95908" bIns="4795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6561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3121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19684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2624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32803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39359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4592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52482" algn="l" defTabSz="1213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7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750" y="768350"/>
            <a:ext cx="67818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8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1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74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66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00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E5A2068-7780-0F49-8823-B6E4AB02C9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2841" y="12915"/>
            <a:ext cx="12122150" cy="5083545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49A4F4-98E5-5247-BE2F-BD024F4DEB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86E270-8EC5-384D-94C5-0652B1F8CB0F}"/>
              </a:ext>
            </a:extLst>
          </p:cNvPr>
          <p:cNvSpPr txBox="1"/>
          <p:nvPr userDrawn="1"/>
        </p:nvSpPr>
        <p:spPr>
          <a:xfrm>
            <a:off x="11606981" y="-37903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FBDDAB0-3124-1E4C-AF6E-F53B71215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12841" y="0"/>
            <a:ext cx="12134991" cy="61660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6F8F9F-1D91-124A-B780-3652E3FBD346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65105-C56C-744E-B1AB-2696B95D1BBA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C47D422-75F7-E047-86E1-7C3597D824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6B097AC-F11F-2F4A-9E8E-3529F67AED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FBC95C0B-C65B-144E-A538-1AA43BF837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042F0E1-D673-EF46-B80C-EDF59EFB883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95BA415-325C-6243-8CC4-B073D4C8D9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5849B60-8682-6646-86ED-8A44E70CC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622"/>
          <a:stretch/>
        </p:blipFill>
        <p:spPr>
          <a:xfrm>
            <a:off x="-1" y="-674662"/>
            <a:ext cx="12109309" cy="70263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7234F5-E6FF-5943-9F95-673EF5A80840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671C3-8B81-7047-B78E-0E17D78522F3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0DD4762-B107-2245-BF67-9FEC24B87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D9C2C4DC-F954-B44B-8D5F-DC56F4A9BC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4F07A675-89C3-1545-9465-4DF09E461E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FD36538-B22B-724F-A8F1-7964CA38DCE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A0DB2E2-06F0-7249-95BC-E29D79837A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8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BB902A-28C8-B543-ADDA-C78F12F2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2"/>
          <a:stretch/>
        </p:blipFill>
        <p:spPr>
          <a:xfrm>
            <a:off x="-1" y="0"/>
            <a:ext cx="12122151" cy="5690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F8BEDA-28B4-F943-83AC-38F52544BE7E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3FBBD-791A-DC47-A12A-97F236BA31C0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8B1812D-2B04-E14D-B5E7-96767B9E2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FD4F049E-D0F7-2149-901A-64BC0AE709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A2D83883-9FC9-334E-A5EE-848B849A60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7930E6A-9031-A14C-B295-9582A70807B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5BD0D31-6D16-8046-92BA-555EEA4293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ChristineB\Seenk-D\BNPP\2015-05\fon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54" y="1"/>
            <a:ext cx="1212215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083545"/>
            <a:ext cx="12127105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F19F6E7-15A6-D249-9403-FA9C01D3EC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2285" y="332733"/>
            <a:ext cx="6171554" cy="410540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4099" defTabSz="1214780">
              <a:lnSpc>
                <a:spcPct val="120000"/>
              </a:lnSpc>
            </a:pPr>
            <a:r>
              <a:rPr lang="en-GB" sz="1600" b="1" u="sng">
                <a:solidFill>
                  <a:srgbClr val="000000"/>
                </a:solidFill>
              </a:rPr>
              <a:t>HOW TO INSERT A PICTURE ON A SLIDE WITH SEVERAL SHAPES?</a:t>
            </a:r>
          </a:p>
          <a:p>
            <a:pPr marL="234099" defTabSz="1214780">
              <a:lnSpc>
                <a:spcPct val="120000"/>
              </a:lnSpc>
            </a:pPr>
            <a:endParaRPr lang="en-GB" sz="1600" u="sng">
              <a:solidFill>
                <a:srgbClr val="000000"/>
              </a:solidFill>
            </a:endParaRP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>
                <a:solidFill>
                  <a:srgbClr val="000000"/>
                </a:solidFill>
              </a:rPr>
              <a:t>View </a:t>
            </a:r>
            <a:r>
              <a:rPr lang="en-GB" sz="1600">
                <a:solidFill>
                  <a:srgbClr val="000000"/>
                </a:solidFill>
                <a:sym typeface="Wingdings 3"/>
              </a:rPr>
              <a:t> Slide Master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Choose slide Title with picture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Insert your picture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Right click on picture, choose Send Backward</a:t>
            </a:r>
          </a:p>
          <a:p>
            <a:pPr marL="478742" indent="-244643" defTabSz="121478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629" algn="l"/>
              </a:tabLst>
              <a:defRPr/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Delete the slide with text</a:t>
            </a:r>
            <a:br>
              <a:rPr lang="en-GB" sz="1600">
                <a:solidFill>
                  <a:srgbClr val="000000"/>
                </a:solidFill>
                <a:sym typeface="Wingdings 3"/>
              </a:rPr>
            </a:br>
            <a:r>
              <a:rPr lang="en-GB" sz="1600">
                <a:solidFill>
                  <a:srgbClr val="000000"/>
                </a:solidFill>
                <a:sym typeface="Wingdings 3"/>
              </a:rPr>
              <a:t>(just to show right place and size for the picture)</a:t>
            </a: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>
              <a:solidFill>
                <a:srgbClr val="000000"/>
              </a:solidFill>
              <a:sym typeface="Wingdings 3"/>
            </a:endParaRP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To create many same slides with different pictures: </a:t>
            </a: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copy/paste this slide and change the picture</a:t>
            </a: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>
              <a:solidFill>
                <a:srgbClr val="000000"/>
              </a:solidFill>
              <a:sym typeface="Wingdings 3"/>
            </a:endParaRPr>
          </a:p>
          <a:p>
            <a:pPr marL="234099" defTabSz="121478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>
                <a:solidFill>
                  <a:srgbClr val="000000"/>
                </a:solidFill>
                <a:sym typeface="Wingdings 3"/>
              </a:rPr>
              <a:t>ATTENTION : do not insert the picture with Format Background</a:t>
            </a:r>
            <a:endParaRPr lang="en-GB" sz="1600">
              <a:solidFill>
                <a:srgbClr val="000000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1209" y="332733"/>
            <a:ext cx="3469071" cy="7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6824761" y="1896372"/>
            <a:ext cx="4805519" cy="41437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0733" y="3462202"/>
            <a:ext cx="2971276" cy="22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782" y="4785530"/>
            <a:ext cx="2100133" cy="124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62285" y="4621475"/>
            <a:ext cx="2353130" cy="41354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r>
              <a:rPr lang="en-GB" b="1">
                <a:solidFill>
                  <a:srgbClr val="D0DF00"/>
                </a:solidFill>
                <a:sym typeface="Wingdings 3"/>
              </a:rPr>
              <a:t></a:t>
            </a:r>
            <a:r>
              <a:rPr lang="en-GB" sz="1900">
                <a:solidFill>
                  <a:srgbClr val="FFFFFF"/>
                </a:solidFill>
                <a:sym typeface="Wingdings 3"/>
              </a:rPr>
              <a:t>   </a:t>
            </a:r>
            <a:r>
              <a:rPr lang="en-GB" sz="1900">
                <a:solidFill>
                  <a:srgbClr val="FFFFFF"/>
                </a:solidFill>
              </a:rPr>
              <a:t>NOT TO DO</a:t>
            </a:r>
            <a:r>
              <a:rPr lang="en-GB" b="1">
                <a:solidFill>
                  <a:srgbClr val="D0DF00"/>
                </a:solidFill>
                <a:sym typeface="Wingdings 3"/>
              </a:rPr>
              <a:t></a:t>
            </a:r>
            <a:endParaRPr lang="en-GB">
              <a:solidFill>
                <a:srgbClr val="D0D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67AEB2-23E5-764E-9DCB-CD20B0D93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5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291797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121CCDC-24E2-4A41-B0C8-DD3C5C197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51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4 columns with 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67AEB2-23E5-764E-9DCB-CD20B0D93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9569BCCF-4977-4346-AFD7-927EC5F7EC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90" y="827883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1057AC6F-5994-B849-8370-B22DF28B9B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9529" y="827883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A9744CAD-AC4F-1B4B-8BE2-6E7D422EE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7568" y="829960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90938FFD-F975-C045-9829-6299AB0D4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5608" y="829960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5089941-A11A-964C-A399-4FA841BA8E23}"/>
              </a:ext>
            </a:extLst>
          </p:cNvPr>
          <p:cNvCxnSpPr/>
          <p:nvPr userDrawn="1"/>
        </p:nvCxnSpPr>
        <p:spPr>
          <a:xfrm>
            <a:off x="3201703" y="827884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2C6993C-B192-0844-86A4-9BB58CCD40B5}"/>
              </a:ext>
            </a:extLst>
          </p:cNvPr>
          <p:cNvCxnSpPr/>
          <p:nvPr userDrawn="1"/>
        </p:nvCxnSpPr>
        <p:spPr>
          <a:xfrm>
            <a:off x="6070031" y="837509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76EB39E-55C8-3B4D-8AA9-960D0750ABDB}"/>
              </a:ext>
            </a:extLst>
          </p:cNvPr>
          <p:cNvCxnSpPr/>
          <p:nvPr userDrawn="1"/>
        </p:nvCxnSpPr>
        <p:spPr>
          <a:xfrm>
            <a:off x="8938359" y="827884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8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3 columns with 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67AEB2-23E5-764E-9DCB-CD20B0D93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BB746092-E524-D643-8790-EA72987A1E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90" y="827883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11A260F5-747D-F14B-9E5A-D86ED9CA95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510" y="837508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3CC72FA6-854D-9940-BA8E-EE180A516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9530" y="837508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C265902-F7D6-AD43-A533-E7CF65DCE542}"/>
              </a:ext>
            </a:extLst>
          </p:cNvPr>
          <p:cNvCxnSpPr/>
          <p:nvPr userDrawn="1"/>
        </p:nvCxnSpPr>
        <p:spPr>
          <a:xfrm>
            <a:off x="4126000" y="837508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DF084A2-D0AC-3446-9B01-562F9020D785}"/>
              </a:ext>
            </a:extLst>
          </p:cNvPr>
          <p:cNvCxnSpPr/>
          <p:nvPr userDrawn="1"/>
        </p:nvCxnSpPr>
        <p:spPr>
          <a:xfrm>
            <a:off x="8015020" y="837508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1878"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1211878"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878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878">
                <a:defRPr/>
              </a:pPr>
              <a:t>‹N°›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90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 columns with 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245" y="608365"/>
            <a:ext cx="692237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1054" y="163357"/>
            <a:ext cx="7063300" cy="432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TITRE DE LA SLIDE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67AEB2-23E5-764E-9DCB-CD20B0D93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9BA4F838-C048-4A4A-B2F2-699BADCD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837508"/>
            <a:ext cx="540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03FDF7AE-6879-4E48-9C1F-996E8935E7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0664" y="837508"/>
            <a:ext cx="540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1FAC793-38B7-324E-AE8D-E0527384A296}"/>
              </a:ext>
            </a:extLst>
          </p:cNvPr>
          <p:cNvCxnSpPr>
            <a:cxnSpLocks/>
          </p:cNvCxnSpPr>
          <p:nvPr userDrawn="1"/>
        </p:nvCxnSpPr>
        <p:spPr>
          <a:xfrm>
            <a:off x="6061076" y="837508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091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4 columns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121CCDC-24E2-4A41-B0C8-DD3C5C197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50EDEF-E5EB-934A-8ED1-574384F099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90" y="675784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A3409B98-32C8-E64C-88AA-08E629E936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9529" y="675784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323543C7-E651-E54C-82A1-A29705C84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7568" y="677861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58E78FD-9A80-5D4D-9BE4-F3DA4DC2C9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5608" y="677861"/>
            <a:ext cx="2592387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24C8190-7B9D-594E-B8EE-988F9CDD49CF}"/>
              </a:ext>
            </a:extLst>
          </p:cNvPr>
          <p:cNvCxnSpPr/>
          <p:nvPr userDrawn="1"/>
        </p:nvCxnSpPr>
        <p:spPr>
          <a:xfrm>
            <a:off x="3201703" y="675785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4736DDF-2149-1F4D-B402-08809D897A88}"/>
              </a:ext>
            </a:extLst>
          </p:cNvPr>
          <p:cNvCxnSpPr/>
          <p:nvPr userDrawn="1"/>
        </p:nvCxnSpPr>
        <p:spPr>
          <a:xfrm>
            <a:off x="6070031" y="685410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EA0DB5-8989-D14D-95C8-7DB3612F6548}"/>
              </a:ext>
            </a:extLst>
          </p:cNvPr>
          <p:cNvCxnSpPr/>
          <p:nvPr userDrawn="1"/>
        </p:nvCxnSpPr>
        <p:spPr>
          <a:xfrm>
            <a:off x="8938359" y="675785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93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3 columns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121CCDC-24E2-4A41-B0C8-DD3C5C197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50EDEF-E5EB-934A-8ED1-574384F099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90" y="675784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A3409B98-32C8-E64C-88AA-08E629E936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510" y="685409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323543C7-E651-E54C-82A1-A29705C84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9530" y="685409"/>
            <a:ext cx="342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FDB67F-A470-E44C-BDCB-5D2C48780CF9}"/>
              </a:ext>
            </a:extLst>
          </p:cNvPr>
          <p:cNvCxnSpPr/>
          <p:nvPr userDrawn="1"/>
        </p:nvCxnSpPr>
        <p:spPr>
          <a:xfrm>
            <a:off x="4126000" y="685409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02258CC-6A5C-7546-8518-C56D0A788C8F}"/>
              </a:ext>
            </a:extLst>
          </p:cNvPr>
          <p:cNvCxnSpPr/>
          <p:nvPr userDrawn="1"/>
        </p:nvCxnSpPr>
        <p:spPr>
          <a:xfrm>
            <a:off x="8015020" y="685409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57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 columns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4155" y="6103853"/>
            <a:ext cx="11215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121CCDC-24E2-4A41-B0C8-DD3C5C197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491" y="6221047"/>
            <a:ext cx="3041733" cy="517385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50EDEF-E5EB-934A-8ED1-574384F099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675784"/>
            <a:ext cx="540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323543C7-E651-E54C-82A1-A29705C84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0664" y="675784"/>
            <a:ext cx="5400000" cy="50405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fr-FR" sz="1200" dirty="0"/>
              <a:t>Texte courant Arial Corps 12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02258CC-6A5C-7546-8518-C56D0A788C8F}"/>
              </a:ext>
            </a:extLst>
          </p:cNvPr>
          <p:cNvCxnSpPr>
            <a:cxnSpLocks/>
          </p:cNvCxnSpPr>
          <p:nvPr userDrawn="1"/>
        </p:nvCxnSpPr>
        <p:spPr>
          <a:xfrm>
            <a:off x="6061076" y="675784"/>
            <a:ext cx="0" cy="5040557"/>
          </a:xfrm>
          <a:prstGeom prst="line">
            <a:avLst/>
          </a:prstGeom>
          <a:ln w="15875"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12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4398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16063" y="1122363"/>
            <a:ext cx="9091612" cy="23891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6063" y="3603625"/>
            <a:ext cx="9091612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220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386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088" y="1709738"/>
            <a:ext cx="10455275" cy="2854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088" y="4591050"/>
            <a:ext cx="10455275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860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3438" y="1825625"/>
            <a:ext cx="5151437" cy="43529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37275" y="1825625"/>
            <a:ext cx="5151438" cy="43529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03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5025" y="365125"/>
            <a:ext cx="1045527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5025" y="1681163"/>
            <a:ext cx="5127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5025" y="2505075"/>
            <a:ext cx="5127625" cy="36861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37275" y="1681163"/>
            <a:ext cx="5153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37275" y="2505075"/>
            <a:ext cx="5153025" cy="36861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5FF9815-8FD8-7044-A143-D4B36FFF3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978" y="0"/>
            <a:ext cx="12139127" cy="537401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64AF3C7-C32D-534E-AFDF-96A5A23C1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347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671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79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5025" y="457200"/>
            <a:ext cx="39100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3025" y="987425"/>
            <a:ext cx="6137275" cy="48752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5025" y="2057400"/>
            <a:ext cx="3910013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532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5025" y="457200"/>
            <a:ext cx="39100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53025" y="987425"/>
            <a:ext cx="6137275" cy="4875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5025" y="2057400"/>
            <a:ext cx="3910013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197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495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675688" y="365125"/>
            <a:ext cx="2613025" cy="58134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3438" y="365125"/>
            <a:ext cx="7689850" cy="58134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85AFD8-855B-C24C-A046-501E0DEF49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841" y="0"/>
            <a:ext cx="12134991" cy="5312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0BD158-1A3D-7642-A4BF-9BECC2B22FBB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518C4-FD02-2C4B-820F-5B747BEEF25D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B3E2AEE-824B-AE45-A0FE-6C8E867028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3E106414-867F-5643-B177-0AECC95DFF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25C2C36-60E6-A448-8873-9CABCF713A9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96C6A3C-1D80-0E46-95BF-3B11E404004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3F991C1-BD74-1445-9CCA-DA32D386E6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7FF61A-7BA7-DE48-8DC5-91D209933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0177"/>
            <a:ext cx="12122151" cy="63202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11762A-58B8-B64D-B1B4-089B4B27912C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32F8-7629-CD44-8ED3-37398DB249F0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C25557F-B52C-0641-A29F-4E6BF444C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DBBA68F5-173F-8244-A4AB-0B4FE58B86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tx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94B19C3-3A41-D641-B937-ABA859FB1C9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AA383A9-C055-034D-820C-E988A23E38C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D39B09B-A7B0-CE43-8BA0-F8851749F7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F6E2B68-D04C-F045-9E8F-F01A76BDBE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22150" cy="67421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97DE8B-5555-7346-BAE6-71165D71C8DA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74913-3D2F-9747-B0DD-F521F94CFE15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591219D-A03F-5E4B-AD9E-6488EBA304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7152843B-F024-CA4B-9575-822CF84D96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C406D60-C309-9C44-9FFE-845CDB15282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6ED93416-AA2E-4E4E-A7E6-3CDD703570B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FB30783-55E7-EE44-BAC0-86C179660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1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D230074-1B54-AE4D-8F7C-8206BAE38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841" y="1"/>
            <a:ext cx="12134992" cy="65261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3892EB-71F0-2F43-AE36-53582360F575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4B932-E431-2240-928D-E114105356FD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FC7FD2F-562B-8943-8240-53C4C8CE1C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0973A27-187A-E747-970C-34E1188216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3343A20-6193-9640-8F0B-A4302F81907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596A8B6E-AE39-994F-A4B5-51799BC63BF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10B9BC2-5E1D-1B4E-954D-DC23110FD3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E09C3E-8A20-EC42-BA45-22120C7692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22150" cy="61660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8D3ED2-EAF2-774A-9859-CBC06C3C7E98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C152D-DE28-C940-9459-7E3082BC3338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A8D396A-399D-D34E-9AB5-ED9E262D0D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C729BA9B-F7EA-4A41-B734-2484EABBBB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AFE7FE07-17F1-4245-BCAD-DF1CD5585AE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61C74A83-7D61-FE42-8C1F-710BD63BB1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919F10D-8687-E24C-A1FE-EFBE8D04E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9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593466D-E292-044B-8D28-810FED0A9B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756" y="0"/>
            <a:ext cx="12122150" cy="68615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26512-C357-1141-BEDD-343CF4999377}"/>
              </a:ext>
            </a:extLst>
          </p:cNvPr>
          <p:cNvSpPr/>
          <p:nvPr userDrawn="1"/>
        </p:nvSpPr>
        <p:spPr>
          <a:xfrm>
            <a:off x="-12841" y="5083545"/>
            <a:ext cx="12134991" cy="17760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90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D34A6-59A7-6847-A8A9-2E1A0527590D}"/>
              </a:ext>
            </a:extLst>
          </p:cNvPr>
          <p:cNvSpPr/>
          <p:nvPr userDrawn="1"/>
        </p:nvSpPr>
        <p:spPr>
          <a:xfrm>
            <a:off x="1455534" y="4783401"/>
            <a:ext cx="4629325" cy="60346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8" tIns="119565" rIns="121478" bIns="119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780"/>
            <a:endParaRPr lang="fr-FR" sz="1300">
              <a:solidFill>
                <a:srgbClr val="43B02A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8CE935-2C12-2147-9F13-889ADDAD5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290" y="478937"/>
            <a:ext cx="7064085" cy="133498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F645F179-5B6D-294F-988E-F26C0F3CB6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7290" y="1800794"/>
            <a:ext cx="7063300" cy="432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1pPr>
            <a:lvl2pPr marL="60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FFBBF21-C87D-8A4F-B5CC-2FBBE27841D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32005" y="4872888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7A293E99-D964-C440-977D-B0CFD9B0AE5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632005" y="5096460"/>
            <a:ext cx="4199800" cy="2160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390" indent="0">
              <a:buNone/>
              <a:defRPr sz="2700" b="1"/>
            </a:lvl2pPr>
            <a:lvl3pPr marL="1214780" indent="0">
              <a:buNone/>
              <a:defRPr sz="2400" b="1"/>
            </a:lvl3pPr>
            <a:lvl4pPr marL="1822171" indent="0">
              <a:buNone/>
              <a:defRPr sz="2100" b="1"/>
            </a:lvl4pPr>
            <a:lvl5pPr marL="2429561" indent="0">
              <a:buNone/>
              <a:defRPr sz="2100" b="1"/>
            </a:lvl5pPr>
            <a:lvl6pPr marL="3036951" indent="0">
              <a:buNone/>
              <a:defRPr sz="2100" b="1"/>
            </a:lvl6pPr>
            <a:lvl7pPr marL="3644341" indent="0">
              <a:buNone/>
              <a:defRPr sz="2100" b="1"/>
            </a:lvl7pPr>
            <a:lvl8pPr marL="4251731" indent="0">
              <a:buNone/>
              <a:defRPr sz="2100" b="1"/>
            </a:lvl8pPr>
            <a:lvl9pPr marL="4859122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9E19DAA-1583-054E-90E7-247D7B06C3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43" y="5597526"/>
            <a:ext cx="5459362" cy="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4155" y="99048"/>
            <a:ext cx="11215375" cy="74583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27288" y="6397041"/>
            <a:ext cx="2672600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defTabSz="1211878"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8555" y="6397041"/>
            <a:ext cx="939327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defTabSz="1211878"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5756" y="6397041"/>
            <a:ext cx="238625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878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878">
                <a:defRPr/>
              </a:pPr>
              <a:t>‹N°›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MSIPCMContentMarking" descr="{&quot;HashCode&quot;:1319653229,&quot;Placement&quot;:&quot;Footer&quot;,&quot;Top&quot;:519.467957,&quot;Left&quot;:839.0204,&quot;SlideWidth&quot;:954,&quot;SlideHeight&quot;:540}"/>
          <p:cNvSpPr txBox="1"/>
          <p:nvPr userDrawn="1"/>
        </p:nvSpPr>
        <p:spPr>
          <a:xfrm>
            <a:off x="10655559" y="6597243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0078D7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 smtClean="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58" r:id="rId2"/>
    <p:sldLayoutId id="2147483835" r:id="rId3"/>
    <p:sldLayoutId id="2147483838" r:id="rId4"/>
    <p:sldLayoutId id="2147483839" r:id="rId5"/>
    <p:sldLayoutId id="2147483840" r:id="rId6"/>
    <p:sldLayoutId id="2147483846" r:id="rId7"/>
    <p:sldLayoutId id="2147483847" r:id="rId8"/>
    <p:sldLayoutId id="2147483851" r:id="rId9"/>
    <p:sldLayoutId id="2147483842" r:id="rId10"/>
    <p:sldLayoutId id="2147483844" r:id="rId11"/>
    <p:sldLayoutId id="2147483845" r:id="rId12"/>
    <p:sldLayoutId id="2147483821" r:id="rId13"/>
    <p:sldLayoutId id="2147483820" r:id="rId14"/>
    <p:sldLayoutId id="2147483695" r:id="rId15"/>
    <p:sldLayoutId id="2147483837" r:id="rId16"/>
    <p:sldLayoutId id="2147483836" r:id="rId17"/>
    <p:sldLayoutId id="2147483855" r:id="rId18"/>
    <p:sldLayoutId id="2147483856" r:id="rId19"/>
    <p:sldLayoutId id="2147483857" r:id="rId20"/>
    <p:sldLayoutId id="2147483852" r:id="rId21"/>
    <p:sldLayoutId id="2147483853" r:id="rId22"/>
    <p:sldLayoutId id="2147483854" r:id="rId23"/>
    <p:sldLayoutId id="2147483828" r:id="rId24"/>
  </p:sldLayoutIdLst>
  <p:hf hdr="0" dt="0"/>
  <p:txStyles>
    <p:titleStyle>
      <a:lvl1pPr algn="l" defTabSz="1211878" rtl="0" eaLnBrk="1" latinLnBrk="0" hangingPunct="1">
        <a:spcBef>
          <a:spcPct val="0"/>
        </a:spcBef>
        <a:buNone/>
        <a:defRPr sz="29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211878" rtl="0" eaLnBrk="1" latinLnBrk="0" hangingPunct="1">
        <a:spcBef>
          <a:spcPts val="266"/>
        </a:spcBef>
        <a:buClr>
          <a:schemeClr val="accent4"/>
        </a:buClr>
        <a:buSzPct val="100000"/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1214" indent="-237751" algn="l" defTabSz="1211878" rtl="0" eaLnBrk="1" latinLnBrk="0" hangingPunct="1">
        <a:spcBef>
          <a:spcPts val="266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10" indent="-233541" algn="l" defTabSz="1211878" rtl="0" eaLnBrk="1" latinLnBrk="0" hangingPunct="1">
        <a:spcBef>
          <a:spcPts val="266"/>
        </a:spcBef>
        <a:buFont typeface="Wingdings" panose="05000000000000000000" pitchFamily="2" charset="2"/>
        <a:buChar char="§"/>
        <a:defRPr sz="1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35883" indent="-223015" algn="l" defTabSz="1211878" rtl="0" eaLnBrk="1" latinLnBrk="0" hangingPunct="1">
        <a:spcBef>
          <a:spcPts val="266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1211878" rtl="0" eaLnBrk="1" latinLnBrk="0" hangingPunct="1">
        <a:spcBef>
          <a:spcPts val="266"/>
        </a:spcBef>
        <a:buFontTx/>
        <a:buNone/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3332664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3859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44537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0476" indent="-302970" algn="l" defTabSz="12118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939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87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81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375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9695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563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1570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7508" algn="l" defTabSz="12118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3438" y="365125"/>
            <a:ext cx="104552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3438" y="1825625"/>
            <a:ext cx="10455275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3438" y="6357938"/>
            <a:ext cx="272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DC29-89DC-490C-AB2E-FC6E94B57A67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14788" y="6357938"/>
            <a:ext cx="4092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388" y="6357938"/>
            <a:ext cx="272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F8B4-3D37-4502-B398-D720AB57D51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319653229,&quot;Placement&quot;:&quot;Footer&quot;,&quot;Top&quot;:519.467957,&quot;Left&quot;:839.0204,&quot;SlideWidth&quot;:954,&quot;SlideHeight&quot;:540}"/>
          <p:cNvSpPr txBox="1"/>
          <p:nvPr userDrawn="1"/>
        </p:nvSpPr>
        <p:spPr>
          <a:xfrm>
            <a:off x="10655559" y="6597243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0078D7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3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CFD5D-A43E-5741-8234-E7DEEB6B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90" y="478937"/>
            <a:ext cx="6839929" cy="1366681"/>
          </a:xfrm>
        </p:spPr>
        <p:txBody>
          <a:bodyPr/>
          <a:lstStyle/>
          <a:p>
            <a:r>
              <a:rPr lang="fr-FR" dirty="0" smtClean="0">
                <a:latin typeface="+mn-lt"/>
              </a:rPr>
              <a:t>SOUTENANCE </a:t>
            </a:r>
            <a:br>
              <a:rPr lang="fr-FR" dirty="0" smtClean="0">
                <a:latin typeface="+mn-lt"/>
              </a:rPr>
            </a:br>
            <a:r>
              <a:rPr lang="fr-FR" dirty="0" smtClean="0">
                <a:latin typeface="+mn-lt"/>
              </a:rPr>
              <a:t>D’ALTERNANCE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2D472-99C3-7C45-B5AA-9A6FA30DD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451" y="1845618"/>
            <a:ext cx="5328591" cy="862651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latin typeface="+mn-lt"/>
              </a:rPr>
              <a:t>POUR LE POSTE DE MARKETING DATA SCIENTIST</a:t>
            </a:r>
            <a:endParaRPr lang="fr-FR" sz="1600" b="1" dirty="0">
              <a:latin typeface="+mn-lt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BAE8B0-0280-1947-A982-FA42D9F07A7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rPr lang="fr-FR" sz="1200" dirty="0" smtClean="0"/>
              <a:t>EVA GERMINI</a:t>
            </a:r>
            <a:endParaRPr lang="fr-FR" sz="12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fr-FR" sz="1200" dirty="0" smtClean="0"/>
              <a:t>05/10/2022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87841-E6A7-3447-B0E1-781A43A2571B}"/>
              </a:ext>
            </a:extLst>
          </p:cNvPr>
          <p:cNvSpPr txBox="1"/>
          <p:nvPr/>
        </p:nvSpPr>
        <p:spPr>
          <a:xfrm>
            <a:off x="228427" y="-3146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MoSEF | HelloAs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27" y="505958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6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CFD5D-A43E-5741-8234-E7DEEB6B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90" y="981523"/>
            <a:ext cx="6839929" cy="936104"/>
          </a:xfrm>
        </p:spPr>
        <p:txBody>
          <a:bodyPr/>
          <a:lstStyle/>
          <a:p>
            <a:r>
              <a:rPr lang="fr-FR" dirty="0" smtClean="0">
                <a:latin typeface="+mn-lt"/>
              </a:rPr>
              <a:t>CONCLUSION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2D472-99C3-7C45-B5AA-9A6FA30DD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451" y="1845618"/>
            <a:ext cx="5328591" cy="862651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+mn-lt"/>
              </a:rPr>
              <a:t>Merci pour votre attention </a:t>
            </a:r>
            <a:endParaRPr lang="fr-FR" sz="2400" b="1" dirty="0">
              <a:latin typeface="+mn-lt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BAE8B0-0280-1947-A982-FA42D9F07A7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rPr lang="fr-FR" sz="1200" dirty="0" smtClean="0"/>
              <a:t>EVA GERMINI</a:t>
            </a:r>
            <a:endParaRPr lang="fr-FR" sz="12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fr-FR" sz="1200" dirty="0" smtClean="0"/>
              <a:t>05/10/2022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87841-E6A7-3447-B0E1-781A43A2571B}"/>
              </a:ext>
            </a:extLst>
          </p:cNvPr>
          <p:cNvSpPr txBox="1"/>
          <p:nvPr/>
        </p:nvSpPr>
        <p:spPr>
          <a:xfrm>
            <a:off x="228427" y="-3146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MoSEF | HelloAs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27" y="505958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5">
            <a:extLst>
              <a:ext uri="{FF2B5EF4-FFF2-40B4-BE49-F238E27FC236}">
                <a16:creationId xmlns:a16="http://schemas.microsoft.com/office/drawing/2014/main" id="{6184BFF1-B285-9745-AB82-3DB5890BFE76}"/>
              </a:ext>
            </a:extLst>
          </p:cNvPr>
          <p:cNvPicPr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8003" y="0"/>
            <a:ext cx="6534150" cy="6859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523327" y="1786384"/>
            <a:ext cx="2980912" cy="923330"/>
            <a:chOff x="503759" y="1045114"/>
            <a:chExt cx="2980912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503759" y="1045114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9" name="TextBox 50"/>
            <p:cNvSpPr txBox="1"/>
            <p:nvPr/>
          </p:nvSpPr>
          <p:spPr>
            <a:xfrm>
              <a:off x="1380555" y="1235041"/>
              <a:ext cx="2104116" cy="535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28800">
                <a:lnSpc>
                  <a:spcPct val="90000"/>
                </a:lnSpc>
              </a:pP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Equipe Data et Relationnel Clients </a:t>
              </a:r>
              <a:endParaRPr lang="pt-PT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 panose="0200050302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04990" y="1845618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67581" y="3321273"/>
            <a:ext cx="2980912" cy="1044625"/>
            <a:chOff x="503759" y="2121383"/>
            <a:chExt cx="2980912" cy="1044625"/>
          </a:xfrm>
        </p:grpSpPr>
        <p:sp>
          <p:nvSpPr>
            <p:cNvPr id="11" name="TextBox 10"/>
            <p:cNvSpPr txBox="1"/>
            <p:nvPr/>
          </p:nvSpPr>
          <p:spPr>
            <a:xfrm>
              <a:off x="503759" y="2121383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3" name="TextBox 50"/>
            <p:cNvSpPr txBox="1"/>
            <p:nvPr/>
          </p:nvSpPr>
          <p:spPr>
            <a:xfrm>
              <a:off x="1380555" y="2187279"/>
              <a:ext cx="2104116" cy="9787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28800">
                <a:lnSpc>
                  <a:spcPct val="90000"/>
                </a:lnSpc>
              </a:pP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Définitions des concepts de l’Epargne Salariale et Retraite </a:t>
              </a:r>
              <a:endParaRPr lang="pt-PT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 panose="0200050302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04990" y="2921886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23327" y="4882728"/>
            <a:ext cx="2965285" cy="923330"/>
            <a:chOff x="503759" y="3133130"/>
            <a:chExt cx="2965285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03759" y="3133130"/>
              <a:ext cx="978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/>
              <a:r>
                <a:rPr lang="pt-PT" sz="5400" dirty="0">
                  <a:solidFill>
                    <a:schemeClr val="accent1">
                      <a:lumMod val="50000"/>
                    </a:schemeClr>
                  </a:solidFill>
                  <a:latin typeface="BNPP Sans Condensed" panose="020000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6" name="TextBox 50"/>
            <p:cNvSpPr txBox="1"/>
            <p:nvPr/>
          </p:nvSpPr>
          <p:spPr>
            <a:xfrm>
              <a:off x="1364928" y="3288392"/>
              <a:ext cx="2104116" cy="541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28800">
                <a:lnSpc>
                  <a:spcPct val="90000"/>
                </a:lnSpc>
              </a:pPr>
              <a:r>
                <a:rPr lang="pt-PT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NPP Sans Light" panose="0200050302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Mission principale : Segmentation B2C</a:t>
              </a:r>
              <a:endParaRPr lang="pt-PT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NPP Sans Light" panose="0200050302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04990" y="3933633"/>
              <a:ext cx="691426" cy="0"/>
            </a:xfrm>
            <a:prstGeom prst="line">
              <a:avLst/>
            </a:prstGeom>
            <a:ln w="76200">
              <a:solidFill>
                <a:srgbClr val="0091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30"/>
          <p:cNvSpPr txBox="1">
            <a:spLocks/>
          </p:cNvSpPr>
          <p:nvPr/>
        </p:nvSpPr>
        <p:spPr>
          <a:xfrm>
            <a:off x="12403" y="549474"/>
            <a:ext cx="3588438" cy="792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altLang="pt-PT" sz="8000" b="1" dirty="0">
                <a:solidFill>
                  <a:srgbClr val="00915A"/>
                </a:solidFill>
                <a:latin typeface="BNPP Sans Condensed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A5DCDD4-DB83-8B4B-9D2D-7DBF5501647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6239" y="117426"/>
            <a:ext cx="3247200" cy="683621"/>
          </a:xfrm>
          <a:prstGeom prst="rect">
            <a:avLst/>
          </a:prstGeom>
        </p:spPr>
      </p:pic>
      <p:pic>
        <p:nvPicPr>
          <p:cNvPr id="2050" name="Picture 2" descr="MoSEF | HelloAss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43" y="-2647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1) EQUIPE Data et relationnel clients</a:t>
            </a:r>
            <a:endParaRPr lang="fr-FR" dirty="0"/>
          </a:p>
        </p:txBody>
      </p:sp>
      <p:grpSp>
        <p:nvGrpSpPr>
          <p:cNvPr id="19" name="Group 44">
            <a:extLst>
              <a:ext uri="{FF2B5EF4-FFF2-40B4-BE49-F238E27FC236}">
                <a16:creationId xmlns:a16="http://schemas.microsoft.com/office/drawing/2014/main" id="{DD921E6D-D5F3-FD4E-BB55-2E2A32687BA8}"/>
              </a:ext>
            </a:extLst>
          </p:cNvPr>
          <p:cNvGrpSpPr/>
          <p:nvPr/>
        </p:nvGrpSpPr>
        <p:grpSpPr>
          <a:xfrm>
            <a:off x="11377492" y="6418104"/>
            <a:ext cx="347277" cy="180042"/>
            <a:chOff x="10590958" y="2277666"/>
            <a:chExt cx="347267" cy="180042"/>
          </a:xfrm>
        </p:grpSpPr>
        <p:sp>
          <p:nvSpPr>
            <p:cNvPr id="21" name="Slide Number Placeholder 4">
              <a:extLst>
                <a:ext uri="{FF2B5EF4-FFF2-40B4-BE49-F238E27FC236}">
                  <a16:creationId xmlns:a16="http://schemas.microsoft.com/office/drawing/2014/main" id="{D401772F-8480-9643-87A0-8C099B36DA8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698162" y="2277666"/>
              <a:ext cx="240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7569">
                <a:defRPr/>
              </a:pPr>
              <a:fld id="{276219AF-F5ED-455B-A512-B03AB3602319}" type="slidenum">
                <a:rPr lang="en-GB" sz="800">
                  <a:latin typeface="BNPP Sans Light" pitchFamily="50" charset="0"/>
                </a:rPr>
                <a:pPr algn="ctr" defTabSz="1217569">
                  <a:defRPr/>
                </a:pPr>
                <a:t>3</a:t>
              </a:fld>
              <a:endParaRPr lang="en-GB" sz="800" dirty="0">
                <a:latin typeface="BNPP Sans Light" pitchFamily="50" charset="0"/>
              </a:endParaRPr>
            </a:p>
          </p:txBody>
        </p:sp>
        <p:cxnSp>
          <p:nvCxnSpPr>
            <p:cNvPr id="22" name="Straight Connector 47">
              <a:extLst>
                <a:ext uri="{FF2B5EF4-FFF2-40B4-BE49-F238E27FC236}">
                  <a16:creationId xmlns:a16="http://schemas.microsoft.com/office/drawing/2014/main" id="{2AFA479E-1F8B-434D-A58D-145B386C64C9}"/>
                </a:ext>
              </a:extLst>
            </p:cNvPr>
            <p:cNvCxnSpPr/>
            <p:nvPr/>
          </p:nvCxnSpPr>
          <p:spPr>
            <a:xfrm>
              <a:off x="10590958" y="2287191"/>
              <a:ext cx="0" cy="14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7069187" y="837506"/>
            <a:ext cx="3637879" cy="4507633"/>
            <a:chOff x="516459" y="883813"/>
            <a:chExt cx="3637879" cy="4507633"/>
          </a:xfrm>
        </p:grpSpPr>
        <p:grpSp>
          <p:nvGrpSpPr>
            <p:cNvPr id="8" name="Groupe 7"/>
            <p:cNvGrpSpPr/>
            <p:nvPr/>
          </p:nvGrpSpPr>
          <p:grpSpPr>
            <a:xfrm>
              <a:off x="576271" y="883813"/>
              <a:ext cx="2613704" cy="467984"/>
              <a:chOff x="576271" y="883813"/>
              <a:chExt cx="2613704" cy="467984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722E07FA-60DD-B74F-A394-32D84C9ECC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6271" y="883813"/>
                <a:ext cx="467984" cy="467984"/>
                <a:chOff x="1814513" y="2649539"/>
                <a:chExt cx="336550" cy="336550"/>
              </a:xfrm>
            </p:grpSpPr>
            <p:sp>
              <p:nvSpPr>
                <p:cNvPr id="16" name="Freeform 1518">
                  <a:extLst>
                    <a:ext uri="{FF2B5EF4-FFF2-40B4-BE49-F238E27FC236}">
                      <a16:creationId xmlns:a16="http://schemas.microsoft.com/office/drawing/2014/main" id="{B71D52CA-F5C2-CB4C-AF8E-65B522A225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00238" y="2717801"/>
                  <a:ext cx="138113" cy="196850"/>
                </a:xfrm>
                <a:custGeom>
                  <a:avLst/>
                  <a:gdLst>
                    <a:gd name="T0" fmla="*/ 63 w 63"/>
                    <a:gd name="T1" fmla="*/ 67 h 90"/>
                    <a:gd name="T2" fmla="*/ 63 w 63"/>
                    <a:gd name="T3" fmla="*/ 67 h 90"/>
                    <a:gd name="T4" fmla="*/ 63 w 63"/>
                    <a:gd name="T5" fmla="*/ 40 h 90"/>
                    <a:gd name="T6" fmla="*/ 60 w 63"/>
                    <a:gd name="T7" fmla="*/ 42 h 90"/>
                    <a:gd name="T8" fmla="*/ 60 w 63"/>
                    <a:gd name="T9" fmla="*/ 67 h 90"/>
                    <a:gd name="T10" fmla="*/ 46 w 63"/>
                    <a:gd name="T11" fmla="*/ 67 h 90"/>
                    <a:gd name="T12" fmla="*/ 39 w 63"/>
                    <a:gd name="T13" fmla="*/ 74 h 90"/>
                    <a:gd name="T14" fmla="*/ 39 w 63"/>
                    <a:gd name="T15" fmla="*/ 88 h 90"/>
                    <a:gd name="T16" fmla="*/ 7 w 63"/>
                    <a:gd name="T17" fmla="*/ 88 h 90"/>
                    <a:gd name="T18" fmla="*/ 2 w 63"/>
                    <a:gd name="T19" fmla="*/ 83 h 90"/>
                    <a:gd name="T20" fmla="*/ 2 w 63"/>
                    <a:gd name="T21" fmla="*/ 7 h 90"/>
                    <a:gd name="T22" fmla="*/ 7 w 63"/>
                    <a:gd name="T23" fmla="*/ 3 h 90"/>
                    <a:gd name="T24" fmla="*/ 56 w 63"/>
                    <a:gd name="T25" fmla="*/ 3 h 90"/>
                    <a:gd name="T26" fmla="*/ 60 w 63"/>
                    <a:gd name="T27" fmla="*/ 7 h 90"/>
                    <a:gd name="T28" fmla="*/ 60 w 63"/>
                    <a:gd name="T29" fmla="*/ 16 h 90"/>
                    <a:gd name="T30" fmla="*/ 63 w 63"/>
                    <a:gd name="T31" fmla="*/ 15 h 90"/>
                    <a:gd name="T32" fmla="*/ 63 w 63"/>
                    <a:gd name="T33" fmla="*/ 7 h 90"/>
                    <a:gd name="T34" fmla="*/ 56 w 63"/>
                    <a:gd name="T35" fmla="*/ 0 h 90"/>
                    <a:gd name="T36" fmla="*/ 7 w 63"/>
                    <a:gd name="T37" fmla="*/ 0 h 90"/>
                    <a:gd name="T38" fmla="*/ 0 w 63"/>
                    <a:gd name="T39" fmla="*/ 7 h 90"/>
                    <a:gd name="T40" fmla="*/ 0 w 63"/>
                    <a:gd name="T41" fmla="*/ 83 h 90"/>
                    <a:gd name="T42" fmla="*/ 7 w 63"/>
                    <a:gd name="T43" fmla="*/ 90 h 90"/>
                    <a:gd name="T44" fmla="*/ 39 w 63"/>
                    <a:gd name="T45" fmla="*/ 90 h 90"/>
                    <a:gd name="T46" fmla="*/ 41 w 63"/>
                    <a:gd name="T47" fmla="*/ 90 h 90"/>
                    <a:gd name="T48" fmla="*/ 41 w 63"/>
                    <a:gd name="T49" fmla="*/ 90 h 90"/>
                    <a:gd name="T50" fmla="*/ 41 w 63"/>
                    <a:gd name="T51" fmla="*/ 90 h 90"/>
                    <a:gd name="T52" fmla="*/ 63 w 63"/>
                    <a:gd name="T53" fmla="*/ 69 h 90"/>
                    <a:gd name="T54" fmla="*/ 63 w 63"/>
                    <a:gd name="T55" fmla="*/ 69 h 90"/>
                    <a:gd name="T56" fmla="*/ 63 w 63"/>
                    <a:gd name="T57" fmla="*/ 67 h 90"/>
                    <a:gd name="T58" fmla="*/ 41 w 63"/>
                    <a:gd name="T59" fmla="*/ 87 h 90"/>
                    <a:gd name="T60" fmla="*/ 41 w 63"/>
                    <a:gd name="T61" fmla="*/ 74 h 90"/>
                    <a:gd name="T62" fmla="*/ 46 w 63"/>
                    <a:gd name="T63" fmla="*/ 69 h 90"/>
                    <a:gd name="T64" fmla="*/ 59 w 63"/>
                    <a:gd name="T65" fmla="*/ 69 h 90"/>
                    <a:gd name="T66" fmla="*/ 41 w 63"/>
                    <a:gd name="T67" fmla="*/ 87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3" h="90">
                      <a:moveTo>
                        <a:pt x="63" y="67"/>
                      </a:move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67"/>
                        <a:pt x="60" y="67"/>
                        <a:pt x="60" y="67"/>
                      </a:cubicBezTo>
                      <a:cubicBezTo>
                        <a:pt x="46" y="67"/>
                        <a:pt x="46" y="67"/>
                        <a:pt x="46" y="67"/>
                      </a:cubicBezTo>
                      <a:cubicBezTo>
                        <a:pt x="42" y="67"/>
                        <a:pt x="39" y="70"/>
                        <a:pt x="39" y="74"/>
                      </a:cubicBezTo>
                      <a:cubicBezTo>
                        <a:pt x="39" y="88"/>
                        <a:pt x="39" y="88"/>
                        <a:pt x="39" y="88"/>
                      </a:cubicBezTo>
                      <a:cubicBezTo>
                        <a:pt x="7" y="88"/>
                        <a:pt x="7" y="88"/>
                        <a:pt x="7" y="88"/>
                      </a:cubicBezTo>
                      <a:cubicBezTo>
                        <a:pt x="4" y="88"/>
                        <a:pt x="2" y="86"/>
                        <a:pt x="2" y="83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5"/>
                        <a:pt x="4" y="3"/>
                        <a:pt x="7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60" y="5"/>
                        <a:pt x="60" y="7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3" y="15"/>
                        <a:pt x="63" y="15"/>
                        <a:pt x="63" y="15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3"/>
                        <a:pt x="59" y="0"/>
                        <a:pt x="5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87"/>
                        <a:pt x="3" y="90"/>
                        <a:pt x="7" y="90"/>
                      </a:cubicBezTo>
                      <a:cubicBezTo>
                        <a:pt x="39" y="90"/>
                        <a:pt x="39" y="90"/>
                        <a:pt x="39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63" y="69"/>
                        <a:pt x="63" y="69"/>
                        <a:pt x="63" y="69"/>
                      </a:cubicBezTo>
                      <a:cubicBezTo>
                        <a:pt x="63" y="69"/>
                        <a:pt x="63" y="69"/>
                        <a:pt x="63" y="69"/>
                      </a:cubicBezTo>
                      <a:lnTo>
                        <a:pt x="63" y="67"/>
                      </a:lnTo>
                      <a:close/>
                      <a:moveTo>
                        <a:pt x="41" y="87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71"/>
                        <a:pt x="43" y="69"/>
                        <a:pt x="46" y="69"/>
                      </a:cubicBezTo>
                      <a:cubicBezTo>
                        <a:pt x="59" y="69"/>
                        <a:pt x="59" y="69"/>
                        <a:pt x="59" y="69"/>
                      </a:cubicBezTo>
                      <a:lnTo>
                        <a:pt x="41" y="87"/>
                      </a:ln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1519">
                  <a:extLst>
                    <a:ext uri="{FF2B5EF4-FFF2-40B4-BE49-F238E27FC236}">
                      <a16:creationId xmlns:a16="http://schemas.microsoft.com/office/drawing/2014/main" id="{E34B11C3-61EE-4A4B-8CE4-7A34780E42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46276" y="2746376"/>
                  <a:ext cx="120650" cy="122238"/>
                </a:xfrm>
                <a:custGeom>
                  <a:avLst/>
                  <a:gdLst>
                    <a:gd name="T0" fmla="*/ 54 w 55"/>
                    <a:gd name="T1" fmla="*/ 5 h 56"/>
                    <a:gd name="T2" fmla="*/ 50 w 55"/>
                    <a:gd name="T3" fmla="*/ 2 h 56"/>
                    <a:gd name="T4" fmla="*/ 45 w 55"/>
                    <a:gd name="T5" fmla="*/ 2 h 56"/>
                    <a:gd name="T6" fmla="*/ 4 w 55"/>
                    <a:gd name="T7" fmla="*/ 43 h 56"/>
                    <a:gd name="T8" fmla="*/ 0 w 55"/>
                    <a:gd name="T9" fmla="*/ 53 h 56"/>
                    <a:gd name="T10" fmla="*/ 0 w 55"/>
                    <a:gd name="T11" fmla="*/ 55 h 56"/>
                    <a:gd name="T12" fmla="*/ 2 w 55"/>
                    <a:gd name="T13" fmla="*/ 56 h 56"/>
                    <a:gd name="T14" fmla="*/ 3 w 55"/>
                    <a:gd name="T15" fmla="*/ 56 h 56"/>
                    <a:gd name="T16" fmla="*/ 13 w 55"/>
                    <a:gd name="T17" fmla="*/ 52 h 56"/>
                    <a:gd name="T18" fmla="*/ 54 w 55"/>
                    <a:gd name="T19" fmla="*/ 11 h 56"/>
                    <a:gd name="T20" fmla="*/ 54 w 55"/>
                    <a:gd name="T21" fmla="*/ 5 h 56"/>
                    <a:gd name="T22" fmla="*/ 52 w 55"/>
                    <a:gd name="T23" fmla="*/ 9 h 56"/>
                    <a:gd name="T24" fmla="*/ 11 w 55"/>
                    <a:gd name="T25" fmla="*/ 50 h 56"/>
                    <a:gd name="T26" fmla="*/ 2 w 55"/>
                    <a:gd name="T27" fmla="*/ 53 h 56"/>
                    <a:gd name="T28" fmla="*/ 6 w 55"/>
                    <a:gd name="T29" fmla="*/ 44 h 56"/>
                    <a:gd name="T30" fmla="*/ 46 w 55"/>
                    <a:gd name="T31" fmla="*/ 4 h 56"/>
                    <a:gd name="T32" fmla="*/ 47 w 55"/>
                    <a:gd name="T33" fmla="*/ 3 h 56"/>
                    <a:gd name="T34" fmla="*/ 48 w 55"/>
                    <a:gd name="T35" fmla="*/ 4 h 56"/>
                    <a:gd name="T36" fmla="*/ 52 w 55"/>
                    <a:gd name="T37" fmla="*/ 7 h 56"/>
                    <a:gd name="T38" fmla="*/ 52 w 55"/>
                    <a:gd name="T39" fmla="*/ 9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5" h="56">
                      <a:moveTo>
                        <a:pt x="54" y="5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9" y="0"/>
                        <a:pt x="46" y="0"/>
                        <a:pt x="45" y="2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3" y="44"/>
                        <a:pt x="0" y="50"/>
                        <a:pt x="0" y="53"/>
                      </a:cubicBezTo>
                      <a:cubicBezTo>
                        <a:pt x="0" y="54"/>
                        <a:pt x="0" y="55"/>
                        <a:pt x="0" y="55"/>
                      </a:cubicBezTo>
                      <a:cubicBezTo>
                        <a:pt x="1" y="56"/>
                        <a:pt x="1" y="56"/>
                        <a:pt x="2" y="56"/>
                      </a:cubicBezTo>
                      <a:cubicBezTo>
                        <a:pt x="2" y="56"/>
                        <a:pt x="2" y="56"/>
                        <a:pt x="3" y="56"/>
                      </a:cubicBezTo>
                      <a:cubicBezTo>
                        <a:pt x="5" y="55"/>
                        <a:pt x="12" y="53"/>
                        <a:pt x="13" y="52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5" y="9"/>
                        <a:pt x="55" y="7"/>
                        <a:pt x="54" y="5"/>
                      </a:cubicBezTo>
                      <a:close/>
                      <a:moveTo>
                        <a:pt x="52" y="9"/>
                      </a:move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51"/>
                        <a:pt x="5" y="53"/>
                        <a:pt x="2" y="53"/>
                      </a:cubicBezTo>
                      <a:cubicBezTo>
                        <a:pt x="3" y="51"/>
                        <a:pt x="5" y="45"/>
                        <a:pt x="6" y="44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8" y="3"/>
                        <a:pt x="48" y="3"/>
                        <a:pt x="48" y="4"/>
                      </a:cubicBezTo>
                      <a:cubicBezTo>
                        <a:pt x="52" y="7"/>
                        <a:pt x="52" y="7"/>
                        <a:pt x="52" y="7"/>
                      </a:cubicBezTo>
                      <a:cubicBezTo>
                        <a:pt x="53" y="8"/>
                        <a:pt x="53" y="9"/>
                        <a:pt x="52" y="9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520">
                  <a:extLst>
                    <a:ext uri="{FF2B5EF4-FFF2-40B4-BE49-F238E27FC236}">
                      <a16:creationId xmlns:a16="http://schemas.microsoft.com/office/drawing/2014/main" id="{8A0F0079-E741-AA47-AC65-01ABABFA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17701" y="2759076"/>
                  <a:ext cx="138113" cy="92075"/>
                </a:xfrm>
                <a:custGeom>
                  <a:avLst/>
                  <a:gdLst>
                    <a:gd name="T0" fmla="*/ 57 w 87"/>
                    <a:gd name="T1" fmla="*/ 14 h 58"/>
                    <a:gd name="T2" fmla="*/ 0 w 87"/>
                    <a:gd name="T3" fmla="*/ 14 h 58"/>
                    <a:gd name="T4" fmla="*/ 0 w 87"/>
                    <a:gd name="T5" fmla="*/ 17 h 58"/>
                    <a:gd name="T6" fmla="*/ 53 w 87"/>
                    <a:gd name="T7" fmla="*/ 17 h 58"/>
                    <a:gd name="T8" fmla="*/ 57 w 87"/>
                    <a:gd name="T9" fmla="*/ 14 h 58"/>
                    <a:gd name="T10" fmla="*/ 0 w 87"/>
                    <a:gd name="T11" fmla="*/ 3 h 58"/>
                    <a:gd name="T12" fmla="*/ 64 w 87"/>
                    <a:gd name="T13" fmla="*/ 3 h 58"/>
                    <a:gd name="T14" fmla="*/ 64 w 87"/>
                    <a:gd name="T15" fmla="*/ 0 h 58"/>
                    <a:gd name="T16" fmla="*/ 0 w 87"/>
                    <a:gd name="T17" fmla="*/ 0 h 58"/>
                    <a:gd name="T18" fmla="*/ 0 w 87"/>
                    <a:gd name="T19" fmla="*/ 3 h 58"/>
                    <a:gd name="T20" fmla="*/ 79 w 87"/>
                    <a:gd name="T21" fmla="*/ 0 h 58"/>
                    <a:gd name="T22" fmla="*/ 76 w 87"/>
                    <a:gd name="T23" fmla="*/ 3 h 58"/>
                    <a:gd name="T24" fmla="*/ 84 w 87"/>
                    <a:gd name="T25" fmla="*/ 10 h 58"/>
                    <a:gd name="T26" fmla="*/ 87 w 87"/>
                    <a:gd name="T27" fmla="*/ 8 h 58"/>
                    <a:gd name="T28" fmla="*/ 79 w 87"/>
                    <a:gd name="T29" fmla="*/ 0 h 58"/>
                    <a:gd name="T30" fmla="*/ 0 w 87"/>
                    <a:gd name="T31" fmla="*/ 31 h 58"/>
                    <a:gd name="T32" fmla="*/ 39 w 87"/>
                    <a:gd name="T33" fmla="*/ 31 h 58"/>
                    <a:gd name="T34" fmla="*/ 42 w 87"/>
                    <a:gd name="T35" fmla="*/ 26 h 58"/>
                    <a:gd name="T36" fmla="*/ 0 w 87"/>
                    <a:gd name="T37" fmla="*/ 26 h 58"/>
                    <a:gd name="T38" fmla="*/ 0 w 87"/>
                    <a:gd name="T39" fmla="*/ 31 h 58"/>
                    <a:gd name="T40" fmla="*/ 0 w 87"/>
                    <a:gd name="T41" fmla="*/ 58 h 58"/>
                    <a:gd name="T42" fmla="*/ 15 w 87"/>
                    <a:gd name="T43" fmla="*/ 58 h 58"/>
                    <a:gd name="T44" fmla="*/ 17 w 87"/>
                    <a:gd name="T45" fmla="*/ 54 h 58"/>
                    <a:gd name="T46" fmla="*/ 0 w 87"/>
                    <a:gd name="T47" fmla="*/ 54 h 58"/>
                    <a:gd name="T48" fmla="*/ 0 w 87"/>
                    <a:gd name="T49" fmla="*/ 58 h 58"/>
                    <a:gd name="T50" fmla="*/ 47 w 87"/>
                    <a:gd name="T51" fmla="*/ 58 h 58"/>
                    <a:gd name="T52" fmla="*/ 64 w 87"/>
                    <a:gd name="T53" fmla="*/ 58 h 58"/>
                    <a:gd name="T54" fmla="*/ 64 w 87"/>
                    <a:gd name="T55" fmla="*/ 54 h 58"/>
                    <a:gd name="T56" fmla="*/ 50 w 87"/>
                    <a:gd name="T57" fmla="*/ 54 h 58"/>
                    <a:gd name="T58" fmla="*/ 47 w 87"/>
                    <a:gd name="T59" fmla="*/ 58 h 58"/>
                    <a:gd name="T60" fmla="*/ 0 w 87"/>
                    <a:gd name="T61" fmla="*/ 44 h 58"/>
                    <a:gd name="T62" fmla="*/ 25 w 87"/>
                    <a:gd name="T63" fmla="*/ 44 h 58"/>
                    <a:gd name="T64" fmla="*/ 29 w 87"/>
                    <a:gd name="T65" fmla="*/ 40 h 58"/>
                    <a:gd name="T66" fmla="*/ 0 w 87"/>
                    <a:gd name="T67" fmla="*/ 40 h 58"/>
                    <a:gd name="T68" fmla="*/ 0 w 87"/>
                    <a:gd name="T69" fmla="*/ 4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7" h="58">
                      <a:moveTo>
                        <a:pt x="57" y="14"/>
                      </a:move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53" y="17"/>
                      </a:lnTo>
                      <a:lnTo>
                        <a:pt x="57" y="14"/>
                      </a:lnTo>
                      <a:close/>
                      <a:moveTo>
                        <a:pt x="0" y="3"/>
                      </a:moveTo>
                      <a:lnTo>
                        <a:pt x="64" y="3"/>
                      </a:lnTo>
                      <a:lnTo>
                        <a:pt x="64" y="0"/>
                      </a:lnTo>
                      <a:lnTo>
                        <a:pt x="0" y="0"/>
                      </a:lnTo>
                      <a:lnTo>
                        <a:pt x="0" y="3"/>
                      </a:lnTo>
                      <a:close/>
                      <a:moveTo>
                        <a:pt x="79" y="0"/>
                      </a:moveTo>
                      <a:lnTo>
                        <a:pt x="76" y="3"/>
                      </a:lnTo>
                      <a:lnTo>
                        <a:pt x="84" y="10"/>
                      </a:lnTo>
                      <a:lnTo>
                        <a:pt x="87" y="8"/>
                      </a:lnTo>
                      <a:lnTo>
                        <a:pt x="79" y="0"/>
                      </a:lnTo>
                      <a:close/>
                      <a:moveTo>
                        <a:pt x="0" y="31"/>
                      </a:moveTo>
                      <a:lnTo>
                        <a:pt x="39" y="31"/>
                      </a:lnTo>
                      <a:lnTo>
                        <a:pt x="42" y="26"/>
                      </a:lnTo>
                      <a:lnTo>
                        <a:pt x="0" y="26"/>
                      </a:lnTo>
                      <a:lnTo>
                        <a:pt x="0" y="31"/>
                      </a:lnTo>
                      <a:close/>
                      <a:moveTo>
                        <a:pt x="0" y="58"/>
                      </a:moveTo>
                      <a:lnTo>
                        <a:pt x="15" y="58"/>
                      </a:lnTo>
                      <a:lnTo>
                        <a:pt x="17" y="54"/>
                      </a:lnTo>
                      <a:lnTo>
                        <a:pt x="0" y="54"/>
                      </a:lnTo>
                      <a:lnTo>
                        <a:pt x="0" y="58"/>
                      </a:lnTo>
                      <a:close/>
                      <a:moveTo>
                        <a:pt x="47" y="58"/>
                      </a:moveTo>
                      <a:lnTo>
                        <a:pt x="64" y="58"/>
                      </a:lnTo>
                      <a:lnTo>
                        <a:pt x="64" y="54"/>
                      </a:lnTo>
                      <a:lnTo>
                        <a:pt x="50" y="54"/>
                      </a:lnTo>
                      <a:lnTo>
                        <a:pt x="47" y="58"/>
                      </a:lnTo>
                      <a:close/>
                      <a:moveTo>
                        <a:pt x="0" y="44"/>
                      </a:moveTo>
                      <a:lnTo>
                        <a:pt x="25" y="44"/>
                      </a:lnTo>
                      <a:lnTo>
                        <a:pt x="29" y="40"/>
                      </a:lnTo>
                      <a:lnTo>
                        <a:pt x="0" y="4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8CCA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521">
                  <a:extLst>
                    <a:ext uri="{FF2B5EF4-FFF2-40B4-BE49-F238E27FC236}">
                      <a16:creationId xmlns:a16="http://schemas.microsoft.com/office/drawing/2014/main" id="{FAC9DC68-982C-DB4D-B9CE-9B46D465F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4513" y="2649539"/>
                  <a:ext cx="336550" cy="311150"/>
                </a:xfrm>
                <a:custGeom>
                  <a:avLst/>
                  <a:gdLst>
                    <a:gd name="T0" fmla="*/ 77 w 153"/>
                    <a:gd name="T1" fmla="*/ 0 h 142"/>
                    <a:gd name="T2" fmla="*/ 0 w 153"/>
                    <a:gd name="T3" fmla="*/ 77 h 142"/>
                    <a:gd name="T4" fmla="*/ 34 w 153"/>
                    <a:gd name="T5" fmla="*/ 140 h 142"/>
                    <a:gd name="T6" fmla="*/ 34 w 153"/>
                    <a:gd name="T7" fmla="*/ 140 h 142"/>
                    <a:gd name="T8" fmla="*/ 34 w 153"/>
                    <a:gd name="T9" fmla="*/ 140 h 142"/>
                    <a:gd name="T10" fmla="*/ 35 w 153"/>
                    <a:gd name="T11" fmla="*/ 141 h 142"/>
                    <a:gd name="T12" fmla="*/ 36 w 153"/>
                    <a:gd name="T13" fmla="*/ 142 h 142"/>
                    <a:gd name="T14" fmla="*/ 37 w 153"/>
                    <a:gd name="T15" fmla="*/ 141 h 142"/>
                    <a:gd name="T16" fmla="*/ 37 w 153"/>
                    <a:gd name="T17" fmla="*/ 139 h 142"/>
                    <a:gd name="T18" fmla="*/ 35 w 153"/>
                    <a:gd name="T19" fmla="*/ 138 h 142"/>
                    <a:gd name="T20" fmla="*/ 2 w 153"/>
                    <a:gd name="T21" fmla="*/ 77 h 142"/>
                    <a:gd name="T22" fmla="*/ 77 w 153"/>
                    <a:gd name="T23" fmla="*/ 2 h 142"/>
                    <a:gd name="T24" fmla="*/ 151 w 153"/>
                    <a:gd name="T25" fmla="*/ 77 h 142"/>
                    <a:gd name="T26" fmla="*/ 118 w 153"/>
                    <a:gd name="T27" fmla="*/ 139 h 142"/>
                    <a:gd name="T28" fmla="*/ 118 w 153"/>
                    <a:gd name="T29" fmla="*/ 139 h 142"/>
                    <a:gd name="T30" fmla="*/ 118 w 153"/>
                    <a:gd name="T31" fmla="*/ 139 h 142"/>
                    <a:gd name="T32" fmla="*/ 116 w 153"/>
                    <a:gd name="T33" fmla="*/ 140 h 142"/>
                    <a:gd name="T34" fmla="*/ 116 w 153"/>
                    <a:gd name="T35" fmla="*/ 141 h 142"/>
                    <a:gd name="T36" fmla="*/ 117 w 153"/>
                    <a:gd name="T37" fmla="*/ 142 h 142"/>
                    <a:gd name="T38" fmla="*/ 117 w 153"/>
                    <a:gd name="T39" fmla="*/ 142 h 142"/>
                    <a:gd name="T40" fmla="*/ 119 w 153"/>
                    <a:gd name="T41" fmla="*/ 141 h 142"/>
                    <a:gd name="T42" fmla="*/ 119 w 153"/>
                    <a:gd name="T43" fmla="*/ 141 h 142"/>
                    <a:gd name="T44" fmla="*/ 153 w 153"/>
                    <a:gd name="T45" fmla="*/ 77 h 142"/>
                    <a:gd name="T46" fmla="*/ 77 w 153"/>
                    <a:gd name="T47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3" h="142">
                      <a:moveTo>
                        <a:pt x="77" y="0"/>
                      </a:moveTo>
                      <a:cubicBezTo>
                        <a:pt x="34" y="0"/>
                        <a:pt x="0" y="34"/>
                        <a:pt x="0" y="77"/>
                      </a:cubicBezTo>
                      <a:cubicBezTo>
                        <a:pt x="0" y="102"/>
                        <a:pt x="13" y="126"/>
                        <a:pt x="34" y="140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34" y="141"/>
                        <a:pt x="35" y="141"/>
                        <a:pt x="35" y="141"/>
                      </a:cubicBezTo>
                      <a:cubicBezTo>
                        <a:pt x="36" y="142"/>
                        <a:pt x="36" y="142"/>
                        <a:pt x="36" y="142"/>
                      </a:cubicBezTo>
                      <a:cubicBezTo>
                        <a:pt x="36" y="142"/>
                        <a:pt x="37" y="141"/>
                        <a:pt x="37" y="141"/>
                      </a:cubicBezTo>
                      <a:cubicBezTo>
                        <a:pt x="37" y="140"/>
                        <a:pt x="37" y="140"/>
                        <a:pt x="37" y="139"/>
                      </a:cubicBezTo>
                      <a:cubicBezTo>
                        <a:pt x="36" y="139"/>
                        <a:pt x="36" y="139"/>
                        <a:pt x="35" y="138"/>
                      </a:cubicBezTo>
                      <a:cubicBezTo>
                        <a:pt x="15" y="124"/>
                        <a:pt x="2" y="101"/>
                        <a:pt x="2" y="77"/>
                      </a:cubicBezTo>
                      <a:cubicBezTo>
                        <a:pt x="2" y="36"/>
                        <a:pt x="36" y="2"/>
                        <a:pt x="77" y="2"/>
                      </a:cubicBezTo>
                      <a:cubicBezTo>
                        <a:pt x="118" y="2"/>
                        <a:pt x="151" y="36"/>
                        <a:pt x="151" y="77"/>
                      </a:cubicBezTo>
                      <a:cubicBezTo>
                        <a:pt x="151" y="102"/>
                        <a:pt x="139" y="125"/>
                        <a:pt x="118" y="139"/>
                      </a:cubicBezTo>
                      <a:cubicBezTo>
                        <a:pt x="118" y="139"/>
                        <a:pt x="118" y="139"/>
                        <a:pt x="118" y="139"/>
                      </a:cubicBezTo>
                      <a:cubicBezTo>
                        <a:pt x="118" y="139"/>
                        <a:pt x="118" y="139"/>
                        <a:pt x="118" y="139"/>
                      </a:cubicBezTo>
                      <a:cubicBezTo>
                        <a:pt x="117" y="139"/>
                        <a:pt x="117" y="139"/>
                        <a:pt x="116" y="140"/>
                      </a:cubicBezTo>
                      <a:cubicBezTo>
                        <a:pt x="115" y="140"/>
                        <a:pt x="115" y="141"/>
                        <a:pt x="116" y="141"/>
                      </a:cubicBezTo>
                      <a:cubicBezTo>
                        <a:pt x="116" y="142"/>
                        <a:pt x="116" y="142"/>
                        <a:pt x="117" y="142"/>
                      </a:cubicBezTo>
                      <a:cubicBezTo>
                        <a:pt x="117" y="142"/>
                        <a:pt x="117" y="142"/>
                        <a:pt x="117" y="142"/>
                      </a:cubicBezTo>
                      <a:cubicBezTo>
                        <a:pt x="118" y="141"/>
                        <a:pt x="118" y="141"/>
                        <a:pt x="119" y="141"/>
                      </a:cubicBezTo>
                      <a:cubicBezTo>
                        <a:pt x="119" y="141"/>
                        <a:pt x="119" y="141"/>
                        <a:pt x="119" y="141"/>
                      </a:cubicBezTo>
                      <a:cubicBezTo>
                        <a:pt x="141" y="126"/>
                        <a:pt x="153" y="102"/>
                        <a:pt x="153" y="77"/>
                      </a:cubicBezTo>
                      <a:cubicBezTo>
                        <a:pt x="153" y="34"/>
                        <a:pt x="119" y="0"/>
                        <a:pt x="77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 1522">
                  <a:extLst>
                    <a:ext uri="{FF2B5EF4-FFF2-40B4-BE49-F238E27FC236}">
                      <a16:creationId xmlns:a16="http://schemas.microsoft.com/office/drawing/2014/main" id="{DF13A554-BA3F-2545-9EA4-63B16D4196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7226" y="2971801"/>
                  <a:ext cx="14288" cy="9525"/>
                </a:xfrm>
                <a:custGeom>
                  <a:avLst/>
                  <a:gdLst>
                    <a:gd name="T0" fmla="*/ 6 w 7"/>
                    <a:gd name="T1" fmla="*/ 1 h 4"/>
                    <a:gd name="T2" fmla="*/ 2 w 7"/>
                    <a:gd name="T3" fmla="*/ 0 h 4"/>
                    <a:gd name="T4" fmla="*/ 0 w 7"/>
                    <a:gd name="T5" fmla="*/ 1 h 4"/>
                    <a:gd name="T6" fmla="*/ 1 w 7"/>
                    <a:gd name="T7" fmla="*/ 2 h 4"/>
                    <a:gd name="T8" fmla="*/ 5 w 7"/>
                    <a:gd name="T9" fmla="*/ 4 h 4"/>
                    <a:gd name="T10" fmla="*/ 5 w 7"/>
                    <a:gd name="T11" fmla="*/ 4 h 4"/>
                    <a:gd name="T12" fmla="*/ 7 w 7"/>
                    <a:gd name="T13" fmla="*/ 3 h 4"/>
                    <a:gd name="T14" fmla="*/ 6 w 7"/>
                    <a:gd name="T1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6" y="1"/>
                      </a:moveTo>
                      <a:cubicBezTo>
                        <a:pt x="4" y="1"/>
                        <a:pt x="3" y="1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3"/>
                        <a:pt x="4" y="3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6" y="4"/>
                        <a:pt x="6" y="3"/>
                        <a:pt x="7" y="3"/>
                      </a:cubicBezTo>
                      <a:cubicBezTo>
                        <a:pt x="7" y="2"/>
                        <a:pt x="6" y="1"/>
                        <a:pt x="6" y="1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1523">
                  <a:extLst>
                    <a:ext uri="{FF2B5EF4-FFF2-40B4-BE49-F238E27FC236}">
                      <a16:creationId xmlns:a16="http://schemas.microsoft.com/office/drawing/2014/main" id="{B1382983-289A-F946-A35C-7366461BF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663" y="2979739"/>
                  <a:ext cx="15875" cy="6350"/>
                </a:xfrm>
                <a:custGeom>
                  <a:avLst/>
                  <a:gdLst>
                    <a:gd name="T0" fmla="*/ 5 w 7"/>
                    <a:gd name="T1" fmla="*/ 0 h 3"/>
                    <a:gd name="T2" fmla="*/ 1 w 7"/>
                    <a:gd name="T3" fmla="*/ 1 h 3"/>
                    <a:gd name="T4" fmla="*/ 0 w 7"/>
                    <a:gd name="T5" fmla="*/ 2 h 3"/>
                    <a:gd name="T6" fmla="*/ 1 w 7"/>
                    <a:gd name="T7" fmla="*/ 3 h 3"/>
                    <a:gd name="T8" fmla="*/ 1 w 7"/>
                    <a:gd name="T9" fmla="*/ 3 h 3"/>
                    <a:gd name="T10" fmla="*/ 6 w 7"/>
                    <a:gd name="T11" fmla="*/ 2 h 3"/>
                    <a:gd name="T12" fmla="*/ 7 w 7"/>
                    <a:gd name="T13" fmla="*/ 1 h 3"/>
                    <a:gd name="T14" fmla="*/ 5 w 7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4" y="0"/>
                        <a:pt x="3" y="0"/>
                        <a:pt x="1" y="1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3" y="3"/>
                        <a:pt x="4" y="3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ubicBezTo>
                        <a:pt x="7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 1524">
                  <a:extLst>
                    <a:ext uri="{FF2B5EF4-FFF2-40B4-BE49-F238E27FC236}">
                      <a16:creationId xmlns:a16="http://schemas.microsoft.com/office/drawing/2014/main" id="{E7986CDD-6691-4042-AD71-E0DF700FC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1038" y="2979739"/>
                  <a:ext cx="14288" cy="6350"/>
                </a:xfrm>
                <a:custGeom>
                  <a:avLst/>
                  <a:gdLst>
                    <a:gd name="T0" fmla="*/ 5 w 7"/>
                    <a:gd name="T1" fmla="*/ 0 h 3"/>
                    <a:gd name="T2" fmla="*/ 1 w 7"/>
                    <a:gd name="T3" fmla="*/ 0 h 3"/>
                    <a:gd name="T4" fmla="*/ 0 w 7"/>
                    <a:gd name="T5" fmla="*/ 1 h 3"/>
                    <a:gd name="T6" fmla="*/ 1 w 7"/>
                    <a:gd name="T7" fmla="*/ 2 h 3"/>
                    <a:gd name="T8" fmla="*/ 5 w 7"/>
                    <a:gd name="T9" fmla="*/ 3 h 3"/>
                    <a:gd name="T10" fmla="*/ 5 w 7"/>
                    <a:gd name="T11" fmla="*/ 3 h 3"/>
                    <a:gd name="T12" fmla="*/ 6 w 7"/>
                    <a:gd name="T13" fmla="*/ 2 h 3"/>
                    <a:gd name="T14" fmla="*/ 5 w 7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2"/>
                        <a:pt x="4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7" y="1"/>
                        <a:pt x="6" y="1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1525">
                  <a:extLst>
                    <a:ext uri="{FF2B5EF4-FFF2-40B4-BE49-F238E27FC236}">
                      <a16:creationId xmlns:a16="http://schemas.microsoft.com/office/drawing/2014/main" id="{AAF27AD9-88E7-5743-BFD1-A82AC6384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5001" y="2960689"/>
                  <a:ext cx="12700" cy="11113"/>
                </a:xfrm>
                <a:custGeom>
                  <a:avLst/>
                  <a:gdLst>
                    <a:gd name="T0" fmla="*/ 5 w 6"/>
                    <a:gd name="T1" fmla="*/ 3 h 5"/>
                    <a:gd name="T2" fmla="*/ 2 w 6"/>
                    <a:gd name="T3" fmla="*/ 1 h 5"/>
                    <a:gd name="T4" fmla="*/ 0 w 6"/>
                    <a:gd name="T5" fmla="*/ 1 h 5"/>
                    <a:gd name="T6" fmla="*/ 1 w 6"/>
                    <a:gd name="T7" fmla="*/ 3 h 5"/>
                    <a:gd name="T8" fmla="*/ 4 w 6"/>
                    <a:gd name="T9" fmla="*/ 5 h 5"/>
                    <a:gd name="T10" fmla="*/ 5 w 6"/>
                    <a:gd name="T11" fmla="*/ 5 h 5"/>
                    <a:gd name="T12" fmla="*/ 6 w 6"/>
                    <a:gd name="T13" fmla="*/ 4 h 5"/>
                    <a:gd name="T14" fmla="*/ 5 w 6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5">
                      <a:moveTo>
                        <a:pt x="5" y="3"/>
                      </a:moveTo>
                      <a:cubicBezTo>
                        <a:pt x="4" y="2"/>
                        <a:pt x="3" y="1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3" y="4"/>
                        <a:pt x="4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6" y="5"/>
                        <a:pt x="6" y="4"/>
                      </a:cubicBezTo>
                      <a:cubicBezTo>
                        <a:pt x="6" y="4"/>
                        <a:pt x="6" y="3"/>
                        <a:pt x="5" y="3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1526">
                  <a:extLst>
                    <a:ext uri="{FF2B5EF4-FFF2-40B4-BE49-F238E27FC236}">
                      <a16:creationId xmlns:a16="http://schemas.microsoft.com/office/drawing/2014/main" id="{8CEA6475-57AA-AD45-977C-D5590142F5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851" y="2981326"/>
                  <a:ext cx="15875" cy="4763"/>
                </a:xfrm>
                <a:custGeom>
                  <a:avLst/>
                  <a:gdLst>
                    <a:gd name="T0" fmla="*/ 5 w 7"/>
                    <a:gd name="T1" fmla="*/ 0 h 2"/>
                    <a:gd name="T2" fmla="*/ 5 w 7"/>
                    <a:gd name="T3" fmla="*/ 0 h 2"/>
                    <a:gd name="T4" fmla="*/ 1 w 7"/>
                    <a:gd name="T5" fmla="*/ 0 h 2"/>
                    <a:gd name="T6" fmla="*/ 0 w 7"/>
                    <a:gd name="T7" fmla="*/ 1 h 2"/>
                    <a:gd name="T8" fmla="*/ 1 w 7"/>
                    <a:gd name="T9" fmla="*/ 2 h 2"/>
                    <a:gd name="T10" fmla="*/ 4 w 7"/>
                    <a:gd name="T11" fmla="*/ 2 h 2"/>
                    <a:gd name="T12" fmla="*/ 5 w 7"/>
                    <a:gd name="T13" fmla="*/ 2 h 2"/>
                    <a:gd name="T14" fmla="*/ 7 w 7"/>
                    <a:gd name="T15" fmla="*/ 1 h 2"/>
                    <a:gd name="T16" fmla="*/ 5 w 7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ubicBezTo>
                        <a:pt x="7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1527">
                  <a:extLst>
                    <a:ext uri="{FF2B5EF4-FFF2-40B4-BE49-F238E27FC236}">
                      <a16:creationId xmlns:a16="http://schemas.microsoft.com/office/drawing/2014/main" id="{0C427E1A-00A8-C24A-A979-5343E9B76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4701" y="2963864"/>
                  <a:ext cx="15875" cy="7938"/>
                </a:xfrm>
                <a:custGeom>
                  <a:avLst/>
                  <a:gdLst>
                    <a:gd name="T0" fmla="*/ 5 w 7"/>
                    <a:gd name="T1" fmla="*/ 0 h 4"/>
                    <a:gd name="T2" fmla="*/ 1 w 7"/>
                    <a:gd name="T3" fmla="*/ 2 h 4"/>
                    <a:gd name="T4" fmla="*/ 1 w 7"/>
                    <a:gd name="T5" fmla="*/ 3 h 4"/>
                    <a:gd name="T6" fmla="*/ 2 w 7"/>
                    <a:gd name="T7" fmla="*/ 4 h 4"/>
                    <a:gd name="T8" fmla="*/ 2 w 7"/>
                    <a:gd name="T9" fmla="*/ 4 h 4"/>
                    <a:gd name="T10" fmla="*/ 6 w 7"/>
                    <a:gd name="T11" fmla="*/ 2 h 4"/>
                    <a:gd name="T12" fmla="*/ 7 w 7"/>
                    <a:gd name="T13" fmla="*/ 1 h 4"/>
                    <a:gd name="T14" fmla="*/ 5 w 7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4" y="1"/>
                        <a:pt x="3" y="1"/>
                        <a:pt x="1" y="2"/>
                      </a:cubicBezTo>
                      <a:cubicBezTo>
                        <a:pt x="1" y="2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2"/>
                        <a:pt x="7" y="1"/>
                        <a:pt x="7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1528">
                  <a:extLst>
                    <a:ext uri="{FF2B5EF4-FFF2-40B4-BE49-F238E27FC236}">
                      <a16:creationId xmlns:a16="http://schemas.microsoft.com/office/drawing/2014/main" id="{FB0ADB4A-B29B-4D4C-89FA-5FB8FFE11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476" y="2971801"/>
                  <a:ext cx="15875" cy="9525"/>
                </a:xfrm>
                <a:custGeom>
                  <a:avLst/>
                  <a:gdLst>
                    <a:gd name="T0" fmla="*/ 5 w 7"/>
                    <a:gd name="T1" fmla="*/ 0 h 4"/>
                    <a:gd name="T2" fmla="*/ 1 w 7"/>
                    <a:gd name="T3" fmla="*/ 1 h 4"/>
                    <a:gd name="T4" fmla="*/ 0 w 7"/>
                    <a:gd name="T5" fmla="*/ 3 h 4"/>
                    <a:gd name="T6" fmla="*/ 1 w 7"/>
                    <a:gd name="T7" fmla="*/ 4 h 4"/>
                    <a:gd name="T8" fmla="*/ 2 w 7"/>
                    <a:gd name="T9" fmla="*/ 4 h 4"/>
                    <a:gd name="T10" fmla="*/ 6 w 7"/>
                    <a:gd name="T11" fmla="*/ 3 h 4"/>
                    <a:gd name="T12" fmla="*/ 6 w 7"/>
                    <a:gd name="T13" fmla="*/ 1 h 4"/>
                    <a:gd name="T14" fmla="*/ 5 w 7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4" y="3"/>
                        <a:pt x="6" y="3"/>
                      </a:cubicBezTo>
                      <a:cubicBezTo>
                        <a:pt x="6" y="2"/>
                        <a:pt x="7" y="2"/>
                        <a:pt x="6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1163458" y="958106"/>
                <a:ext cx="20265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chemeClr val="tx2"/>
                    </a:solidFill>
                    <a:latin typeface="BNPP Sans" pitchFamily="50" charset="0"/>
                  </a:rPr>
                  <a:t>Objectifs &amp; Missions </a:t>
                </a:r>
                <a:endParaRPr lang="fr-FR" sz="1600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516459" y="1629594"/>
              <a:ext cx="3637879" cy="3761852"/>
              <a:chOff x="817151" y="1557586"/>
              <a:chExt cx="3637879" cy="3761852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820434" y="1557586"/>
                <a:ext cx="2712564" cy="1080000"/>
              </a:xfrm>
              <a:prstGeom prst="roundRect">
                <a:avLst/>
              </a:prstGeom>
              <a:solidFill>
                <a:srgbClr val="17998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BNPP Sans Light" panose="02000503020000020004" pitchFamily="50" charset="0"/>
                  </a:rPr>
                  <a:t>CONNAISSANCE CLIENTS</a:t>
                </a:r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817151" y="2898512"/>
                <a:ext cx="2712564" cy="1080000"/>
              </a:xfrm>
              <a:prstGeom prst="roundRect">
                <a:avLst/>
              </a:prstGeom>
              <a:solidFill>
                <a:srgbClr val="17998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BNPP Sans Light" panose="02000503020000020004" pitchFamily="50" charset="0"/>
                  </a:rPr>
                  <a:t>COMMUNICATION </a:t>
                </a:r>
              </a:p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BNPP Sans Light" panose="02000503020000020004" pitchFamily="50" charset="0"/>
                  </a:rPr>
                  <a:t>&amp; ORGANISATION D’EVENEMENTS </a:t>
                </a:r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832338" y="4239438"/>
                <a:ext cx="2712564" cy="1080000"/>
              </a:xfrm>
              <a:prstGeom prst="roundRect">
                <a:avLst/>
              </a:prstGeom>
              <a:solidFill>
                <a:srgbClr val="17998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chemeClr val="bg1"/>
                    </a:solidFill>
                    <a:latin typeface="BNPP Sans Light" panose="02000503020000020004" pitchFamily="50" charset="0"/>
                  </a:rPr>
                  <a:t>FIDELISATION DE LA CLIENTELE</a:t>
                </a:r>
              </a:p>
            </p:txBody>
          </p:sp>
          <p:sp>
            <p:nvSpPr>
              <p:cNvPr id="10" name="Flèche courbée vers la gauche 9"/>
              <p:cNvSpPr/>
              <p:nvPr/>
            </p:nvSpPr>
            <p:spPr>
              <a:xfrm>
                <a:off x="3673687" y="2275899"/>
                <a:ext cx="720080" cy="998025"/>
              </a:xfrm>
              <a:prstGeom prst="curvedLeftArrow">
                <a:avLst/>
              </a:prstGeom>
              <a:solidFill>
                <a:srgbClr val="92D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Flèche courbée vers la gauche 75"/>
              <p:cNvSpPr/>
              <p:nvPr/>
            </p:nvSpPr>
            <p:spPr>
              <a:xfrm>
                <a:off x="3734950" y="3808902"/>
                <a:ext cx="720080" cy="998025"/>
              </a:xfrm>
              <a:prstGeom prst="curvedLeftArrow">
                <a:avLst/>
              </a:prstGeom>
              <a:solidFill>
                <a:srgbClr val="92D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4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Groupe 46"/>
          <p:cNvGrpSpPr/>
          <p:nvPr/>
        </p:nvGrpSpPr>
        <p:grpSpPr>
          <a:xfrm>
            <a:off x="862779" y="1341562"/>
            <a:ext cx="4622232" cy="3672408"/>
            <a:chOff x="718563" y="1341562"/>
            <a:chExt cx="4622232" cy="3672408"/>
          </a:xfrm>
        </p:grpSpPr>
        <p:grpSp>
          <p:nvGrpSpPr>
            <p:cNvPr id="49" name="Groupe 48"/>
            <p:cNvGrpSpPr/>
            <p:nvPr/>
          </p:nvGrpSpPr>
          <p:grpSpPr>
            <a:xfrm>
              <a:off x="718563" y="1341562"/>
              <a:ext cx="2906605" cy="467984"/>
              <a:chOff x="576271" y="883813"/>
              <a:chExt cx="2906605" cy="467984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722E07FA-60DD-B74F-A394-32D84C9ECC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6271" y="883813"/>
                <a:ext cx="467984" cy="467984"/>
                <a:chOff x="1814513" y="2649539"/>
                <a:chExt cx="336550" cy="336550"/>
              </a:xfrm>
            </p:grpSpPr>
            <p:sp>
              <p:nvSpPr>
                <p:cNvPr id="52" name="Freeform 1518">
                  <a:extLst>
                    <a:ext uri="{FF2B5EF4-FFF2-40B4-BE49-F238E27FC236}">
                      <a16:creationId xmlns:a16="http://schemas.microsoft.com/office/drawing/2014/main" id="{B71D52CA-F5C2-CB4C-AF8E-65B522A225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00238" y="2717801"/>
                  <a:ext cx="138113" cy="196850"/>
                </a:xfrm>
                <a:custGeom>
                  <a:avLst/>
                  <a:gdLst>
                    <a:gd name="T0" fmla="*/ 63 w 63"/>
                    <a:gd name="T1" fmla="*/ 67 h 90"/>
                    <a:gd name="T2" fmla="*/ 63 w 63"/>
                    <a:gd name="T3" fmla="*/ 67 h 90"/>
                    <a:gd name="T4" fmla="*/ 63 w 63"/>
                    <a:gd name="T5" fmla="*/ 40 h 90"/>
                    <a:gd name="T6" fmla="*/ 60 w 63"/>
                    <a:gd name="T7" fmla="*/ 42 h 90"/>
                    <a:gd name="T8" fmla="*/ 60 w 63"/>
                    <a:gd name="T9" fmla="*/ 67 h 90"/>
                    <a:gd name="T10" fmla="*/ 46 w 63"/>
                    <a:gd name="T11" fmla="*/ 67 h 90"/>
                    <a:gd name="T12" fmla="*/ 39 w 63"/>
                    <a:gd name="T13" fmla="*/ 74 h 90"/>
                    <a:gd name="T14" fmla="*/ 39 w 63"/>
                    <a:gd name="T15" fmla="*/ 88 h 90"/>
                    <a:gd name="T16" fmla="*/ 7 w 63"/>
                    <a:gd name="T17" fmla="*/ 88 h 90"/>
                    <a:gd name="T18" fmla="*/ 2 w 63"/>
                    <a:gd name="T19" fmla="*/ 83 h 90"/>
                    <a:gd name="T20" fmla="*/ 2 w 63"/>
                    <a:gd name="T21" fmla="*/ 7 h 90"/>
                    <a:gd name="T22" fmla="*/ 7 w 63"/>
                    <a:gd name="T23" fmla="*/ 3 h 90"/>
                    <a:gd name="T24" fmla="*/ 56 w 63"/>
                    <a:gd name="T25" fmla="*/ 3 h 90"/>
                    <a:gd name="T26" fmla="*/ 60 w 63"/>
                    <a:gd name="T27" fmla="*/ 7 h 90"/>
                    <a:gd name="T28" fmla="*/ 60 w 63"/>
                    <a:gd name="T29" fmla="*/ 16 h 90"/>
                    <a:gd name="T30" fmla="*/ 63 w 63"/>
                    <a:gd name="T31" fmla="*/ 15 h 90"/>
                    <a:gd name="T32" fmla="*/ 63 w 63"/>
                    <a:gd name="T33" fmla="*/ 7 h 90"/>
                    <a:gd name="T34" fmla="*/ 56 w 63"/>
                    <a:gd name="T35" fmla="*/ 0 h 90"/>
                    <a:gd name="T36" fmla="*/ 7 w 63"/>
                    <a:gd name="T37" fmla="*/ 0 h 90"/>
                    <a:gd name="T38" fmla="*/ 0 w 63"/>
                    <a:gd name="T39" fmla="*/ 7 h 90"/>
                    <a:gd name="T40" fmla="*/ 0 w 63"/>
                    <a:gd name="T41" fmla="*/ 83 h 90"/>
                    <a:gd name="T42" fmla="*/ 7 w 63"/>
                    <a:gd name="T43" fmla="*/ 90 h 90"/>
                    <a:gd name="T44" fmla="*/ 39 w 63"/>
                    <a:gd name="T45" fmla="*/ 90 h 90"/>
                    <a:gd name="T46" fmla="*/ 41 w 63"/>
                    <a:gd name="T47" fmla="*/ 90 h 90"/>
                    <a:gd name="T48" fmla="*/ 41 w 63"/>
                    <a:gd name="T49" fmla="*/ 90 h 90"/>
                    <a:gd name="T50" fmla="*/ 41 w 63"/>
                    <a:gd name="T51" fmla="*/ 90 h 90"/>
                    <a:gd name="T52" fmla="*/ 63 w 63"/>
                    <a:gd name="T53" fmla="*/ 69 h 90"/>
                    <a:gd name="T54" fmla="*/ 63 w 63"/>
                    <a:gd name="T55" fmla="*/ 69 h 90"/>
                    <a:gd name="T56" fmla="*/ 63 w 63"/>
                    <a:gd name="T57" fmla="*/ 67 h 90"/>
                    <a:gd name="T58" fmla="*/ 41 w 63"/>
                    <a:gd name="T59" fmla="*/ 87 h 90"/>
                    <a:gd name="T60" fmla="*/ 41 w 63"/>
                    <a:gd name="T61" fmla="*/ 74 h 90"/>
                    <a:gd name="T62" fmla="*/ 46 w 63"/>
                    <a:gd name="T63" fmla="*/ 69 h 90"/>
                    <a:gd name="T64" fmla="*/ 59 w 63"/>
                    <a:gd name="T65" fmla="*/ 69 h 90"/>
                    <a:gd name="T66" fmla="*/ 41 w 63"/>
                    <a:gd name="T67" fmla="*/ 87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3" h="90">
                      <a:moveTo>
                        <a:pt x="63" y="67"/>
                      </a:move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67"/>
                        <a:pt x="60" y="67"/>
                        <a:pt x="60" y="67"/>
                      </a:cubicBezTo>
                      <a:cubicBezTo>
                        <a:pt x="46" y="67"/>
                        <a:pt x="46" y="67"/>
                        <a:pt x="46" y="67"/>
                      </a:cubicBezTo>
                      <a:cubicBezTo>
                        <a:pt x="42" y="67"/>
                        <a:pt x="39" y="70"/>
                        <a:pt x="39" y="74"/>
                      </a:cubicBezTo>
                      <a:cubicBezTo>
                        <a:pt x="39" y="88"/>
                        <a:pt x="39" y="88"/>
                        <a:pt x="39" y="88"/>
                      </a:cubicBezTo>
                      <a:cubicBezTo>
                        <a:pt x="7" y="88"/>
                        <a:pt x="7" y="88"/>
                        <a:pt x="7" y="88"/>
                      </a:cubicBezTo>
                      <a:cubicBezTo>
                        <a:pt x="4" y="88"/>
                        <a:pt x="2" y="86"/>
                        <a:pt x="2" y="83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5"/>
                        <a:pt x="4" y="3"/>
                        <a:pt x="7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60" y="5"/>
                        <a:pt x="60" y="7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3" y="15"/>
                        <a:pt x="63" y="15"/>
                        <a:pt x="63" y="15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3"/>
                        <a:pt x="59" y="0"/>
                        <a:pt x="5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87"/>
                        <a:pt x="3" y="90"/>
                        <a:pt x="7" y="90"/>
                      </a:cubicBezTo>
                      <a:cubicBezTo>
                        <a:pt x="39" y="90"/>
                        <a:pt x="39" y="90"/>
                        <a:pt x="39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63" y="69"/>
                        <a:pt x="63" y="69"/>
                        <a:pt x="63" y="69"/>
                      </a:cubicBezTo>
                      <a:cubicBezTo>
                        <a:pt x="63" y="69"/>
                        <a:pt x="63" y="69"/>
                        <a:pt x="63" y="69"/>
                      </a:cubicBezTo>
                      <a:lnTo>
                        <a:pt x="63" y="67"/>
                      </a:lnTo>
                      <a:close/>
                      <a:moveTo>
                        <a:pt x="41" y="87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71"/>
                        <a:pt x="43" y="69"/>
                        <a:pt x="46" y="69"/>
                      </a:cubicBezTo>
                      <a:cubicBezTo>
                        <a:pt x="59" y="69"/>
                        <a:pt x="59" y="69"/>
                        <a:pt x="59" y="69"/>
                      </a:cubicBezTo>
                      <a:lnTo>
                        <a:pt x="41" y="87"/>
                      </a:ln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 1519">
                  <a:extLst>
                    <a:ext uri="{FF2B5EF4-FFF2-40B4-BE49-F238E27FC236}">
                      <a16:creationId xmlns:a16="http://schemas.microsoft.com/office/drawing/2014/main" id="{E34B11C3-61EE-4A4B-8CE4-7A34780E42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46276" y="2746376"/>
                  <a:ext cx="120650" cy="122238"/>
                </a:xfrm>
                <a:custGeom>
                  <a:avLst/>
                  <a:gdLst>
                    <a:gd name="T0" fmla="*/ 54 w 55"/>
                    <a:gd name="T1" fmla="*/ 5 h 56"/>
                    <a:gd name="T2" fmla="*/ 50 w 55"/>
                    <a:gd name="T3" fmla="*/ 2 h 56"/>
                    <a:gd name="T4" fmla="*/ 45 w 55"/>
                    <a:gd name="T5" fmla="*/ 2 h 56"/>
                    <a:gd name="T6" fmla="*/ 4 w 55"/>
                    <a:gd name="T7" fmla="*/ 43 h 56"/>
                    <a:gd name="T8" fmla="*/ 0 w 55"/>
                    <a:gd name="T9" fmla="*/ 53 h 56"/>
                    <a:gd name="T10" fmla="*/ 0 w 55"/>
                    <a:gd name="T11" fmla="*/ 55 h 56"/>
                    <a:gd name="T12" fmla="*/ 2 w 55"/>
                    <a:gd name="T13" fmla="*/ 56 h 56"/>
                    <a:gd name="T14" fmla="*/ 3 w 55"/>
                    <a:gd name="T15" fmla="*/ 56 h 56"/>
                    <a:gd name="T16" fmla="*/ 13 w 55"/>
                    <a:gd name="T17" fmla="*/ 52 h 56"/>
                    <a:gd name="T18" fmla="*/ 54 w 55"/>
                    <a:gd name="T19" fmla="*/ 11 h 56"/>
                    <a:gd name="T20" fmla="*/ 54 w 55"/>
                    <a:gd name="T21" fmla="*/ 5 h 56"/>
                    <a:gd name="T22" fmla="*/ 52 w 55"/>
                    <a:gd name="T23" fmla="*/ 9 h 56"/>
                    <a:gd name="T24" fmla="*/ 11 w 55"/>
                    <a:gd name="T25" fmla="*/ 50 h 56"/>
                    <a:gd name="T26" fmla="*/ 2 w 55"/>
                    <a:gd name="T27" fmla="*/ 53 h 56"/>
                    <a:gd name="T28" fmla="*/ 6 w 55"/>
                    <a:gd name="T29" fmla="*/ 44 h 56"/>
                    <a:gd name="T30" fmla="*/ 46 w 55"/>
                    <a:gd name="T31" fmla="*/ 4 h 56"/>
                    <a:gd name="T32" fmla="*/ 47 w 55"/>
                    <a:gd name="T33" fmla="*/ 3 h 56"/>
                    <a:gd name="T34" fmla="*/ 48 w 55"/>
                    <a:gd name="T35" fmla="*/ 4 h 56"/>
                    <a:gd name="T36" fmla="*/ 52 w 55"/>
                    <a:gd name="T37" fmla="*/ 7 h 56"/>
                    <a:gd name="T38" fmla="*/ 52 w 55"/>
                    <a:gd name="T39" fmla="*/ 9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5" h="56">
                      <a:moveTo>
                        <a:pt x="54" y="5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9" y="0"/>
                        <a:pt x="46" y="0"/>
                        <a:pt x="45" y="2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3" y="44"/>
                        <a:pt x="0" y="50"/>
                        <a:pt x="0" y="53"/>
                      </a:cubicBezTo>
                      <a:cubicBezTo>
                        <a:pt x="0" y="54"/>
                        <a:pt x="0" y="55"/>
                        <a:pt x="0" y="55"/>
                      </a:cubicBezTo>
                      <a:cubicBezTo>
                        <a:pt x="1" y="56"/>
                        <a:pt x="1" y="56"/>
                        <a:pt x="2" y="56"/>
                      </a:cubicBezTo>
                      <a:cubicBezTo>
                        <a:pt x="2" y="56"/>
                        <a:pt x="2" y="56"/>
                        <a:pt x="3" y="56"/>
                      </a:cubicBezTo>
                      <a:cubicBezTo>
                        <a:pt x="5" y="55"/>
                        <a:pt x="12" y="53"/>
                        <a:pt x="13" y="52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5" y="9"/>
                        <a:pt x="55" y="7"/>
                        <a:pt x="54" y="5"/>
                      </a:cubicBezTo>
                      <a:close/>
                      <a:moveTo>
                        <a:pt x="52" y="9"/>
                      </a:move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51"/>
                        <a:pt x="5" y="53"/>
                        <a:pt x="2" y="53"/>
                      </a:cubicBezTo>
                      <a:cubicBezTo>
                        <a:pt x="3" y="51"/>
                        <a:pt x="5" y="45"/>
                        <a:pt x="6" y="44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8" y="3"/>
                        <a:pt x="48" y="3"/>
                        <a:pt x="48" y="4"/>
                      </a:cubicBezTo>
                      <a:cubicBezTo>
                        <a:pt x="52" y="7"/>
                        <a:pt x="52" y="7"/>
                        <a:pt x="52" y="7"/>
                      </a:cubicBezTo>
                      <a:cubicBezTo>
                        <a:pt x="53" y="8"/>
                        <a:pt x="53" y="9"/>
                        <a:pt x="52" y="9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 1520">
                  <a:extLst>
                    <a:ext uri="{FF2B5EF4-FFF2-40B4-BE49-F238E27FC236}">
                      <a16:creationId xmlns:a16="http://schemas.microsoft.com/office/drawing/2014/main" id="{8A0F0079-E741-AA47-AC65-01ABABFA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17701" y="2759076"/>
                  <a:ext cx="138113" cy="92075"/>
                </a:xfrm>
                <a:custGeom>
                  <a:avLst/>
                  <a:gdLst>
                    <a:gd name="T0" fmla="*/ 57 w 87"/>
                    <a:gd name="T1" fmla="*/ 14 h 58"/>
                    <a:gd name="T2" fmla="*/ 0 w 87"/>
                    <a:gd name="T3" fmla="*/ 14 h 58"/>
                    <a:gd name="T4" fmla="*/ 0 w 87"/>
                    <a:gd name="T5" fmla="*/ 17 h 58"/>
                    <a:gd name="T6" fmla="*/ 53 w 87"/>
                    <a:gd name="T7" fmla="*/ 17 h 58"/>
                    <a:gd name="T8" fmla="*/ 57 w 87"/>
                    <a:gd name="T9" fmla="*/ 14 h 58"/>
                    <a:gd name="T10" fmla="*/ 0 w 87"/>
                    <a:gd name="T11" fmla="*/ 3 h 58"/>
                    <a:gd name="T12" fmla="*/ 64 w 87"/>
                    <a:gd name="T13" fmla="*/ 3 h 58"/>
                    <a:gd name="T14" fmla="*/ 64 w 87"/>
                    <a:gd name="T15" fmla="*/ 0 h 58"/>
                    <a:gd name="T16" fmla="*/ 0 w 87"/>
                    <a:gd name="T17" fmla="*/ 0 h 58"/>
                    <a:gd name="T18" fmla="*/ 0 w 87"/>
                    <a:gd name="T19" fmla="*/ 3 h 58"/>
                    <a:gd name="T20" fmla="*/ 79 w 87"/>
                    <a:gd name="T21" fmla="*/ 0 h 58"/>
                    <a:gd name="T22" fmla="*/ 76 w 87"/>
                    <a:gd name="T23" fmla="*/ 3 h 58"/>
                    <a:gd name="T24" fmla="*/ 84 w 87"/>
                    <a:gd name="T25" fmla="*/ 10 h 58"/>
                    <a:gd name="T26" fmla="*/ 87 w 87"/>
                    <a:gd name="T27" fmla="*/ 8 h 58"/>
                    <a:gd name="T28" fmla="*/ 79 w 87"/>
                    <a:gd name="T29" fmla="*/ 0 h 58"/>
                    <a:gd name="T30" fmla="*/ 0 w 87"/>
                    <a:gd name="T31" fmla="*/ 31 h 58"/>
                    <a:gd name="T32" fmla="*/ 39 w 87"/>
                    <a:gd name="T33" fmla="*/ 31 h 58"/>
                    <a:gd name="T34" fmla="*/ 42 w 87"/>
                    <a:gd name="T35" fmla="*/ 26 h 58"/>
                    <a:gd name="T36" fmla="*/ 0 w 87"/>
                    <a:gd name="T37" fmla="*/ 26 h 58"/>
                    <a:gd name="T38" fmla="*/ 0 w 87"/>
                    <a:gd name="T39" fmla="*/ 31 h 58"/>
                    <a:gd name="T40" fmla="*/ 0 w 87"/>
                    <a:gd name="T41" fmla="*/ 58 h 58"/>
                    <a:gd name="T42" fmla="*/ 15 w 87"/>
                    <a:gd name="T43" fmla="*/ 58 h 58"/>
                    <a:gd name="T44" fmla="*/ 17 w 87"/>
                    <a:gd name="T45" fmla="*/ 54 h 58"/>
                    <a:gd name="T46" fmla="*/ 0 w 87"/>
                    <a:gd name="T47" fmla="*/ 54 h 58"/>
                    <a:gd name="T48" fmla="*/ 0 w 87"/>
                    <a:gd name="T49" fmla="*/ 58 h 58"/>
                    <a:gd name="T50" fmla="*/ 47 w 87"/>
                    <a:gd name="T51" fmla="*/ 58 h 58"/>
                    <a:gd name="T52" fmla="*/ 64 w 87"/>
                    <a:gd name="T53" fmla="*/ 58 h 58"/>
                    <a:gd name="T54" fmla="*/ 64 w 87"/>
                    <a:gd name="T55" fmla="*/ 54 h 58"/>
                    <a:gd name="T56" fmla="*/ 50 w 87"/>
                    <a:gd name="T57" fmla="*/ 54 h 58"/>
                    <a:gd name="T58" fmla="*/ 47 w 87"/>
                    <a:gd name="T59" fmla="*/ 58 h 58"/>
                    <a:gd name="T60" fmla="*/ 0 w 87"/>
                    <a:gd name="T61" fmla="*/ 44 h 58"/>
                    <a:gd name="T62" fmla="*/ 25 w 87"/>
                    <a:gd name="T63" fmla="*/ 44 h 58"/>
                    <a:gd name="T64" fmla="*/ 29 w 87"/>
                    <a:gd name="T65" fmla="*/ 40 h 58"/>
                    <a:gd name="T66" fmla="*/ 0 w 87"/>
                    <a:gd name="T67" fmla="*/ 40 h 58"/>
                    <a:gd name="T68" fmla="*/ 0 w 87"/>
                    <a:gd name="T69" fmla="*/ 4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7" h="58">
                      <a:moveTo>
                        <a:pt x="57" y="14"/>
                      </a:move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53" y="17"/>
                      </a:lnTo>
                      <a:lnTo>
                        <a:pt x="57" y="14"/>
                      </a:lnTo>
                      <a:close/>
                      <a:moveTo>
                        <a:pt x="0" y="3"/>
                      </a:moveTo>
                      <a:lnTo>
                        <a:pt x="64" y="3"/>
                      </a:lnTo>
                      <a:lnTo>
                        <a:pt x="64" y="0"/>
                      </a:lnTo>
                      <a:lnTo>
                        <a:pt x="0" y="0"/>
                      </a:lnTo>
                      <a:lnTo>
                        <a:pt x="0" y="3"/>
                      </a:lnTo>
                      <a:close/>
                      <a:moveTo>
                        <a:pt x="79" y="0"/>
                      </a:moveTo>
                      <a:lnTo>
                        <a:pt x="76" y="3"/>
                      </a:lnTo>
                      <a:lnTo>
                        <a:pt x="84" y="10"/>
                      </a:lnTo>
                      <a:lnTo>
                        <a:pt x="87" y="8"/>
                      </a:lnTo>
                      <a:lnTo>
                        <a:pt x="79" y="0"/>
                      </a:lnTo>
                      <a:close/>
                      <a:moveTo>
                        <a:pt x="0" y="31"/>
                      </a:moveTo>
                      <a:lnTo>
                        <a:pt x="39" y="31"/>
                      </a:lnTo>
                      <a:lnTo>
                        <a:pt x="42" y="26"/>
                      </a:lnTo>
                      <a:lnTo>
                        <a:pt x="0" y="26"/>
                      </a:lnTo>
                      <a:lnTo>
                        <a:pt x="0" y="31"/>
                      </a:lnTo>
                      <a:close/>
                      <a:moveTo>
                        <a:pt x="0" y="58"/>
                      </a:moveTo>
                      <a:lnTo>
                        <a:pt x="15" y="58"/>
                      </a:lnTo>
                      <a:lnTo>
                        <a:pt x="17" y="54"/>
                      </a:lnTo>
                      <a:lnTo>
                        <a:pt x="0" y="54"/>
                      </a:lnTo>
                      <a:lnTo>
                        <a:pt x="0" y="58"/>
                      </a:lnTo>
                      <a:close/>
                      <a:moveTo>
                        <a:pt x="47" y="58"/>
                      </a:moveTo>
                      <a:lnTo>
                        <a:pt x="64" y="58"/>
                      </a:lnTo>
                      <a:lnTo>
                        <a:pt x="64" y="54"/>
                      </a:lnTo>
                      <a:lnTo>
                        <a:pt x="50" y="54"/>
                      </a:lnTo>
                      <a:lnTo>
                        <a:pt x="47" y="58"/>
                      </a:lnTo>
                      <a:close/>
                      <a:moveTo>
                        <a:pt x="0" y="44"/>
                      </a:moveTo>
                      <a:lnTo>
                        <a:pt x="25" y="44"/>
                      </a:lnTo>
                      <a:lnTo>
                        <a:pt x="29" y="40"/>
                      </a:lnTo>
                      <a:lnTo>
                        <a:pt x="0" y="4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8CCA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 1521">
                  <a:extLst>
                    <a:ext uri="{FF2B5EF4-FFF2-40B4-BE49-F238E27FC236}">
                      <a16:creationId xmlns:a16="http://schemas.microsoft.com/office/drawing/2014/main" id="{FAC9DC68-982C-DB4D-B9CE-9B46D465F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4513" y="2649539"/>
                  <a:ext cx="336550" cy="311150"/>
                </a:xfrm>
                <a:custGeom>
                  <a:avLst/>
                  <a:gdLst>
                    <a:gd name="T0" fmla="*/ 77 w 153"/>
                    <a:gd name="T1" fmla="*/ 0 h 142"/>
                    <a:gd name="T2" fmla="*/ 0 w 153"/>
                    <a:gd name="T3" fmla="*/ 77 h 142"/>
                    <a:gd name="T4" fmla="*/ 34 w 153"/>
                    <a:gd name="T5" fmla="*/ 140 h 142"/>
                    <a:gd name="T6" fmla="*/ 34 w 153"/>
                    <a:gd name="T7" fmla="*/ 140 h 142"/>
                    <a:gd name="T8" fmla="*/ 34 w 153"/>
                    <a:gd name="T9" fmla="*/ 140 h 142"/>
                    <a:gd name="T10" fmla="*/ 35 w 153"/>
                    <a:gd name="T11" fmla="*/ 141 h 142"/>
                    <a:gd name="T12" fmla="*/ 36 w 153"/>
                    <a:gd name="T13" fmla="*/ 142 h 142"/>
                    <a:gd name="T14" fmla="*/ 37 w 153"/>
                    <a:gd name="T15" fmla="*/ 141 h 142"/>
                    <a:gd name="T16" fmla="*/ 37 w 153"/>
                    <a:gd name="T17" fmla="*/ 139 h 142"/>
                    <a:gd name="T18" fmla="*/ 35 w 153"/>
                    <a:gd name="T19" fmla="*/ 138 h 142"/>
                    <a:gd name="T20" fmla="*/ 2 w 153"/>
                    <a:gd name="T21" fmla="*/ 77 h 142"/>
                    <a:gd name="T22" fmla="*/ 77 w 153"/>
                    <a:gd name="T23" fmla="*/ 2 h 142"/>
                    <a:gd name="T24" fmla="*/ 151 w 153"/>
                    <a:gd name="T25" fmla="*/ 77 h 142"/>
                    <a:gd name="T26" fmla="*/ 118 w 153"/>
                    <a:gd name="T27" fmla="*/ 139 h 142"/>
                    <a:gd name="T28" fmla="*/ 118 w 153"/>
                    <a:gd name="T29" fmla="*/ 139 h 142"/>
                    <a:gd name="T30" fmla="*/ 118 w 153"/>
                    <a:gd name="T31" fmla="*/ 139 h 142"/>
                    <a:gd name="T32" fmla="*/ 116 w 153"/>
                    <a:gd name="T33" fmla="*/ 140 h 142"/>
                    <a:gd name="T34" fmla="*/ 116 w 153"/>
                    <a:gd name="T35" fmla="*/ 141 h 142"/>
                    <a:gd name="T36" fmla="*/ 117 w 153"/>
                    <a:gd name="T37" fmla="*/ 142 h 142"/>
                    <a:gd name="T38" fmla="*/ 117 w 153"/>
                    <a:gd name="T39" fmla="*/ 142 h 142"/>
                    <a:gd name="T40" fmla="*/ 119 w 153"/>
                    <a:gd name="T41" fmla="*/ 141 h 142"/>
                    <a:gd name="T42" fmla="*/ 119 w 153"/>
                    <a:gd name="T43" fmla="*/ 141 h 142"/>
                    <a:gd name="T44" fmla="*/ 153 w 153"/>
                    <a:gd name="T45" fmla="*/ 77 h 142"/>
                    <a:gd name="T46" fmla="*/ 77 w 153"/>
                    <a:gd name="T47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3" h="142">
                      <a:moveTo>
                        <a:pt x="77" y="0"/>
                      </a:moveTo>
                      <a:cubicBezTo>
                        <a:pt x="34" y="0"/>
                        <a:pt x="0" y="34"/>
                        <a:pt x="0" y="77"/>
                      </a:cubicBezTo>
                      <a:cubicBezTo>
                        <a:pt x="0" y="102"/>
                        <a:pt x="13" y="126"/>
                        <a:pt x="34" y="140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34" y="141"/>
                        <a:pt x="35" y="141"/>
                        <a:pt x="35" y="141"/>
                      </a:cubicBezTo>
                      <a:cubicBezTo>
                        <a:pt x="36" y="142"/>
                        <a:pt x="36" y="142"/>
                        <a:pt x="36" y="142"/>
                      </a:cubicBezTo>
                      <a:cubicBezTo>
                        <a:pt x="36" y="142"/>
                        <a:pt x="37" y="141"/>
                        <a:pt x="37" y="141"/>
                      </a:cubicBezTo>
                      <a:cubicBezTo>
                        <a:pt x="37" y="140"/>
                        <a:pt x="37" y="140"/>
                        <a:pt x="37" y="139"/>
                      </a:cubicBezTo>
                      <a:cubicBezTo>
                        <a:pt x="36" y="139"/>
                        <a:pt x="36" y="139"/>
                        <a:pt x="35" y="138"/>
                      </a:cubicBezTo>
                      <a:cubicBezTo>
                        <a:pt x="15" y="124"/>
                        <a:pt x="2" y="101"/>
                        <a:pt x="2" y="77"/>
                      </a:cubicBezTo>
                      <a:cubicBezTo>
                        <a:pt x="2" y="36"/>
                        <a:pt x="36" y="2"/>
                        <a:pt x="77" y="2"/>
                      </a:cubicBezTo>
                      <a:cubicBezTo>
                        <a:pt x="118" y="2"/>
                        <a:pt x="151" y="36"/>
                        <a:pt x="151" y="77"/>
                      </a:cubicBezTo>
                      <a:cubicBezTo>
                        <a:pt x="151" y="102"/>
                        <a:pt x="139" y="125"/>
                        <a:pt x="118" y="139"/>
                      </a:cubicBezTo>
                      <a:cubicBezTo>
                        <a:pt x="118" y="139"/>
                        <a:pt x="118" y="139"/>
                        <a:pt x="118" y="139"/>
                      </a:cubicBezTo>
                      <a:cubicBezTo>
                        <a:pt x="118" y="139"/>
                        <a:pt x="118" y="139"/>
                        <a:pt x="118" y="139"/>
                      </a:cubicBezTo>
                      <a:cubicBezTo>
                        <a:pt x="117" y="139"/>
                        <a:pt x="117" y="139"/>
                        <a:pt x="116" y="140"/>
                      </a:cubicBezTo>
                      <a:cubicBezTo>
                        <a:pt x="115" y="140"/>
                        <a:pt x="115" y="141"/>
                        <a:pt x="116" y="141"/>
                      </a:cubicBezTo>
                      <a:cubicBezTo>
                        <a:pt x="116" y="142"/>
                        <a:pt x="116" y="142"/>
                        <a:pt x="117" y="142"/>
                      </a:cubicBezTo>
                      <a:cubicBezTo>
                        <a:pt x="117" y="142"/>
                        <a:pt x="117" y="142"/>
                        <a:pt x="117" y="142"/>
                      </a:cubicBezTo>
                      <a:cubicBezTo>
                        <a:pt x="118" y="141"/>
                        <a:pt x="118" y="141"/>
                        <a:pt x="119" y="141"/>
                      </a:cubicBezTo>
                      <a:cubicBezTo>
                        <a:pt x="119" y="141"/>
                        <a:pt x="119" y="141"/>
                        <a:pt x="119" y="141"/>
                      </a:cubicBezTo>
                      <a:cubicBezTo>
                        <a:pt x="141" y="126"/>
                        <a:pt x="153" y="102"/>
                        <a:pt x="153" y="77"/>
                      </a:cubicBezTo>
                      <a:cubicBezTo>
                        <a:pt x="153" y="34"/>
                        <a:pt x="119" y="0"/>
                        <a:pt x="77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1522">
                  <a:extLst>
                    <a:ext uri="{FF2B5EF4-FFF2-40B4-BE49-F238E27FC236}">
                      <a16:creationId xmlns:a16="http://schemas.microsoft.com/office/drawing/2014/main" id="{DF13A554-BA3F-2545-9EA4-63B16D4196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7226" y="2971801"/>
                  <a:ext cx="14288" cy="9525"/>
                </a:xfrm>
                <a:custGeom>
                  <a:avLst/>
                  <a:gdLst>
                    <a:gd name="T0" fmla="*/ 6 w 7"/>
                    <a:gd name="T1" fmla="*/ 1 h 4"/>
                    <a:gd name="T2" fmla="*/ 2 w 7"/>
                    <a:gd name="T3" fmla="*/ 0 h 4"/>
                    <a:gd name="T4" fmla="*/ 0 w 7"/>
                    <a:gd name="T5" fmla="*/ 1 h 4"/>
                    <a:gd name="T6" fmla="*/ 1 w 7"/>
                    <a:gd name="T7" fmla="*/ 2 h 4"/>
                    <a:gd name="T8" fmla="*/ 5 w 7"/>
                    <a:gd name="T9" fmla="*/ 4 h 4"/>
                    <a:gd name="T10" fmla="*/ 5 w 7"/>
                    <a:gd name="T11" fmla="*/ 4 h 4"/>
                    <a:gd name="T12" fmla="*/ 7 w 7"/>
                    <a:gd name="T13" fmla="*/ 3 h 4"/>
                    <a:gd name="T14" fmla="*/ 6 w 7"/>
                    <a:gd name="T1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6" y="1"/>
                      </a:moveTo>
                      <a:cubicBezTo>
                        <a:pt x="4" y="1"/>
                        <a:pt x="3" y="1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3"/>
                        <a:pt x="4" y="3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6" y="4"/>
                        <a:pt x="6" y="3"/>
                        <a:pt x="7" y="3"/>
                      </a:cubicBezTo>
                      <a:cubicBezTo>
                        <a:pt x="7" y="2"/>
                        <a:pt x="6" y="1"/>
                        <a:pt x="6" y="1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1523">
                  <a:extLst>
                    <a:ext uri="{FF2B5EF4-FFF2-40B4-BE49-F238E27FC236}">
                      <a16:creationId xmlns:a16="http://schemas.microsoft.com/office/drawing/2014/main" id="{B1382983-289A-F946-A35C-7366461BF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663" y="2979739"/>
                  <a:ext cx="15875" cy="6350"/>
                </a:xfrm>
                <a:custGeom>
                  <a:avLst/>
                  <a:gdLst>
                    <a:gd name="T0" fmla="*/ 5 w 7"/>
                    <a:gd name="T1" fmla="*/ 0 h 3"/>
                    <a:gd name="T2" fmla="*/ 1 w 7"/>
                    <a:gd name="T3" fmla="*/ 1 h 3"/>
                    <a:gd name="T4" fmla="*/ 0 w 7"/>
                    <a:gd name="T5" fmla="*/ 2 h 3"/>
                    <a:gd name="T6" fmla="*/ 1 w 7"/>
                    <a:gd name="T7" fmla="*/ 3 h 3"/>
                    <a:gd name="T8" fmla="*/ 1 w 7"/>
                    <a:gd name="T9" fmla="*/ 3 h 3"/>
                    <a:gd name="T10" fmla="*/ 6 w 7"/>
                    <a:gd name="T11" fmla="*/ 2 h 3"/>
                    <a:gd name="T12" fmla="*/ 7 w 7"/>
                    <a:gd name="T13" fmla="*/ 1 h 3"/>
                    <a:gd name="T14" fmla="*/ 5 w 7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4" y="0"/>
                        <a:pt x="3" y="0"/>
                        <a:pt x="1" y="1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3" y="3"/>
                        <a:pt x="4" y="3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ubicBezTo>
                        <a:pt x="7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 1524">
                  <a:extLst>
                    <a:ext uri="{FF2B5EF4-FFF2-40B4-BE49-F238E27FC236}">
                      <a16:creationId xmlns:a16="http://schemas.microsoft.com/office/drawing/2014/main" id="{E7986CDD-6691-4042-AD71-E0DF700FC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1038" y="2979739"/>
                  <a:ext cx="14288" cy="6350"/>
                </a:xfrm>
                <a:custGeom>
                  <a:avLst/>
                  <a:gdLst>
                    <a:gd name="T0" fmla="*/ 5 w 7"/>
                    <a:gd name="T1" fmla="*/ 0 h 3"/>
                    <a:gd name="T2" fmla="*/ 1 w 7"/>
                    <a:gd name="T3" fmla="*/ 0 h 3"/>
                    <a:gd name="T4" fmla="*/ 0 w 7"/>
                    <a:gd name="T5" fmla="*/ 1 h 3"/>
                    <a:gd name="T6" fmla="*/ 1 w 7"/>
                    <a:gd name="T7" fmla="*/ 2 h 3"/>
                    <a:gd name="T8" fmla="*/ 5 w 7"/>
                    <a:gd name="T9" fmla="*/ 3 h 3"/>
                    <a:gd name="T10" fmla="*/ 5 w 7"/>
                    <a:gd name="T11" fmla="*/ 3 h 3"/>
                    <a:gd name="T12" fmla="*/ 6 w 7"/>
                    <a:gd name="T13" fmla="*/ 2 h 3"/>
                    <a:gd name="T14" fmla="*/ 5 w 7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2"/>
                        <a:pt x="4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6" y="2"/>
                        <a:pt x="6" y="2"/>
                      </a:cubicBezTo>
                      <a:cubicBezTo>
                        <a:pt x="7" y="1"/>
                        <a:pt x="6" y="1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1525">
                  <a:extLst>
                    <a:ext uri="{FF2B5EF4-FFF2-40B4-BE49-F238E27FC236}">
                      <a16:creationId xmlns:a16="http://schemas.microsoft.com/office/drawing/2014/main" id="{AAF27AD9-88E7-5743-BFD1-A82AC6384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5001" y="2960689"/>
                  <a:ext cx="12700" cy="11113"/>
                </a:xfrm>
                <a:custGeom>
                  <a:avLst/>
                  <a:gdLst>
                    <a:gd name="T0" fmla="*/ 5 w 6"/>
                    <a:gd name="T1" fmla="*/ 3 h 5"/>
                    <a:gd name="T2" fmla="*/ 2 w 6"/>
                    <a:gd name="T3" fmla="*/ 1 h 5"/>
                    <a:gd name="T4" fmla="*/ 0 w 6"/>
                    <a:gd name="T5" fmla="*/ 1 h 5"/>
                    <a:gd name="T6" fmla="*/ 1 w 6"/>
                    <a:gd name="T7" fmla="*/ 3 h 5"/>
                    <a:gd name="T8" fmla="*/ 4 w 6"/>
                    <a:gd name="T9" fmla="*/ 5 h 5"/>
                    <a:gd name="T10" fmla="*/ 5 w 6"/>
                    <a:gd name="T11" fmla="*/ 5 h 5"/>
                    <a:gd name="T12" fmla="*/ 6 w 6"/>
                    <a:gd name="T13" fmla="*/ 4 h 5"/>
                    <a:gd name="T14" fmla="*/ 5 w 6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5">
                      <a:moveTo>
                        <a:pt x="5" y="3"/>
                      </a:moveTo>
                      <a:cubicBezTo>
                        <a:pt x="4" y="2"/>
                        <a:pt x="3" y="1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3" y="4"/>
                        <a:pt x="4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6" y="5"/>
                        <a:pt x="6" y="4"/>
                      </a:cubicBezTo>
                      <a:cubicBezTo>
                        <a:pt x="6" y="4"/>
                        <a:pt x="6" y="3"/>
                        <a:pt x="5" y="3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1526">
                  <a:extLst>
                    <a:ext uri="{FF2B5EF4-FFF2-40B4-BE49-F238E27FC236}">
                      <a16:creationId xmlns:a16="http://schemas.microsoft.com/office/drawing/2014/main" id="{8CEA6475-57AA-AD45-977C-D5590142F5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851" y="2981326"/>
                  <a:ext cx="15875" cy="4763"/>
                </a:xfrm>
                <a:custGeom>
                  <a:avLst/>
                  <a:gdLst>
                    <a:gd name="T0" fmla="*/ 5 w 7"/>
                    <a:gd name="T1" fmla="*/ 0 h 2"/>
                    <a:gd name="T2" fmla="*/ 5 w 7"/>
                    <a:gd name="T3" fmla="*/ 0 h 2"/>
                    <a:gd name="T4" fmla="*/ 1 w 7"/>
                    <a:gd name="T5" fmla="*/ 0 h 2"/>
                    <a:gd name="T6" fmla="*/ 0 w 7"/>
                    <a:gd name="T7" fmla="*/ 1 h 2"/>
                    <a:gd name="T8" fmla="*/ 1 w 7"/>
                    <a:gd name="T9" fmla="*/ 2 h 2"/>
                    <a:gd name="T10" fmla="*/ 4 w 7"/>
                    <a:gd name="T11" fmla="*/ 2 h 2"/>
                    <a:gd name="T12" fmla="*/ 5 w 7"/>
                    <a:gd name="T13" fmla="*/ 2 h 2"/>
                    <a:gd name="T14" fmla="*/ 7 w 7"/>
                    <a:gd name="T15" fmla="*/ 1 h 2"/>
                    <a:gd name="T16" fmla="*/ 5 w 7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ubicBezTo>
                        <a:pt x="7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1527">
                  <a:extLst>
                    <a:ext uri="{FF2B5EF4-FFF2-40B4-BE49-F238E27FC236}">
                      <a16:creationId xmlns:a16="http://schemas.microsoft.com/office/drawing/2014/main" id="{0C427E1A-00A8-C24A-A979-5343E9B76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4701" y="2963864"/>
                  <a:ext cx="15875" cy="7938"/>
                </a:xfrm>
                <a:custGeom>
                  <a:avLst/>
                  <a:gdLst>
                    <a:gd name="T0" fmla="*/ 5 w 7"/>
                    <a:gd name="T1" fmla="*/ 0 h 4"/>
                    <a:gd name="T2" fmla="*/ 1 w 7"/>
                    <a:gd name="T3" fmla="*/ 2 h 4"/>
                    <a:gd name="T4" fmla="*/ 1 w 7"/>
                    <a:gd name="T5" fmla="*/ 3 h 4"/>
                    <a:gd name="T6" fmla="*/ 2 w 7"/>
                    <a:gd name="T7" fmla="*/ 4 h 4"/>
                    <a:gd name="T8" fmla="*/ 2 w 7"/>
                    <a:gd name="T9" fmla="*/ 4 h 4"/>
                    <a:gd name="T10" fmla="*/ 6 w 7"/>
                    <a:gd name="T11" fmla="*/ 2 h 4"/>
                    <a:gd name="T12" fmla="*/ 7 w 7"/>
                    <a:gd name="T13" fmla="*/ 1 h 4"/>
                    <a:gd name="T14" fmla="*/ 5 w 7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4" y="1"/>
                        <a:pt x="3" y="1"/>
                        <a:pt x="1" y="2"/>
                      </a:cubicBezTo>
                      <a:cubicBezTo>
                        <a:pt x="1" y="2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2"/>
                        <a:pt x="7" y="1"/>
                        <a:pt x="7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 1528">
                  <a:extLst>
                    <a:ext uri="{FF2B5EF4-FFF2-40B4-BE49-F238E27FC236}">
                      <a16:creationId xmlns:a16="http://schemas.microsoft.com/office/drawing/2014/main" id="{FB0ADB4A-B29B-4D4C-89FA-5FB8FFE11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2476" y="2971801"/>
                  <a:ext cx="15875" cy="9525"/>
                </a:xfrm>
                <a:custGeom>
                  <a:avLst/>
                  <a:gdLst>
                    <a:gd name="T0" fmla="*/ 5 w 7"/>
                    <a:gd name="T1" fmla="*/ 0 h 4"/>
                    <a:gd name="T2" fmla="*/ 1 w 7"/>
                    <a:gd name="T3" fmla="*/ 1 h 4"/>
                    <a:gd name="T4" fmla="*/ 0 w 7"/>
                    <a:gd name="T5" fmla="*/ 3 h 4"/>
                    <a:gd name="T6" fmla="*/ 1 w 7"/>
                    <a:gd name="T7" fmla="*/ 4 h 4"/>
                    <a:gd name="T8" fmla="*/ 2 w 7"/>
                    <a:gd name="T9" fmla="*/ 4 h 4"/>
                    <a:gd name="T10" fmla="*/ 6 w 7"/>
                    <a:gd name="T11" fmla="*/ 3 h 4"/>
                    <a:gd name="T12" fmla="*/ 6 w 7"/>
                    <a:gd name="T13" fmla="*/ 1 h 4"/>
                    <a:gd name="T14" fmla="*/ 5 w 7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4" y="3"/>
                        <a:pt x="6" y="3"/>
                      </a:cubicBezTo>
                      <a:cubicBezTo>
                        <a:pt x="6" y="2"/>
                        <a:pt x="7" y="2"/>
                        <a:pt x="6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009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312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1163458" y="958106"/>
                <a:ext cx="23194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chemeClr val="tx2"/>
                    </a:solidFill>
                    <a:latin typeface="BNPP Sans" pitchFamily="50" charset="0"/>
                  </a:rPr>
                  <a:t>Composition de l’équipe</a:t>
                </a:r>
                <a:endParaRPr lang="fr-FR" sz="1600" dirty="0"/>
              </a:p>
            </p:txBody>
          </p:sp>
        </p:grpSp>
        <p:sp>
          <p:nvSpPr>
            <p:cNvPr id="70" name="Rectangle à coins arrondis 69"/>
            <p:cNvSpPr/>
            <p:nvPr/>
          </p:nvSpPr>
          <p:spPr>
            <a:xfrm>
              <a:off x="804691" y="3861842"/>
              <a:ext cx="1800000" cy="11521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DATA ANALYTICS</a:t>
              </a:r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2171866" y="2373608"/>
              <a:ext cx="1800000" cy="11521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MARKETING DIRECT</a:t>
              </a:r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540795" y="3861842"/>
              <a:ext cx="1800000" cy="11521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STUDIO</a:t>
              </a:r>
            </a:p>
          </p:txBody>
        </p:sp>
        <p:sp>
          <p:nvSpPr>
            <p:cNvPr id="9" name="Double flèche horizontale 8"/>
            <p:cNvSpPr/>
            <p:nvPr/>
          </p:nvSpPr>
          <p:spPr>
            <a:xfrm rot="19363354">
              <a:off x="1253050" y="3208614"/>
              <a:ext cx="745732" cy="360040"/>
            </a:xfrm>
            <a:prstGeom prst="left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Double flèche horizontale 76"/>
            <p:cNvSpPr/>
            <p:nvPr/>
          </p:nvSpPr>
          <p:spPr>
            <a:xfrm rot="13575580">
              <a:off x="4127080" y="3208613"/>
              <a:ext cx="745732" cy="360040"/>
            </a:xfrm>
            <a:prstGeom prst="left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Double flèche horizontale 77"/>
            <p:cNvSpPr/>
            <p:nvPr/>
          </p:nvSpPr>
          <p:spPr>
            <a:xfrm>
              <a:off x="2699000" y="4257886"/>
              <a:ext cx="745732" cy="360040"/>
            </a:xfrm>
            <a:prstGeom prst="leftRightArrow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 descr="MoSEF | HelloAs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83" y="6049629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53" y="163357"/>
            <a:ext cx="8704358" cy="432100"/>
          </a:xfrm>
        </p:spPr>
        <p:txBody>
          <a:bodyPr/>
          <a:lstStyle/>
          <a:p>
            <a:r>
              <a:rPr lang="fr-FR" dirty="0" smtClean="0"/>
              <a:t>2) Définitions DES concepts de l'épargne SALARIALE ET RETRAITE</a:t>
            </a:r>
            <a:endParaRPr lang="fr-FR" dirty="0"/>
          </a:p>
        </p:txBody>
      </p:sp>
      <p:grpSp>
        <p:nvGrpSpPr>
          <p:cNvPr id="19" name="Group 44">
            <a:extLst>
              <a:ext uri="{FF2B5EF4-FFF2-40B4-BE49-F238E27FC236}">
                <a16:creationId xmlns:a16="http://schemas.microsoft.com/office/drawing/2014/main" id="{DD921E6D-D5F3-FD4E-BB55-2E2A32687BA8}"/>
              </a:ext>
            </a:extLst>
          </p:cNvPr>
          <p:cNvGrpSpPr/>
          <p:nvPr/>
        </p:nvGrpSpPr>
        <p:grpSpPr>
          <a:xfrm>
            <a:off x="11377492" y="6418104"/>
            <a:ext cx="347277" cy="180042"/>
            <a:chOff x="10590958" y="2277666"/>
            <a:chExt cx="347267" cy="180042"/>
          </a:xfrm>
        </p:grpSpPr>
        <p:sp>
          <p:nvSpPr>
            <p:cNvPr id="21" name="Slide Number Placeholder 4">
              <a:extLst>
                <a:ext uri="{FF2B5EF4-FFF2-40B4-BE49-F238E27FC236}">
                  <a16:creationId xmlns:a16="http://schemas.microsoft.com/office/drawing/2014/main" id="{D401772F-8480-9643-87A0-8C099B36DA8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698162" y="2277666"/>
              <a:ext cx="240063" cy="18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r" defTabSz="1219444" rtl="0" eaLnBrk="1" latinLnBrk="0" hangingPunct="1">
                <a:defRPr sz="11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72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444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166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888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610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332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053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775" algn="l" defTabSz="12194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7569">
                <a:defRPr/>
              </a:pPr>
              <a:fld id="{276219AF-F5ED-455B-A512-B03AB3602319}" type="slidenum">
                <a:rPr lang="en-GB" sz="800">
                  <a:latin typeface="BNPP Sans Light" pitchFamily="50" charset="0"/>
                </a:rPr>
                <a:pPr algn="ctr" defTabSz="1217569">
                  <a:defRPr/>
                </a:pPr>
                <a:t>4</a:t>
              </a:fld>
              <a:endParaRPr lang="en-GB" sz="800" dirty="0">
                <a:latin typeface="BNPP Sans Light" pitchFamily="50" charset="0"/>
              </a:endParaRPr>
            </a:p>
          </p:txBody>
        </p:sp>
        <p:cxnSp>
          <p:nvCxnSpPr>
            <p:cNvPr id="22" name="Straight Connector 47">
              <a:extLst>
                <a:ext uri="{FF2B5EF4-FFF2-40B4-BE49-F238E27FC236}">
                  <a16:creationId xmlns:a16="http://schemas.microsoft.com/office/drawing/2014/main" id="{2AFA479E-1F8B-434D-A58D-145B386C64C9}"/>
                </a:ext>
              </a:extLst>
            </p:cNvPr>
            <p:cNvCxnSpPr/>
            <p:nvPr/>
          </p:nvCxnSpPr>
          <p:spPr>
            <a:xfrm>
              <a:off x="10590958" y="2287191"/>
              <a:ext cx="0" cy="144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516459" y="873578"/>
            <a:ext cx="5505072" cy="467984"/>
            <a:chOff x="576271" y="883813"/>
            <a:chExt cx="5505072" cy="467984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722E07FA-60DD-B74F-A394-32D84C9ECC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271" y="883813"/>
              <a:ext cx="467984" cy="467984"/>
              <a:chOff x="1814513" y="2649539"/>
              <a:chExt cx="336550" cy="336550"/>
            </a:xfrm>
          </p:grpSpPr>
          <p:sp>
            <p:nvSpPr>
              <p:cNvPr id="52" name="Freeform 1518">
                <a:extLst>
                  <a:ext uri="{FF2B5EF4-FFF2-40B4-BE49-F238E27FC236}">
                    <a16:creationId xmlns:a16="http://schemas.microsoft.com/office/drawing/2014/main" id="{B71D52CA-F5C2-CB4C-AF8E-65B522A22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238" y="2717801"/>
                <a:ext cx="138113" cy="196850"/>
              </a:xfrm>
              <a:custGeom>
                <a:avLst/>
                <a:gdLst>
                  <a:gd name="T0" fmla="*/ 63 w 63"/>
                  <a:gd name="T1" fmla="*/ 67 h 90"/>
                  <a:gd name="T2" fmla="*/ 63 w 63"/>
                  <a:gd name="T3" fmla="*/ 67 h 90"/>
                  <a:gd name="T4" fmla="*/ 63 w 63"/>
                  <a:gd name="T5" fmla="*/ 40 h 90"/>
                  <a:gd name="T6" fmla="*/ 60 w 63"/>
                  <a:gd name="T7" fmla="*/ 42 h 90"/>
                  <a:gd name="T8" fmla="*/ 60 w 63"/>
                  <a:gd name="T9" fmla="*/ 67 h 90"/>
                  <a:gd name="T10" fmla="*/ 46 w 63"/>
                  <a:gd name="T11" fmla="*/ 67 h 90"/>
                  <a:gd name="T12" fmla="*/ 39 w 63"/>
                  <a:gd name="T13" fmla="*/ 74 h 90"/>
                  <a:gd name="T14" fmla="*/ 39 w 63"/>
                  <a:gd name="T15" fmla="*/ 88 h 90"/>
                  <a:gd name="T16" fmla="*/ 7 w 63"/>
                  <a:gd name="T17" fmla="*/ 88 h 90"/>
                  <a:gd name="T18" fmla="*/ 2 w 63"/>
                  <a:gd name="T19" fmla="*/ 83 h 90"/>
                  <a:gd name="T20" fmla="*/ 2 w 63"/>
                  <a:gd name="T21" fmla="*/ 7 h 90"/>
                  <a:gd name="T22" fmla="*/ 7 w 63"/>
                  <a:gd name="T23" fmla="*/ 3 h 90"/>
                  <a:gd name="T24" fmla="*/ 56 w 63"/>
                  <a:gd name="T25" fmla="*/ 3 h 90"/>
                  <a:gd name="T26" fmla="*/ 60 w 63"/>
                  <a:gd name="T27" fmla="*/ 7 h 90"/>
                  <a:gd name="T28" fmla="*/ 60 w 63"/>
                  <a:gd name="T29" fmla="*/ 16 h 90"/>
                  <a:gd name="T30" fmla="*/ 63 w 63"/>
                  <a:gd name="T31" fmla="*/ 15 h 90"/>
                  <a:gd name="T32" fmla="*/ 63 w 63"/>
                  <a:gd name="T33" fmla="*/ 7 h 90"/>
                  <a:gd name="T34" fmla="*/ 56 w 63"/>
                  <a:gd name="T35" fmla="*/ 0 h 90"/>
                  <a:gd name="T36" fmla="*/ 7 w 63"/>
                  <a:gd name="T37" fmla="*/ 0 h 90"/>
                  <a:gd name="T38" fmla="*/ 0 w 63"/>
                  <a:gd name="T39" fmla="*/ 7 h 90"/>
                  <a:gd name="T40" fmla="*/ 0 w 63"/>
                  <a:gd name="T41" fmla="*/ 83 h 90"/>
                  <a:gd name="T42" fmla="*/ 7 w 63"/>
                  <a:gd name="T43" fmla="*/ 90 h 90"/>
                  <a:gd name="T44" fmla="*/ 39 w 63"/>
                  <a:gd name="T45" fmla="*/ 90 h 90"/>
                  <a:gd name="T46" fmla="*/ 41 w 63"/>
                  <a:gd name="T47" fmla="*/ 90 h 90"/>
                  <a:gd name="T48" fmla="*/ 41 w 63"/>
                  <a:gd name="T49" fmla="*/ 90 h 90"/>
                  <a:gd name="T50" fmla="*/ 41 w 63"/>
                  <a:gd name="T51" fmla="*/ 90 h 90"/>
                  <a:gd name="T52" fmla="*/ 63 w 63"/>
                  <a:gd name="T53" fmla="*/ 69 h 90"/>
                  <a:gd name="T54" fmla="*/ 63 w 63"/>
                  <a:gd name="T55" fmla="*/ 69 h 90"/>
                  <a:gd name="T56" fmla="*/ 63 w 63"/>
                  <a:gd name="T57" fmla="*/ 67 h 90"/>
                  <a:gd name="T58" fmla="*/ 41 w 63"/>
                  <a:gd name="T59" fmla="*/ 87 h 90"/>
                  <a:gd name="T60" fmla="*/ 41 w 63"/>
                  <a:gd name="T61" fmla="*/ 74 h 90"/>
                  <a:gd name="T62" fmla="*/ 46 w 63"/>
                  <a:gd name="T63" fmla="*/ 69 h 90"/>
                  <a:gd name="T64" fmla="*/ 59 w 63"/>
                  <a:gd name="T65" fmla="*/ 69 h 90"/>
                  <a:gd name="T66" fmla="*/ 41 w 63"/>
                  <a:gd name="T67" fmla="*/ 8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" h="90">
                    <a:moveTo>
                      <a:pt x="63" y="67"/>
                    </a:moveTo>
                    <a:cubicBezTo>
                      <a:pt x="63" y="67"/>
                      <a:pt x="63" y="67"/>
                      <a:pt x="63" y="67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2" y="67"/>
                      <a:pt x="39" y="70"/>
                      <a:pt x="39" y="74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4" y="88"/>
                      <a:pt x="2" y="86"/>
                      <a:pt x="2" y="83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5"/>
                      <a:pt x="4" y="3"/>
                      <a:pt x="7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8" y="3"/>
                      <a:pt x="60" y="5"/>
                      <a:pt x="60" y="7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59" y="0"/>
                      <a:pt x="5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7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3" y="69"/>
                      <a:pt x="63" y="69"/>
                      <a:pt x="63" y="69"/>
                    </a:cubicBezTo>
                    <a:lnTo>
                      <a:pt x="63" y="67"/>
                    </a:lnTo>
                    <a:close/>
                    <a:moveTo>
                      <a:pt x="41" y="87"/>
                    </a:move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1"/>
                      <a:pt x="43" y="69"/>
                      <a:pt x="46" y="69"/>
                    </a:cubicBezTo>
                    <a:cubicBezTo>
                      <a:pt x="59" y="69"/>
                      <a:pt x="59" y="69"/>
                      <a:pt x="59" y="69"/>
                    </a:cubicBezTo>
                    <a:lnTo>
                      <a:pt x="41" y="87"/>
                    </a:ln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Freeform 1519">
                <a:extLst>
                  <a:ext uri="{FF2B5EF4-FFF2-40B4-BE49-F238E27FC236}">
                    <a16:creationId xmlns:a16="http://schemas.microsoft.com/office/drawing/2014/main" id="{E34B11C3-61EE-4A4B-8CE4-7A34780E42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6" y="2746376"/>
                <a:ext cx="120650" cy="122238"/>
              </a:xfrm>
              <a:custGeom>
                <a:avLst/>
                <a:gdLst>
                  <a:gd name="T0" fmla="*/ 54 w 55"/>
                  <a:gd name="T1" fmla="*/ 5 h 56"/>
                  <a:gd name="T2" fmla="*/ 50 w 55"/>
                  <a:gd name="T3" fmla="*/ 2 h 56"/>
                  <a:gd name="T4" fmla="*/ 45 w 55"/>
                  <a:gd name="T5" fmla="*/ 2 h 56"/>
                  <a:gd name="T6" fmla="*/ 4 w 55"/>
                  <a:gd name="T7" fmla="*/ 43 h 56"/>
                  <a:gd name="T8" fmla="*/ 0 w 55"/>
                  <a:gd name="T9" fmla="*/ 53 h 56"/>
                  <a:gd name="T10" fmla="*/ 0 w 55"/>
                  <a:gd name="T11" fmla="*/ 55 h 56"/>
                  <a:gd name="T12" fmla="*/ 2 w 55"/>
                  <a:gd name="T13" fmla="*/ 56 h 56"/>
                  <a:gd name="T14" fmla="*/ 3 w 55"/>
                  <a:gd name="T15" fmla="*/ 56 h 56"/>
                  <a:gd name="T16" fmla="*/ 13 w 55"/>
                  <a:gd name="T17" fmla="*/ 52 h 56"/>
                  <a:gd name="T18" fmla="*/ 54 w 55"/>
                  <a:gd name="T19" fmla="*/ 11 h 56"/>
                  <a:gd name="T20" fmla="*/ 54 w 55"/>
                  <a:gd name="T21" fmla="*/ 5 h 56"/>
                  <a:gd name="T22" fmla="*/ 52 w 55"/>
                  <a:gd name="T23" fmla="*/ 9 h 56"/>
                  <a:gd name="T24" fmla="*/ 11 w 55"/>
                  <a:gd name="T25" fmla="*/ 50 h 56"/>
                  <a:gd name="T26" fmla="*/ 2 w 55"/>
                  <a:gd name="T27" fmla="*/ 53 h 56"/>
                  <a:gd name="T28" fmla="*/ 6 w 55"/>
                  <a:gd name="T29" fmla="*/ 44 h 56"/>
                  <a:gd name="T30" fmla="*/ 46 w 55"/>
                  <a:gd name="T31" fmla="*/ 4 h 56"/>
                  <a:gd name="T32" fmla="*/ 47 w 55"/>
                  <a:gd name="T33" fmla="*/ 3 h 56"/>
                  <a:gd name="T34" fmla="*/ 48 w 55"/>
                  <a:gd name="T35" fmla="*/ 4 h 56"/>
                  <a:gd name="T36" fmla="*/ 52 w 55"/>
                  <a:gd name="T37" fmla="*/ 7 h 56"/>
                  <a:gd name="T38" fmla="*/ 52 w 55"/>
                  <a:gd name="T3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6">
                    <a:moveTo>
                      <a:pt x="54" y="5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9" y="0"/>
                      <a:pt x="46" y="0"/>
                      <a:pt x="45" y="2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4"/>
                      <a:pt x="0" y="50"/>
                      <a:pt x="0" y="53"/>
                    </a:cubicBezTo>
                    <a:cubicBezTo>
                      <a:pt x="0" y="54"/>
                      <a:pt x="0" y="55"/>
                      <a:pt x="0" y="55"/>
                    </a:cubicBezTo>
                    <a:cubicBezTo>
                      <a:pt x="1" y="56"/>
                      <a:pt x="1" y="56"/>
                      <a:pt x="2" y="56"/>
                    </a:cubicBezTo>
                    <a:cubicBezTo>
                      <a:pt x="2" y="56"/>
                      <a:pt x="2" y="56"/>
                      <a:pt x="3" y="56"/>
                    </a:cubicBezTo>
                    <a:cubicBezTo>
                      <a:pt x="5" y="55"/>
                      <a:pt x="12" y="53"/>
                      <a:pt x="13" y="52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5" y="9"/>
                      <a:pt x="55" y="7"/>
                      <a:pt x="54" y="5"/>
                    </a:cubicBezTo>
                    <a:close/>
                    <a:moveTo>
                      <a:pt x="52" y="9"/>
                    </a:move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5" y="53"/>
                      <a:pt x="2" y="53"/>
                    </a:cubicBezTo>
                    <a:cubicBezTo>
                      <a:pt x="3" y="51"/>
                      <a:pt x="5" y="45"/>
                      <a:pt x="6" y="4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8" y="4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8"/>
                      <a:pt x="53" y="9"/>
                      <a:pt x="52" y="9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1520">
                <a:extLst>
                  <a:ext uri="{FF2B5EF4-FFF2-40B4-BE49-F238E27FC236}">
                    <a16:creationId xmlns:a16="http://schemas.microsoft.com/office/drawing/2014/main" id="{8A0F0079-E741-AA47-AC65-01ABABFAF6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7701" y="2759076"/>
                <a:ext cx="138113" cy="92075"/>
              </a:xfrm>
              <a:custGeom>
                <a:avLst/>
                <a:gdLst>
                  <a:gd name="T0" fmla="*/ 57 w 87"/>
                  <a:gd name="T1" fmla="*/ 14 h 58"/>
                  <a:gd name="T2" fmla="*/ 0 w 87"/>
                  <a:gd name="T3" fmla="*/ 14 h 58"/>
                  <a:gd name="T4" fmla="*/ 0 w 87"/>
                  <a:gd name="T5" fmla="*/ 17 h 58"/>
                  <a:gd name="T6" fmla="*/ 53 w 87"/>
                  <a:gd name="T7" fmla="*/ 17 h 58"/>
                  <a:gd name="T8" fmla="*/ 57 w 87"/>
                  <a:gd name="T9" fmla="*/ 14 h 58"/>
                  <a:gd name="T10" fmla="*/ 0 w 87"/>
                  <a:gd name="T11" fmla="*/ 3 h 58"/>
                  <a:gd name="T12" fmla="*/ 64 w 87"/>
                  <a:gd name="T13" fmla="*/ 3 h 58"/>
                  <a:gd name="T14" fmla="*/ 64 w 87"/>
                  <a:gd name="T15" fmla="*/ 0 h 58"/>
                  <a:gd name="T16" fmla="*/ 0 w 87"/>
                  <a:gd name="T17" fmla="*/ 0 h 58"/>
                  <a:gd name="T18" fmla="*/ 0 w 87"/>
                  <a:gd name="T19" fmla="*/ 3 h 58"/>
                  <a:gd name="T20" fmla="*/ 79 w 87"/>
                  <a:gd name="T21" fmla="*/ 0 h 58"/>
                  <a:gd name="T22" fmla="*/ 76 w 87"/>
                  <a:gd name="T23" fmla="*/ 3 h 58"/>
                  <a:gd name="T24" fmla="*/ 84 w 87"/>
                  <a:gd name="T25" fmla="*/ 10 h 58"/>
                  <a:gd name="T26" fmla="*/ 87 w 87"/>
                  <a:gd name="T27" fmla="*/ 8 h 58"/>
                  <a:gd name="T28" fmla="*/ 79 w 87"/>
                  <a:gd name="T29" fmla="*/ 0 h 58"/>
                  <a:gd name="T30" fmla="*/ 0 w 87"/>
                  <a:gd name="T31" fmla="*/ 31 h 58"/>
                  <a:gd name="T32" fmla="*/ 39 w 87"/>
                  <a:gd name="T33" fmla="*/ 31 h 58"/>
                  <a:gd name="T34" fmla="*/ 42 w 87"/>
                  <a:gd name="T35" fmla="*/ 26 h 58"/>
                  <a:gd name="T36" fmla="*/ 0 w 87"/>
                  <a:gd name="T37" fmla="*/ 26 h 58"/>
                  <a:gd name="T38" fmla="*/ 0 w 87"/>
                  <a:gd name="T39" fmla="*/ 31 h 58"/>
                  <a:gd name="T40" fmla="*/ 0 w 87"/>
                  <a:gd name="T41" fmla="*/ 58 h 58"/>
                  <a:gd name="T42" fmla="*/ 15 w 87"/>
                  <a:gd name="T43" fmla="*/ 58 h 58"/>
                  <a:gd name="T44" fmla="*/ 17 w 87"/>
                  <a:gd name="T45" fmla="*/ 54 h 58"/>
                  <a:gd name="T46" fmla="*/ 0 w 87"/>
                  <a:gd name="T47" fmla="*/ 54 h 58"/>
                  <a:gd name="T48" fmla="*/ 0 w 87"/>
                  <a:gd name="T49" fmla="*/ 58 h 58"/>
                  <a:gd name="T50" fmla="*/ 47 w 87"/>
                  <a:gd name="T51" fmla="*/ 58 h 58"/>
                  <a:gd name="T52" fmla="*/ 64 w 87"/>
                  <a:gd name="T53" fmla="*/ 58 h 58"/>
                  <a:gd name="T54" fmla="*/ 64 w 87"/>
                  <a:gd name="T55" fmla="*/ 54 h 58"/>
                  <a:gd name="T56" fmla="*/ 50 w 87"/>
                  <a:gd name="T57" fmla="*/ 54 h 58"/>
                  <a:gd name="T58" fmla="*/ 47 w 87"/>
                  <a:gd name="T59" fmla="*/ 58 h 58"/>
                  <a:gd name="T60" fmla="*/ 0 w 87"/>
                  <a:gd name="T61" fmla="*/ 44 h 58"/>
                  <a:gd name="T62" fmla="*/ 25 w 87"/>
                  <a:gd name="T63" fmla="*/ 44 h 58"/>
                  <a:gd name="T64" fmla="*/ 29 w 87"/>
                  <a:gd name="T65" fmla="*/ 40 h 58"/>
                  <a:gd name="T66" fmla="*/ 0 w 87"/>
                  <a:gd name="T67" fmla="*/ 40 h 58"/>
                  <a:gd name="T68" fmla="*/ 0 w 87"/>
                  <a:gd name="T69" fmla="*/ 4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" h="58">
                    <a:moveTo>
                      <a:pt x="57" y="14"/>
                    </a:moveTo>
                    <a:lnTo>
                      <a:pt x="0" y="14"/>
                    </a:lnTo>
                    <a:lnTo>
                      <a:pt x="0" y="17"/>
                    </a:lnTo>
                    <a:lnTo>
                      <a:pt x="53" y="17"/>
                    </a:lnTo>
                    <a:lnTo>
                      <a:pt x="57" y="14"/>
                    </a:lnTo>
                    <a:close/>
                    <a:moveTo>
                      <a:pt x="0" y="3"/>
                    </a:moveTo>
                    <a:lnTo>
                      <a:pt x="64" y="3"/>
                    </a:lnTo>
                    <a:lnTo>
                      <a:pt x="64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  <a:moveTo>
                      <a:pt x="79" y="0"/>
                    </a:moveTo>
                    <a:lnTo>
                      <a:pt x="76" y="3"/>
                    </a:lnTo>
                    <a:lnTo>
                      <a:pt x="84" y="10"/>
                    </a:lnTo>
                    <a:lnTo>
                      <a:pt x="87" y="8"/>
                    </a:lnTo>
                    <a:lnTo>
                      <a:pt x="79" y="0"/>
                    </a:lnTo>
                    <a:close/>
                    <a:moveTo>
                      <a:pt x="0" y="31"/>
                    </a:moveTo>
                    <a:lnTo>
                      <a:pt x="39" y="31"/>
                    </a:lnTo>
                    <a:lnTo>
                      <a:pt x="42" y="26"/>
                    </a:lnTo>
                    <a:lnTo>
                      <a:pt x="0" y="26"/>
                    </a:lnTo>
                    <a:lnTo>
                      <a:pt x="0" y="31"/>
                    </a:lnTo>
                    <a:close/>
                    <a:moveTo>
                      <a:pt x="0" y="58"/>
                    </a:moveTo>
                    <a:lnTo>
                      <a:pt x="15" y="58"/>
                    </a:lnTo>
                    <a:lnTo>
                      <a:pt x="17" y="54"/>
                    </a:lnTo>
                    <a:lnTo>
                      <a:pt x="0" y="54"/>
                    </a:lnTo>
                    <a:lnTo>
                      <a:pt x="0" y="58"/>
                    </a:lnTo>
                    <a:close/>
                    <a:moveTo>
                      <a:pt x="47" y="58"/>
                    </a:moveTo>
                    <a:lnTo>
                      <a:pt x="64" y="58"/>
                    </a:lnTo>
                    <a:lnTo>
                      <a:pt x="64" y="54"/>
                    </a:lnTo>
                    <a:lnTo>
                      <a:pt x="50" y="54"/>
                    </a:lnTo>
                    <a:lnTo>
                      <a:pt x="47" y="58"/>
                    </a:lnTo>
                    <a:close/>
                    <a:moveTo>
                      <a:pt x="0" y="44"/>
                    </a:moveTo>
                    <a:lnTo>
                      <a:pt x="25" y="44"/>
                    </a:lnTo>
                    <a:lnTo>
                      <a:pt x="29" y="40"/>
                    </a:lnTo>
                    <a:lnTo>
                      <a:pt x="0" y="4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8CCA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Freeform 1521">
                <a:extLst>
                  <a:ext uri="{FF2B5EF4-FFF2-40B4-BE49-F238E27FC236}">
                    <a16:creationId xmlns:a16="http://schemas.microsoft.com/office/drawing/2014/main" id="{FAC9DC68-982C-DB4D-B9CE-9B46D465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4513" y="2649539"/>
                <a:ext cx="336550" cy="311150"/>
              </a:xfrm>
              <a:custGeom>
                <a:avLst/>
                <a:gdLst>
                  <a:gd name="T0" fmla="*/ 77 w 153"/>
                  <a:gd name="T1" fmla="*/ 0 h 142"/>
                  <a:gd name="T2" fmla="*/ 0 w 153"/>
                  <a:gd name="T3" fmla="*/ 77 h 142"/>
                  <a:gd name="T4" fmla="*/ 34 w 153"/>
                  <a:gd name="T5" fmla="*/ 140 h 142"/>
                  <a:gd name="T6" fmla="*/ 34 w 153"/>
                  <a:gd name="T7" fmla="*/ 140 h 142"/>
                  <a:gd name="T8" fmla="*/ 34 w 153"/>
                  <a:gd name="T9" fmla="*/ 140 h 142"/>
                  <a:gd name="T10" fmla="*/ 35 w 153"/>
                  <a:gd name="T11" fmla="*/ 141 h 142"/>
                  <a:gd name="T12" fmla="*/ 36 w 153"/>
                  <a:gd name="T13" fmla="*/ 142 h 142"/>
                  <a:gd name="T14" fmla="*/ 37 w 153"/>
                  <a:gd name="T15" fmla="*/ 141 h 142"/>
                  <a:gd name="T16" fmla="*/ 37 w 153"/>
                  <a:gd name="T17" fmla="*/ 139 h 142"/>
                  <a:gd name="T18" fmla="*/ 35 w 153"/>
                  <a:gd name="T19" fmla="*/ 138 h 142"/>
                  <a:gd name="T20" fmla="*/ 2 w 153"/>
                  <a:gd name="T21" fmla="*/ 77 h 142"/>
                  <a:gd name="T22" fmla="*/ 77 w 153"/>
                  <a:gd name="T23" fmla="*/ 2 h 142"/>
                  <a:gd name="T24" fmla="*/ 151 w 153"/>
                  <a:gd name="T25" fmla="*/ 77 h 142"/>
                  <a:gd name="T26" fmla="*/ 118 w 153"/>
                  <a:gd name="T27" fmla="*/ 139 h 142"/>
                  <a:gd name="T28" fmla="*/ 118 w 153"/>
                  <a:gd name="T29" fmla="*/ 139 h 142"/>
                  <a:gd name="T30" fmla="*/ 118 w 153"/>
                  <a:gd name="T31" fmla="*/ 139 h 142"/>
                  <a:gd name="T32" fmla="*/ 116 w 153"/>
                  <a:gd name="T33" fmla="*/ 140 h 142"/>
                  <a:gd name="T34" fmla="*/ 116 w 153"/>
                  <a:gd name="T35" fmla="*/ 141 h 142"/>
                  <a:gd name="T36" fmla="*/ 117 w 153"/>
                  <a:gd name="T37" fmla="*/ 142 h 142"/>
                  <a:gd name="T38" fmla="*/ 117 w 153"/>
                  <a:gd name="T39" fmla="*/ 142 h 142"/>
                  <a:gd name="T40" fmla="*/ 119 w 153"/>
                  <a:gd name="T41" fmla="*/ 141 h 142"/>
                  <a:gd name="T42" fmla="*/ 119 w 153"/>
                  <a:gd name="T43" fmla="*/ 141 h 142"/>
                  <a:gd name="T44" fmla="*/ 153 w 153"/>
                  <a:gd name="T45" fmla="*/ 77 h 142"/>
                  <a:gd name="T46" fmla="*/ 77 w 153"/>
                  <a:gd name="T4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142">
                    <a:moveTo>
                      <a:pt x="77" y="0"/>
                    </a:moveTo>
                    <a:cubicBezTo>
                      <a:pt x="34" y="0"/>
                      <a:pt x="0" y="34"/>
                      <a:pt x="0" y="77"/>
                    </a:cubicBezTo>
                    <a:cubicBezTo>
                      <a:pt x="0" y="102"/>
                      <a:pt x="13" y="126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1"/>
                      <a:pt x="35" y="141"/>
                      <a:pt x="35" y="141"/>
                    </a:cubicBezTo>
                    <a:cubicBezTo>
                      <a:pt x="36" y="142"/>
                      <a:pt x="36" y="142"/>
                      <a:pt x="36" y="142"/>
                    </a:cubicBezTo>
                    <a:cubicBezTo>
                      <a:pt x="36" y="142"/>
                      <a:pt x="37" y="141"/>
                      <a:pt x="37" y="141"/>
                    </a:cubicBezTo>
                    <a:cubicBezTo>
                      <a:pt x="37" y="140"/>
                      <a:pt x="37" y="140"/>
                      <a:pt x="37" y="139"/>
                    </a:cubicBezTo>
                    <a:cubicBezTo>
                      <a:pt x="36" y="139"/>
                      <a:pt x="36" y="139"/>
                      <a:pt x="35" y="138"/>
                    </a:cubicBezTo>
                    <a:cubicBezTo>
                      <a:pt x="15" y="124"/>
                      <a:pt x="2" y="101"/>
                      <a:pt x="2" y="77"/>
                    </a:cubicBezTo>
                    <a:cubicBezTo>
                      <a:pt x="2" y="36"/>
                      <a:pt x="36" y="2"/>
                      <a:pt x="77" y="2"/>
                    </a:cubicBezTo>
                    <a:cubicBezTo>
                      <a:pt x="118" y="2"/>
                      <a:pt x="151" y="36"/>
                      <a:pt x="151" y="77"/>
                    </a:cubicBezTo>
                    <a:cubicBezTo>
                      <a:pt x="151" y="102"/>
                      <a:pt x="139" y="125"/>
                      <a:pt x="118" y="139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7" y="139"/>
                      <a:pt x="117" y="139"/>
                      <a:pt x="116" y="140"/>
                    </a:cubicBezTo>
                    <a:cubicBezTo>
                      <a:pt x="115" y="140"/>
                      <a:pt x="115" y="141"/>
                      <a:pt x="116" y="141"/>
                    </a:cubicBezTo>
                    <a:cubicBezTo>
                      <a:pt x="116" y="142"/>
                      <a:pt x="116" y="142"/>
                      <a:pt x="117" y="142"/>
                    </a:cubicBezTo>
                    <a:cubicBezTo>
                      <a:pt x="117" y="142"/>
                      <a:pt x="117" y="142"/>
                      <a:pt x="117" y="142"/>
                    </a:cubicBezTo>
                    <a:cubicBezTo>
                      <a:pt x="118" y="141"/>
                      <a:pt x="118" y="141"/>
                      <a:pt x="119" y="141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41" y="126"/>
                      <a:pt x="153" y="102"/>
                      <a:pt x="153" y="77"/>
                    </a:cubicBezTo>
                    <a:cubicBezTo>
                      <a:pt x="153" y="34"/>
                      <a:pt x="119" y="0"/>
                      <a:pt x="77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1522">
                <a:extLst>
                  <a:ext uri="{FF2B5EF4-FFF2-40B4-BE49-F238E27FC236}">
                    <a16:creationId xmlns:a16="http://schemas.microsoft.com/office/drawing/2014/main" id="{DF13A554-BA3F-2545-9EA4-63B16D4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226" y="2971801"/>
                <a:ext cx="14288" cy="9525"/>
              </a:xfrm>
              <a:custGeom>
                <a:avLst/>
                <a:gdLst>
                  <a:gd name="T0" fmla="*/ 6 w 7"/>
                  <a:gd name="T1" fmla="*/ 1 h 4"/>
                  <a:gd name="T2" fmla="*/ 2 w 7"/>
                  <a:gd name="T3" fmla="*/ 0 h 4"/>
                  <a:gd name="T4" fmla="*/ 0 w 7"/>
                  <a:gd name="T5" fmla="*/ 1 h 4"/>
                  <a:gd name="T6" fmla="*/ 1 w 7"/>
                  <a:gd name="T7" fmla="*/ 2 h 4"/>
                  <a:gd name="T8" fmla="*/ 5 w 7"/>
                  <a:gd name="T9" fmla="*/ 4 h 4"/>
                  <a:gd name="T10" fmla="*/ 5 w 7"/>
                  <a:gd name="T11" fmla="*/ 4 h 4"/>
                  <a:gd name="T12" fmla="*/ 7 w 7"/>
                  <a:gd name="T13" fmla="*/ 3 h 4"/>
                  <a:gd name="T14" fmla="*/ 6 w 7"/>
                  <a:gd name="T1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6" y="1"/>
                    </a:moveTo>
                    <a:cubicBezTo>
                      <a:pt x="4" y="1"/>
                      <a:pt x="3" y="1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3"/>
                      <a:pt x="7" y="3"/>
                    </a:cubicBezTo>
                    <a:cubicBezTo>
                      <a:pt x="7" y="2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1523">
                <a:extLst>
                  <a:ext uri="{FF2B5EF4-FFF2-40B4-BE49-F238E27FC236}">
                    <a16:creationId xmlns:a16="http://schemas.microsoft.com/office/drawing/2014/main" id="{B1382983-289A-F946-A35C-7366461BF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2979739"/>
                <a:ext cx="15875" cy="6350"/>
              </a:xfrm>
              <a:custGeom>
                <a:avLst/>
                <a:gdLst>
                  <a:gd name="T0" fmla="*/ 5 w 7"/>
                  <a:gd name="T1" fmla="*/ 0 h 3"/>
                  <a:gd name="T2" fmla="*/ 1 w 7"/>
                  <a:gd name="T3" fmla="*/ 1 h 3"/>
                  <a:gd name="T4" fmla="*/ 0 w 7"/>
                  <a:gd name="T5" fmla="*/ 2 h 3"/>
                  <a:gd name="T6" fmla="*/ 1 w 7"/>
                  <a:gd name="T7" fmla="*/ 3 h 3"/>
                  <a:gd name="T8" fmla="*/ 1 w 7"/>
                  <a:gd name="T9" fmla="*/ 3 h 3"/>
                  <a:gd name="T10" fmla="*/ 6 w 7"/>
                  <a:gd name="T11" fmla="*/ 2 h 3"/>
                  <a:gd name="T12" fmla="*/ 7 w 7"/>
                  <a:gd name="T13" fmla="*/ 1 h 3"/>
                  <a:gd name="T14" fmla="*/ 5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cubicBezTo>
                      <a:pt x="4" y="0"/>
                      <a:pt x="3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3"/>
                      <a:pt x="6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1524">
                <a:extLst>
                  <a:ext uri="{FF2B5EF4-FFF2-40B4-BE49-F238E27FC236}">
                    <a16:creationId xmlns:a16="http://schemas.microsoft.com/office/drawing/2014/main" id="{E7986CDD-6691-4042-AD71-E0DF700FC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038" y="2979739"/>
                <a:ext cx="14288" cy="6350"/>
              </a:xfrm>
              <a:custGeom>
                <a:avLst/>
                <a:gdLst>
                  <a:gd name="T0" fmla="*/ 5 w 7"/>
                  <a:gd name="T1" fmla="*/ 0 h 3"/>
                  <a:gd name="T2" fmla="*/ 1 w 7"/>
                  <a:gd name="T3" fmla="*/ 0 h 3"/>
                  <a:gd name="T4" fmla="*/ 0 w 7"/>
                  <a:gd name="T5" fmla="*/ 1 h 3"/>
                  <a:gd name="T6" fmla="*/ 1 w 7"/>
                  <a:gd name="T7" fmla="*/ 2 h 3"/>
                  <a:gd name="T8" fmla="*/ 5 w 7"/>
                  <a:gd name="T9" fmla="*/ 3 h 3"/>
                  <a:gd name="T10" fmla="*/ 5 w 7"/>
                  <a:gd name="T11" fmla="*/ 3 h 3"/>
                  <a:gd name="T12" fmla="*/ 6 w 7"/>
                  <a:gd name="T13" fmla="*/ 2 h 3"/>
                  <a:gd name="T14" fmla="*/ 5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7" y="1"/>
                      <a:pt x="6" y="1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1525">
                <a:extLst>
                  <a:ext uri="{FF2B5EF4-FFF2-40B4-BE49-F238E27FC236}">
                    <a16:creationId xmlns:a16="http://schemas.microsoft.com/office/drawing/2014/main" id="{AAF27AD9-88E7-5743-BFD1-A82AC6384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001" y="2960689"/>
                <a:ext cx="12700" cy="11113"/>
              </a:xfrm>
              <a:custGeom>
                <a:avLst/>
                <a:gdLst>
                  <a:gd name="T0" fmla="*/ 5 w 6"/>
                  <a:gd name="T1" fmla="*/ 3 h 5"/>
                  <a:gd name="T2" fmla="*/ 2 w 6"/>
                  <a:gd name="T3" fmla="*/ 1 h 5"/>
                  <a:gd name="T4" fmla="*/ 0 w 6"/>
                  <a:gd name="T5" fmla="*/ 1 h 5"/>
                  <a:gd name="T6" fmla="*/ 1 w 6"/>
                  <a:gd name="T7" fmla="*/ 3 h 5"/>
                  <a:gd name="T8" fmla="*/ 4 w 6"/>
                  <a:gd name="T9" fmla="*/ 5 h 5"/>
                  <a:gd name="T10" fmla="*/ 5 w 6"/>
                  <a:gd name="T11" fmla="*/ 5 h 5"/>
                  <a:gd name="T12" fmla="*/ 6 w 6"/>
                  <a:gd name="T13" fmla="*/ 4 h 5"/>
                  <a:gd name="T14" fmla="*/ 5 w 6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5" y="3"/>
                    </a:moveTo>
                    <a:cubicBezTo>
                      <a:pt x="4" y="2"/>
                      <a:pt x="3" y="1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4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3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1526">
                <a:extLst>
                  <a:ext uri="{FF2B5EF4-FFF2-40B4-BE49-F238E27FC236}">
                    <a16:creationId xmlns:a16="http://schemas.microsoft.com/office/drawing/2014/main" id="{8CEA6475-57AA-AD45-977C-D5590142F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851" y="2981326"/>
                <a:ext cx="15875" cy="4763"/>
              </a:xfrm>
              <a:custGeom>
                <a:avLst/>
                <a:gdLst>
                  <a:gd name="T0" fmla="*/ 5 w 7"/>
                  <a:gd name="T1" fmla="*/ 0 h 2"/>
                  <a:gd name="T2" fmla="*/ 5 w 7"/>
                  <a:gd name="T3" fmla="*/ 0 h 2"/>
                  <a:gd name="T4" fmla="*/ 1 w 7"/>
                  <a:gd name="T5" fmla="*/ 0 h 2"/>
                  <a:gd name="T6" fmla="*/ 0 w 7"/>
                  <a:gd name="T7" fmla="*/ 1 h 2"/>
                  <a:gd name="T8" fmla="*/ 1 w 7"/>
                  <a:gd name="T9" fmla="*/ 2 h 2"/>
                  <a:gd name="T10" fmla="*/ 4 w 7"/>
                  <a:gd name="T11" fmla="*/ 2 h 2"/>
                  <a:gd name="T12" fmla="*/ 5 w 7"/>
                  <a:gd name="T13" fmla="*/ 2 h 2"/>
                  <a:gd name="T14" fmla="*/ 7 w 7"/>
                  <a:gd name="T15" fmla="*/ 1 h 2"/>
                  <a:gd name="T16" fmla="*/ 5 w 7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1527">
                <a:extLst>
                  <a:ext uri="{FF2B5EF4-FFF2-40B4-BE49-F238E27FC236}">
                    <a16:creationId xmlns:a16="http://schemas.microsoft.com/office/drawing/2014/main" id="{0C427E1A-00A8-C24A-A979-5343E9B76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701" y="2963864"/>
                <a:ext cx="15875" cy="7938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2 h 4"/>
                  <a:gd name="T4" fmla="*/ 1 w 7"/>
                  <a:gd name="T5" fmla="*/ 3 h 4"/>
                  <a:gd name="T6" fmla="*/ 2 w 7"/>
                  <a:gd name="T7" fmla="*/ 4 h 4"/>
                  <a:gd name="T8" fmla="*/ 2 w 7"/>
                  <a:gd name="T9" fmla="*/ 4 h 4"/>
                  <a:gd name="T10" fmla="*/ 6 w 7"/>
                  <a:gd name="T11" fmla="*/ 2 h 4"/>
                  <a:gd name="T12" fmla="*/ 7 w 7"/>
                  <a:gd name="T13" fmla="*/ 1 h 4"/>
                  <a:gd name="T14" fmla="*/ 5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4" y="1"/>
                      <a:pt x="3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1528">
                <a:extLst>
                  <a:ext uri="{FF2B5EF4-FFF2-40B4-BE49-F238E27FC236}">
                    <a16:creationId xmlns:a16="http://schemas.microsoft.com/office/drawing/2014/main" id="{FB0ADB4A-B29B-4D4C-89FA-5FB8FFE11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476" y="2971801"/>
                <a:ext cx="15875" cy="9525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1 h 4"/>
                  <a:gd name="T4" fmla="*/ 0 w 7"/>
                  <a:gd name="T5" fmla="*/ 3 h 4"/>
                  <a:gd name="T6" fmla="*/ 1 w 7"/>
                  <a:gd name="T7" fmla="*/ 4 h 4"/>
                  <a:gd name="T8" fmla="*/ 2 w 7"/>
                  <a:gd name="T9" fmla="*/ 4 h 4"/>
                  <a:gd name="T10" fmla="*/ 6 w 7"/>
                  <a:gd name="T11" fmla="*/ 3 h 4"/>
                  <a:gd name="T12" fmla="*/ 6 w 7"/>
                  <a:gd name="T13" fmla="*/ 1 h 4"/>
                  <a:gd name="T14" fmla="*/ 5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4" y="1"/>
                      <a:pt x="2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4" y="3"/>
                      <a:pt x="6" y="3"/>
                    </a:cubicBezTo>
                    <a:cubicBezTo>
                      <a:pt x="6" y="2"/>
                      <a:pt x="7" y="2"/>
                      <a:pt x="6" y="1"/>
                    </a:cubicBezTo>
                    <a:cubicBezTo>
                      <a:pt x="6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163458" y="958106"/>
              <a:ext cx="49178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chemeClr val="tx2"/>
                  </a:solidFill>
                  <a:latin typeface="BNPP Sans" pitchFamily="50" charset="0"/>
                </a:rPr>
                <a:t>Epargne Salariale (ES) VS Assurance Collective (AC) </a:t>
              </a:r>
              <a:endParaRPr lang="fr-FR" sz="1600" dirty="0"/>
            </a:p>
          </p:txBody>
        </p:sp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33658"/>
              </p:ext>
            </p:extLst>
          </p:nvPr>
        </p:nvGraphicFramePr>
        <p:xfrm>
          <a:off x="1103646" y="1431877"/>
          <a:ext cx="9470526" cy="188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56842">
                  <a:extLst>
                    <a:ext uri="{9D8B030D-6E8A-4147-A177-3AD203B41FA5}">
                      <a16:colId xmlns:a16="http://schemas.microsoft.com/office/drawing/2014/main" val="2380546011"/>
                    </a:ext>
                  </a:extLst>
                </a:gridCol>
                <a:gridCol w="3156842">
                  <a:extLst>
                    <a:ext uri="{9D8B030D-6E8A-4147-A177-3AD203B41FA5}">
                      <a16:colId xmlns:a16="http://schemas.microsoft.com/office/drawing/2014/main" val="1430843992"/>
                    </a:ext>
                  </a:extLst>
                </a:gridCol>
                <a:gridCol w="3156842">
                  <a:extLst>
                    <a:ext uri="{9D8B030D-6E8A-4147-A177-3AD203B41FA5}">
                      <a16:colId xmlns:a16="http://schemas.microsoft.com/office/drawing/2014/main" val="1850109197"/>
                    </a:ext>
                  </a:extLst>
                </a:gridCol>
              </a:tblGrid>
              <a:tr h="432160">
                <a:tc>
                  <a:txBody>
                    <a:bodyPr/>
                    <a:lstStyle/>
                    <a:p>
                      <a:endParaRPr lang="fr-FR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BNPP Sans Light" panose="02000503020000020004" pitchFamily="50" charset="0"/>
                        </a:rPr>
                        <a:t>ES </a:t>
                      </a:r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BNPP Sans Light" panose="02000503020000020004" pitchFamily="50" charset="0"/>
                        </a:rPr>
                        <a:t>AC</a:t>
                      </a:r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02307"/>
                  </a:ext>
                </a:extLst>
              </a:tr>
              <a:tr h="28810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Contrats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Bancaire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Assurance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79660"/>
                  </a:ext>
                </a:extLst>
              </a:tr>
              <a:tr h="489781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Produit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Plans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d’Epargne Salariale </a:t>
                      </a:r>
                    </a:p>
                    <a:p>
                      <a:pPr marL="342900" marR="0" lvl="0" indent="-34290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Plans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d’Epargne Retraite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Uniquement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Plans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d’Epargne Retraite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58199"/>
                  </a:ext>
                </a:extLst>
              </a:tr>
              <a:tr h="28810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Dispositifs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Non PACTE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PEE, PEG, PERCO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PER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30964"/>
                  </a:ext>
                </a:extLst>
              </a:tr>
              <a:tr h="28810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Dispositifs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PACTE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PERECO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PERO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08923"/>
                  </a:ext>
                </a:extLst>
              </a:tr>
            </a:tbl>
          </a:graphicData>
        </a:graphic>
      </p:graphicFrame>
      <p:grpSp>
        <p:nvGrpSpPr>
          <p:cNvPr id="63" name="Groupe 62"/>
          <p:cNvGrpSpPr/>
          <p:nvPr/>
        </p:nvGrpSpPr>
        <p:grpSpPr>
          <a:xfrm>
            <a:off x="516459" y="3501802"/>
            <a:ext cx="5346823" cy="467984"/>
            <a:chOff x="576271" y="883813"/>
            <a:chExt cx="5346823" cy="467984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722E07FA-60DD-B74F-A394-32D84C9ECC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271" y="883813"/>
              <a:ext cx="467984" cy="467984"/>
              <a:chOff x="1814513" y="2649539"/>
              <a:chExt cx="336550" cy="336550"/>
            </a:xfrm>
          </p:grpSpPr>
          <p:sp>
            <p:nvSpPr>
              <p:cNvPr id="66" name="Freeform 1518">
                <a:extLst>
                  <a:ext uri="{FF2B5EF4-FFF2-40B4-BE49-F238E27FC236}">
                    <a16:creationId xmlns:a16="http://schemas.microsoft.com/office/drawing/2014/main" id="{B71D52CA-F5C2-CB4C-AF8E-65B522A22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238" y="2717801"/>
                <a:ext cx="138113" cy="196850"/>
              </a:xfrm>
              <a:custGeom>
                <a:avLst/>
                <a:gdLst>
                  <a:gd name="T0" fmla="*/ 63 w 63"/>
                  <a:gd name="T1" fmla="*/ 67 h 90"/>
                  <a:gd name="T2" fmla="*/ 63 w 63"/>
                  <a:gd name="T3" fmla="*/ 67 h 90"/>
                  <a:gd name="T4" fmla="*/ 63 w 63"/>
                  <a:gd name="T5" fmla="*/ 40 h 90"/>
                  <a:gd name="T6" fmla="*/ 60 w 63"/>
                  <a:gd name="T7" fmla="*/ 42 h 90"/>
                  <a:gd name="T8" fmla="*/ 60 w 63"/>
                  <a:gd name="T9" fmla="*/ 67 h 90"/>
                  <a:gd name="T10" fmla="*/ 46 w 63"/>
                  <a:gd name="T11" fmla="*/ 67 h 90"/>
                  <a:gd name="T12" fmla="*/ 39 w 63"/>
                  <a:gd name="T13" fmla="*/ 74 h 90"/>
                  <a:gd name="T14" fmla="*/ 39 w 63"/>
                  <a:gd name="T15" fmla="*/ 88 h 90"/>
                  <a:gd name="T16" fmla="*/ 7 w 63"/>
                  <a:gd name="T17" fmla="*/ 88 h 90"/>
                  <a:gd name="T18" fmla="*/ 2 w 63"/>
                  <a:gd name="T19" fmla="*/ 83 h 90"/>
                  <a:gd name="T20" fmla="*/ 2 w 63"/>
                  <a:gd name="T21" fmla="*/ 7 h 90"/>
                  <a:gd name="T22" fmla="*/ 7 w 63"/>
                  <a:gd name="T23" fmla="*/ 3 h 90"/>
                  <a:gd name="T24" fmla="*/ 56 w 63"/>
                  <a:gd name="T25" fmla="*/ 3 h 90"/>
                  <a:gd name="T26" fmla="*/ 60 w 63"/>
                  <a:gd name="T27" fmla="*/ 7 h 90"/>
                  <a:gd name="T28" fmla="*/ 60 w 63"/>
                  <a:gd name="T29" fmla="*/ 16 h 90"/>
                  <a:gd name="T30" fmla="*/ 63 w 63"/>
                  <a:gd name="T31" fmla="*/ 15 h 90"/>
                  <a:gd name="T32" fmla="*/ 63 w 63"/>
                  <a:gd name="T33" fmla="*/ 7 h 90"/>
                  <a:gd name="T34" fmla="*/ 56 w 63"/>
                  <a:gd name="T35" fmla="*/ 0 h 90"/>
                  <a:gd name="T36" fmla="*/ 7 w 63"/>
                  <a:gd name="T37" fmla="*/ 0 h 90"/>
                  <a:gd name="T38" fmla="*/ 0 w 63"/>
                  <a:gd name="T39" fmla="*/ 7 h 90"/>
                  <a:gd name="T40" fmla="*/ 0 w 63"/>
                  <a:gd name="T41" fmla="*/ 83 h 90"/>
                  <a:gd name="T42" fmla="*/ 7 w 63"/>
                  <a:gd name="T43" fmla="*/ 90 h 90"/>
                  <a:gd name="T44" fmla="*/ 39 w 63"/>
                  <a:gd name="T45" fmla="*/ 90 h 90"/>
                  <a:gd name="T46" fmla="*/ 41 w 63"/>
                  <a:gd name="T47" fmla="*/ 90 h 90"/>
                  <a:gd name="T48" fmla="*/ 41 w 63"/>
                  <a:gd name="T49" fmla="*/ 90 h 90"/>
                  <a:gd name="T50" fmla="*/ 41 w 63"/>
                  <a:gd name="T51" fmla="*/ 90 h 90"/>
                  <a:gd name="T52" fmla="*/ 63 w 63"/>
                  <a:gd name="T53" fmla="*/ 69 h 90"/>
                  <a:gd name="T54" fmla="*/ 63 w 63"/>
                  <a:gd name="T55" fmla="*/ 69 h 90"/>
                  <a:gd name="T56" fmla="*/ 63 w 63"/>
                  <a:gd name="T57" fmla="*/ 67 h 90"/>
                  <a:gd name="T58" fmla="*/ 41 w 63"/>
                  <a:gd name="T59" fmla="*/ 87 h 90"/>
                  <a:gd name="T60" fmla="*/ 41 w 63"/>
                  <a:gd name="T61" fmla="*/ 74 h 90"/>
                  <a:gd name="T62" fmla="*/ 46 w 63"/>
                  <a:gd name="T63" fmla="*/ 69 h 90"/>
                  <a:gd name="T64" fmla="*/ 59 w 63"/>
                  <a:gd name="T65" fmla="*/ 69 h 90"/>
                  <a:gd name="T66" fmla="*/ 41 w 63"/>
                  <a:gd name="T67" fmla="*/ 8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" h="90">
                    <a:moveTo>
                      <a:pt x="63" y="67"/>
                    </a:moveTo>
                    <a:cubicBezTo>
                      <a:pt x="63" y="67"/>
                      <a:pt x="63" y="67"/>
                      <a:pt x="63" y="67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2" y="67"/>
                      <a:pt x="39" y="70"/>
                      <a:pt x="39" y="74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4" y="88"/>
                      <a:pt x="2" y="86"/>
                      <a:pt x="2" y="83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5"/>
                      <a:pt x="4" y="3"/>
                      <a:pt x="7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8" y="3"/>
                      <a:pt x="60" y="5"/>
                      <a:pt x="60" y="7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59" y="0"/>
                      <a:pt x="5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7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3" y="69"/>
                      <a:pt x="63" y="69"/>
                      <a:pt x="63" y="69"/>
                    </a:cubicBezTo>
                    <a:lnTo>
                      <a:pt x="63" y="67"/>
                    </a:lnTo>
                    <a:close/>
                    <a:moveTo>
                      <a:pt x="41" y="87"/>
                    </a:move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1"/>
                      <a:pt x="43" y="69"/>
                      <a:pt x="46" y="69"/>
                    </a:cubicBezTo>
                    <a:cubicBezTo>
                      <a:pt x="59" y="69"/>
                      <a:pt x="59" y="69"/>
                      <a:pt x="59" y="69"/>
                    </a:cubicBezTo>
                    <a:lnTo>
                      <a:pt x="41" y="87"/>
                    </a:ln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1519">
                <a:extLst>
                  <a:ext uri="{FF2B5EF4-FFF2-40B4-BE49-F238E27FC236}">
                    <a16:creationId xmlns:a16="http://schemas.microsoft.com/office/drawing/2014/main" id="{E34B11C3-61EE-4A4B-8CE4-7A34780E42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6" y="2746376"/>
                <a:ext cx="120650" cy="122238"/>
              </a:xfrm>
              <a:custGeom>
                <a:avLst/>
                <a:gdLst>
                  <a:gd name="T0" fmla="*/ 54 w 55"/>
                  <a:gd name="T1" fmla="*/ 5 h 56"/>
                  <a:gd name="T2" fmla="*/ 50 w 55"/>
                  <a:gd name="T3" fmla="*/ 2 h 56"/>
                  <a:gd name="T4" fmla="*/ 45 w 55"/>
                  <a:gd name="T5" fmla="*/ 2 h 56"/>
                  <a:gd name="T6" fmla="*/ 4 w 55"/>
                  <a:gd name="T7" fmla="*/ 43 h 56"/>
                  <a:gd name="T8" fmla="*/ 0 w 55"/>
                  <a:gd name="T9" fmla="*/ 53 h 56"/>
                  <a:gd name="T10" fmla="*/ 0 w 55"/>
                  <a:gd name="T11" fmla="*/ 55 h 56"/>
                  <a:gd name="T12" fmla="*/ 2 w 55"/>
                  <a:gd name="T13" fmla="*/ 56 h 56"/>
                  <a:gd name="T14" fmla="*/ 3 w 55"/>
                  <a:gd name="T15" fmla="*/ 56 h 56"/>
                  <a:gd name="T16" fmla="*/ 13 w 55"/>
                  <a:gd name="T17" fmla="*/ 52 h 56"/>
                  <a:gd name="T18" fmla="*/ 54 w 55"/>
                  <a:gd name="T19" fmla="*/ 11 h 56"/>
                  <a:gd name="T20" fmla="*/ 54 w 55"/>
                  <a:gd name="T21" fmla="*/ 5 h 56"/>
                  <a:gd name="T22" fmla="*/ 52 w 55"/>
                  <a:gd name="T23" fmla="*/ 9 h 56"/>
                  <a:gd name="T24" fmla="*/ 11 w 55"/>
                  <a:gd name="T25" fmla="*/ 50 h 56"/>
                  <a:gd name="T26" fmla="*/ 2 w 55"/>
                  <a:gd name="T27" fmla="*/ 53 h 56"/>
                  <a:gd name="T28" fmla="*/ 6 w 55"/>
                  <a:gd name="T29" fmla="*/ 44 h 56"/>
                  <a:gd name="T30" fmla="*/ 46 w 55"/>
                  <a:gd name="T31" fmla="*/ 4 h 56"/>
                  <a:gd name="T32" fmla="*/ 47 w 55"/>
                  <a:gd name="T33" fmla="*/ 3 h 56"/>
                  <a:gd name="T34" fmla="*/ 48 w 55"/>
                  <a:gd name="T35" fmla="*/ 4 h 56"/>
                  <a:gd name="T36" fmla="*/ 52 w 55"/>
                  <a:gd name="T37" fmla="*/ 7 h 56"/>
                  <a:gd name="T38" fmla="*/ 52 w 55"/>
                  <a:gd name="T3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6">
                    <a:moveTo>
                      <a:pt x="54" y="5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9" y="0"/>
                      <a:pt x="46" y="0"/>
                      <a:pt x="45" y="2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4"/>
                      <a:pt x="0" y="50"/>
                      <a:pt x="0" y="53"/>
                    </a:cubicBezTo>
                    <a:cubicBezTo>
                      <a:pt x="0" y="54"/>
                      <a:pt x="0" y="55"/>
                      <a:pt x="0" y="55"/>
                    </a:cubicBezTo>
                    <a:cubicBezTo>
                      <a:pt x="1" y="56"/>
                      <a:pt x="1" y="56"/>
                      <a:pt x="2" y="56"/>
                    </a:cubicBezTo>
                    <a:cubicBezTo>
                      <a:pt x="2" y="56"/>
                      <a:pt x="2" y="56"/>
                      <a:pt x="3" y="56"/>
                    </a:cubicBezTo>
                    <a:cubicBezTo>
                      <a:pt x="5" y="55"/>
                      <a:pt x="12" y="53"/>
                      <a:pt x="13" y="52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5" y="9"/>
                      <a:pt x="55" y="7"/>
                      <a:pt x="54" y="5"/>
                    </a:cubicBezTo>
                    <a:close/>
                    <a:moveTo>
                      <a:pt x="52" y="9"/>
                    </a:move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5" y="53"/>
                      <a:pt x="2" y="53"/>
                    </a:cubicBezTo>
                    <a:cubicBezTo>
                      <a:pt x="3" y="51"/>
                      <a:pt x="5" y="45"/>
                      <a:pt x="6" y="4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8" y="4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8"/>
                      <a:pt x="53" y="9"/>
                      <a:pt x="52" y="9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1520">
                <a:extLst>
                  <a:ext uri="{FF2B5EF4-FFF2-40B4-BE49-F238E27FC236}">
                    <a16:creationId xmlns:a16="http://schemas.microsoft.com/office/drawing/2014/main" id="{8A0F0079-E741-AA47-AC65-01ABABFAF6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7701" y="2759076"/>
                <a:ext cx="138113" cy="92075"/>
              </a:xfrm>
              <a:custGeom>
                <a:avLst/>
                <a:gdLst>
                  <a:gd name="T0" fmla="*/ 57 w 87"/>
                  <a:gd name="T1" fmla="*/ 14 h 58"/>
                  <a:gd name="T2" fmla="*/ 0 w 87"/>
                  <a:gd name="T3" fmla="*/ 14 h 58"/>
                  <a:gd name="T4" fmla="*/ 0 w 87"/>
                  <a:gd name="T5" fmla="*/ 17 h 58"/>
                  <a:gd name="T6" fmla="*/ 53 w 87"/>
                  <a:gd name="T7" fmla="*/ 17 h 58"/>
                  <a:gd name="T8" fmla="*/ 57 w 87"/>
                  <a:gd name="T9" fmla="*/ 14 h 58"/>
                  <a:gd name="T10" fmla="*/ 0 w 87"/>
                  <a:gd name="T11" fmla="*/ 3 h 58"/>
                  <a:gd name="T12" fmla="*/ 64 w 87"/>
                  <a:gd name="T13" fmla="*/ 3 h 58"/>
                  <a:gd name="T14" fmla="*/ 64 w 87"/>
                  <a:gd name="T15" fmla="*/ 0 h 58"/>
                  <a:gd name="T16" fmla="*/ 0 w 87"/>
                  <a:gd name="T17" fmla="*/ 0 h 58"/>
                  <a:gd name="T18" fmla="*/ 0 w 87"/>
                  <a:gd name="T19" fmla="*/ 3 h 58"/>
                  <a:gd name="T20" fmla="*/ 79 w 87"/>
                  <a:gd name="T21" fmla="*/ 0 h 58"/>
                  <a:gd name="T22" fmla="*/ 76 w 87"/>
                  <a:gd name="T23" fmla="*/ 3 h 58"/>
                  <a:gd name="T24" fmla="*/ 84 w 87"/>
                  <a:gd name="T25" fmla="*/ 10 h 58"/>
                  <a:gd name="T26" fmla="*/ 87 w 87"/>
                  <a:gd name="T27" fmla="*/ 8 h 58"/>
                  <a:gd name="T28" fmla="*/ 79 w 87"/>
                  <a:gd name="T29" fmla="*/ 0 h 58"/>
                  <a:gd name="T30" fmla="*/ 0 w 87"/>
                  <a:gd name="T31" fmla="*/ 31 h 58"/>
                  <a:gd name="T32" fmla="*/ 39 w 87"/>
                  <a:gd name="T33" fmla="*/ 31 h 58"/>
                  <a:gd name="T34" fmla="*/ 42 w 87"/>
                  <a:gd name="T35" fmla="*/ 26 h 58"/>
                  <a:gd name="T36" fmla="*/ 0 w 87"/>
                  <a:gd name="T37" fmla="*/ 26 h 58"/>
                  <a:gd name="T38" fmla="*/ 0 w 87"/>
                  <a:gd name="T39" fmla="*/ 31 h 58"/>
                  <a:gd name="T40" fmla="*/ 0 w 87"/>
                  <a:gd name="T41" fmla="*/ 58 h 58"/>
                  <a:gd name="T42" fmla="*/ 15 w 87"/>
                  <a:gd name="T43" fmla="*/ 58 h 58"/>
                  <a:gd name="T44" fmla="*/ 17 w 87"/>
                  <a:gd name="T45" fmla="*/ 54 h 58"/>
                  <a:gd name="T46" fmla="*/ 0 w 87"/>
                  <a:gd name="T47" fmla="*/ 54 h 58"/>
                  <a:gd name="T48" fmla="*/ 0 w 87"/>
                  <a:gd name="T49" fmla="*/ 58 h 58"/>
                  <a:gd name="T50" fmla="*/ 47 w 87"/>
                  <a:gd name="T51" fmla="*/ 58 h 58"/>
                  <a:gd name="T52" fmla="*/ 64 w 87"/>
                  <a:gd name="T53" fmla="*/ 58 h 58"/>
                  <a:gd name="T54" fmla="*/ 64 w 87"/>
                  <a:gd name="T55" fmla="*/ 54 h 58"/>
                  <a:gd name="T56" fmla="*/ 50 w 87"/>
                  <a:gd name="T57" fmla="*/ 54 h 58"/>
                  <a:gd name="T58" fmla="*/ 47 w 87"/>
                  <a:gd name="T59" fmla="*/ 58 h 58"/>
                  <a:gd name="T60" fmla="*/ 0 w 87"/>
                  <a:gd name="T61" fmla="*/ 44 h 58"/>
                  <a:gd name="T62" fmla="*/ 25 w 87"/>
                  <a:gd name="T63" fmla="*/ 44 h 58"/>
                  <a:gd name="T64" fmla="*/ 29 w 87"/>
                  <a:gd name="T65" fmla="*/ 40 h 58"/>
                  <a:gd name="T66" fmla="*/ 0 w 87"/>
                  <a:gd name="T67" fmla="*/ 40 h 58"/>
                  <a:gd name="T68" fmla="*/ 0 w 87"/>
                  <a:gd name="T69" fmla="*/ 4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" h="58">
                    <a:moveTo>
                      <a:pt x="57" y="14"/>
                    </a:moveTo>
                    <a:lnTo>
                      <a:pt x="0" y="14"/>
                    </a:lnTo>
                    <a:lnTo>
                      <a:pt x="0" y="17"/>
                    </a:lnTo>
                    <a:lnTo>
                      <a:pt x="53" y="17"/>
                    </a:lnTo>
                    <a:lnTo>
                      <a:pt x="57" y="14"/>
                    </a:lnTo>
                    <a:close/>
                    <a:moveTo>
                      <a:pt x="0" y="3"/>
                    </a:moveTo>
                    <a:lnTo>
                      <a:pt x="64" y="3"/>
                    </a:lnTo>
                    <a:lnTo>
                      <a:pt x="64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  <a:moveTo>
                      <a:pt x="79" y="0"/>
                    </a:moveTo>
                    <a:lnTo>
                      <a:pt x="76" y="3"/>
                    </a:lnTo>
                    <a:lnTo>
                      <a:pt x="84" y="10"/>
                    </a:lnTo>
                    <a:lnTo>
                      <a:pt x="87" y="8"/>
                    </a:lnTo>
                    <a:lnTo>
                      <a:pt x="79" y="0"/>
                    </a:lnTo>
                    <a:close/>
                    <a:moveTo>
                      <a:pt x="0" y="31"/>
                    </a:moveTo>
                    <a:lnTo>
                      <a:pt x="39" y="31"/>
                    </a:lnTo>
                    <a:lnTo>
                      <a:pt x="42" y="26"/>
                    </a:lnTo>
                    <a:lnTo>
                      <a:pt x="0" y="26"/>
                    </a:lnTo>
                    <a:lnTo>
                      <a:pt x="0" y="31"/>
                    </a:lnTo>
                    <a:close/>
                    <a:moveTo>
                      <a:pt x="0" y="58"/>
                    </a:moveTo>
                    <a:lnTo>
                      <a:pt x="15" y="58"/>
                    </a:lnTo>
                    <a:lnTo>
                      <a:pt x="17" y="54"/>
                    </a:lnTo>
                    <a:lnTo>
                      <a:pt x="0" y="54"/>
                    </a:lnTo>
                    <a:lnTo>
                      <a:pt x="0" y="58"/>
                    </a:lnTo>
                    <a:close/>
                    <a:moveTo>
                      <a:pt x="47" y="58"/>
                    </a:moveTo>
                    <a:lnTo>
                      <a:pt x="64" y="58"/>
                    </a:lnTo>
                    <a:lnTo>
                      <a:pt x="64" y="54"/>
                    </a:lnTo>
                    <a:lnTo>
                      <a:pt x="50" y="54"/>
                    </a:lnTo>
                    <a:lnTo>
                      <a:pt x="47" y="58"/>
                    </a:lnTo>
                    <a:close/>
                    <a:moveTo>
                      <a:pt x="0" y="44"/>
                    </a:moveTo>
                    <a:lnTo>
                      <a:pt x="25" y="44"/>
                    </a:lnTo>
                    <a:lnTo>
                      <a:pt x="29" y="40"/>
                    </a:lnTo>
                    <a:lnTo>
                      <a:pt x="0" y="4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8CCA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Freeform 1521">
                <a:extLst>
                  <a:ext uri="{FF2B5EF4-FFF2-40B4-BE49-F238E27FC236}">
                    <a16:creationId xmlns:a16="http://schemas.microsoft.com/office/drawing/2014/main" id="{FAC9DC68-982C-DB4D-B9CE-9B46D465F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4513" y="2649539"/>
                <a:ext cx="336550" cy="311150"/>
              </a:xfrm>
              <a:custGeom>
                <a:avLst/>
                <a:gdLst>
                  <a:gd name="T0" fmla="*/ 77 w 153"/>
                  <a:gd name="T1" fmla="*/ 0 h 142"/>
                  <a:gd name="T2" fmla="*/ 0 w 153"/>
                  <a:gd name="T3" fmla="*/ 77 h 142"/>
                  <a:gd name="T4" fmla="*/ 34 w 153"/>
                  <a:gd name="T5" fmla="*/ 140 h 142"/>
                  <a:gd name="T6" fmla="*/ 34 w 153"/>
                  <a:gd name="T7" fmla="*/ 140 h 142"/>
                  <a:gd name="T8" fmla="*/ 34 w 153"/>
                  <a:gd name="T9" fmla="*/ 140 h 142"/>
                  <a:gd name="T10" fmla="*/ 35 w 153"/>
                  <a:gd name="T11" fmla="*/ 141 h 142"/>
                  <a:gd name="T12" fmla="*/ 36 w 153"/>
                  <a:gd name="T13" fmla="*/ 142 h 142"/>
                  <a:gd name="T14" fmla="*/ 37 w 153"/>
                  <a:gd name="T15" fmla="*/ 141 h 142"/>
                  <a:gd name="T16" fmla="*/ 37 w 153"/>
                  <a:gd name="T17" fmla="*/ 139 h 142"/>
                  <a:gd name="T18" fmla="*/ 35 w 153"/>
                  <a:gd name="T19" fmla="*/ 138 h 142"/>
                  <a:gd name="T20" fmla="*/ 2 w 153"/>
                  <a:gd name="T21" fmla="*/ 77 h 142"/>
                  <a:gd name="T22" fmla="*/ 77 w 153"/>
                  <a:gd name="T23" fmla="*/ 2 h 142"/>
                  <a:gd name="T24" fmla="*/ 151 w 153"/>
                  <a:gd name="T25" fmla="*/ 77 h 142"/>
                  <a:gd name="T26" fmla="*/ 118 w 153"/>
                  <a:gd name="T27" fmla="*/ 139 h 142"/>
                  <a:gd name="T28" fmla="*/ 118 w 153"/>
                  <a:gd name="T29" fmla="*/ 139 h 142"/>
                  <a:gd name="T30" fmla="*/ 118 w 153"/>
                  <a:gd name="T31" fmla="*/ 139 h 142"/>
                  <a:gd name="T32" fmla="*/ 116 w 153"/>
                  <a:gd name="T33" fmla="*/ 140 h 142"/>
                  <a:gd name="T34" fmla="*/ 116 w 153"/>
                  <a:gd name="T35" fmla="*/ 141 h 142"/>
                  <a:gd name="T36" fmla="*/ 117 w 153"/>
                  <a:gd name="T37" fmla="*/ 142 h 142"/>
                  <a:gd name="T38" fmla="*/ 117 w 153"/>
                  <a:gd name="T39" fmla="*/ 142 h 142"/>
                  <a:gd name="T40" fmla="*/ 119 w 153"/>
                  <a:gd name="T41" fmla="*/ 141 h 142"/>
                  <a:gd name="T42" fmla="*/ 119 w 153"/>
                  <a:gd name="T43" fmla="*/ 141 h 142"/>
                  <a:gd name="T44" fmla="*/ 153 w 153"/>
                  <a:gd name="T45" fmla="*/ 77 h 142"/>
                  <a:gd name="T46" fmla="*/ 77 w 153"/>
                  <a:gd name="T4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142">
                    <a:moveTo>
                      <a:pt x="77" y="0"/>
                    </a:moveTo>
                    <a:cubicBezTo>
                      <a:pt x="34" y="0"/>
                      <a:pt x="0" y="34"/>
                      <a:pt x="0" y="77"/>
                    </a:cubicBezTo>
                    <a:cubicBezTo>
                      <a:pt x="0" y="102"/>
                      <a:pt x="13" y="126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1"/>
                      <a:pt x="35" y="141"/>
                      <a:pt x="35" y="141"/>
                    </a:cubicBezTo>
                    <a:cubicBezTo>
                      <a:pt x="36" y="142"/>
                      <a:pt x="36" y="142"/>
                      <a:pt x="36" y="142"/>
                    </a:cubicBezTo>
                    <a:cubicBezTo>
                      <a:pt x="36" y="142"/>
                      <a:pt x="37" y="141"/>
                      <a:pt x="37" y="141"/>
                    </a:cubicBezTo>
                    <a:cubicBezTo>
                      <a:pt x="37" y="140"/>
                      <a:pt x="37" y="140"/>
                      <a:pt x="37" y="139"/>
                    </a:cubicBezTo>
                    <a:cubicBezTo>
                      <a:pt x="36" y="139"/>
                      <a:pt x="36" y="139"/>
                      <a:pt x="35" y="138"/>
                    </a:cubicBezTo>
                    <a:cubicBezTo>
                      <a:pt x="15" y="124"/>
                      <a:pt x="2" y="101"/>
                      <a:pt x="2" y="77"/>
                    </a:cubicBezTo>
                    <a:cubicBezTo>
                      <a:pt x="2" y="36"/>
                      <a:pt x="36" y="2"/>
                      <a:pt x="77" y="2"/>
                    </a:cubicBezTo>
                    <a:cubicBezTo>
                      <a:pt x="118" y="2"/>
                      <a:pt x="151" y="36"/>
                      <a:pt x="151" y="77"/>
                    </a:cubicBezTo>
                    <a:cubicBezTo>
                      <a:pt x="151" y="102"/>
                      <a:pt x="139" y="125"/>
                      <a:pt x="118" y="139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7" y="139"/>
                      <a:pt x="117" y="139"/>
                      <a:pt x="116" y="140"/>
                    </a:cubicBezTo>
                    <a:cubicBezTo>
                      <a:pt x="115" y="140"/>
                      <a:pt x="115" y="141"/>
                      <a:pt x="116" y="141"/>
                    </a:cubicBezTo>
                    <a:cubicBezTo>
                      <a:pt x="116" y="142"/>
                      <a:pt x="116" y="142"/>
                      <a:pt x="117" y="142"/>
                    </a:cubicBezTo>
                    <a:cubicBezTo>
                      <a:pt x="117" y="142"/>
                      <a:pt x="117" y="142"/>
                      <a:pt x="117" y="142"/>
                    </a:cubicBezTo>
                    <a:cubicBezTo>
                      <a:pt x="118" y="141"/>
                      <a:pt x="118" y="141"/>
                      <a:pt x="119" y="141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41" y="126"/>
                      <a:pt x="153" y="102"/>
                      <a:pt x="153" y="77"/>
                    </a:cubicBezTo>
                    <a:cubicBezTo>
                      <a:pt x="153" y="34"/>
                      <a:pt x="119" y="0"/>
                      <a:pt x="77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Freeform 1522">
                <a:extLst>
                  <a:ext uri="{FF2B5EF4-FFF2-40B4-BE49-F238E27FC236}">
                    <a16:creationId xmlns:a16="http://schemas.microsoft.com/office/drawing/2014/main" id="{DF13A554-BA3F-2545-9EA4-63B16D4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226" y="2971801"/>
                <a:ext cx="14288" cy="9525"/>
              </a:xfrm>
              <a:custGeom>
                <a:avLst/>
                <a:gdLst>
                  <a:gd name="T0" fmla="*/ 6 w 7"/>
                  <a:gd name="T1" fmla="*/ 1 h 4"/>
                  <a:gd name="T2" fmla="*/ 2 w 7"/>
                  <a:gd name="T3" fmla="*/ 0 h 4"/>
                  <a:gd name="T4" fmla="*/ 0 w 7"/>
                  <a:gd name="T5" fmla="*/ 1 h 4"/>
                  <a:gd name="T6" fmla="*/ 1 w 7"/>
                  <a:gd name="T7" fmla="*/ 2 h 4"/>
                  <a:gd name="T8" fmla="*/ 5 w 7"/>
                  <a:gd name="T9" fmla="*/ 4 h 4"/>
                  <a:gd name="T10" fmla="*/ 5 w 7"/>
                  <a:gd name="T11" fmla="*/ 4 h 4"/>
                  <a:gd name="T12" fmla="*/ 7 w 7"/>
                  <a:gd name="T13" fmla="*/ 3 h 4"/>
                  <a:gd name="T14" fmla="*/ 6 w 7"/>
                  <a:gd name="T1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6" y="1"/>
                    </a:moveTo>
                    <a:cubicBezTo>
                      <a:pt x="4" y="1"/>
                      <a:pt x="3" y="1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3"/>
                      <a:pt x="7" y="3"/>
                    </a:cubicBezTo>
                    <a:cubicBezTo>
                      <a:pt x="7" y="2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 1523">
                <a:extLst>
                  <a:ext uri="{FF2B5EF4-FFF2-40B4-BE49-F238E27FC236}">
                    <a16:creationId xmlns:a16="http://schemas.microsoft.com/office/drawing/2014/main" id="{B1382983-289A-F946-A35C-7366461BF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2979739"/>
                <a:ext cx="15875" cy="6350"/>
              </a:xfrm>
              <a:custGeom>
                <a:avLst/>
                <a:gdLst>
                  <a:gd name="T0" fmla="*/ 5 w 7"/>
                  <a:gd name="T1" fmla="*/ 0 h 3"/>
                  <a:gd name="T2" fmla="*/ 1 w 7"/>
                  <a:gd name="T3" fmla="*/ 1 h 3"/>
                  <a:gd name="T4" fmla="*/ 0 w 7"/>
                  <a:gd name="T5" fmla="*/ 2 h 3"/>
                  <a:gd name="T6" fmla="*/ 1 w 7"/>
                  <a:gd name="T7" fmla="*/ 3 h 3"/>
                  <a:gd name="T8" fmla="*/ 1 w 7"/>
                  <a:gd name="T9" fmla="*/ 3 h 3"/>
                  <a:gd name="T10" fmla="*/ 6 w 7"/>
                  <a:gd name="T11" fmla="*/ 2 h 3"/>
                  <a:gd name="T12" fmla="*/ 7 w 7"/>
                  <a:gd name="T13" fmla="*/ 1 h 3"/>
                  <a:gd name="T14" fmla="*/ 5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cubicBezTo>
                      <a:pt x="4" y="0"/>
                      <a:pt x="3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3"/>
                      <a:pt x="6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 1524">
                <a:extLst>
                  <a:ext uri="{FF2B5EF4-FFF2-40B4-BE49-F238E27FC236}">
                    <a16:creationId xmlns:a16="http://schemas.microsoft.com/office/drawing/2014/main" id="{E7986CDD-6691-4042-AD71-E0DF700FC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038" y="2979739"/>
                <a:ext cx="14288" cy="6350"/>
              </a:xfrm>
              <a:custGeom>
                <a:avLst/>
                <a:gdLst>
                  <a:gd name="T0" fmla="*/ 5 w 7"/>
                  <a:gd name="T1" fmla="*/ 0 h 3"/>
                  <a:gd name="T2" fmla="*/ 1 w 7"/>
                  <a:gd name="T3" fmla="*/ 0 h 3"/>
                  <a:gd name="T4" fmla="*/ 0 w 7"/>
                  <a:gd name="T5" fmla="*/ 1 h 3"/>
                  <a:gd name="T6" fmla="*/ 1 w 7"/>
                  <a:gd name="T7" fmla="*/ 2 h 3"/>
                  <a:gd name="T8" fmla="*/ 5 w 7"/>
                  <a:gd name="T9" fmla="*/ 3 h 3"/>
                  <a:gd name="T10" fmla="*/ 5 w 7"/>
                  <a:gd name="T11" fmla="*/ 3 h 3"/>
                  <a:gd name="T12" fmla="*/ 6 w 7"/>
                  <a:gd name="T13" fmla="*/ 2 h 3"/>
                  <a:gd name="T14" fmla="*/ 5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7" y="1"/>
                      <a:pt x="6" y="1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Freeform 1525">
                <a:extLst>
                  <a:ext uri="{FF2B5EF4-FFF2-40B4-BE49-F238E27FC236}">
                    <a16:creationId xmlns:a16="http://schemas.microsoft.com/office/drawing/2014/main" id="{AAF27AD9-88E7-5743-BFD1-A82AC6384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001" y="2960689"/>
                <a:ext cx="12700" cy="11113"/>
              </a:xfrm>
              <a:custGeom>
                <a:avLst/>
                <a:gdLst>
                  <a:gd name="T0" fmla="*/ 5 w 6"/>
                  <a:gd name="T1" fmla="*/ 3 h 5"/>
                  <a:gd name="T2" fmla="*/ 2 w 6"/>
                  <a:gd name="T3" fmla="*/ 1 h 5"/>
                  <a:gd name="T4" fmla="*/ 0 w 6"/>
                  <a:gd name="T5" fmla="*/ 1 h 5"/>
                  <a:gd name="T6" fmla="*/ 1 w 6"/>
                  <a:gd name="T7" fmla="*/ 3 h 5"/>
                  <a:gd name="T8" fmla="*/ 4 w 6"/>
                  <a:gd name="T9" fmla="*/ 5 h 5"/>
                  <a:gd name="T10" fmla="*/ 5 w 6"/>
                  <a:gd name="T11" fmla="*/ 5 h 5"/>
                  <a:gd name="T12" fmla="*/ 6 w 6"/>
                  <a:gd name="T13" fmla="*/ 4 h 5"/>
                  <a:gd name="T14" fmla="*/ 5 w 6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5" y="3"/>
                    </a:moveTo>
                    <a:cubicBezTo>
                      <a:pt x="4" y="2"/>
                      <a:pt x="3" y="1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4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3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Freeform 1526">
                <a:extLst>
                  <a:ext uri="{FF2B5EF4-FFF2-40B4-BE49-F238E27FC236}">
                    <a16:creationId xmlns:a16="http://schemas.microsoft.com/office/drawing/2014/main" id="{8CEA6475-57AA-AD45-977C-D5590142F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851" y="2981326"/>
                <a:ext cx="15875" cy="4763"/>
              </a:xfrm>
              <a:custGeom>
                <a:avLst/>
                <a:gdLst>
                  <a:gd name="T0" fmla="*/ 5 w 7"/>
                  <a:gd name="T1" fmla="*/ 0 h 2"/>
                  <a:gd name="T2" fmla="*/ 5 w 7"/>
                  <a:gd name="T3" fmla="*/ 0 h 2"/>
                  <a:gd name="T4" fmla="*/ 1 w 7"/>
                  <a:gd name="T5" fmla="*/ 0 h 2"/>
                  <a:gd name="T6" fmla="*/ 0 w 7"/>
                  <a:gd name="T7" fmla="*/ 1 h 2"/>
                  <a:gd name="T8" fmla="*/ 1 w 7"/>
                  <a:gd name="T9" fmla="*/ 2 h 2"/>
                  <a:gd name="T10" fmla="*/ 4 w 7"/>
                  <a:gd name="T11" fmla="*/ 2 h 2"/>
                  <a:gd name="T12" fmla="*/ 5 w 7"/>
                  <a:gd name="T13" fmla="*/ 2 h 2"/>
                  <a:gd name="T14" fmla="*/ 7 w 7"/>
                  <a:gd name="T15" fmla="*/ 1 h 2"/>
                  <a:gd name="T16" fmla="*/ 5 w 7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Freeform 1527">
                <a:extLst>
                  <a:ext uri="{FF2B5EF4-FFF2-40B4-BE49-F238E27FC236}">
                    <a16:creationId xmlns:a16="http://schemas.microsoft.com/office/drawing/2014/main" id="{0C427E1A-00A8-C24A-A979-5343E9B76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701" y="2963864"/>
                <a:ext cx="15875" cy="7938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2 h 4"/>
                  <a:gd name="T4" fmla="*/ 1 w 7"/>
                  <a:gd name="T5" fmla="*/ 3 h 4"/>
                  <a:gd name="T6" fmla="*/ 2 w 7"/>
                  <a:gd name="T7" fmla="*/ 4 h 4"/>
                  <a:gd name="T8" fmla="*/ 2 w 7"/>
                  <a:gd name="T9" fmla="*/ 4 h 4"/>
                  <a:gd name="T10" fmla="*/ 6 w 7"/>
                  <a:gd name="T11" fmla="*/ 2 h 4"/>
                  <a:gd name="T12" fmla="*/ 7 w 7"/>
                  <a:gd name="T13" fmla="*/ 1 h 4"/>
                  <a:gd name="T14" fmla="*/ 5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4" y="1"/>
                      <a:pt x="3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Freeform 1528">
                <a:extLst>
                  <a:ext uri="{FF2B5EF4-FFF2-40B4-BE49-F238E27FC236}">
                    <a16:creationId xmlns:a16="http://schemas.microsoft.com/office/drawing/2014/main" id="{FB0ADB4A-B29B-4D4C-89FA-5FB8FFE11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476" y="2971801"/>
                <a:ext cx="15875" cy="9525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1 h 4"/>
                  <a:gd name="T4" fmla="*/ 0 w 7"/>
                  <a:gd name="T5" fmla="*/ 3 h 4"/>
                  <a:gd name="T6" fmla="*/ 1 w 7"/>
                  <a:gd name="T7" fmla="*/ 4 h 4"/>
                  <a:gd name="T8" fmla="*/ 2 w 7"/>
                  <a:gd name="T9" fmla="*/ 4 h 4"/>
                  <a:gd name="T10" fmla="*/ 6 w 7"/>
                  <a:gd name="T11" fmla="*/ 3 h 4"/>
                  <a:gd name="T12" fmla="*/ 6 w 7"/>
                  <a:gd name="T13" fmla="*/ 1 h 4"/>
                  <a:gd name="T14" fmla="*/ 5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4" y="1"/>
                      <a:pt x="2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4" y="3"/>
                      <a:pt x="6" y="3"/>
                    </a:cubicBezTo>
                    <a:cubicBezTo>
                      <a:pt x="6" y="2"/>
                      <a:pt x="7" y="2"/>
                      <a:pt x="6" y="1"/>
                    </a:cubicBezTo>
                    <a:cubicBezTo>
                      <a:pt x="6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009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31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1163458" y="958106"/>
              <a:ext cx="47596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chemeClr val="tx2"/>
                  </a:solidFill>
                  <a:latin typeface="BNPP Sans" pitchFamily="50" charset="0"/>
                </a:rPr>
                <a:t>Clientèle B2B2C (Business to Business to Customer)</a:t>
              </a:r>
              <a:endParaRPr lang="fr-FR" sz="1600" dirty="0"/>
            </a:p>
          </p:txBody>
        </p:sp>
      </p:grp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23760"/>
              </p:ext>
            </p:extLst>
          </p:nvPr>
        </p:nvGraphicFramePr>
        <p:xfrm>
          <a:off x="6565131" y="4077866"/>
          <a:ext cx="4727591" cy="16798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005098">
                  <a:extLst>
                    <a:ext uri="{9D8B030D-6E8A-4147-A177-3AD203B41FA5}">
                      <a16:colId xmlns:a16="http://schemas.microsoft.com/office/drawing/2014/main" val="3348941381"/>
                    </a:ext>
                  </a:extLst>
                </a:gridCol>
                <a:gridCol w="1409212">
                  <a:extLst>
                    <a:ext uri="{9D8B030D-6E8A-4147-A177-3AD203B41FA5}">
                      <a16:colId xmlns:a16="http://schemas.microsoft.com/office/drawing/2014/main" val="628600563"/>
                    </a:ext>
                  </a:extLst>
                </a:gridCol>
                <a:gridCol w="1235650">
                  <a:extLst>
                    <a:ext uri="{9D8B030D-6E8A-4147-A177-3AD203B41FA5}">
                      <a16:colId xmlns:a16="http://schemas.microsoft.com/office/drawing/2014/main" val="3207877819"/>
                    </a:ext>
                  </a:extLst>
                </a:gridCol>
                <a:gridCol w="1077631">
                  <a:extLst>
                    <a:ext uri="{9D8B030D-6E8A-4147-A177-3AD203B41FA5}">
                      <a16:colId xmlns:a16="http://schemas.microsoft.com/office/drawing/2014/main" val="3094162657"/>
                    </a:ext>
                  </a:extLst>
                </a:gridCol>
              </a:tblGrid>
              <a:tr h="2934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Versements </a:t>
                      </a:r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au niveau </a:t>
                      </a:r>
                      <a:r>
                        <a:rPr lang="fr-FR" sz="12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entreprises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BNPP Sans Light" panose="02000503020000020004" pitchFamily="50" charset="0"/>
                        </a:rPr>
                        <a:t>Versements au niveau salariés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43862"/>
                  </a:ext>
                </a:extLst>
              </a:tr>
              <a:tr h="50589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Participation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P+I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  <a:latin typeface="BNPP Sans Light" panose="02000503020000020004" pitchFamily="50" charset="0"/>
                        </a:rPr>
                        <a:t>Versements Volontaires (VV)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BNPP Sans Light" panose="02000503020000020004" pitchFamily="50" charset="0"/>
                        </a:rPr>
                        <a:t>VV </a:t>
                      </a:r>
                      <a:r>
                        <a:rPr lang="fr-FR" sz="11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Libres </a:t>
                      </a:r>
                    </a:p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(</a:t>
                      </a:r>
                      <a:r>
                        <a:rPr lang="fr-FR" sz="1100" u="none" strike="noStrike" dirty="0">
                          <a:effectLst/>
                          <a:latin typeface="BNPP Sans Light" panose="02000503020000020004" pitchFamily="50" charset="0"/>
                        </a:rPr>
                        <a:t>VVL)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2863970"/>
                  </a:ext>
                </a:extLst>
              </a:tr>
              <a:tr h="58695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Intéressement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BNPP Sans Light" panose="02000503020000020004" pitchFamily="50" charset="0"/>
                        </a:rPr>
                        <a:t>VV </a:t>
                      </a:r>
                      <a:r>
                        <a:rPr lang="fr-FR" sz="1100" u="none" strike="noStrike" dirty="0" smtClean="0">
                          <a:effectLst/>
                          <a:latin typeface="BNPP Sans Light" panose="02000503020000020004" pitchFamily="50" charset="0"/>
                        </a:rPr>
                        <a:t>Programmés </a:t>
                      </a:r>
                      <a:r>
                        <a:rPr lang="fr-FR" sz="1100" u="none" strike="noStrike" dirty="0">
                          <a:effectLst/>
                          <a:latin typeface="BNPP Sans Light" panose="02000503020000020004" pitchFamily="50" charset="0"/>
                        </a:rPr>
                        <a:t>(VVP)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14215"/>
                  </a:ext>
                </a:extLst>
              </a:tr>
              <a:tr h="29347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  <a:latin typeface="BNPP Sans Light" panose="02000503020000020004" pitchFamily="50" charset="0"/>
                        </a:rPr>
                        <a:t>Abondement 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ABD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BNPP Sans Light" panose="02000503020000020004" pitchFamily="50" charset="0"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 Light" panose="02000503020000020004" pitchFamily="50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083629"/>
                  </a:ext>
                </a:extLst>
              </a:tr>
            </a:tbl>
          </a:graphicData>
        </a:graphic>
      </p:graphicFrame>
      <p:grpSp>
        <p:nvGrpSpPr>
          <p:cNvPr id="83" name="Groupe 82"/>
          <p:cNvGrpSpPr/>
          <p:nvPr/>
        </p:nvGrpSpPr>
        <p:grpSpPr>
          <a:xfrm>
            <a:off x="588467" y="4293890"/>
            <a:ext cx="5400000" cy="1224000"/>
            <a:chOff x="430763" y="2705126"/>
            <a:chExt cx="6221480" cy="1156716"/>
          </a:xfrm>
        </p:grpSpPr>
        <p:sp>
          <p:nvSpPr>
            <p:cNvPr id="84" name="Rectangle à coins arrondis 83"/>
            <p:cNvSpPr/>
            <p:nvPr/>
          </p:nvSpPr>
          <p:spPr>
            <a:xfrm>
              <a:off x="2641503" y="2709714"/>
              <a:ext cx="1800000" cy="1152128"/>
            </a:xfrm>
            <a:prstGeom prst="roundRect">
              <a:avLst/>
            </a:prstGeom>
            <a:solidFill>
              <a:srgbClr val="17998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B2C</a:t>
              </a: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</a:endParaRPr>
            </a:p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Salariés bénéficient de ces dispositifs </a:t>
              </a:r>
            </a:p>
          </p:txBody>
        </p:sp>
        <p:sp>
          <p:nvSpPr>
            <p:cNvPr id="85" name="Rectangle à coins arrondis 84"/>
            <p:cNvSpPr/>
            <p:nvPr/>
          </p:nvSpPr>
          <p:spPr>
            <a:xfrm>
              <a:off x="430763" y="2709714"/>
              <a:ext cx="1800000" cy="1152128"/>
            </a:xfrm>
            <a:prstGeom prst="roundRect">
              <a:avLst/>
            </a:prstGeom>
            <a:solidFill>
              <a:srgbClr val="17998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B2B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 </a:t>
              </a:r>
            </a:p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Entreprise </a:t>
              </a:r>
            </a:p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choisit les dispositifs</a:t>
              </a:r>
            </a:p>
          </p:txBody>
        </p:sp>
        <p:sp>
          <p:nvSpPr>
            <p:cNvPr id="86" name="Rectangle à coins arrondis 85"/>
            <p:cNvSpPr/>
            <p:nvPr/>
          </p:nvSpPr>
          <p:spPr>
            <a:xfrm>
              <a:off x="4852243" y="2705126"/>
              <a:ext cx="1800000" cy="1152128"/>
            </a:xfrm>
            <a:prstGeom prst="roundRect">
              <a:avLst/>
            </a:prstGeom>
            <a:solidFill>
              <a:srgbClr val="17998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B2B2C</a:t>
              </a:r>
            </a:p>
          </p:txBody>
        </p:sp>
        <p:sp>
          <p:nvSpPr>
            <p:cNvPr id="87" name="Plus 86"/>
            <p:cNvSpPr/>
            <p:nvPr/>
          </p:nvSpPr>
          <p:spPr>
            <a:xfrm>
              <a:off x="2289625" y="3137174"/>
              <a:ext cx="293016" cy="288032"/>
            </a:xfrm>
            <a:prstGeom prst="mathPlus">
              <a:avLst/>
            </a:prstGeom>
            <a:solidFill>
              <a:srgbClr val="B1A8A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Égal 87"/>
            <p:cNvSpPr/>
            <p:nvPr/>
          </p:nvSpPr>
          <p:spPr>
            <a:xfrm>
              <a:off x="4441503" y="3137174"/>
              <a:ext cx="410740" cy="288032"/>
            </a:xfrm>
            <a:prstGeom prst="mathEqual">
              <a:avLst/>
            </a:prstGeom>
            <a:solidFill>
              <a:srgbClr val="B1A8A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MoSEF | HelloAs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83" y="6049629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0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54" y="154304"/>
            <a:ext cx="7063300" cy="432100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) </a:t>
            </a:r>
            <a:r>
              <a:rPr lang="fr-FR" dirty="0" err="1" smtClean="0"/>
              <a:t>SegmentATION</a:t>
            </a:r>
            <a:r>
              <a:rPr lang="fr-FR" dirty="0" smtClean="0"/>
              <a:t> B2C</a:t>
            </a:r>
            <a:endParaRPr lang="fr-FR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5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5962113" y="1413570"/>
            <a:ext cx="5624391" cy="44788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4389309" y="847492"/>
            <a:ext cx="3240000" cy="5040000"/>
            <a:chOff x="444451" y="1197546"/>
            <a:chExt cx="4752528" cy="5472608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444451" y="1413570"/>
              <a:ext cx="4752528" cy="5256584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  <a:defRPr/>
              </a:pPr>
              <a:endParaRPr lang="fr-FR" sz="14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–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Il est compliqué d’identifier les comportements MIXTES car il n’existe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pas de clé de jointure entre les données ES et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AC. </a:t>
              </a:r>
            </a:p>
            <a:p>
              <a:pPr>
                <a:buClr>
                  <a:schemeClr val="tx1"/>
                </a:buClr>
                <a:defRPr/>
              </a:pP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2 - Les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comportements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d'investissement des salariés sont dépendants des choix de l'entreprise. </a:t>
              </a:r>
            </a:p>
            <a:p>
              <a:pPr lvl="0">
                <a:buClr>
                  <a:schemeClr val="tx1"/>
                </a:buClr>
                <a:defRPr/>
              </a:pPr>
              <a:endParaRPr lang="fr-FR" sz="13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3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Identifier les comportements individuels des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clients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BtoC avec des données personnelles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limitées </a:t>
              </a:r>
              <a:endParaRPr lang="fr-FR" sz="1300" b="1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3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74130" y="1197546"/>
              <a:ext cx="2493170" cy="5863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CHALLENGES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81054" y="846726"/>
            <a:ext cx="3240000" cy="5040000"/>
            <a:chOff x="444451" y="1197546"/>
            <a:chExt cx="4752528" cy="547260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444451" y="1413570"/>
              <a:ext cx="4752528" cy="5256584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La segmentation permet de regrouper les salariés possédant des caractéristiques homogènes dans un même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groupe: le segment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. </a:t>
              </a: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 defTabSz="1211636">
                <a:spcBef>
                  <a:spcPts val="266"/>
                </a:spcBef>
                <a:buClr>
                  <a:schemeClr val="tx1"/>
                </a:buClr>
                <a:buSzPct val="100000"/>
                <a:defRPr/>
              </a:pP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 defTabSz="1211636">
                <a:spcBef>
                  <a:spcPts val="266"/>
                </a:spcBef>
                <a:buClr>
                  <a:schemeClr val="tx1"/>
                </a:buClr>
                <a:buSzPct val="100000"/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– Les segments sont des indicateurs </a:t>
              </a:r>
              <a:r>
                <a:rPr lang="fr-FR" sz="1300" b="1" i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Marketing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 qui enrichissent la connaissance clients et </a:t>
              </a:r>
              <a:r>
                <a:rPr lang="fr-FR" sz="13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améliorent </a:t>
              </a: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le ciblage pour les campagnes VV. </a:t>
              </a:r>
            </a:p>
            <a:p>
              <a:pPr lvl="0" defTabSz="1211636">
                <a:spcBef>
                  <a:spcPts val="266"/>
                </a:spcBef>
                <a:buClr>
                  <a:schemeClr val="tx1"/>
                </a:buClr>
                <a:buSzPct val="100000"/>
                <a:defRPr/>
              </a:pP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3 – A court terme : proposer des informations, des communications et des solutions adaptées aux salariés </a:t>
              </a:r>
            </a:p>
            <a:p>
              <a:pPr lvl="0">
                <a:buClr>
                  <a:schemeClr val="tx1"/>
                </a:buClr>
                <a:defRPr/>
              </a:pPr>
              <a:endParaRPr lang="fr-FR" sz="13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3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4 – A long terme : la fidélisation de la clientèle permet de renforcer la collecte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74130" y="1197546"/>
              <a:ext cx="2493170" cy="5863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OBJECTIFS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403473" y="846726"/>
            <a:ext cx="3240000" cy="5040000"/>
            <a:chOff x="444451" y="1197546"/>
            <a:chExt cx="4752528" cy="5472608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444451" y="1413570"/>
              <a:ext cx="4752528" cy="5256584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 – Arbre de décision : </a:t>
              </a: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Permet de traiter les clients en ES et en AC séparément</a:t>
              </a: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Permet d’intégrer le niveau entreprises et le niveau salariés</a:t>
              </a:r>
            </a:p>
            <a:p>
              <a:pPr>
                <a:buClr>
                  <a:schemeClr val="tx1"/>
                </a:buClr>
                <a:defRPr/>
              </a:pP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–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Modèle RFM : distingue les individus selon leurs échelons d’activité</a:t>
              </a: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74130" y="1197546"/>
              <a:ext cx="2493170" cy="5863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SOLUTIONS</a:t>
              </a:r>
            </a:p>
          </p:txBody>
        </p:sp>
      </p:grpSp>
      <p:sp>
        <p:nvSpPr>
          <p:cNvPr id="7" name="Accolade fermante 6"/>
          <p:cNvSpPr/>
          <p:nvPr/>
        </p:nvSpPr>
        <p:spPr>
          <a:xfrm>
            <a:off x="7686278" y="2133650"/>
            <a:ext cx="662120" cy="1872208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fermante 37"/>
          <p:cNvSpPr/>
          <p:nvPr/>
        </p:nvSpPr>
        <p:spPr>
          <a:xfrm>
            <a:off x="7686278" y="4149874"/>
            <a:ext cx="660226" cy="648073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lus 7"/>
          <p:cNvSpPr/>
          <p:nvPr/>
        </p:nvSpPr>
        <p:spPr>
          <a:xfrm>
            <a:off x="3789046" y="1413570"/>
            <a:ext cx="432048" cy="432048"/>
          </a:xfrm>
          <a:prstGeom prst="mathPlus">
            <a:avLst/>
          </a:prstGeom>
          <a:solidFill>
            <a:srgbClr val="B1A8A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9" name="Égal 8"/>
          <p:cNvSpPr/>
          <p:nvPr/>
        </p:nvSpPr>
        <p:spPr>
          <a:xfrm>
            <a:off x="7806390" y="1415116"/>
            <a:ext cx="420001" cy="328229"/>
          </a:xfrm>
          <a:prstGeom prst="mathEqual">
            <a:avLst/>
          </a:prstGeom>
          <a:solidFill>
            <a:srgbClr val="B1A8A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20" name="Picture 2" descr="MoSEF | HelloAs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83" y="6049629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53" y="163357"/>
            <a:ext cx="10648573" cy="432100"/>
          </a:xfrm>
        </p:spPr>
        <p:txBody>
          <a:bodyPr/>
          <a:lstStyle/>
          <a:p>
            <a:r>
              <a:rPr lang="fr-FR" dirty="0" smtClean="0"/>
              <a:t>3) Segmentation b2c : critères discriminants </a:t>
            </a:r>
            <a:endParaRPr lang="fr-FR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6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104859" y="1215527"/>
            <a:ext cx="5624391" cy="44788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fr-FR" sz="1600" cap="none" spc="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rPr>
              <a:t>.</a:t>
            </a:r>
          </a:p>
          <a:p>
            <a:pPr marL="285750" marR="0" lvl="0" indent="-28575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6038072" y="1327168"/>
            <a:ext cx="5624391" cy="44788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43913"/>
              </p:ext>
            </p:extLst>
          </p:nvPr>
        </p:nvGraphicFramePr>
        <p:xfrm>
          <a:off x="781488" y="865634"/>
          <a:ext cx="1051316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62911041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59458367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6140168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365261327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Critères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Discriminants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Non discriminants ou limités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Constats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83609"/>
                  </a:ext>
                </a:extLst>
              </a:tr>
              <a:tr h="1311768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Segments Entreprise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Comportements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similaires des salariés des entreprises: </a:t>
                      </a:r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« Stratégiques » et « Grands Comptes »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« Moyennes Entreprises » et « Dev. Centralises »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« TPE/BDDF »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BNPP Sans Light" panose="02000503020000020004" pitchFamily="50" charset="0"/>
                        </a:rPr>
                        <a:t>Les VV effectués par les salariés sont déterminés par les caractéristiques de l’entreprise dans laquelle ils travaillent.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latin typeface="BNPP Sans Light" panose="02000503020000020004" pitchFamily="50" charset="0"/>
                        </a:rPr>
                        <a:t> </a:t>
                      </a:r>
                      <a:endParaRPr lang="fr-FR" sz="1400" dirty="0">
                        <a:solidFill>
                          <a:schemeClr val="tx1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48211"/>
                  </a:ext>
                </a:extLst>
              </a:tr>
              <a:tr h="453263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Versement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s au niveau entreprises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- Abondement incite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FORTEMENT les VV</a:t>
                      </a:r>
                      <a:br>
                        <a:rPr lang="fr-FR" sz="1200" baseline="0" dirty="0" smtClean="0">
                          <a:latin typeface="BNPP Sans Light" panose="02000503020000020004" pitchFamily="50" charset="0"/>
                        </a:rPr>
                      </a:b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- P+I aussi mais dans une moindre mesure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0800"/>
                  </a:ext>
                </a:extLst>
              </a:tr>
              <a:tr h="49555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VV sur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Produits PACTE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Pas assez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de données disponibles : à vérifier ultérieurement après migration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>
                        <a:solidFill>
                          <a:schemeClr val="tx1"/>
                        </a:solidFill>
                        <a:latin typeface="BNPP Sans Light" panose="02000503020000020004" pitchFamily="50" charset="0"/>
                      </a:endParaRPr>
                    </a:p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BNPP Sans Light" panose="02000503020000020004" pitchFamily="50" charset="0"/>
                        </a:rPr>
                        <a:t>Les caractéristiques individuelles </a:t>
                      </a:r>
                    </a:p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BNPP Sans Light" panose="02000503020000020004" pitchFamily="50" charset="0"/>
                        </a:rPr>
                        <a:t>au niveau salariés ne sont pas discriminantes ou sont non exploitables. </a:t>
                      </a:r>
                    </a:p>
                    <a:p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  <a:p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  <a:p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44315"/>
                  </a:ext>
                </a:extLst>
              </a:tr>
              <a:tr h="43725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déductibles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Pas assez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de données disponibles : à vérifier ultérieurement après migration </a:t>
                      </a:r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8068"/>
                  </a:ext>
                </a:extLst>
              </a:tr>
              <a:tr h="43725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Age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Pas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de différences notoires entre les groupes d’âge du parcours retraite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85946"/>
                  </a:ext>
                </a:extLst>
              </a:tr>
              <a:tr h="612158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Ancienneté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Une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personne qui est présente à t-3 et qui ne verse pas à t-3, ne verse pas non plus à l’instant t.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71274"/>
                  </a:ext>
                </a:extLst>
              </a:tr>
              <a:tr h="495557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BNPP Sans Light" panose="02000503020000020004" pitchFamily="50" charset="0"/>
                        </a:rPr>
                        <a:t>Déblocages</a:t>
                      </a:r>
                      <a:r>
                        <a:rPr lang="fr-FR" sz="1400" baseline="0" dirty="0" smtClean="0">
                          <a:latin typeface="BNPP Sans Light" panose="02000503020000020004" pitchFamily="50" charset="0"/>
                        </a:rPr>
                        <a:t> anticipés </a:t>
                      </a:r>
                      <a:endParaRPr lang="fr-FR" sz="14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BNPP Sans Light" panose="02000503020000020004" pitchFamily="50" charset="0"/>
                        </a:rPr>
                        <a:t>Très</a:t>
                      </a:r>
                      <a:r>
                        <a:rPr lang="fr-FR" sz="1200" baseline="0" dirty="0" smtClean="0">
                          <a:latin typeface="BNPP Sans Light" panose="02000503020000020004" pitchFamily="50" charset="0"/>
                        </a:rPr>
                        <a:t> peu de cas observables </a:t>
                      </a:r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0903"/>
                  </a:ext>
                </a:extLst>
              </a:tr>
            </a:tbl>
          </a:graphicData>
        </a:graphic>
      </p:graphicFrame>
      <p:pic>
        <p:nvPicPr>
          <p:cNvPr id="9" name="Picture 2" descr="MoSEF | HelloAs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83" y="6049629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54" y="163357"/>
            <a:ext cx="11700480" cy="432100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) Segmentation B2C : ARBRE DE DECISION</a:t>
            </a:r>
            <a:endParaRPr lang="fr-FR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7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104859" y="595457"/>
            <a:ext cx="5624391" cy="50989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 marL="285750" marR="0" lvl="0" indent="-28575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5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6030516" y="1121101"/>
            <a:ext cx="5788851" cy="49729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5962113" y="693490"/>
            <a:ext cx="5624391" cy="5198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255452" y="689839"/>
            <a:ext cx="5721388" cy="53285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" name="Connecteur droit avec flèche 28"/>
          <p:cNvCxnSpPr>
            <a:stCxn id="72" idx="2"/>
            <a:endCxn id="73" idx="0"/>
          </p:cNvCxnSpPr>
          <p:nvPr/>
        </p:nvCxnSpPr>
        <p:spPr>
          <a:xfrm>
            <a:off x="3092625" y="1730746"/>
            <a:ext cx="0" cy="24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4" idx="2"/>
            <a:endCxn id="76" idx="0"/>
          </p:cNvCxnSpPr>
          <p:nvPr/>
        </p:nvCxnSpPr>
        <p:spPr>
          <a:xfrm>
            <a:off x="3102524" y="3831476"/>
            <a:ext cx="35408" cy="28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73" idx="2"/>
            <a:endCxn id="74" idx="0"/>
          </p:cNvCxnSpPr>
          <p:nvPr/>
        </p:nvCxnSpPr>
        <p:spPr>
          <a:xfrm>
            <a:off x="3092625" y="2859698"/>
            <a:ext cx="9899" cy="24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76" idx="2"/>
            <a:endCxn id="78" idx="0"/>
          </p:cNvCxnSpPr>
          <p:nvPr/>
        </p:nvCxnSpPr>
        <p:spPr>
          <a:xfrm flipH="1">
            <a:off x="3129362" y="5092302"/>
            <a:ext cx="8570" cy="2147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1" name="Groupe 70"/>
          <p:cNvGrpSpPr/>
          <p:nvPr/>
        </p:nvGrpSpPr>
        <p:grpSpPr>
          <a:xfrm>
            <a:off x="484588" y="693490"/>
            <a:ext cx="5261380" cy="5202948"/>
            <a:chOff x="1610701" y="1000555"/>
            <a:chExt cx="1888470" cy="3914201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1610701" y="1000555"/>
              <a:ext cx="1872208" cy="780332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Salariés dans une entreprise </a:t>
              </a:r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: </a:t>
              </a:r>
              <a:endParaRPr lang="fr-FR" sz="16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</a:endParaRP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- GE: Stratégiques ou Grands Comptes</a:t>
              </a:r>
              <a:endParaRPr lang="fr-FR" sz="16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</a:endParaRPr>
            </a:p>
            <a:p>
              <a:pPr marL="285750" indent="-285750" algn="ctr">
                <a:buFontTx/>
                <a:buChar char="-"/>
              </a:pPr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ME</a:t>
              </a:r>
              <a:r>
                <a:rPr lang="fr-FR" sz="16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: </a:t>
              </a:r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Moyennes Entreprises ou Dev. Centralisés</a:t>
              </a:r>
            </a:p>
            <a:p>
              <a:pPr algn="ctr"/>
              <a:r>
                <a:rPr lang="fr-FR" sz="16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-</a:t>
              </a:r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 TPE</a:t>
              </a:r>
              <a:endParaRPr lang="fr-FR" sz="16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1610701" y="1968212"/>
              <a:ext cx="1872208" cy="661991"/>
            </a:xfrm>
            <a:prstGeom prst="roundRect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Versements au niveau entreprises : </a:t>
              </a: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+ VERS : l’entreprise verse du P+I et/ou de l’ABD</a:t>
              </a: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- VERS </a:t>
              </a:r>
              <a:r>
                <a:rPr lang="fr-FR" sz="1600" b="1" dirty="0">
                  <a:solidFill>
                    <a:schemeClr val="bg1"/>
                  </a:solidFill>
                  <a:latin typeface="BNPP Sans Light" panose="02000503020000020004" pitchFamily="50" charset="0"/>
                </a:rPr>
                <a:t>: l’entreprise </a:t>
              </a:r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ne verse ni du </a:t>
              </a:r>
              <a:r>
                <a:rPr lang="fr-FR" sz="1600" b="1" dirty="0">
                  <a:solidFill>
                    <a:schemeClr val="bg1"/>
                  </a:solidFill>
                  <a:latin typeface="BNPP Sans Light" panose="02000503020000020004" pitchFamily="50" charset="0"/>
                </a:rPr>
                <a:t>P+I </a:t>
              </a:r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ni de l’ABD</a:t>
              </a:r>
              <a:endParaRPr lang="fr-FR" sz="1600" b="1" dirty="0">
                <a:solidFill>
                  <a:schemeClr val="bg1"/>
                </a:solidFill>
                <a:latin typeface="BNPP Sans Light" panose="02000503020000020004" pitchFamily="50" charset="0"/>
              </a:endParaRPr>
            </a:p>
            <a:p>
              <a:pPr algn="ctr"/>
              <a:endParaRPr lang="fr-FR" sz="1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4" name="Rectangle à coins arrondis 73"/>
            <p:cNvSpPr/>
            <p:nvPr/>
          </p:nvSpPr>
          <p:spPr>
            <a:xfrm>
              <a:off x="1614254" y="2811465"/>
              <a:ext cx="1872208" cy="549811"/>
            </a:xfrm>
            <a:prstGeom prst="round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Si l’entreprise fait au moins un versement: </a:t>
              </a: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+ ABD : l’entreprise verse de l’ABD</a:t>
              </a: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- ABD : L’entreprise ne verse pas d’ABD </a:t>
              </a:r>
            </a:p>
          </p:txBody>
        </p:sp>
        <p:cxnSp>
          <p:nvCxnSpPr>
            <p:cNvPr id="75" name="Connecteur droit avec flèche 74"/>
            <p:cNvCxnSpPr>
              <a:stCxn id="72" idx="2"/>
              <a:endCxn id="73" idx="0"/>
            </p:cNvCxnSpPr>
            <p:nvPr/>
          </p:nvCxnSpPr>
          <p:spPr>
            <a:xfrm>
              <a:off x="2546805" y="1780887"/>
              <a:ext cx="0" cy="187325"/>
            </a:xfrm>
            <a:prstGeom prst="straightConnector1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Rectangle à coins arrondis 75"/>
            <p:cNvSpPr/>
            <p:nvPr/>
          </p:nvSpPr>
          <p:spPr>
            <a:xfrm>
              <a:off x="1626963" y="3578728"/>
              <a:ext cx="1872208" cy="73107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endParaRPr lang="fr-F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Versements au niveau salariés (un an YTD) : </a:t>
              </a: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+ VV : le salarié a fait au - un VV </a:t>
              </a:r>
            </a:p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- VV : le salarié n’a pas fait de VV </a:t>
              </a:r>
            </a:p>
            <a:p>
              <a:pPr algn="ctr"/>
              <a:endParaRPr lang="fr-FR" sz="1600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endParaRPr lang="fr-FR" sz="1600" b="1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77" name="Connecteur droit avec flèche 76"/>
            <p:cNvCxnSpPr>
              <a:stCxn id="74" idx="2"/>
            </p:cNvCxnSpPr>
            <p:nvPr/>
          </p:nvCxnSpPr>
          <p:spPr>
            <a:xfrm flipH="1">
              <a:off x="2513021" y="3361277"/>
              <a:ext cx="37337" cy="161575"/>
            </a:xfrm>
            <a:prstGeom prst="straightConnector1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Rectangle à coins arrondis 77"/>
            <p:cNvSpPr/>
            <p:nvPr/>
          </p:nvSpPr>
          <p:spPr>
            <a:xfrm>
              <a:off x="1623887" y="4471376"/>
              <a:ext cx="1872208" cy="443380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</a:rPr>
                <a:t>Score RFM (voir détails slide suivante)</a:t>
              </a:r>
              <a:endParaRPr lang="fr-FR" sz="16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</a:endParaRPr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2526746" y="2630203"/>
              <a:ext cx="3553" cy="181263"/>
            </a:xfrm>
            <a:prstGeom prst="straightConnector1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avec flèche 79"/>
            <p:cNvCxnSpPr>
              <a:stCxn id="76" idx="2"/>
              <a:endCxn id="78" idx="0"/>
            </p:cNvCxnSpPr>
            <p:nvPr/>
          </p:nvCxnSpPr>
          <p:spPr>
            <a:xfrm flipH="1">
              <a:off x="2559991" y="4309801"/>
              <a:ext cx="3076" cy="161575"/>
            </a:xfrm>
            <a:prstGeom prst="straightConnector1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3" name="Rectangle à coins arrondis 162"/>
          <p:cNvSpPr/>
          <p:nvPr/>
        </p:nvSpPr>
        <p:spPr>
          <a:xfrm>
            <a:off x="7596937" y="839397"/>
            <a:ext cx="2946453" cy="360000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</a:rPr>
              <a:t>SEGMENTS</a:t>
            </a:r>
            <a:r>
              <a:rPr lang="fr-FR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</a:rPr>
              <a:t>ENTREPRISE</a:t>
            </a:r>
            <a:endParaRPr lang="fr-FR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4" name="Rectangle à coins arrondis 163"/>
          <p:cNvSpPr/>
          <p:nvPr/>
        </p:nvSpPr>
        <p:spPr>
          <a:xfrm>
            <a:off x="7214908" y="1398212"/>
            <a:ext cx="1080000" cy="360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 VERS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65" name="Rectangle à coins arrondis 164"/>
          <p:cNvSpPr/>
          <p:nvPr/>
        </p:nvSpPr>
        <p:spPr>
          <a:xfrm>
            <a:off x="6516937" y="1955533"/>
            <a:ext cx="108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 ABD</a:t>
            </a:r>
          </a:p>
        </p:txBody>
      </p:sp>
      <p:sp>
        <p:nvSpPr>
          <p:cNvPr id="166" name="Rectangle à coins arrondis 165"/>
          <p:cNvSpPr/>
          <p:nvPr/>
        </p:nvSpPr>
        <p:spPr>
          <a:xfrm>
            <a:off x="7921626" y="1959134"/>
            <a:ext cx="108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- ABD </a:t>
            </a:r>
          </a:p>
        </p:txBody>
      </p:sp>
      <p:cxnSp>
        <p:nvCxnSpPr>
          <p:cNvPr id="167" name="Connecteur droit avec flèche 166"/>
          <p:cNvCxnSpPr>
            <a:stCxn id="163" idx="2"/>
            <a:endCxn id="164" idx="0"/>
          </p:cNvCxnSpPr>
          <p:nvPr/>
        </p:nvCxnSpPr>
        <p:spPr>
          <a:xfrm flipH="1">
            <a:off x="7754908" y="1199397"/>
            <a:ext cx="1315256" cy="19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64" idx="2"/>
            <a:endCxn id="166" idx="0"/>
          </p:cNvCxnSpPr>
          <p:nvPr/>
        </p:nvCxnSpPr>
        <p:spPr>
          <a:xfrm>
            <a:off x="7754908" y="1758212"/>
            <a:ext cx="706718" cy="20092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>
            <a:stCxn id="164" idx="2"/>
            <a:endCxn id="165" idx="0"/>
          </p:cNvCxnSpPr>
          <p:nvPr/>
        </p:nvCxnSpPr>
        <p:spPr>
          <a:xfrm flipH="1">
            <a:off x="7056937" y="1758212"/>
            <a:ext cx="697971" cy="19732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à coins arrondis 154"/>
          <p:cNvSpPr/>
          <p:nvPr/>
        </p:nvSpPr>
        <p:spPr>
          <a:xfrm>
            <a:off x="6054745" y="2550035"/>
            <a:ext cx="821619" cy="447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+VV</a:t>
            </a:r>
          </a:p>
        </p:txBody>
      </p:sp>
      <p:sp>
        <p:nvSpPr>
          <p:cNvPr id="156" name="Rectangle à coins arrondis 155"/>
          <p:cNvSpPr/>
          <p:nvPr/>
        </p:nvSpPr>
        <p:spPr>
          <a:xfrm>
            <a:off x="6972396" y="2535794"/>
            <a:ext cx="812857" cy="439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</a:t>
            </a:r>
            <a:r>
              <a:rPr lang="fr-FR" sz="1600" b="1" dirty="0" smtClean="0">
                <a:solidFill>
                  <a:schemeClr val="bg1"/>
                </a:solidFill>
              </a:rPr>
              <a:t>VV</a:t>
            </a:r>
          </a:p>
        </p:txBody>
      </p:sp>
      <p:cxnSp>
        <p:nvCxnSpPr>
          <p:cNvPr id="157" name="Connecteur droit avec flèche 156"/>
          <p:cNvCxnSpPr>
            <a:stCxn id="165" idx="2"/>
            <a:endCxn id="155" idx="0"/>
          </p:cNvCxnSpPr>
          <p:nvPr/>
        </p:nvCxnSpPr>
        <p:spPr>
          <a:xfrm flipH="1">
            <a:off x="6465555" y="2315533"/>
            <a:ext cx="591382" cy="23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>
            <a:stCxn id="165" idx="2"/>
            <a:endCxn id="156" idx="0"/>
          </p:cNvCxnSpPr>
          <p:nvPr/>
        </p:nvCxnSpPr>
        <p:spPr>
          <a:xfrm>
            <a:off x="7056937" y="2315533"/>
            <a:ext cx="321888" cy="22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>
            <a:stCxn id="166" idx="2"/>
            <a:endCxn id="218" idx="0"/>
          </p:cNvCxnSpPr>
          <p:nvPr/>
        </p:nvCxnSpPr>
        <p:spPr>
          <a:xfrm flipH="1">
            <a:off x="8370862" y="2319134"/>
            <a:ext cx="90764" cy="2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>
            <a:stCxn id="166" idx="2"/>
            <a:endCxn id="219" idx="0"/>
          </p:cNvCxnSpPr>
          <p:nvPr/>
        </p:nvCxnSpPr>
        <p:spPr>
          <a:xfrm>
            <a:off x="8461626" y="2319134"/>
            <a:ext cx="883571" cy="2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0" name="Rectangle à coins arrondis 169"/>
          <p:cNvSpPr/>
          <p:nvPr/>
        </p:nvSpPr>
        <p:spPr>
          <a:xfrm>
            <a:off x="10003390" y="1405650"/>
            <a:ext cx="1080000" cy="360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- VERS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173" name="Connecteur droit avec flèche 172"/>
          <p:cNvCxnSpPr>
            <a:stCxn id="163" idx="2"/>
            <a:endCxn id="170" idx="0"/>
          </p:cNvCxnSpPr>
          <p:nvPr/>
        </p:nvCxnSpPr>
        <p:spPr>
          <a:xfrm>
            <a:off x="9070164" y="1199397"/>
            <a:ext cx="1473226" cy="20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à coins arrondis 217"/>
          <p:cNvSpPr/>
          <p:nvPr/>
        </p:nvSpPr>
        <p:spPr>
          <a:xfrm>
            <a:off x="7960052" y="2538348"/>
            <a:ext cx="821619" cy="447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+VV</a:t>
            </a:r>
          </a:p>
        </p:txBody>
      </p:sp>
      <p:sp>
        <p:nvSpPr>
          <p:cNvPr id="219" name="Rectangle à coins arrondis 218"/>
          <p:cNvSpPr/>
          <p:nvPr/>
        </p:nvSpPr>
        <p:spPr>
          <a:xfrm>
            <a:off x="8938768" y="2542588"/>
            <a:ext cx="812857" cy="439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</a:t>
            </a:r>
            <a:r>
              <a:rPr lang="fr-FR" sz="1600" b="1" dirty="0" smtClean="0">
                <a:solidFill>
                  <a:schemeClr val="bg1"/>
                </a:solidFill>
              </a:rPr>
              <a:t>VV</a:t>
            </a:r>
          </a:p>
        </p:txBody>
      </p:sp>
      <p:sp>
        <p:nvSpPr>
          <p:cNvPr id="230" name="Rectangle à coins arrondis 229"/>
          <p:cNvSpPr/>
          <p:nvPr/>
        </p:nvSpPr>
        <p:spPr>
          <a:xfrm>
            <a:off x="10184891" y="2550035"/>
            <a:ext cx="821619" cy="447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+VV</a:t>
            </a:r>
          </a:p>
        </p:txBody>
      </p:sp>
      <p:sp>
        <p:nvSpPr>
          <p:cNvPr id="231" name="Rectangle à coins arrondis 230"/>
          <p:cNvSpPr/>
          <p:nvPr/>
        </p:nvSpPr>
        <p:spPr>
          <a:xfrm>
            <a:off x="11123535" y="2555177"/>
            <a:ext cx="812857" cy="439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</a:t>
            </a:r>
            <a:r>
              <a:rPr lang="fr-FR" sz="1600" b="1" dirty="0" smtClean="0">
                <a:solidFill>
                  <a:schemeClr val="bg1"/>
                </a:solidFill>
              </a:rPr>
              <a:t>VV</a:t>
            </a:r>
          </a:p>
        </p:txBody>
      </p:sp>
      <p:cxnSp>
        <p:nvCxnSpPr>
          <p:cNvPr id="234" name="Connecteur droit avec flèche 233"/>
          <p:cNvCxnSpPr>
            <a:stCxn id="170" idx="2"/>
            <a:endCxn id="231" idx="0"/>
          </p:cNvCxnSpPr>
          <p:nvPr/>
        </p:nvCxnSpPr>
        <p:spPr>
          <a:xfrm>
            <a:off x="10543390" y="1765650"/>
            <a:ext cx="986574" cy="78952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6"/>
          <p:cNvCxnSpPr>
            <a:stCxn id="170" idx="2"/>
            <a:endCxn id="230" idx="0"/>
          </p:cNvCxnSpPr>
          <p:nvPr/>
        </p:nvCxnSpPr>
        <p:spPr>
          <a:xfrm>
            <a:off x="10543390" y="1765650"/>
            <a:ext cx="52311" cy="78438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>
            <a:stCxn id="156" idx="2"/>
            <a:endCxn id="248" idx="0"/>
          </p:cNvCxnSpPr>
          <p:nvPr/>
        </p:nvCxnSpPr>
        <p:spPr>
          <a:xfrm flipH="1">
            <a:off x="7370104" y="2975024"/>
            <a:ext cx="8721" cy="17854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8" name="Rectangle à coins arrondis 247"/>
          <p:cNvSpPr/>
          <p:nvPr/>
        </p:nvSpPr>
        <p:spPr>
          <a:xfrm>
            <a:off x="6954954" y="3153567"/>
            <a:ext cx="830299" cy="441920"/>
          </a:xfrm>
          <a:prstGeom prst="round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RFM0</a:t>
            </a:r>
          </a:p>
        </p:txBody>
      </p:sp>
      <p:cxnSp>
        <p:nvCxnSpPr>
          <p:cNvPr id="254" name="Connecteur droit avec flèche 253"/>
          <p:cNvCxnSpPr>
            <a:stCxn id="219" idx="2"/>
            <a:endCxn id="294" idx="0"/>
          </p:cNvCxnSpPr>
          <p:nvPr/>
        </p:nvCxnSpPr>
        <p:spPr>
          <a:xfrm>
            <a:off x="9345197" y="2981818"/>
            <a:ext cx="2764" cy="16595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>
            <a:stCxn id="231" idx="2"/>
            <a:endCxn id="295" idx="0"/>
          </p:cNvCxnSpPr>
          <p:nvPr/>
        </p:nvCxnSpPr>
        <p:spPr>
          <a:xfrm flipH="1">
            <a:off x="11528394" y="2994407"/>
            <a:ext cx="1570" cy="1189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4" name="Connecteur droit avec flèche 263"/>
          <p:cNvCxnSpPr>
            <a:stCxn id="230" idx="2"/>
            <a:endCxn id="324" idx="0"/>
          </p:cNvCxnSpPr>
          <p:nvPr/>
        </p:nvCxnSpPr>
        <p:spPr>
          <a:xfrm>
            <a:off x="10595701" y="2997746"/>
            <a:ext cx="26471" cy="82635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14" name="Groupe 313"/>
          <p:cNvGrpSpPr/>
          <p:nvPr/>
        </p:nvGrpSpPr>
        <p:grpSpPr>
          <a:xfrm>
            <a:off x="5833274" y="3828354"/>
            <a:ext cx="2918725" cy="743420"/>
            <a:chOff x="5878928" y="3782115"/>
            <a:chExt cx="2918725" cy="743420"/>
          </a:xfrm>
        </p:grpSpPr>
        <p:sp>
          <p:nvSpPr>
            <p:cNvPr id="240" name="Rectangle à coins arrondis 239"/>
            <p:cNvSpPr/>
            <p:nvPr/>
          </p:nvSpPr>
          <p:spPr>
            <a:xfrm>
              <a:off x="5988636" y="3942965"/>
              <a:ext cx="797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RFM1</a:t>
              </a:r>
            </a:p>
          </p:txBody>
        </p:sp>
        <p:sp>
          <p:nvSpPr>
            <p:cNvPr id="242" name="Rectangle à coins arrondis 241"/>
            <p:cNvSpPr/>
            <p:nvPr/>
          </p:nvSpPr>
          <p:spPr>
            <a:xfrm>
              <a:off x="6931388" y="393671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RFM2</a:t>
              </a:r>
            </a:p>
          </p:txBody>
        </p:sp>
        <p:sp>
          <p:nvSpPr>
            <p:cNvPr id="243" name="Rectangle à coins arrondis 242"/>
            <p:cNvSpPr/>
            <p:nvPr/>
          </p:nvSpPr>
          <p:spPr>
            <a:xfrm>
              <a:off x="7871760" y="392996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RFM3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878928" y="3782115"/>
              <a:ext cx="2918725" cy="743420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70" name="Connecteur droit avec flèche 269"/>
          <p:cNvCxnSpPr>
            <a:stCxn id="218" idx="2"/>
            <a:endCxn id="319" idx="0"/>
          </p:cNvCxnSpPr>
          <p:nvPr/>
        </p:nvCxnSpPr>
        <p:spPr>
          <a:xfrm>
            <a:off x="8370862" y="2986059"/>
            <a:ext cx="128698" cy="175336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3" name="Connecteur droit avec flèche 272"/>
          <p:cNvCxnSpPr>
            <a:stCxn id="155" idx="2"/>
            <a:endCxn id="267" idx="0"/>
          </p:cNvCxnSpPr>
          <p:nvPr/>
        </p:nvCxnSpPr>
        <p:spPr>
          <a:xfrm>
            <a:off x="6465555" y="2997746"/>
            <a:ext cx="827082" cy="83060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4" name="Rectangle à coins arrondis 293"/>
          <p:cNvSpPr/>
          <p:nvPr/>
        </p:nvSpPr>
        <p:spPr>
          <a:xfrm>
            <a:off x="8928348" y="3147775"/>
            <a:ext cx="839226" cy="447711"/>
          </a:xfrm>
          <a:prstGeom prst="round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RFM0</a:t>
            </a:r>
          </a:p>
        </p:txBody>
      </p:sp>
      <p:sp>
        <p:nvSpPr>
          <p:cNvPr id="295" name="Rectangle à coins arrondis 294"/>
          <p:cNvSpPr/>
          <p:nvPr/>
        </p:nvSpPr>
        <p:spPr>
          <a:xfrm>
            <a:off x="11120395" y="3113393"/>
            <a:ext cx="815997" cy="447711"/>
          </a:xfrm>
          <a:prstGeom prst="round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RFM0</a:t>
            </a:r>
          </a:p>
        </p:txBody>
      </p:sp>
      <p:grpSp>
        <p:nvGrpSpPr>
          <p:cNvPr id="315" name="Groupe 314"/>
          <p:cNvGrpSpPr/>
          <p:nvPr/>
        </p:nvGrpSpPr>
        <p:grpSpPr>
          <a:xfrm>
            <a:off x="7040197" y="4739423"/>
            <a:ext cx="2918725" cy="743420"/>
            <a:chOff x="5878928" y="3782115"/>
            <a:chExt cx="2918725" cy="743420"/>
          </a:xfrm>
        </p:grpSpPr>
        <p:sp>
          <p:nvSpPr>
            <p:cNvPr id="316" name="Rectangle à coins arrondis 315"/>
            <p:cNvSpPr/>
            <p:nvPr/>
          </p:nvSpPr>
          <p:spPr>
            <a:xfrm>
              <a:off x="5988636" y="3942965"/>
              <a:ext cx="797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RFM1</a:t>
              </a:r>
            </a:p>
          </p:txBody>
        </p:sp>
        <p:sp>
          <p:nvSpPr>
            <p:cNvPr id="317" name="Rectangle à coins arrondis 316"/>
            <p:cNvSpPr/>
            <p:nvPr/>
          </p:nvSpPr>
          <p:spPr>
            <a:xfrm>
              <a:off x="6931388" y="393671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RFM2</a:t>
              </a:r>
            </a:p>
          </p:txBody>
        </p:sp>
        <p:sp>
          <p:nvSpPr>
            <p:cNvPr id="318" name="Rectangle à coins arrondis 317"/>
            <p:cNvSpPr/>
            <p:nvPr/>
          </p:nvSpPr>
          <p:spPr>
            <a:xfrm>
              <a:off x="7871760" y="392996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RFM3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878928" y="3782115"/>
              <a:ext cx="2918725" cy="743420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0" name="Groupe 319"/>
          <p:cNvGrpSpPr/>
          <p:nvPr/>
        </p:nvGrpSpPr>
        <p:grpSpPr>
          <a:xfrm>
            <a:off x="9162809" y="3824099"/>
            <a:ext cx="2918725" cy="743420"/>
            <a:chOff x="5878928" y="3782115"/>
            <a:chExt cx="2918725" cy="743420"/>
          </a:xfrm>
        </p:grpSpPr>
        <p:sp>
          <p:nvSpPr>
            <p:cNvPr id="321" name="Rectangle à coins arrondis 320"/>
            <p:cNvSpPr/>
            <p:nvPr/>
          </p:nvSpPr>
          <p:spPr>
            <a:xfrm>
              <a:off x="5988636" y="3942965"/>
              <a:ext cx="797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RFM1</a:t>
              </a:r>
            </a:p>
          </p:txBody>
        </p:sp>
        <p:sp>
          <p:nvSpPr>
            <p:cNvPr id="322" name="Rectangle à coins arrondis 321"/>
            <p:cNvSpPr/>
            <p:nvPr/>
          </p:nvSpPr>
          <p:spPr>
            <a:xfrm>
              <a:off x="6931388" y="393671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RFM2</a:t>
              </a:r>
            </a:p>
          </p:txBody>
        </p:sp>
        <p:sp>
          <p:nvSpPr>
            <p:cNvPr id="323" name="Rectangle à coins arrondis 322"/>
            <p:cNvSpPr/>
            <p:nvPr/>
          </p:nvSpPr>
          <p:spPr>
            <a:xfrm>
              <a:off x="7871760" y="3929969"/>
              <a:ext cx="814112" cy="447711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RFM3</a:t>
              </a: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5878928" y="3782115"/>
              <a:ext cx="2918725" cy="743420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69" name="Picture 2" descr="MoSEF | HelloAs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83" y="6049629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8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) Segmentation b2c : modèle </a:t>
            </a:r>
            <a:r>
              <a:rPr lang="fr-FR" dirty="0" err="1" smtClean="0"/>
              <a:t>rfm</a:t>
            </a:r>
            <a:endParaRPr lang="fr-FR" dirty="0" smtClean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8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104859" y="595457"/>
            <a:ext cx="5624391" cy="50989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 marL="285750" marR="0" lvl="0" indent="-28575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5969392" y="693490"/>
            <a:ext cx="5624391" cy="5198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2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6165680" y="488209"/>
            <a:ext cx="5478338" cy="54042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defRPr/>
            </a:pPr>
            <a:endParaRPr lang="fr-FR" sz="12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defRPr/>
            </a:pPr>
            <a:endParaRPr lang="fr-FR" sz="12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defRPr/>
            </a:pPr>
            <a:endParaRPr lang="fr-FR" sz="12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 lvl="0">
              <a:buClr>
                <a:schemeClr val="tx1"/>
              </a:buClr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31127"/>
              </p:ext>
            </p:extLst>
          </p:nvPr>
        </p:nvGraphicFramePr>
        <p:xfrm>
          <a:off x="6011077" y="3144922"/>
          <a:ext cx="2587674" cy="1076960"/>
        </p:xfrm>
        <a:graphic>
          <a:graphicData uri="http://schemas.openxmlformats.org/drawingml/2006/table">
            <a:tbl>
              <a:tblPr/>
              <a:tblGrid>
                <a:gridCol w="702026">
                  <a:extLst>
                    <a:ext uri="{9D8B030D-6E8A-4147-A177-3AD203B41FA5}">
                      <a16:colId xmlns:a16="http://schemas.microsoft.com/office/drawing/2014/main" val="3117196303"/>
                    </a:ext>
                  </a:extLst>
                </a:gridCol>
                <a:gridCol w="606101">
                  <a:extLst>
                    <a:ext uri="{9D8B030D-6E8A-4147-A177-3AD203B41FA5}">
                      <a16:colId xmlns:a16="http://schemas.microsoft.com/office/drawing/2014/main" val="4268276890"/>
                    </a:ext>
                  </a:extLst>
                </a:gridCol>
                <a:gridCol w="606101">
                  <a:extLst>
                    <a:ext uri="{9D8B030D-6E8A-4147-A177-3AD203B41FA5}">
                      <a16:colId xmlns:a16="http://schemas.microsoft.com/office/drawing/2014/main" val="713261867"/>
                    </a:ext>
                  </a:extLst>
                </a:gridCol>
                <a:gridCol w="673446">
                  <a:extLst>
                    <a:ext uri="{9D8B030D-6E8A-4147-A177-3AD203B41FA5}">
                      <a16:colId xmlns:a16="http://schemas.microsoft.com/office/drawing/2014/main" val="4287016604"/>
                    </a:ext>
                  </a:extLst>
                </a:gridCol>
              </a:tblGrid>
              <a:tr h="21908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R valeur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F valeur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 valeur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44458"/>
                  </a:ext>
                </a:extLst>
              </a:tr>
              <a:tr h="21908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Mme.</a:t>
                      </a:r>
                      <a:r>
                        <a:rPr lang="fr-FR" sz="1100" baseline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0 mois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fois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1200€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44914"/>
                  </a:ext>
                </a:extLst>
              </a:tr>
              <a:tr h="219084">
                <a:tc>
                  <a:txBody>
                    <a:bodyPr/>
                    <a:lstStyle/>
                    <a:p>
                      <a:pPr marL="0" lvl="0" indent="-148739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M. H</a:t>
                      </a:r>
                      <a:endParaRPr lang="fr-FR" sz="1100" b="0" i="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 fois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3000€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692441"/>
                  </a:ext>
                </a:extLst>
              </a:tr>
              <a:tr h="219084">
                <a:tc>
                  <a:txBody>
                    <a:bodyPr/>
                    <a:lstStyle/>
                    <a:p>
                      <a:pPr marL="0" lvl="0" indent="-148739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M. D</a:t>
                      </a:r>
                      <a:endParaRPr lang="fr-FR" sz="1100" b="0" i="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fois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332€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005153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57150"/>
              </p:ext>
            </p:extLst>
          </p:nvPr>
        </p:nvGraphicFramePr>
        <p:xfrm>
          <a:off x="9149403" y="3144922"/>
          <a:ext cx="2698971" cy="1076960"/>
        </p:xfrm>
        <a:graphic>
          <a:graphicData uri="http://schemas.openxmlformats.org/drawingml/2006/table">
            <a:tbl>
              <a:tblPr/>
              <a:tblGrid>
                <a:gridCol w="925405">
                  <a:extLst>
                    <a:ext uri="{9D8B030D-6E8A-4147-A177-3AD203B41FA5}">
                      <a16:colId xmlns:a16="http://schemas.microsoft.com/office/drawing/2014/main" val="3117196303"/>
                    </a:ext>
                  </a:extLst>
                </a:gridCol>
                <a:gridCol w="599243">
                  <a:extLst>
                    <a:ext uri="{9D8B030D-6E8A-4147-A177-3AD203B41FA5}">
                      <a16:colId xmlns:a16="http://schemas.microsoft.com/office/drawing/2014/main" val="4268276890"/>
                    </a:ext>
                  </a:extLst>
                </a:gridCol>
                <a:gridCol w="564120">
                  <a:extLst>
                    <a:ext uri="{9D8B030D-6E8A-4147-A177-3AD203B41FA5}">
                      <a16:colId xmlns:a16="http://schemas.microsoft.com/office/drawing/2014/main" val="713261867"/>
                    </a:ext>
                  </a:extLst>
                </a:gridCol>
                <a:gridCol w="610203">
                  <a:extLst>
                    <a:ext uri="{9D8B030D-6E8A-4147-A177-3AD203B41FA5}">
                      <a16:colId xmlns:a16="http://schemas.microsoft.com/office/drawing/2014/main" val="4287016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R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4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Mme.</a:t>
                      </a:r>
                      <a:r>
                        <a:rPr lang="fr-FR" sz="1100" baseline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4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-148739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M. H</a:t>
                      </a:r>
                      <a:endParaRPr lang="fr-FR" sz="1100" b="0" i="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69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-148739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M. D</a:t>
                      </a:r>
                      <a:endParaRPr lang="fr-FR" sz="1100" b="0" i="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1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00515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36823"/>
              </p:ext>
            </p:extLst>
          </p:nvPr>
        </p:nvGraphicFramePr>
        <p:xfrm>
          <a:off x="9271888" y="4729098"/>
          <a:ext cx="2372130" cy="1076960"/>
        </p:xfrm>
        <a:graphic>
          <a:graphicData uri="http://schemas.openxmlformats.org/drawingml/2006/table">
            <a:tbl>
              <a:tblPr/>
              <a:tblGrid>
                <a:gridCol w="552397">
                  <a:extLst>
                    <a:ext uri="{9D8B030D-6E8A-4147-A177-3AD203B41FA5}">
                      <a16:colId xmlns:a16="http://schemas.microsoft.com/office/drawing/2014/main" val="1000361868"/>
                    </a:ext>
                  </a:extLst>
                </a:gridCol>
                <a:gridCol w="587011">
                  <a:extLst>
                    <a:ext uri="{9D8B030D-6E8A-4147-A177-3AD203B41FA5}">
                      <a16:colId xmlns:a16="http://schemas.microsoft.com/office/drawing/2014/main" val="77950489"/>
                    </a:ext>
                  </a:extLst>
                </a:gridCol>
                <a:gridCol w="587011">
                  <a:extLst>
                    <a:ext uri="{9D8B030D-6E8A-4147-A177-3AD203B41FA5}">
                      <a16:colId xmlns:a16="http://schemas.microsoft.com/office/drawing/2014/main" val="4009770474"/>
                    </a:ext>
                  </a:extLst>
                </a:gridCol>
                <a:gridCol w="645711">
                  <a:extLst>
                    <a:ext uri="{9D8B030D-6E8A-4147-A177-3AD203B41FA5}">
                      <a16:colId xmlns:a16="http://schemas.microsoft.com/office/drawing/2014/main" val="2757548355"/>
                    </a:ext>
                  </a:extLst>
                </a:gridCol>
              </a:tblGrid>
              <a:tr h="14430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</a:t>
                      </a:r>
                      <a:r>
                        <a:rPr lang="fr-FR" sz="1100" b="0" i="0" kern="1200" baseline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note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 score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 score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34316"/>
                  </a:ext>
                </a:extLst>
              </a:tr>
              <a:tr h="144304">
                <a:tc>
                  <a:txBody>
                    <a:bodyPr/>
                    <a:lstStyle/>
                    <a:p>
                      <a:pPr marL="0" marR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Mme.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80544"/>
                  </a:ext>
                </a:extLst>
              </a:tr>
              <a:tr h="144304">
                <a:tc>
                  <a:txBody>
                    <a:bodyPr/>
                    <a:lstStyle/>
                    <a:p>
                      <a:pPr marL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M. H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08865"/>
                  </a:ext>
                </a:extLst>
              </a:tr>
              <a:tr h="144304">
                <a:tc>
                  <a:txBody>
                    <a:bodyPr/>
                    <a:lstStyle/>
                    <a:p>
                      <a:pPr marL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M. D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879027"/>
                  </a:ext>
                </a:extLst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55847"/>
              </p:ext>
            </p:extLst>
          </p:nvPr>
        </p:nvGraphicFramePr>
        <p:xfrm>
          <a:off x="6277100" y="4729098"/>
          <a:ext cx="2040086" cy="1076960"/>
        </p:xfrm>
        <a:graphic>
          <a:graphicData uri="http://schemas.openxmlformats.org/drawingml/2006/table">
            <a:tbl>
              <a:tblPr/>
              <a:tblGrid>
                <a:gridCol w="617557">
                  <a:extLst>
                    <a:ext uri="{9D8B030D-6E8A-4147-A177-3AD203B41FA5}">
                      <a16:colId xmlns:a16="http://schemas.microsoft.com/office/drawing/2014/main" val="1000361868"/>
                    </a:ext>
                  </a:extLst>
                </a:gridCol>
                <a:gridCol w="678586">
                  <a:extLst>
                    <a:ext uri="{9D8B030D-6E8A-4147-A177-3AD203B41FA5}">
                      <a16:colId xmlns:a16="http://schemas.microsoft.com/office/drawing/2014/main" val="1337371272"/>
                    </a:ext>
                  </a:extLst>
                </a:gridCol>
                <a:gridCol w="743943">
                  <a:extLst>
                    <a:ext uri="{9D8B030D-6E8A-4147-A177-3AD203B41FA5}">
                      <a16:colId xmlns:a16="http://schemas.microsoft.com/office/drawing/2014/main" val="4009770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RFM</a:t>
                      </a:r>
                      <a:r>
                        <a:rPr lang="fr-FR" sz="1100" b="1" i="0" kern="1200" baseline="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note</a:t>
                      </a:r>
                      <a:endParaRPr lang="fr-FR" sz="1100" b="1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RFM </a:t>
                      </a:r>
                      <a:r>
                        <a:rPr lang="fr-FR" sz="1100" b="1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34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Mme.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2,5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8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M. H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08865"/>
                  </a:ext>
                </a:extLst>
              </a:tr>
              <a:tr h="134826">
                <a:tc>
                  <a:txBody>
                    <a:bodyPr/>
                    <a:lstStyle/>
                    <a:p>
                      <a:pPr marL="0" lvl="0" indent="-148739" algn="l" defTabSz="1211878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M. D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 smtClean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</a:t>
                      </a:r>
                      <a:endParaRPr lang="fr-FR" sz="1100" b="0" i="0" kern="1200" dirty="0">
                        <a:solidFill>
                          <a:srgbClr val="50565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kern="1200" dirty="0">
                          <a:solidFill>
                            <a:srgbClr val="50565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879027"/>
                  </a:ext>
                </a:extLst>
              </a:tr>
            </a:tbl>
          </a:graphicData>
        </a:graphic>
      </p:graphicFrame>
      <p:grpSp>
        <p:nvGrpSpPr>
          <p:cNvPr id="34" name="Groupe 33"/>
          <p:cNvGrpSpPr/>
          <p:nvPr/>
        </p:nvGrpSpPr>
        <p:grpSpPr>
          <a:xfrm>
            <a:off x="210989" y="743909"/>
            <a:ext cx="5391106" cy="2168939"/>
            <a:chOff x="444451" y="1197546"/>
            <a:chExt cx="4752528" cy="5472608"/>
          </a:xfrm>
        </p:grpSpPr>
        <p:sp>
          <p:nvSpPr>
            <p:cNvPr id="35" name="Rectangle à coins arrondis 34"/>
            <p:cNvSpPr/>
            <p:nvPr/>
          </p:nvSpPr>
          <p:spPr>
            <a:xfrm>
              <a:off x="444451" y="1413570"/>
              <a:ext cx="4752528" cy="5256584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1- </a:t>
              </a: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La segmentation RFM permet de différencier les épargnants selon leur échelon d’activité. </a:t>
              </a:r>
              <a:endParaRPr lang="fr-FR" sz="1400" b="1" dirty="0" smtClean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>
                <a:solidFill>
                  <a:schemeClr val="bg1">
                    <a:lumMod val="95000"/>
                  </a:schemeClr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– Elle est adaptée à nos données car :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Il </a:t>
              </a: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y a peu d’indicateurs individuels dans les </a:t>
              </a: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données. 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Nécessite </a:t>
              </a: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seulement de connaître les </a:t>
              </a: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opérations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Les </a:t>
              </a:r>
              <a:r>
                <a:rPr lang="fr-FR" sz="1400" b="1" dirty="0">
                  <a:solidFill>
                    <a:schemeClr val="bg1">
                      <a:lumMod val="95000"/>
                    </a:schemeClr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indicateurs individuels sont peu ou pas discriminants. </a:t>
              </a: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74130" y="1197546"/>
              <a:ext cx="2493170" cy="748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Objectifs</a:t>
              </a: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210575" y="2998464"/>
            <a:ext cx="5391106" cy="2965615"/>
            <a:chOff x="444451" y="1197546"/>
            <a:chExt cx="4752528" cy="7482759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444451" y="1413567"/>
              <a:ext cx="4752528" cy="7266738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– Calculs des indicateurs RFM pour chaque salarié: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Récence </a:t>
              </a:r>
              <a:r>
                <a:rPr lang="fr-FR" sz="1400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: ancienneté du dernier VV (en mois) </a:t>
              </a:r>
              <a:r>
                <a:rPr lang="fr-FR" sz="1400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 Activité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- Fréquence </a:t>
              </a:r>
              <a:r>
                <a:rPr lang="fr-FR" sz="1400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: nombre de VV effectués  Intensité </a:t>
              </a: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- Montant </a:t>
              </a:r>
              <a:r>
                <a:rPr lang="fr-FR" sz="1400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  <a:sym typeface="Wingdings" panose="05000000000000000000" pitchFamily="2" charset="2"/>
                </a:rPr>
                <a:t>: somme des VV en euros  Effort </a:t>
              </a:r>
            </a:p>
            <a:p>
              <a:pPr marL="285750" lvl="0" indent="-285750">
                <a:buClr>
                  <a:schemeClr val="tx1"/>
                </a:buClr>
                <a:buFont typeface="Arial" panose="020B0604020202020204" pitchFamily="34" charset="0"/>
                <a:buChar char="•"/>
                <a:defRPr/>
              </a:pPr>
              <a:endParaRPr lang="fr-FR" sz="1400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 – Attribution d’un score pour chaque indicateur R, F, M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: allant de 1 à 3 avec 3 le meilleur score</a:t>
              </a:r>
            </a:p>
            <a:p>
              <a:pPr lvl="0">
                <a:buClr>
                  <a:schemeClr val="tx1"/>
                </a:buClr>
                <a:defRPr/>
              </a:pP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 lvl="0"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3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– Après croisement des indicateurs, chaque épargnant obtient un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segment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RFM.</a:t>
              </a: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74130" y="1197546"/>
              <a:ext cx="2493170" cy="748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Méthode</a:t>
              </a:r>
            </a:p>
          </p:txBody>
        </p:sp>
      </p:grpSp>
      <p:sp>
        <p:nvSpPr>
          <p:cNvPr id="47" name="Flèche droite 46"/>
          <p:cNvSpPr/>
          <p:nvPr/>
        </p:nvSpPr>
        <p:spPr>
          <a:xfrm>
            <a:off x="8747559" y="3568348"/>
            <a:ext cx="253036" cy="221486"/>
          </a:xfrm>
          <a:prstGeom prst="rightArrow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grpSp>
        <p:nvGrpSpPr>
          <p:cNvPr id="54" name="Groupe 53"/>
          <p:cNvGrpSpPr/>
          <p:nvPr/>
        </p:nvGrpSpPr>
        <p:grpSpPr>
          <a:xfrm>
            <a:off x="6113876" y="763302"/>
            <a:ext cx="5400000" cy="1802396"/>
            <a:chOff x="444451" y="1197546"/>
            <a:chExt cx="4752528" cy="4543858"/>
          </a:xfrm>
        </p:grpSpPr>
        <p:sp>
          <p:nvSpPr>
            <p:cNvPr id="55" name="Rectangle à coins arrondis 54"/>
            <p:cNvSpPr/>
            <p:nvPr/>
          </p:nvSpPr>
          <p:spPr>
            <a:xfrm>
              <a:off x="444451" y="1413569"/>
              <a:ext cx="4752528" cy="4327835"/>
            </a:xfrm>
            <a:prstGeom prst="round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tx1"/>
                </a:buClr>
                <a:defRPr/>
              </a:pPr>
              <a:endParaRPr lang="fr-FR" sz="12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2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2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En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juillet 2022,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voici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les données de trois épargnants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:</a:t>
              </a: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Mme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. C a effectué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12 VVP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de 100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€ sur l’année, pour un total versé de 1200 €.</a:t>
              </a:r>
              <a:endParaRPr lang="fr-FR" sz="1400" b="1" dirty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M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. H a effectué un VVL de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3000€ 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en Septembre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2021. </a:t>
              </a:r>
            </a:p>
            <a:p>
              <a:pPr>
                <a:buClr>
                  <a:schemeClr val="tx1"/>
                </a:buClr>
                <a:defRPr/>
              </a:pP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- M</a:t>
              </a:r>
              <a:r>
                <a:rPr lang="fr-FR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. Dupont a programmé un VVP de 83€ par mois </a:t>
              </a:r>
              <a:r>
                <a:rPr lang="fr-FR" sz="1400" b="1" dirty="0" smtClean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entre mars 2022 et juin 2022, pour un total versé de 332 €.</a:t>
              </a:r>
            </a:p>
            <a:p>
              <a:pPr marL="285750" indent="-285750">
                <a:buClr>
                  <a:schemeClr val="tx1"/>
                </a:buClr>
                <a:buFontTx/>
                <a:buChar char="-"/>
                <a:defRPr/>
              </a:pPr>
              <a:endParaRPr lang="fr-FR" sz="14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dirty="0" smtClean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  <a:p>
              <a:pPr>
                <a:buClr>
                  <a:schemeClr val="tx1"/>
                </a:buClr>
                <a:defRPr/>
              </a:pPr>
              <a:endParaRPr lang="fr-FR" sz="1400" b="1" dirty="0" smtClean="0">
                <a:solidFill>
                  <a:schemeClr val="bg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74130" y="1197546"/>
              <a:ext cx="2493170" cy="748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BNPP Sans Light" panose="02000503020000020004" pitchFamily="50" charset="0"/>
                </a:rPr>
                <a:t>Exemple explicatif</a:t>
              </a:r>
            </a:p>
          </p:txBody>
        </p:sp>
      </p:grpSp>
      <p:sp>
        <p:nvSpPr>
          <p:cNvPr id="27" name="Flèche droite 26"/>
          <p:cNvSpPr/>
          <p:nvPr/>
        </p:nvSpPr>
        <p:spPr>
          <a:xfrm rot="10800000">
            <a:off x="8426630" y="5152523"/>
            <a:ext cx="360000" cy="221486"/>
          </a:xfrm>
          <a:prstGeom prst="rightArrow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28" name="Flèche droite 27"/>
          <p:cNvSpPr/>
          <p:nvPr/>
        </p:nvSpPr>
        <p:spPr>
          <a:xfrm rot="5400000">
            <a:off x="10515718" y="4393465"/>
            <a:ext cx="253036" cy="221486"/>
          </a:xfrm>
          <a:prstGeom prst="rightArrow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26" name="Picture 2" descr="MoSEF | HelloAs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83" y="6049629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9B9906C-F265-504D-97C3-973F10A2F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3) Segmentation </a:t>
            </a:r>
            <a:r>
              <a:rPr lang="fr-FR" dirty="0" smtClean="0"/>
              <a:t>b2c : segments finaux</a:t>
            </a:r>
            <a:endParaRPr lang="fr-FR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401772F-8480-9643-87A0-8C099B36DA8F}"/>
              </a:ext>
            </a:extLst>
          </p:cNvPr>
          <p:cNvSpPr txBox="1">
            <a:spLocks/>
          </p:cNvSpPr>
          <p:nvPr/>
        </p:nvSpPr>
        <p:spPr bwMode="auto">
          <a:xfrm>
            <a:off x="11484696" y="6418104"/>
            <a:ext cx="240063" cy="1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1219444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569">
              <a:defRPr/>
            </a:pPr>
            <a:fld id="{276219AF-F5ED-455B-A512-B03AB3602319}" type="slidenum">
              <a:rPr lang="en-GB" sz="800">
                <a:latin typeface="BNPP Sans Light" pitchFamily="50" charset="0"/>
              </a:rPr>
              <a:pPr algn="ctr" defTabSz="1217569">
                <a:defRPr/>
              </a:pPr>
              <a:t>9</a:t>
            </a:fld>
            <a:endParaRPr lang="en-GB" sz="800">
              <a:latin typeface="BNPP Sans Light" pitchFamily="50" charset="0"/>
            </a:endParaRPr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id="{2AFA479E-1F8B-434D-A58D-145B386C64C9}"/>
              </a:ext>
            </a:extLst>
          </p:cNvPr>
          <p:cNvCxnSpPr/>
          <p:nvPr/>
        </p:nvCxnSpPr>
        <p:spPr>
          <a:xfrm>
            <a:off x="11377492" y="6427629"/>
            <a:ext cx="0" cy="1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104859" y="595457"/>
            <a:ext cx="5624391" cy="50989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  <a:p>
            <a:pPr marL="285750" marR="0" lvl="0" indent="-28575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5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6030516" y="1121101"/>
            <a:ext cx="5788851" cy="49729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8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5962113" y="693490"/>
            <a:ext cx="5624391" cy="5198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1211636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tx1"/>
              </a:buClr>
              <a:buSzPct val="100000"/>
              <a:tabLst/>
              <a:defRPr/>
            </a:pPr>
            <a:endParaRPr lang="fr-FR" sz="1600" b="0" cap="none" spc="0" dirty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240725" y="693490"/>
            <a:ext cx="5721388" cy="53285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04" name="Sous-titre 1">
            <a:extLst>
              <a:ext uri="{FF2B5EF4-FFF2-40B4-BE49-F238E27FC236}">
                <a16:creationId xmlns:a16="http://schemas.microsoft.com/office/drawing/2014/main" id="{24FDB659-B4AD-4A1D-8E86-1B4BC0F5C05D}"/>
              </a:ext>
            </a:extLst>
          </p:cNvPr>
          <p:cNvSpPr txBox="1">
            <a:spLocks/>
          </p:cNvSpPr>
          <p:nvPr/>
        </p:nvSpPr>
        <p:spPr>
          <a:xfrm>
            <a:off x="411473" y="909514"/>
            <a:ext cx="5721388" cy="53285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1636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1211636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1211636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1211636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1211636" rtl="0" eaLnBrk="1" latinLnBrk="0" hangingPunct="1">
              <a:spcBef>
                <a:spcPct val="20000"/>
              </a:spcBef>
              <a:buFont typeface="Arial" pitchFamily="34" charset="0"/>
              <a:buNone/>
              <a:defRPr sz="26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defRPr/>
            </a:pPr>
            <a:endParaRPr lang="fr-FR" sz="1600" b="0" cap="none" spc="0" dirty="0" smtClean="0">
              <a:solidFill>
                <a:schemeClr val="tx1"/>
              </a:solidFill>
              <a:latin typeface="BNPP Sans Light" panose="02000503020000020004" pitchFamily="50" charset="0"/>
              <a:cs typeface="Calibri" panose="020F0502020204030204" pitchFamily="34" charset="0"/>
            </a:endParaRPr>
          </a:p>
        </p:txBody>
      </p:sp>
      <p:graphicFrame>
        <p:nvGraphicFramePr>
          <p:cNvPr id="244" name="Tableau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54078"/>
              </p:ext>
            </p:extLst>
          </p:nvPr>
        </p:nvGraphicFramePr>
        <p:xfrm>
          <a:off x="1020514" y="863415"/>
          <a:ext cx="10009113" cy="487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509">
                  <a:extLst>
                    <a:ext uri="{9D8B030D-6E8A-4147-A177-3AD203B41FA5}">
                      <a16:colId xmlns:a16="http://schemas.microsoft.com/office/drawing/2014/main" val="1544801426"/>
                    </a:ext>
                  </a:extLst>
                </a:gridCol>
                <a:gridCol w="1886523">
                  <a:extLst>
                    <a:ext uri="{9D8B030D-6E8A-4147-A177-3AD203B41FA5}">
                      <a16:colId xmlns:a16="http://schemas.microsoft.com/office/drawing/2014/main" val="2610933537"/>
                    </a:ext>
                  </a:extLst>
                </a:gridCol>
                <a:gridCol w="4185081">
                  <a:extLst>
                    <a:ext uri="{9D8B030D-6E8A-4147-A177-3AD203B41FA5}">
                      <a16:colId xmlns:a16="http://schemas.microsoft.com/office/drawing/2014/main" val="124226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baseline="0" dirty="0" smtClean="0">
                          <a:latin typeface="BNPP Sans Light" panose="02000503020000020004" pitchFamily="50" charset="0"/>
                        </a:rPr>
                        <a:t>SEGMENTS</a:t>
                      </a:r>
                      <a:endParaRPr lang="fr-FR" sz="1600" b="1" kern="1200" dirty="0" smtClean="0">
                        <a:solidFill>
                          <a:schemeClr val="lt1"/>
                        </a:solidFill>
                        <a:latin typeface="BNPP Sans Light" panose="02000503020000020004" pitchFamily="50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BNPP Sans Light" panose="02000503020000020004" pitchFamily="50" charset="0"/>
                        </a:rPr>
                        <a:t>STATUTS</a:t>
                      </a:r>
                      <a:endParaRPr lang="fr-FR" sz="1600" b="1" dirty="0">
                        <a:latin typeface="BNPP Sans Light" panose="0200050302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BNPP Sans Light" panose="02000503020000020004" pitchFamily="50" charset="0"/>
                        </a:rPr>
                        <a:t>ACTIONS</a:t>
                      </a:r>
                      <a:endParaRPr lang="fr-FR" sz="1600" b="1" dirty="0">
                        <a:latin typeface="BNPP Sans Light" panose="0200050302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04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RFM3</a:t>
                      </a:r>
                      <a:endParaRPr lang="fr-FR" sz="1400" b="0" cap="none" spc="0" dirty="0" smtClean="0">
                        <a:solidFill>
                          <a:srgbClr val="00B050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VIP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marR="0" lvl="0" indent="-28575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Privilégier</a:t>
                      </a:r>
                      <a:r>
                        <a:rPr lang="fr-FR" sz="140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la com Marketing</a:t>
                      </a:r>
                    </a:p>
                    <a:p>
                      <a:pPr marL="285750" marR="0" lvl="0" indent="-28575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Privilégier</a:t>
                      </a:r>
                      <a:r>
                        <a:rPr lang="fr-FR" sz="140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les accompagnements</a:t>
                      </a:r>
                    </a:p>
                    <a:p>
                      <a:pPr marL="285750" marR="0" lvl="0" indent="-28575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40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Proposer des offres Cross </a:t>
                      </a:r>
                      <a:r>
                        <a:rPr lang="fr-FR" sz="1400" baseline="0" dirty="0" err="1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Sell</a:t>
                      </a:r>
                      <a:r>
                        <a:rPr lang="fr-FR" sz="140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haute gamme</a:t>
                      </a:r>
                      <a:endParaRPr lang="fr-FR" sz="1400" dirty="0" smtClean="0">
                        <a:solidFill>
                          <a:srgbClr val="00B050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7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RFM3</a:t>
                      </a:r>
                      <a:endParaRPr lang="fr-FR" sz="1400" b="0" cap="none" spc="0" dirty="0" smtClean="0">
                        <a:solidFill>
                          <a:srgbClr val="00B050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80296"/>
                  </a:ext>
                </a:extLst>
              </a:tr>
              <a:tr h="420555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SEGMENT ENTREPRISE -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00B050"/>
                          </a:solidFill>
                          <a:latin typeface="BNPP Sans Light" panose="02000503020000020004" pitchFamily="50" charset="0"/>
                        </a:rPr>
                        <a:t>RFM3</a:t>
                      </a:r>
                      <a:endParaRPr lang="fr-FR" sz="1400" b="0" cap="none" spc="0" dirty="0" smtClean="0">
                        <a:solidFill>
                          <a:srgbClr val="00B050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RFM2</a:t>
                      </a:r>
                      <a:endParaRPr lang="fr-FR" sz="1400" b="0" cap="none" spc="0" dirty="0" smtClean="0">
                        <a:solidFill>
                          <a:srgbClr val="92D050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Cœur ciblé</a:t>
                      </a:r>
                      <a:endParaRPr lang="fr-FR" sz="1400" dirty="0">
                        <a:solidFill>
                          <a:srgbClr val="92D050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Maintenir la com Marketing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Maintenir</a:t>
                      </a:r>
                      <a:r>
                        <a:rPr lang="fr-FR" sz="140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les accompagnements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sz="1400" dirty="0" smtClean="0">
                        <a:solidFill>
                          <a:srgbClr val="92D050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3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RFM2</a:t>
                      </a:r>
                      <a:endParaRPr lang="fr-FR" sz="1400" b="0" cap="none" spc="0" dirty="0" smtClean="0">
                        <a:solidFill>
                          <a:srgbClr val="92D050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4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SEGMENT ENTREPRISE -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92D050"/>
                          </a:solidFill>
                          <a:latin typeface="BNPP Sans Light" panose="02000503020000020004" pitchFamily="50" charset="0"/>
                        </a:rPr>
                        <a:t>RFM2</a:t>
                      </a:r>
                      <a:endParaRPr lang="fr-FR" sz="1400" b="0" cap="none" spc="0" dirty="0" smtClean="0">
                        <a:solidFill>
                          <a:srgbClr val="92D050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RFM1</a:t>
                      </a:r>
                      <a:endParaRPr lang="fr-FR" sz="1400" b="0" cap="none" spc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Cible</a:t>
                      </a:r>
                      <a:r>
                        <a:rPr lang="fr-FR" sz="14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normal</a:t>
                      </a:r>
                      <a:endParaRPr lang="fr-FR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fr-FR" sz="14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BNPP Sans Light" panose="02000503020000020004" pitchFamily="50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Maintenir</a:t>
                      </a:r>
                      <a:r>
                        <a:rPr lang="fr-FR" sz="14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la com Marketing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Invitation aux réunions salariés pour enrichir la connaissance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30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RFM1</a:t>
                      </a:r>
                      <a:endParaRPr lang="fr-FR" sz="1400" b="0" cap="none" spc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4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SEGMENT ENTREPRISE -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BNPP Sans Light" panose="02000503020000020004" pitchFamily="50" charset="0"/>
                        </a:rPr>
                        <a:t>RFM1</a:t>
                      </a:r>
                      <a:endParaRPr lang="fr-FR" sz="1400" b="0" cap="none" spc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4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RFM0</a:t>
                      </a:r>
                      <a:endParaRPr lang="fr-FR" sz="1400" b="0" cap="none" spc="0" dirty="0" smtClean="0">
                        <a:solidFill>
                          <a:srgbClr val="FF5050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Désabonné</a:t>
                      </a:r>
                      <a:endParaRPr lang="fr-FR" sz="1400" dirty="0">
                        <a:solidFill>
                          <a:srgbClr val="FF5050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solidFill>
                            <a:srgbClr val="FF5050"/>
                          </a:solidFill>
                          <a:latin typeface="BNPP Sans Light" panose="02000503020000020004" pitchFamily="50" charset="0"/>
                        </a:rPr>
                        <a:t>Enquête de satisfaction</a:t>
                      </a:r>
                      <a:endParaRPr lang="fr-FR" sz="1400" baseline="0" dirty="0" smtClean="0">
                        <a:solidFill>
                          <a:srgbClr val="FF5050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427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SEGMENT ENTREPRISE + </a:t>
                      </a:r>
                      <a:r>
                        <a:rPr lang="fr-FR" sz="1400" cap="none" spc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RFM0</a:t>
                      </a:r>
                      <a:endParaRPr lang="fr-FR" sz="1400" b="0" cap="none" spc="0" dirty="0" smtClean="0">
                        <a:solidFill>
                          <a:srgbClr val="FF0000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 Absent</a:t>
                      </a:r>
                      <a:endParaRPr lang="fr-FR" sz="1400" dirty="0">
                        <a:solidFill>
                          <a:srgbClr val="FF0000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fr-FR" sz="1400" dirty="0" smtClean="0">
                        <a:solidFill>
                          <a:srgbClr val="FF0000"/>
                        </a:solidFill>
                        <a:latin typeface="BNPP Sans Light" panose="02000503020000020004" pitchFamily="50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40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Enquête</a:t>
                      </a:r>
                      <a:r>
                        <a:rPr lang="fr-FR" sz="140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 pour comprendre les connaissances et les besoins</a:t>
                      </a:r>
                      <a:endParaRPr lang="fr-FR" sz="1400" dirty="0">
                        <a:solidFill>
                          <a:srgbClr val="FF0000"/>
                        </a:solidFill>
                        <a:latin typeface="BNPP Sans Light" panose="0200050302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4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18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SEGMENT ENTREPRISE - </a:t>
                      </a:r>
                      <a:r>
                        <a:rPr lang="fr-FR" sz="1400" cap="none" spc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VER</a:t>
                      </a:r>
                      <a:r>
                        <a:rPr lang="fr-FR" sz="1400" cap="none" spc="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ABD</a:t>
                      </a:r>
                      <a:r>
                        <a:rPr lang="fr-FR" sz="1400" cap="none" spc="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 - </a:t>
                      </a:r>
                      <a:r>
                        <a:rPr lang="fr-FR" sz="1400" cap="none" spc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VV</a:t>
                      </a:r>
                      <a:r>
                        <a:rPr lang="fr-FR" sz="1400" cap="none" spc="0" baseline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 + </a:t>
                      </a:r>
                      <a:r>
                        <a:rPr lang="fr-FR" sz="1400" cap="none" spc="0" dirty="0" smtClean="0">
                          <a:solidFill>
                            <a:srgbClr val="FF0000"/>
                          </a:solidFill>
                          <a:latin typeface="BNPP Sans Light" panose="02000503020000020004" pitchFamily="50" charset="0"/>
                        </a:rPr>
                        <a:t>RFM0</a:t>
                      </a:r>
                      <a:endParaRPr lang="fr-FR" sz="1400" b="0" cap="none" spc="0" dirty="0" smtClean="0">
                        <a:solidFill>
                          <a:srgbClr val="FF0000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fr-FR" sz="1600" dirty="0">
                        <a:latin typeface="BNPP Sans Light" panose="0200050302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51454"/>
                  </a:ext>
                </a:extLst>
              </a:tr>
            </a:tbl>
          </a:graphicData>
        </a:graphic>
      </p:graphicFrame>
      <p:pic>
        <p:nvPicPr>
          <p:cNvPr id="13" name="Picture 2" descr="MoSEF | HelloAs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83" y="6049629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NPP-ENG-16-9">
  <a:themeElements>
    <a:clrScheme name="BNP P E&amp;RE 1">
      <a:dk1>
        <a:srgbClr val="000000"/>
      </a:dk1>
      <a:lt1>
        <a:srgbClr val="FFFFFF"/>
      </a:lt1>
      <a:dk2>
        <a:srgbClr val="00915A"/>
      </a:dk2>
      <a:lt2>
        <a:srgbClr val="E6E2E7"/>
      </a:lt2>
      <a:accent1>
        <a:srgbClr val="17998B"/>
      </a:accent1>
      <a:accent2>
        <a:srgbClr val="005740"/>
      </a:accent2>
      <a:accent3>
        <a:srgbClr val="99CC1F"/>
      </a:accent3>
      <a:accent4>
        <a:srgbClr val="7C7EAA"/>
      </a:accent4>
      <a:accent5>
        <a:srgbClr val="F28B2C"/>
      </a:accent5>
      <a:accent6>
        <a:srgbClr val="008BAC"/>
      </a:accent6>
      <a:hlink>
        <a:srgbClr val="003C71"/>
      </a:hlink>
      <a:folHlink>
        <a:srgbClr val="ED6B06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85044FE963EC4D9E2EB9E4E4542258" ma:contentTypeVersion="12" ma:contentTypeDescription="Crée un document." ma:contentTypeScope="" ma:versionID="6ea3d4705e3267076a1e70d387fd26b9">
  <xsd:schema xmlns:xsd="http://www.w3.org/2001/XMLSchema" xmlns:xs="http://www.w3.org/2001/XMLSchema" xmlns:p="http://schemas.microsoft.com/office/2006/metadata/properties" xmlns:ns3="9aba460d-1963-45d4-8494-c7bdaf959f47" xmlns:ns4="4721c501-a455-4809-9f33-e159343fd9af" targetNamespace="http://schemas.microsoft.com/office/2006/metadata/properties" ma:root="true" ma:fieldsID="7956232e0cdbeb30b60feefcedf5eb35" ns3:_="" ns4:_="">
    <xsd:import namespace="9aba460d-1963-45d4-8494-c7bdaf959f47"/>
    <xsd:import namespace="4721c501-a455-4809-9f33-e159343fd9a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a460d-1963-45d4-8494-c7bdaf959f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c501-a455-4809-9f33-e159343fd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ABFAC2-3C9E-4250-8675-7EBD493E92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a460d-1963-45d4-8494-c7bdaf959f47"/>
    <ds:schemaRef ds:uri="4721c501-a455-4809-9f33-e159343fd9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E44B42-5D4D-42BB-8D56-4184971E10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C6C397-27CD-4E68-AE46-38B6FB0230B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721c501-a455-4809-9f33-e159343fd9af"/>
    <ds:schemaRef ds:uri="http://purl.org/dc/terms/"/>
    <ds:schemaRef ds:uri="http://schemas.openxmlformats.org/package/2006/metadata/core-properties"/>
    <ds:schemaRef ds:uri="9aba460d-1963-45d4-8494-c7bdaf959f47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77480</TotalTime>
  <Words>1200</Words>
  <Application>Microsoft Office PowerPoint</Application>
  <PresentationFormat>Personnalisé</PresentationFormat>
  <Paragraphs>305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23" baseType="lpstr">
      <vt:lpstr>Arial</vt:lpstr>
      <vt:lpstr>Arial Narrow</vt:lpstr>
      <vt:lpstr>BNPP Sans</vt:lpstr>
      <vt:lpstr>BNPP Sans Condensed</vt:lpstr>
      <vt:lpstr>BNPP Sans Light</vt:lpstr>
      <vt:lpstr>Calibri</vt:lpstr>
      <vt:lpstr>Calibri Light</vt:lpstr>
      <vt:lpstr>Courier New</vt:lpstr>
      <vt:lpstr>Open Sans</vt:lpstr>
      <vt:lpstr>Wingdings</vt:lpstr>
      <vt:lpstr>Wingdings 3</vt:lpstr>
      <vt:lpstr>1_BNPP-ENG-16-9</vt:lpstr>
      <vt:lpstr>Conception personnalisée</vt:lpstr>
      <vt:lpstr>SOUTENANCE  D’ALTERNANCE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Claudia Conceicao BAPTISTA</dc:creator>
  <cp:keywords>Classification=Internal</cp:keywords>
  <cp:lastModifiedBy>Eva GERMINI</cp:lastModifiedBy>
  <cp:revision>933</cp:revision>
  <cp:lastPrinted>2019-09-04T10:02:21Z</cp:lastPrinted>
  <dcterms:created xsi:type="dcterms:W3CDTF">2016-04-27T13:12:54Z</dcterms:created>
  <dcterms:modified xsi:type="dcterms:W3CDTF">2022-09-05T07:12:52Z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TitusGUID">
    <vt:lpwstr>65e8184c-75e5-4b05-938e-7b8196ea47f1</vt:lpwstr>
  </property>
  <property fmtid="{D5CDD505-2E9C-101B-9397-08002B2CF9AE}" pid="4" name="Classification">
    <vt:lpwstr>Internal</vt:lpwstr>
  </property>
  <property fmtid="{D5CDD505-2E9C-101B-9397-08002B2CF9AE}" pid="5" name="ApplyVisualMarking">
    <vt:lpwstr>None</vt:lpwstr>
  </property>
  <property fmtid="{D5CDD505-2E9C-101B-9397-08002B2CF9AE}" pid="6" name="ContentTypeId">
    <vt:lpwstr>0x0101006D85044FE963EC4D9E2EB9E4E4542258</vt:lpwstr>
  </property>
  <property fmtid="{D5CDD505-2E9C-101B-9397-08002B2CF9AE}" pid="7" name="PIIGDPR">
    <vt:lpwstr>NotSpecified</vt:lpwstr>
  </property>
  <property fmtid="{D5CDD505-2E9C-101B-9397-08002B2CF9AE}" pid="8" name="MSIP_Label_8ffbc0b8-e97b-47d1-beac-cb0955d66f3b_Enabled">
    <vt:lpwstr>true</vt:lpwstr>
  </property>
  <property fmtid="{D5CDD505-2E9C-101B-9397-08002B2CF9AE}" pid="9" name="MSIP_Label_8ffbc0b8-e97b-47d1-beac-cb0955d66f3b_SetDate">
    <vt:lpwstr>2022-09-05T07:12:52Z</vt:lpwstr>
  </property>
  <property fmtid="{D5CDD505-2E9C-101B-9397-08002B2CF9AE}" pid="10" name="MSIP_Label_8ffbc0b8-e97b-47d1-beac-cb0955d66f3b_Method">
    <vt:lpwstr>Standard</vt:lpwstr>
  </property>
  <property fmtid="{D5CDD505-2E9C-101B-9397-08002B2CF9AE}" pid="11" name="MSIP_Label_8ffbc0b8-e97b-47d1-beac-cb0955d66f3b_Name">
    <vt:lpwstr>8ffbc0b8-e97b-47d1-beac-cb0955d66f3b</vt:lpwstr>
  </property>
  <property fmtid="{D5CDD505-2E9C-101B-9397-08002B2CF9AE}" pid="12" name="MSIP_Label_8ffbc0b8-e97b-47d1-beac-cb0955d66f3b_SiteId">
    <vt:lpwstr>614f9c25-bffa-42c7-86d8-964101f55fa2</vt:lpwstr>
  </property>
  <property fmtid="{D5CDD505-2E9C-101B-9397-08002B2CF9AE}" pid="13" name="MSIP_Label_8ffbc0b8-e97b-47d1-beac-cb0955d66f3b_ActionId">
    <vt:lpwstr>03f12860-c201-4b13-a240-ed8f40b6dc64</vt:lpwstr>
  </property>
  <property fmtid="{D5CDD505-2E9C-101B-9397-08002B2CF9AE}" pid="14" name="MSIP_Label_8ffbc0b8-e97b-47d1-beac-cb0955d66f3b_ContentBits">
    <vt:lpwstr>2</vt:lpwstr>
  </property>
</Properties>
</file>